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37EE95E-9E96-42DA-9C92-84C312FE34F5}" type="datetimeFigureOut">
              <a:rPr lang="en-GB" smtClean="0"/>
              <a:t>19/10/2014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DB3A7B-F342-4861-B7DE-FDED2EC4DC8F}"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37EE95E-9E96-42DA-9C92-84C312FE34F5}" type="datetimeFigureOut">
              <a:rPr lang="en-GB" smtClean="0"/>
              <a:t>19/10/2014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DB3A7B-F342-4861-B7DE-FDED2EC4DC8F}"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37EE95E-9E96-42DA-9C92-84C312FE34F5}" type="datetimeFigureOut">
              <a:rPr lang="en-GB" smtClean="0"/>
              <a:t>19/10/2014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DB3A7B-F342-4861-B7DE-FDED2EC4DC8F}"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37EE95E-9E96-42DA-9C92-84C312FE34F5}" type="datetimeFigureOut">
              <a:rPr lang="en-GB" smtClean="0"/>
              <a:t>19/10/2014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DB3A7B-F342-4861-B7DE-FDED2EC4DC8F}"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7EE95E-9E96-42DA-9C92-84C312FE34F5}" type="datetimeFigureOut">
              <a:rPr lang="en-GB" smtClean="0"/>
              <a:t>19/10/2014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BDB3A7B-F342-4861-B7DE-FDED2EC4DC8F}"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37EE95E-9E96-42DA-9C92-84C312FE34F5}" type="datetimeFigureOut">
              <a:rPr lang="en-GB" smtClean="0"/>
              <a:t>19/10/2014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BDB3A7B-F342-4861-B7DE-FDED2EC4DC8F}"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37EE95E-9E96-42DA-9C92-84C312FE34F5}" type="datetimeFigureOut">
              <a:rPr lang="en-GB" smtClean="0"/>
              <a:t>19/10/2014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BDB3A7B-F342-4861-B7DE-FDED2EC4DC8F}"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37EE95E-9E96-42DA-9C92-84C312FE34F5}" type="datetimeFigureOut">
              <a:rPr lang="en-GB" smtClean="0"/>
              <a:t>19/10/2014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BDB3A7B-F342-4861-B7DE-FDED2EC4DC8F}"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7EE95E-9E96-42DA-9C92-84C312FE34F5}" type="datetimeFigureOut">
              <a:rPr lang="en-GB" smtClean="0"/>
              <a:t>19/10/2014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BDB3A7B-F342-4861-B7DE-FDED2EC4DC8F}"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7EE95E-9E96-42DA-9C92-84C312FE34F5}" type="datetimeFigureOut">
              <a:rPr lang="en-GB" smtClean="0"/>
              <a:t>19/10/2014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BDB3A7B-F342-4861-B7DE-FDED2EC4DC8F}"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7EE95E-9E96-42DA-9C92-84C312FE34F5}" type="datetimeFigureOut">
              <a:rPr lang="en-GB" smtClean="0"/>
              <a:t>19/10/2014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BDB3A7B-F342-4861-B7DE-FDED2EC4DC8F}"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7EE95E-9E96-42DA-9C92-84C312FE34F5}" type="datetimeFigureOut">
              <a:rPr lang="en-GB" smtClean="0"/>
              <a:t>19/10/2014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DB3A7B-F342-4861-B7DE-FDED2EC4DC8F}"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study-aids.co.u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www.study-aids.co.uk/marketing/market0007.html" TargetMode="External"/><Relationship Id="rId13" Type="http://schemas.openxmlformats.org/officeDocument/2006/relationships/hyperlink" Target="http://www.study-aids.co.uk/marketing/market0069.html" TargetMode="External"/><Relationship Id="rId18" Type="http://schemas.openxmlformats.org/officeDocument/2006/relationships/hyperlink" Target="http://www.study-aids.co.uk/marketing/market0074.html" TargetMode="External"/><Relationship Id="rId3" Type="http://schemas.openxmlformats.org/officeDocument/2006/relationships/hyperlink" Target="http://www.study-aids.co.uk/marketing/market0002.html" TargetMode="External"/><Relationship Id="rId21" Type="http://schemas.openxmlformats.org/officeDocument/2006/relationships/hyperlink" Target="http://www.study-aids.co.uk/marketing/market0077.html" TargetMode="External"/><Relationship Id="rId7" Type="http://schemas.openxmlformats.org/officeDocument/2006/relationships/hyperlink" Target="http://www.study-aids.co.uk/marketing/market0006.html" TargetMode="External"/><Relationship Id="rId12" Type="http://schemas.openxmlformats.org/officeDocument/2006/relationships/hyperlink" Target="http://www.study-aids.co.uk/marketing/market0011.html" TargetMode="External"/><Relationship Id="rId17" Type="http://schemas.openxmlformats.org/officeDocument/2006/relationships/hyperlink" Target="http://www.study-aids.co.uk/marketing/market0073.html" TargetMode="External"/><Relationship Id="rId2" Type="http://schemas.openxmlformats.org/officeDocument/2006/relationships/hyperlink" Target="http://www.study-aids.co.uk/marketing/market0001.html" TargetMode="External"/><Relationship Id="rId16" Type="http://schemas.openxmlformats.org/officeDocument/2006/relationships/hyperlink" Target="http://www.study-aids.co.uk/marketing/market0072.html" TargetMode="External"/><Relationship Id="rId20" Type="http://schemas.openxmlformats.org/officeDocument/2006/relationships/hyperlink" Target="http://www.study-aids.co.uk/marketing/market0076.html" TargetMode="External"/><Relationship Id="rId1" Type="http://schemas.openxmlformats.org/officeDocument/2006/relationships/slideLayout" Target="../slideLayouts/slideLayout2.xml"/><Relationship Id="rId6" Type="http://schemas.openxmlformats.org/officeDocument/2006/relationships/hyperlink" Target="http://www.study-aids.co.uk/marketing/market0005.html" TargetMode="External"/><Relationship Id="rId11" Type="http://schemas.openxmlformats.org/officeDocument/2006/relationships/hyperlink" Target="http://www.study-aids.co.uk/marketing/market0010.html" TargetMode="External"/><Relationship Id="rId5" Type="http://schemas.openxmlformats.org/officeDocument/2006/relationships/hyperlink" Target="http://www.study-aids.co.uk/marketing/market0004.html" TargetMode="External"/><Relationship Id="rId15" Type="http://schemas.openxmlformats.org/officeDocument/2006/relationships/hyperlink" Target="http://www.study-aids.co.uk/marketing/market0071.html" TargetMode="External"/><Relationship Id="rId10" Type="http://schemas.openxmlformats.org/officeDocument/2006/relationships/hyperlink" Target="http://www.study-aids.co.uk/marketing/market0009.html" TargetMode="External"/><Relationship Id="rId19" Type="http://schemas.openxmlformats.org/officeDocument/2006/relationships/hyperlink" Target="http://www.study-aids.co.uk/marketing/market0075.html" TargetMode="External"/><Relationship Id="rId4" Type="http://schemas.openxmlformats.org/officeDocument/2006/relationships/hyperlink" Target="http://www.study-aids.co.uk/marketing/market0003.html" TargetMode="External"/><Relationship Id="rId9" Type="http://schemas.openxmlformats.org/officeDocument/2006/relationships/hyperlink" Target="http://www.study-aids.co.uk/marketing/market0008.html" TargetMode="External"/><Relationship Id="rId14" Type="http://schemas.openxmlformats.org/officeDocument/2006/relationships/hyperlink" Target="http://www.study-aids.co.uk/marketing/market0070.html" TargetMode="External"/><Relationship Id="rId22" Type="http://schemas.openxmlformats.org/officeDocument/2006/relationships/hyperlink" Target="http://www.study-aids.co.uk/marketing/market0078.html"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www.study-aids.co.uk/marketing/market0084.html" TargetMode="External"/><Relationship Id="rId13" Type="http://schemas.openxmlformats.org/officeDocument/2006/relationships/hyperlink" Target="http://www.study-aids.co.uk/marketing/market0089.html" TargetMode="External"/><Relationship Id="rId18" Type="http://schemas.openxmlformats.org/officeDocument/2006/relationships/hyperlink" Target="http://www.study-aids.co.uk/marketing/market0094.html" TargetMode="External"/><Relationship Id="rId3" Type="http://schemas.openxmlformats.org/officeDocument/2006/relationships/hyperlink" Target="http://www.study-aids.co.uk/marketing/market0080.html" TargetMode="External"/><Relationship Id="rId21" Type="http://schemas.openxmlformats.org/officeDocument/2006/relationships/hyperlink" Target="http://www.study-aids.co.uk/marketing/market0097.html" TargetMode="External"/><Relationship Id="rId7" Type="http://schemas.openxmlformats.org/officeDocument/2006/relationships/hyperlink" Target="http://www.study-aids.co.uk/busman/busman0087.html" TargetMode="External"/><Relationship Id="rId12" Type="http://schemas.openxmlformats.org/officeDocument/2006/relationships/hyperlink" Target="http://www.study-aids.co.uk/marketing/market0088.html" TargetMode="External"/><Relationship Id="rId17" Type="http://schemas.openxmlformats.org/officeDocument/2006/relationships/hyperlink" Target="http://www.study-aids.co.uk/marketing/market0093.html" TargetMode="External"/><Relationship Id="rId2" Type="http://schemas.openxmlformats.org/officeDocument/2006/relationships/hyperlink" Target="http://www.study-aids.co.uk/marketing/market0079.html" TargetMode="External"/><Relationship Id="rId16" Type="http://schemas.openxmlformats.org/officeDocument/2006/relationships/hyperlink" Target="http://www.study-aids.co.uk/marketing/market0092.html" TargetMode="External"/><Relationship Id="rId20" Type="http://schemas.openxmlformats.org/officeDocument/2006/relationships/hyperlink" Target="http://www.study-aids.co.uk/busman/busman0099.html" TargetMode="External"/><Relationship Id="rId1" Type="http://schemas.openxmlformats.org/officeDocument/2006/relationships/slideLayout" Target="../slideLayouts/slideLayout2.xml"/><Relationship Id="rId6" Type="http://schemas.openxmlformats.org/officeDocument/2006/relationships/hyperlink" Target="http://www.study-aids.co.uk/marketing/market0083.html" TargetMode="External"/><Relationship Id="rId11" Type="http://schemas.openxmlformats.org/officeDocument/2006/relationships/hyperlink" Target="http://www.study-aids.co.uk/marketing/market0087.html" TargetMode="External"/><Relationship Id="rId5" Type="http://schemas.openxmlformats.org/officeDocument/2006/relationships/hyperlink" Target="http://www.study-aids.co.uk/marketing/market0082.html" TargetMode="External"/><Relationship Id="rId15" Type="http://schemas.openxmlformats.org/officeDocument/2006/relationships/hyperlink" Target="http://www.study-aids.co.uk/marketing/market0091.html" TargetMode="External"/><Relationship Id="rId10" Type="http://schemas.openxmlformats.org/officeDocument/2006/relationships/hyperlink" Target="http://www.study-aids.co.uk/marketing/market0086.html" TargetMode="External"/><Relationship Id="rId19" Type="http://schemas.openxmlformats.org/officeDocument/2006/relationships/hyperlink" Target="http://www.study-aids.co.uk/marketing/market0095.html" TargetMode="External"/><Relationship Id="rId4" Type="http://schemas.openxmlformats.org/officeDocument/2006/relationships/hyperlink" Target="http://www.study-aids.co.uk/marketing/market0081.html" TargetMode="External"/><Relationship Id="rId9" Type="http://schemas.openxmlformats.org/officeDocument/2006/relationships/hyperlink" Target="http://www.study-aids.co.uk/marketing/market0085.html" TargetMode="External"/><Relationship Id="rId14" Type="http://schemas.openxmlformats.org/officeDocument/2006/relationships/hyperlink" Target="http://www.study-aids.co.uk/marketing/market0090.html" TargetMode="External"/><Relationship Id="rId22" Type="http://schemas.openxmlformats.org/officeDocument/2006/relationships/hyperlink" Target="http://www.study-aids.co.uk/marketing/market0098.html"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www.study-aids.co.uk/marketing/market0105.html" TargetMode="External"/><Relationship Id="rId13" Type="http://schemas.openxmlformats.org/officeDocument/2006/relationships/hyperlink" Target="http://www.study-aids.co.uk/marketing/market0065.html" TargetMode="External"/><Relationship Id="rId18" Type="http://schemas.openxmlformats.org/officeDocument/2006/relationships/hyperlink" Target="http://www.study-aids.co.uk/marketing/market0060.html" TargetMode="External"/><Relationship Id="rId3" Type="http://schemas.openxmlformats.org/officeDocument/2006/relationships/hyperlink" Target="http://www.study-aids.co.uk/marketing/market0091.html" TargetMode="External"/><Relationship Id="rId21" Type="http://schemas.openxmlformats.org/officeDocument/2006/relationships/hyperlink" Target="http://www.study-aids.co.uk/marketing/market0057.html" TargetMode="External"/><Relationship Id="rId7" Type="http://schemas.openxmlformats.org/officeDocument/2006/relationships/hyperlink" Target="http://www.study-aids.co.uk/marketing/market0104.html" TargetMode="External"/><Relationship Id="rId12" Type="http://schemas.openxmlformats.org/officeDocument/2006/relationships/hyperlink" Target="http://www.study-aids.co.uk/marketing/market0066.html" TargetMode="External"/><Relationship Id="rId17" Type="http://schemas.openxmlformats.org/officeDocument/2006/relationships/hyperlink" Target="http://www.study-aids.co.uk/marketing/market0061.html" TargetMode="External"/><Relationship Id="rId2" Type="http://schemas.openxmlformats.org/officeDocument/2006/relationships/hyperlink" Target="http://www.study-aids.co.uk/marketing/market0099.html" TargetMode="External"/><Relationship Id="rId16" Type="http://schemas.openxmlformats.org/officeDocument/2006/relationships/hyperlink" Target="http://www.study-aids.co.uk/marketing/market0062.html" TargetMode="External"/><Relationship Id="rId20" Type="http://schemas.openxmlformats.org/officeDocument/2006/relationships/hyperlink" Target="http://www.study-aids.co.uk/marketing/market0058.html" TargetMode="External"/><Relationship Id="rId1" Type="http://schemas.openxmlformats.org/officeDocument/2006/relationships/slideLayout" Target="../slideLayouts/slideLayout2.xml"/><Relationship Id="rId6" Type="http://schemas.openxmlformats.org/officeDocument/2006/relationships/hyperlink" Target="http://www.study-aids.co.uk/marketing/market0103.html" TargetMode="External"/><Relationship Id="rId11" Type="http://schemas.openxmlformats.org/officeDocument/2006/relationships/hyperlink" Target="http://www.study-aids.co.uk/marketing/market0067.html" TargetMode="External"/><Relationship Id="rId5" Type="http://schemas.openxmlformats.org/officeDocument/2006/relationships/hyperlink" Target="http://www.study-aids.co.uk/marketing/market0101.html" TargetMode="External"/><Relationship Id="rId15" Type="http://schemas.openxmlformats.org/officeDocument/2006/relationships/hyperlink" Target="http://www.study-aids.co.uk/marketing/market0063.html" TargetMode="External"/><Relationship Id="rId10" Type="http://schemas.openxmlformats.org/officeDocument/2006/relationships/hyperlink" Target="http://www.study-aids.co.uk/marketing/market0068.html" TargetMode="External"/><Relationship Id="rId19" Type="http://schemas.openxmlformats.org/officeDocument/2006/relationships/hyperlink" Target="http://www.study-aids.co.uk/marketing/market0059.html" TargetMode="External"/><Relationship Id="rId4" Type="http://schemas.openxmlformats.org/officeDocument/2006/relationships/hyperlink" Target="http://www.study-aids.co.uk/marketing/market0100.html" TargetMode="External"/><Relationship Id="rId9" Type="http://schemas.openxmlformats.org/officeDocument/2006/relationships/hyperlink" Target="http://www.study-aids.co.uk/marketing/market0096.html" TargetMode="External"/><Relationship Id="rId14" Type="http://schemas.openxmlformats.org/officeDocument/2006/relationships/hyperlink" Target="http://www.study-aids.co.uk/marketing/market0064.html"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www.study-aids.co.uk/marketing/market0051.html" TargetMode="External"/><Relationship Id="rId13" Type="http://schemas.openxmlformats.org/officeDocument/2006/relationships/hyperlink" Target="http://www.study-aids.co.uk/marketing/market0046.html" TargetMode="External"/><Relationship Id="rId3" Type="http://schemas.openxmlformats.org/officeDocument/2006/relationships/hyperlink" Target="http://www.study-aids.co.uk/marketing/market0065.html" TargetMode="External"/><Relationship Id="rId7" Type="http://schemas.openxmlformats.org/officeDocument/2006/relationships/hyperlink" Target="http://www.study-aids.co.uk/marketing/market0052.html" TargetMode="External"/><Relationship Id="rId12" Type="http://schemas.openxmlformats.org/officeDocument/2006/relationships/hyperlink" Target="http://www.study-aids.co.uk/marketing/market0047.html" TargetMode="External"/><Relationship Id="rId17" Type="http://schemas.openxmlformats.org/officeDocument/2006/relationships/hyperlink" Target="http://www.study-aids.co.uk/dissertation-help/Dissertation-Plagiarism.html" TargetMode="External"/><Relationship Id="rId2" Type="http://schemas.openxmlformats.org/officeDocument/2006/relationships/hyperlink" Target="http://www.study-aids.co.uk/marketing/market0056.html" TargetMode="External"/><Relationship Id="rId16" Type="http://schemas.openxmlformats.org/officeDocument/2006/relationships/hyperlink" Target="http://www.study-aids.co.uk/marketing/market0107.html" TargetMode="External"/><Relationship Id="rId1" Type="http://schemas.openxmlformats.org/officeDocument/2006/relationships/slideLayout" Target="../slideLayouts/slideLayout2.xml"/><Relationship Id="rId6" Type="http://schemas.openxmlformats.org/officeDocument/2006/relationships/hyperlink" Target="http://www.study-aids.co.uk/marketing/market0053.html" TargetMode="External"/><Relationship Id="rId11" Type="http://schemas.openxmlformats.org/officeDocument/2006/relationships/hyperlink" Target="http://www.study-aids.co.uk/marketing/market0048.html" TargetMode="External"/><Relationship Id="rId5" Type="http://schemas.openxmlformats.org/officeDocument/2006/relationships/hyperlink" Target="http://www.study-aids.co.uk/marketing/market0054.html" TargetMode="External"/><Relationship Id="rId15" Type="http://schemas.openxmlformats.org/officeDocument/2006/relationships/hyperlink" Target="http://www.study-aids.co.uk/marketing/market0106.html" TargetMode="External"/><Relationship Id="rId10" Type="http://schemas.openxmlformats.org/officeDocument/2006/relationships/hyperlink" Target="http://www.study-aids.co.uk/marketing/market0049.html" TargetMode="External"/><Relationship Id="rId4" Type="http://schemas.openxmlformats.org/officeDocument/2006/relationships/hyperlink" Target="http://www.study-aids.co.uk/marketing/market0055.html" TargetMode="External"/><Relationship Id="rId9" Type="http://schemas.openxmlformats.org/officeDocument/2006/relationships/hyperlink" Target="http://www.study-aids.co.uk/marketing/market0050.html" TargetMode="External"/><Relationship Id="rId14" Type="http://schemas.openxmlformats.org/officeDocument/2006/relationships/hyperlink" Target="http://www.study-aids.co.uk/marketing/market0102.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b="1" dirty="0"/>
              <a:t>Marketing Dissertations | Marketing Thesis | Marketing Projects</a:t>
            </a:r>
            <a:br>
              <a:rPr lang="en-GB" b="1" dirty="0"/>
            </a:br>
            <a:endParaRPr lang="en-GB" dirty="0"/>
          </a:p>
        </p:txBody>
      </p:sp>
      <p:sp>
        <p:nvSpPr>
          <p:cNvPr id="3" name="Subtitle 2"/>
          <p:cNvSpPr>
            <a:spLocks noGrp="1"/>
          </p:cNvSpPr>
          <p:nvPr>
            <p:ph type="subTitle" idx="1"/>
          </p:nvPr>
        </p:nvSpPr>
        <p:spPr>
          <a:xfrm>
            <a:off x="1371600" y="3886200"/>
            <a:ext cx="6400800" cy="2423120"/>
          </a:xfrm>
        </p:spPr>
        <p:txBody>
          <a:bodyPr>
            <a:noAutofit/>
          </a:bodyPr>
          <a:lstStyle/>
          <a:p>
            <a:pPr algn="just"/>
            <a:r>
              <a:rPr lang="en-GB" sz="1200" dirty="0"/>
              <a:t>At </a:t>
            </a:r>
            <a:r>
              <a:rPr lang="en-GB" sz="1200" u="sng" dirty="0">
                <a:hlinkClick r:id="rId2"/>
              </a:rPr>
              <a:t>study-aids.co.uk</a:t>
            </a:r>
            <a:r>
              <a:rPr lang="en-GB" sz="1200" dirty="0"/>
              <a:t> we are proud to offer a vast collection of marketing dissertation topics. Below you will find a great range of marketing dissertation topics for you to purchase. These marketing dissertations are here to help inspire you in creating your own marketing dissertation title. Our sample marketing dissertations will prove helpful in formulating your own dissertation topic, objectives, literature review, methodology and analyses. Our sample marketing dissertations are an ideal tool for any student struggling to start their own marketing dissertation. Marketing is an essential part of any business and there are many elements of marketing. By browsing our collection of marketing dissertation titles, you will get ideas for your marketing dissertation through the following marketing subjects: </a:t>
            </a:r>
            <a:r>
              <a:rPr lang="en-GB" sz="1200" i="1" dirty="0"/>
              <a:t>Relationship Marketing, Branding, Direct Marketing, Marketing Cultures, Advertising, Consumer Behaviour, Marketing Trends, International Marketing, Online Marketing, Social Media Marketing, Strategic Marketing and Marketing Ethics</a:t>
            </a:r>
            <a:r>
              <a:rPr lang="en-GB" sz="1200" dirty="0"/>
              <a:t>. Click the relevant link to open a synopsis of our Marketing dissertations</a:t>
            </a:r>
            <a:r>
              <a:rPr lang="en-GB" sz="1200" dirty="0" smtClean="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92500"/>
          </a:bodyPr>
          <a:lstStyle/>
          <a:p>
            <a:pPr>
              <a:buNone/>
            </a:pPr>
            <a:endParaRPr lang="en-US" sz="1300" b="1" dirty="0" smtClean="0"/>
          </a:p>
          <a:p>
            <a:pPr>
              <a:buNone/>
            </a:pPr>
            <a:r>
              <a:rPr lang="en-US" sz="1300" b="1" dirty="0" smtClean="0"/>
              <a:t>Marketing </a:t>
            </a:r>
            <a:r>
              <a:rPr lang="en-US" sz="1300" b="1" dirty="0"/>
              <a:t>Dissertation Title</a:t>
            </a:r>
            <a:endParaRPr lang="en-GB" sz="1300" dirty="0"/>
          </a:p>
          <a:p>
            <a:pPr>
              <a:buNone/>
            </a:pPr>
            <a:r>
              <a:rPr lang="en-US" sz="1300" u="sng" dirty="0" smtClean="0">
                <a:hlinkClick r:id="rId2"/>
              </a:rPr>
              <a:t>"</a:t>
            </a:r>
            <a:r>
              <a:rPr lang="en-US" sz="1300" u="sng" dirty="0">
                <a:hlinkClick r:id="rId2"/>
              </a:rPr>
              <a:t>The Influence of Advertising on Consumer Behaviour"</a:t>
            </a:r>
            <a:r>
              <a:rPr lang="en-US" sz="1300" u="sng" dirty="0"/>
              <a:t> </a:t>
            </a:r>
            <a:endParaRPr lang="en-GB" sz="1300" dirty="0"/>
          </a:p>
          <a:p>
            <a:pPr>
              <a:buNone/>
            </a:pPr>
            <a:r>
              <a:rPr lang="en-US" sz="1300" u="sng" dirty="0" smtClean="0">
                <a:hlinkClick r:id="rId3"/>
              </a:rPr>
              <a:t>"</a:t>
            </a:r>
            <a:r>
              <a:rPr lang="en-US" sz="1300" u="sng" dirty="0">
                <a:hlinkClick r:id="rId3"/>
              </a:rPr>
              <a:t>The UK Mobile Phone Industry - Delivering Value to the Student Segment of the Market"</a:t>
            </a:r>
            <a:r>
              <a:rPr lang="en-US" sz="1300" u="sng" dirty="0"/>
              <a:t> </a:t>
            </a:r>
            <a:endParaRPr lang="en-GB" sz="1300" dirty="0"/>
          </a:p>
          <a:p>
            <a:pPr>
              <a:buNone/>
            </a:pPr>
            <a:r>
              <a:rPr lang="en-US" sz="1300" u="sng" dirty="0" smtClean="0">
                <a:hlinkClick r:id="rId4"/>
              </a:rPr>
              <a:t>"</a:t>
            </a:r>
            <a:r>
              <a:rPr lang="en-US" sz="1300" u="sng" dirty="0" err="1">
                <a:hlinkClick r:id="rId4"/>
              </a:rPr>
              <a:t>Standardisation</a:t>
            </a:r>
            <a:r>
              <a:rPr lang="en-US" sz="1300" u="sng" dirty="0">
                <a:hlinkClick r:id="rId4"/>
              </a:rPr>
              <a:t> versus adaptation issues in International Marketing"</a:t>
            </a:r>
            <a:r>
              <a:rPr lang="en-US" sz="1300" u="sng" dirty="0"/>
              <a:t> </a:t>
            </a:r>
            <a:endParaRPr lang="en-GB" sz="1300" dirty="0"/>
          </a:p>
          <a:p>
            <a:pPr>
              <a:buNone/>
            </a:pPr>
            <a:r>
              <a:rPr lang="en-US" sz="1300" u="sng" dirty="0" smtClean="0">
                <a:hlinkClick r:id="rId5"/>
              </a:rPr>
              <a:t>"</a:t>
            </a:r>
            <a:r>
              <a:rPr lang="en-US" sz="1300" u="sng" dirty="0">
                <a:hlinkClick r:id="rId5"/>
              </a:rPr>
              <a:t>Elements of branding and brand recognition"</a:t>
            </a:r>
            <a:r>
              <a:rPr lang="en-US" sz="1300" u="sng" dirty="0"/>
              <a:t> </a:t>
            </a:r>
            <a:endParaRPr lang="en-GB" sz="1300" dirty="0"/>
          </a:p>
          <a:p>
            <a:pPr>
              <a:buNone/>
            </a:pPr>
            <a:r>
              <a:rPr lang="en-US" sz="1300" u="sng" dirty="0" smtClean="0">
                <a:hlinkClick r:id="rId6"/>
              </a:rPr>
              <a:t>"</a:t>
            </a:r>
            <a:r>
              <a:rPr lang="en-US" sz="1300" u="sng" dirty="0">
                <a:hlinkClick r:id="rId6"/>
              </a:rPr>
              <a:t>Competition and Oligopoly in UK Supermarket Retailing"</a:t>
            </a:r>
            <a:r>
              <a:rPr lang="en-US" sz="1300" u="sng" dirty="0"/>
              <a:t> </a:t>
            </a:r>
            <a:endParaRPr lang="en-GB" sz="1300" dirty="0"/>
          </a:p>
          <a:p>
            <a:pPr>
              <a:buNone/>
            </a:pPr>
            <a:r>
              <a:rPr lang="en-US" sz="1300" u="sng" dirty="0" smtClean="0">
                <a:hlinkClick r:id="rId7"/>
              </a:rPr>
              <a:t>"</a:t>
            </a:r>
            <a:r>
              <a:rPr lang="en-US" sz="1300" u="sng" dirty="0">
                <a:hlinkClick r:id="rId7"/>
              </a:rPr>
              <a:t>Effectiveness of Marketing Communication Tools on Consumer Decision to take Credit Cards"</a:t>
            </a:r>
            <a:r>
              <a:rPr lang="en-US" sz="1300" u="sng" dirty="0"/>
              <a:t> </a:t>
            </a:r>
            <a:endParaRPr lang="en-GB" sz="1300" dirty="0"/>
          </a:p>
          <a:p>
            <a:pPr>
              <a:buNone/>
            </a:pPr>
            <a:r>
              <a:rPr lang="en-US" sz="1300" u="sng" dirty="0" smtClean="0">
                <a:hlinkClick r:id="rId8"/>
              </a:rPr>
              <a:t>"</a:t>
            </a:r>
            <a:r>
              <a:rPr lang="en-US" sz="1300" u="sng" dirty="0">
                <a:hlinkClick r:id="rId8"/>
              </a:rPr>
              <a:t>Brand Loyalty and Customer Satisfaction"</a:t>
            </a:r>
            <a:r>
              <a:rPr lang="en-US" sz="1300" u="sng" dirty="0"/>
              <a:t> </a:t>
            </a:r>
            <a:endParaRPr lang="en-US" sz="1300" u="sng" dirty="0" smtClean="0"/>
          </a:p>
          <a:p>
            <a:pPr algn="just">
              <a:buNone/>
            </a:pPr>
            <a:r>
              <a:rPr lang="en-US" sz="1400" u="sng" dirty="0">
                <a:hlinkClick r:id="rId9"/>
              </a:rPr>
              <a:t>"Retail brands and their value offerings in the UK high street"</a:t>
            </a:r>
            <a:r>
              <a:rPr lang="en-US" sz="1400" u="sng" dirty="0"/>
              <a:t> </a:t>
            </a:r>
            <a:endParaRPr lang="en-GB" sz="1400" dirty="0"/>
          </a:p>
          <a:p>
            <a:pPr algn="just">
              <a:buNone/>
            </a:pPr>
            <a:r>
              <a:rPr lang="en-US" sz="1400" u="sng" dirty="0">
                <a:hlinkClick r:id="rId10"/>
              </a:rPr>
              <a:t>"A Strategic Analysis of ASDA"</a:t>
            </a:r>
            <a:r>
              <a:rPr lang="en-US" sz="1400" u="sng" dirty="0"/>
              <a:t> </a:t>
            </a:r>
            <a:endParaRPr lang="en-GB" sz="1400" dirty="0"/>
          </a:p>
          <a:p>
            <a:pPr algn="just">
              <a:buNone/>
            </a:pPr>
            <a:r>
              <a:rPr lang="en-US" sz="1400" u="sng" dirty="0">
                <a:hlinkClick r:id="rId11"/>
              </a:rPr>
              <a:t>"The Impact of Social Media on Customer Purchase Decisions"</a:t>
            </a:r>
            <a:r>
              <a:rPr lang="en-US" sz="1400" u="sng" dirty="0"/>
              <a:t> </a:t>
            </a:r>
            <a:endParaRPr lang="en-GB" sz="1400" dirty="0"/>
          </a:p>
          <a:p>
            <a:pPr algn="just">
              <a:buNone/>
            </a:pPr>
            <a:r>
              <a:rPr lang="en-US" sz="1400" u="sng" dirty="0">
                <a:hlinkClick r:id="rId12"/>
              </a:rPr>
              <a:t>"Advertising and Semiotics as Meaningful Signs"</a:t>
            </a:r>
            <a:endParaRPr lang="en-GB" sz="1400" dirty="0"/>
          </a:p>
          <a:p>
            <a:pPr algn="just">
              <a:buNone/>
            </a:pPr>
            <a:r>
              <a:rPr lang="en-US" sz="1400" u="sng" dirty="0">
                <a:hlinkClick r:id="rId13"/>
              </a:rPr>
              <a:t>"Tesco - What is the Role of Customer Relationship Marketing in Retention and Acquisition of Customers?"</a:t>
            </a:r>
            <a:r>
              <a:rPr lang="en-US" sz="1400" dirty="0"/>
              <a:t> </a:t>
            </a:r>
            <a:endParaRPr lang="en-GB" sz="1400" dirty="0"/>
          </a:p>
          <a:p>
            <a:pPr algn="just">
              <a:buNone/>
            </a:pPr>
            <a:r>
              <a:rPr lang="en-US" sz="1400" u="sng" dirty="0">
                <a:hlinkClick r:id="rId14"/>
              </a:rPr>
              <a:t>"Brand Design and its Effects on Consumer Purchasing"</a:t>
            </a:r>
            <a:endParaRPr lang="en-GB" sz="1400" dirty="0"/>
          </a:p>
          <a:p>
            <a:pPr algn="just">
              <a:buNone/>
            </a:pPr>
            <a:r>
              <a:rPr lang="en-US" sz="1400" u="sng" dirty="0">
                <a:hlinkClick r:id="rId15"/>
              </a:rPr>
              <a:t>"To what Extent Does Electronic Word of Mouth Influence Online Purchase Decision Making?"</a:t>
            </a:r>
            <a:endParaRPr lang="en-GB" sz="1400" dirty="0"/>
          </a:p>
          <a:p>
            <a:pPr algn="just">
              <a:buNone/>
            </a:pPr>
            <a:r>
              <a:rPr lang="en-US" sz="1400" u="sng" dirty="0">
                <a:hlinkClick r:id="rId16"/>
              </a:rPr>
              <a:t>"Importance of Relationship Marketing in Maintaining A Competitive Advantage – An Analysis of Vodafone UK"</a:t>
            </a:r>
            <a:endParaRPr lang="en-GB" sz="1400" dirty="0"/>
          </a:p>
          <a:p>
            <a:pPr algn="just">
              <a:buNone/>
            </a:pPr>
            <a:r>
              <a:rPr lang="en-US" sz="1400" u="sng" dirty="0">
                <a:hlinkClick r:id="rId17"/>
              </a:rPr>
              <a:t>"Profitability and Customer Satisfaction in the UK Street Market: An Inquiry into a Traditional Market in London"</a:t>
            </a:r>
            <a:endParaRPr lang="en-GB" sz="1400" dirty="0"/>
          </a:p>
          <a:p>
            <a:pPr algn="just">
              <a:buNone/>
            </a:pPr>
            <a:r>
              <a:rPr lang="en-US" sz="1400" u="sng" dirty="0">
                <a:hlinkClick r:id="rId18"/>
              </a:rPr>
              <a:t>"The Impact of Internet Marketing on Profit Performance at Tesco"</a:t>
            </a:r>
            <a:endParaRPr lang="en-GB" sz="1400" dirty="0"/>
          </a:p>
          <a:p>
            <a:pPr algn="just">
              <a:buNone/>
            </a:pPr>
            <a:r>
              <a:rPr lang="en-US" sz="1400" u="sng" dirty="0">
                <a:hlinkClick r:id="rId19"/>
              </a:rPr>
              <a:t>"Evaluating the Feasibility of Marketing Honey Farm Coffee In the United Kingdom"</a:t>
            </a:r>
            <a:endParaRPr lang="en-GB" sz="1400" dirty="0"/>
          </a:p>
          <a:p>
            <a:pPr algn="just">
              <a:buNone/>
            </a:pPr>
            <a:r>
              <a:rPr lang="en-US" sz="1400" u="sng" dirty="0">
                <a:hlinkClick r:id="rId20"/>
              </a:rPr>
              <a:t>"Creative Advertising versus Direct Marketing"</a:t>
            </a:r>
            <a:endParaRPr lang="en-GB" sz="1400" dirty="0"/>
          </a:p>
          <a:p>
            <a:pPr algn="just">
              <a:buNone/>
            </a:pPr>
            <a:r>
              <a:rPr lang="en-US" sz="1400" u="sng" dirty="0">
                <a:hlinkClick r:id="rId21"/>
              </a:rPr>
              <a:t>"The Impact of Social Media Campaigns on a Brands Image: A Perceptual Analysis Exploring the Attitudes of </a:t>
            </a:r>
            <a:r>
              <a:rPr lang="en-US" sz="1400" u="sng" dirty="0" smtClean="0">
                <a:hlinkClick r:id="rId21"/>
              </a:rPr>
              <a:t>Consumers, With </a:t>
            </a:r>
            <a:r>
              <a:rPr lang="en-US" sz="1400" u="sng" dirty="0">
                <a:hlinkClick r:id="rId21"/>
              </a:rPr>
              <a:t>Focus on Smirnoff"</a:t>
            </a:r>
            <a:endParaRPr lang="en-GB" sz="1400" dirty="0"/>
          </a:p>
          <a:p>
            <a:pPr algn="just">
              <a:buNone/>
            </a:pPr>
            <a:r>
              <a:rPr lang="en-US" sz="1400" u="sng" dirty="0">
                <a:hlinkClick r:id="rId22"/>
              </a:rPr>
              <a:t>"An Analysis into Consumer Behaviour towards Telecom Products and Services in India"</a:t>
            </a:r>
            <a:endParaRPr lang="en-GB" sz="1400" dirty="0"/>
          </a:p>
          <a:p>
            <a:pPr>
              <a:buNone/>
            </a:pPr>
            <a:endParaRPr lang="en-GB" sz="1300" dirty="0"/>
          </a:p>
          <a:p>
            <a:pPr>
              <a:buNone/>
            </a:pP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40000" lnSpcReduction="20000"/>
          </a:bodyPr>
          <a:lstStyle/>
          <a:p>
            <a:pPr>
              <a:buNone/>
            </a:pPr>
            <a:r>
              <a:rPr lang="en-US" u="sng" dirty="0">
                <a:hlinkClick r:id="rId2"/>
              </a:rPr>
              <a:t>"The Impact of Recession on Consumer Buying Behaviour"</a:t>
            </a:r>
            <a:endParaRPr lang="en-GB" dirty="0"/>
          </a:p>
          <a:p>
            <a:pPr>
              <a:buNone/>
            </a:pPr>
            <a:r>
              <a:rPr lang="en-US" u="sng" dirty="0">
                <a:hlinkClick r:id="rId3"/>
              </a:rPr>
              <a:t>"The Impact of Marketing Strategies on Consumer Behaviour – A Case Study of TESCO plc"</a:t>
            </a:r>
            <a:endParaRPr lang="en-GB" dirty="0"/>
          </a:p>
          <a:p>
            <a:pPr>
              <a:buNone/>
            </a:pPr>
            <a:r>
              <a:rPr lang="en-US" u="sng" dirty="0">
                <a:hlinkClick r:id="rId4"/>
              </a:rPr>
              <a:t>"Consumer Buying Behaviour – An Analysis into Impulse Purchasing of Newly Launched Products"</a:t>
            </a:r>
            <a:endParaRPr lang="en-GB" dirty="0"/>
          </a:p>
          <a:p>
            <a:pPr>
              <a:buNone/>
            </a:pPr>
            <a:r>
              <a:rPr lang="en-US" u="sng" dirty="0">
                <a:hlinkClick r:id="rId5"/>
              </a:rPr>
              <a:t>"An Exploration into Customer Awareness of Fair Trade Products and Corporate Social Responsibility within the UK Supermarket Industry"</a:t>
            </a:r>
            <a:endParaRPr lang="en-GB" dirty="0"/>
          </a:p>
          <a:p>
            <a:pPr>
              <a:buNone/>
            </a:pPr>
            <a:r>
              <a:rPr lang="en-US" u="sng" dirty="0">
                <a:hlinkClick r:id="rId6"/>
              </a:rPr>
              <a:t>"An Investigation into Consumer Online Shopping Buying Behaviour - A Case Study of Sainsbury’s UK"</a:t>
            </a:r>
            <a:endParaRPr lang="en-GB" dirty="0"/>
          </a:p>
          <a:p>
            <a:pPr>
              <a:buNone/>
            </a:pPr>
            <a:r>
              <a:rPr lang="en-US" u="sng" dirty="0">
                <a:hlinkClick r:id="rId7"/>
              </a:rPr>
              <a:t>"An Analysis into Online Shopping Factors Affecting Customer Satisfaction - A Case Study of Taobao"</a:t>
            </a:r>
            <a:endParaRPr lang="en-GB" dirty="0"/>
          </a:p>
          <a:p>
            <a:pPr>
              <a:buNone/>
            </a:pPr>
            <a:r>
              <a:rPr lang="en-US" u="sng" dirty="0">
                <a:hlinkClick r:id="rId8"/>
              </a:rPr>
              <a:t>"An Analysis of Consumer Choice: A Case Study Analysis of Tesco and IKEA"</a:t>
            </a:r>
            <a:endParaRPr lang="en-GB" dirty="0"/>
          </a:p>
          <a:p>
            <a:pPr>
              <a:buNone/>
            </a:pPr>
            <a:r>
              <a:rPr lang="en-US" u="sng" dirty="0">
                <a:hlinkClick r:id="rId9"/>
              </a:rPr>
              <a:t>"A Study into the Role of Advertising for Fashion Designers and Companies - The Impact of Celebrity Advertising on Fashion Consumers?"</a:t>
            </a:r>
            <a:endParaRPr lang="en-GB" dirty="0"/>
          </a:p>
          <a:p>
            <a:pPr>
              <a:buNone/>
            </a:pPr>
            <a:r>
              <a:rPr lang="en-US" u="sng" dirty="0">
                <a:hlinkClick r:id="rId10"/>
              </a:rPr>
              <a:t>"Gaining a Sustainable Competitive Advantage through Relationship Marketing: A Study of CHINA CYTS"</a:t>
            </a:r>
            <a:endParaRPr lang="en-GB" dirty="0"/>
          </a:p>
          <a:p>
            <a:pPr>
              <a:buNone/>
            </a:pPr>
            <a:r>
              <a:rPr lang="en-US" u="sng" dirty="0">
                <a:hlinkClick r:id="rId11"/>
              </a:rPr>
              <a:t>"An Analysis into Customer Loyalty and Customer Satisfaction - A Case Study of Tesco"</a:t>
            </a:r>
            <a:endParaRPr lang="en-GB" dirty="0"/>
          </a:p>
          <a:p>
            <a:pPr>
              <a:buNone/>
            </a:pPr>
            <a:r>
              <a:rPr lang="en-US" u="sng" dirty="0">
                <a:hlinkClick r:id="rId12"/>
              </a:rPr>
              <a:t>"An Assessment into the Use and Effectiveness of CRM at Amazon"</a:t>
            </a:r>
            <a:endParaRPr lang="en-GB" dirty="0"/>
          </a:p>
          <a:p>
            <a:pPr>
              <a:buNone/>
            </a:pPr>
            <a:r>
              <a:rPr lang="en-US" u="sng" dirty="0">
                <a:hlinkClick r:id="rId13"/>
              </a:rPr>
              <a:t>"An Investigation into the Effects of E-Marketing and Online Animated Advertising on Consumer Buying Behaviour"</a:t>
            </a:r>
            <a:endParaRPr lang="en-GB" dirty="0"/>
          </a:p>
          <a:p>
            <a:pPr>
              <a:buNone/>
            </a:pPr>
            <a:r>
              <a:rPr lang="en-US" u="sng" dirty="0">
                <a:hlinkClick r:id="rId14"/>
              </a:rPr>
              <a:t>"What is the Role Played by Social Media in Crisis Communications?"</a:t>
            </a:r>
            <a:endParaRPr lang="en-GB" dirty="0"/>
          </a:p>
          <a:p>
            <a:pPr>
              <a:buNone/>
            </a:pPr>
            <a:r>
              <a:rPr lang="en-US" u="sng" dirty="0">
                <a:hlinkClick r:id="rId15"/>
              </a:rPr>
              <a:t>"How Has Technological Advancements in Direct Marketing Affected the Business to Customer Relationship?"</a:t>
            </a:r>
            <a:endParaRPr lang="en-GB" dirty="0"/>
          </a:p>
          <a:p>
            <a:pPr>
              <a:buNone/>
            </a:pPr>
            <a:r>
              <a:rPr lang="en-US" u="sng" dirty="0">
                <a:hlinkClick r:id="rId16"/>
              </a:rPr>
              <a:t>"How Does The Country of Origin of a Product or Service Influence Consumer Buying Behaviour? A Study of British Airways"</a:t>
            </a:r>
            <a:endParaRPr lang="en-GB" dirty="0"/>
          </a:p>
          <a:p>
            <a:pPr>
              <a:buNone/>
            </a:pPr>
            <a:r>
              <a:rPr lang="en-US" u="sng" dirty="0">
                <a:hlinkClick r:id="rId17"/>
              </a:rPr>
              <a:t>"The Role of Relationship Marketing in Achieving a Competitive Edge in the UK Banking Industry: A Case from Barclays Bank Plc"</a:t>
            </a:r>
            <a:endParaRPr lang="en-GB" dirty="0"/>
          </a:p>
          <a:p>
            <a:pPr>
              <a:buNone/>
            </a:pPr>
            <a:r>
              <a:rPr lang="en-US" u="sng" dirty="0">
                <a:hlinkClick r:id="rId18"/>
              </a:rPr>
              <a:t>"What Is the Role and Influence of Relationship Marketing in the Retention and Acquisition of Customers? - A Case Study of Tesco"</a:t>
            </a:r>
            <a:endParaRPr lang="en-GB" dirty="0"/>
          </a:p>
          <a:p>
            <a:pPr>
              <a:buNone/>
            </a:pPr>
            <a:r>
              <a:rPr lang="en-US" u="sng" dirty="0">
                <a:hlinkClick r:id="rId19"/>
              </a:rPr>
              <a:t>"Does Internet Banking Affect Customer Loyalty Levels Within The UK Banking Industry?"</a:t>
            </a:r>
            <a:endParaRPr lang="en-GB" dirty="0"/>
          </a:p>
          <a:p>
            <a:pPr>
              <a:buNone/>
            </a:pPr>
            <a:r>
              <a:rPr lang="en-US" u="sng" dirty="0">
                <a:hlinkClick r:id="rId20"/>
              </a:rPr>
              <a:t>"Is Fairtrade A Good Business Technique or Devious Marketing Ploy?"</a:t>
            </a:r>
            <a:endParaRPr lang="en-GB" dirty="0"/>
          </a:p>
          <a:p>
            <a:pPr>
              <a:buNone/>
            </a:pPr>
            <a:r>
              <a:rPr lang="en-US" u="sng" dirty="0">
                <a:hlinkClick r:id="rId21"/>
              </a:rPr>
              <a:t>"Can Mass Media Advertising Increase Consumer Perception To Better Brand Credibility?"</a:t>
            </a:r>
            <a:endParaRPr lang="en-GB" dirty="0"/>
          </a:p>
          <a:p>
            <a:pPr>
              <a:buNone/>
            </a:pPr>
            <a:r>
              <a:rPr lang="en-US" u="sng" dirty="0">
                <a:hlinkClick r:id="rId22"/>
              </a:rPr>
              <a:t>"The Effects of Branding Strategy on the Smart Phone Market"</a:t>
            </a:r>
            <a:endParaRPr lang="en-GB" dirty="0"/>
          </a:p>
          <a:p>
            <a:pPr>
              <a:buNone/>
            </a:pP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a:bodyPr>
          <a:lstStyle/>
          <a:p>
            <a:pPr>
              <a:buNone/>
            </a:pPr>
            <a:r>
              <a:rPr lang="en-US" sz="1400" u="sng" dirty="0">
                <a:hlinkClick r:id="rId2"/>
              </a:rPr>
              <a:t>"The Relationship between Customer Satisfaction and Brand Loyalty in the UK Fast Food Industry"</a:t>
            </a:r>
            <a:endParaRPr lang="en-GB" sz="1400" u="sng" dirty="0">
              <a:hlinkClick r:id="rId3"/>
            </a:endParaRPr>
          </a:p>
          <a:p>
            <a:pPr>
              <a:buNone/>
            </a:pPr>
            <a:r>
              <a:rPr lang="en-US" sz="1400" u="sng" dirty="0">
                <a:hlinkClick r:id="rId4"/>
              </a:rPr>
              <a:t>"The Impact of Fast Food Consumption Trends on Consumer Behaviour. A Study of Pizza Hut UK"</a:t>
            </a:r>
            <a:endParaRPr lang="en-GB" sz="1400" u="sng" dirty="0">
              <a:hlinkClick r:id="rId3"/>
            </a:endParaRPr>
          </a:p>
          <a:p>
            <a:pPr>
              <a:buNone/>
            </a:pPr>
            <a:r>
              <a:rPr lang="en-US" sz="1400" u="sng" dirty="0">
                <a:hlinkClick r:id="rId5"/>
              </a:rPr>
              <a:t>"Evaluation of Key Factors That Determine Customer Loyalty towards an Ethnic Food Business"</a:t>
            </a:r>
            <a:endParaRPr lang="en-GB" sz="1400" u="sng" dirty="0">
              <a:hlinkClick r:id="rId3"/>
            </a:endParaRPr>
          </a:p>
          <a:p>
            <a:pPr>
              <a:buNone/>
            </a:pPr>
            <a:r>
              <a:rPr lang="en-US" sz="1400" u="sng" dirty="0">
                <a:hlinkClick r:id="rId6"/>
              </a:rPr>
              <a:t>"Brand Advertising and Celebrity Endorsement: The Impact on Consumer Buying Behaviour"</a:t>
            </a:r>
            <a:endParaRPr lang="en-GB" sz="1400" u="sng" dirty="0">
              <a:hlinkClick r:id="rId3"/>
            </a:endParaRPr>
          </a:p>
          <a:p>
            <a:pPr>
              <a:buNone/>
            </a:pPr>
            <a:r>
              <a:rPr lang="en-US" sz="1400" u="sng" dirty="0">
                <a:hlinkClick r:id="rId7"/>
              </a:rPr>
              <a:t>"Gaining a Sustainable Competitive Advantage through Mobile Customer Relationship Management in Retail </a:t>
            </a:r>
            <a:r>
              <a:rPr lang="en-US" sz="1400" u="sng" dirty="0" smtClean="0">
                <a:hlinkClick r:id="rId7"/>
              </a:rPr>
              <a:t>Industry</a:t>
            </a:r>
            <a:r>
              <a:rPr lang="en-US" sz="1400" u="sng" dirty="0" smtClean="0">
                <a:hlinkClick r:id="rId3"/>
              </a:rPr>
              <a:t>“</a:t>
            </a:r>
            <a:endParaRPr lang="en-US" sz="1400" u="sng" dirty="0" smtClean="0"/>
          </a:p>
          <a:p>
            <a:pPr>
              <a:buNone/>
            </a:pPr>
            <a:r>
              <a:rPr lang="en-US" sz="1400" u="sng" dirty="0">
                <a:hlinkClick r:id="rId8"/>
              </a:rPr>
              <a:t>"Marketing Ethics - Comparison of Traditional Criticism on Marketing by Critics and Modern Criticism by Customers"</a:t>
            </a:r>
            <a:endParaRPr lang="en-GB" sz="1400" dirty="0"/>
          </a:p>
          <a:p>
            <a:pPr>
              <a:buNone/>
            </a:pPr>
            <a:r>
              <a:rPr lang="en-US" sz="1400" u="sng" dirty="0">
                <a:hlinkClick r:id="rId9"/>
              </a:rPr>
              <a:t>"What Are The Key Customer Preference Factors That Influence The Selection Of Retail Store? A Study of ASDA"</a:t>
            </a:r>
            <a:r>
              <a:rPr lang="en-US" sz="1400" dirty="0"/>
              <a:t> </a:t>
            </a:r>
            <a:endParaRPr lang="en-GB" sz="1400" dirty="0"/>
          </a:p>
          <a:p>
            <a:pPr>
              <a:buNone/>
            </a:pPr>
            <a:r>
              <a:rPr lang="en-US" sz="1400" u="sng" dirty="0">
                <a:hlinkClick r:id="rId10"/>
              </a:rPr>
              <a:t>"An Exploration into the Influence of Branding On Consumers and Their Purchasing Decisions"</a:t>
            </a:r>
            <a:endParaRPr lang="en-GB" sz="1400" dirty="0"/>
          </a:p>
          <a:p>
            <a:pPr>
              <a:buNone/>
            </a:pPr>
            <a:r>
              <a:rPr lang="en-US" sz="1400" u="sng" dirty="0">
                <a:hlinkClick r:id="rId11"/>
              </a:rPr>
              <a:t>"An Analysis into the Importance of Advertising in the Retail Industry"</a:t>
            </a:r>
            <a:endParaRPr lang="en-GB" sz="1400" dirty="0"/>
          </a:p>
          <a:p>
            <a:pPr>
              <a:buNone/>
            </a:pPr>
            <a:r>
              <a:rPr lang="en-US" sz="1400" u="sng" dirty="0">
                <a:hlinkClick r:id="rId12"/>
              </a:rPr>
              <a:t>"An Investigation into the Growth and Perception of Ethnic Food at ASDA"</a:t>
            </a:r>
            <a:endParaRPr lang="en-GB" sz="1400" dirty="0"/>
          </a:p>
          <a:p>
            <a:pPr>
              <a:buNone/>
            </a:pPr>
            <a:r>
              <a:rPr lang="en-US" sz="1400" u="sng" dirty="0">
                <a:hlinkClick r:id="rId13"/>
              </a:rPr>
              <a:t>"A Study into Consumer Attitude and Perceptions towards a Brand during the Course of an Acquisition"</a:t>
            </a:r>
            <a:endParaRPr lang="en-GB" sz="1400" dirty="0"/>
          </a:p>
          <a:p>
            <a:pPr>
              <a:buNone/>
            </a:pPr>
            <a:r>
              <a:rPr lang="en-US" sz="1400" u="sng" dirty="0">
                <a:hlinkClick r:id="rId14"/>
              </a:rPr>
              <a:t>"A Study on How to Improve Customer Satisfaction in the UK Mobile Phone &amp; Network Industry"</a:t>
            </a:r>
            <a:endParaRPr lang="en-GB" sz="1400" dirty="0"/>
          </a:p>
          <a:p>
            <a:pPr>
              <a:buNone/>
            </a:pPr>
            <a:r>
              <a:rPr lang="en-US" sz="1400" u="sng" dirty="0">
                <a:hlinkClick r:id="rId15"/>
              </a:rPr>
              <a:t>"To What Extent Does </a:t>
            </a:r>
            <a:r>
              <a:rPr lang="en-US" sz="1400" u="sng" dirty="0" err="1">
                <a:hlinkClick r:id="rId15"/>
              </a:rPr>
              <a:t>Colour</a:t>
            </a:r>
            <a:r>
              <a:rPr lang="en-US" sz="1400" u="sng" dirty="0">
                <a:hlinkClick r:id="rId15"/>
              </a:rPr>
              <a:t> Influence the Purchase of Clothes?"</a:t>
            </a:r>
            <a:endParaRPr lang="en-GB" sz="1400" dirty="0"/>
          </a:p>
          <a:p>
            <a:pPr>
              <a:buNone/>
            </a:pPr>
            <a:r>
              <a:rPr lang="en-US" sz="1400" u="sng" dirty="0">
                <a:hlinkClick r:id="rId16"/>
              </a:rPr>
              <a:t>"The Impact and Influence of Social Media on Consumer Branding and Relationships"</a:t>
            </a:r>
            <a:endParaRPr lang="en-GB" sz="1400" dirty="0"/>
          </a:p>
          <a:p>
            <a:pPr>
              <a:buNone/>
            </a:pPr>
            <a:r>
              <a:rPr lang="en-US" sz="1400" u="sng" dirty="0">
                <a:hlinkClick r:id="rId17"/>
              </a:rPr>
              <a:t>"Internet Marketing"</a:t>
            </a:r>
            <a:endParaRPr lang="en-GB" sz="1400" dirty="0"/>
          </a:p>
          <a:p>
            <a:pPr>
              <a:buNone/>
            </a:pPr>
            <a:r>
              <a:rPr lang="en-US" sz="1400" u="sng" dirty="0">
                <a:hlinkClick r:id="rId18"/>
              </a:rPr>
              <a:t>"The Effectiveness of Relationship Marketing: To what Extent Does David Lloyd Currently Use Relationship Marketing in its Member Retention Programme"</a:t>
            </a:r>
            <a:endParaRPr lang="en-GB" sz="1400" dirty="0"/>
          </a:p>
          <a:p>
            <a:pPr>
              <a:buNone/>
            </a:pPr>
            <a:r>
              <a:rPr lang="en-US" sz="1400" u="sng" dirty="0">
                <a:hlinkClick r:id="rId19"/>
              </a:rPr>
              <a:t>"Impact of Online Marketing on Small Organisations"</a:t>
            </a:r>
            <a:endParaRPr lang="en-GB" sz="1400" dirty="0"/>
          </a:p>
          <a:p>
            <a:pPr>
              <a:buNone/>
            </a:pPr>
            <a:r>
              <a:rPr lang="en-US" sz="1400" u="sng" dirty="0">
                <a:hlinkClick r:id="rId20"/>
              </a:rPr>
              <a:t>"Applying the Framework of Demand Chain Strategy in the Context of SMEs"</a:t>
            </a:r>
            <a:endParaRPr lang="en-GB" sz="1400" dirty="0"/>
          </a:p>
          <a:p>
            <a:pPr>
              <a:buNone/>
            </a:pPr>
            <a:r>
              <a:rPr lang="en-US" sz="1400" u="sng" dirty="0">
                <a:hlinkClick r:id="rId21"/>
              </a:rPr>
              <a:t>"Employee Branding as a Source of Sustainable Competitive Advantage A Study of Two UK Airlines"</a:t>
            </a:r>
            <a:endParaRPr lang="en-GB" sz="1400" dirty="0"/>
          </a:p>
          <a:p>
            <a:pPr>
              <a:buNone/>
            </a:pPr>
            <a:endParaRPr lang="en-GB" sz="1400" u="sng" dirty="0">
              <a:hlinkClick r:id="rId3"/>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fontScale="62500" lnSpcReduction="20000"/>
          </a:bodyPr>
          <a:lstStyle/>
          <a:p>
            <a:pPr>
              <a:buNone/>
            </a:pPr>
            <a:r>
              <a:rPr lang="en-US" sz="2000" u="sng" dirty="0">
                <a:hlinkClick r:id="rId2"/>
              </a:rPr>
              <a:t>"Corporate Marketing in the Context of the Network Economy"</a:t>
            </a:r>
            <a:endParaRPr lang="en-GB" sz="2000" u="sng" dirty="0">
              <a:hlinkClick r:id="rId3"/>
            </a:endParaRPr>
          </a:p>
          <a:p>
            <a:pPr>
              <a:buNone/>
            </a:pPr>
            <a:r>
              <a:rPr lang="en-US" sz="2000" u="sng" dirty="0">
                <a:hlinkClick r:id="rId4"/>
              </a:rPr>
              <a:t>"The Importance of Marketing Metrics and Measurement Tools"</a:t>
            </a:r>
            <a:endParaRPr lang="en-GB" sz="2000" u="sng" dirty="0">
              <a:hlinkClick r:id="rId3"/>
            </a:endParaRPr>
          </a:p>
          <a:p>
            <a:pPr>
              <a:buNone/>
            </a:pPr>
            <a:r>
              <a:rPr lang="en-US" sz="2000" u="sng" dirty="0">
                <a:hlinkClick r:id="rId5"/>
              </a:rPr>
              <a:t>"A Comparison of the Marketing Mix in a Developed and a Developing Country"</a:t>
            </a:r>
            <a:endParaRPr lang="en-GB" sz="2000" u="sng" dirty="0">
              <a:hlinkClick r:id="rId3"/>
            </a:endParaRPr>
          </a:p>
          <a:p>
            <a:pPr>
              <a:buNone/>
            </a:pPr>
            <a:r>
              <a:rPr lang="en-US" sz="2000" u="sng" dirty="0">
                <a:hlinkClick r:id="rId6"/>
              </a:rPr>
              <a:t>"A Study to Highlight the Importance of Brand Awareness in Brand Choice from a Cultural Perspective"</a:t>
            </a:r>
            <a:endParaRPr lang="en-GB" sz="2000" u="sng" dirty="0">
              <a:hlinkClick r:id="rId3"/>
            </a:endParaRPr>
          </a:p>
          <a:p>
            <a:pPr>
              <a:buNone/>
            </a:pPr>
            <a:r>
              <a:rPr lang="en-US" sz="2000" u="sng" dirty="0">
                <a:hlinkClick r:id="rId7"/>
              </a:rPr>
              <a:t>"An Analysis into the Use of Sports Marketing As an Effective Marketing Tool and Its Importance to the Marketing Communication Mix"</a:t>
            </a:r>
            <a:endParaRPr lang="en-GB" sz="2000" u="sng" dirty="0">
              <a:hlinkClick r:id="rId3"/>
            </a:endParaRPr>
          </a:p>
          <a:p>
            <a:pPr>
              <a:buNone/>
            </a:pPr>
            <a:r>
              <a:rPr lang="en-US" sz="2000" u="sng" dirty="0">
                <a:hlinkClick r:id="rId8"/>
              </a:rPr>
              <a:t>"The Effect of Age and Gender on Alcohol Expectancies and Drinking Self Refusal Efficacy in University Student Drinking"</a:t>
            </a:r>
            <a:endParaRPr lang="en-GB" sz="2000" u="sng" dirty="0">
              <a:hlinkClick r:id="rId3"/>
            </a:endParaRPr>
          </a:p>
          <a:p>
            <a:pPr>
              <a:buNone/>
            </a:pPr>
            <a:r>
              <a:rPr lang="en-US" sz="2000" u="sng" dirty="0">
                <a:hlinkClick r:id="rId9"/>
              </a:rPr>
              <a:t>"An Investigation Into Service Quality Delivery On Cosmetic Websites"</a:t>
            </a:r>
            <a:endParaRPr lang="en-GB" sz="2000" u="sng" dirty="0">
              <a:hlinkClick r:id="rId3"/>
            </a:endParaRPr>
          </a:p>
          <a:p>
            <a:pPr>
              <a:buNone/>
            </a:pPr>
            <a:r>
              <a:rPr lang="en-US" sz="2000" u="sng" dirty="0">
                <a:hlinkClick r:id="rId10"/>
              </a:rPr>
              <a:t>"Exploring Market Segmentation Within The FMCG Sector"</a:t>
            </a:r>
            <a:endParaRPr lang="en-GB" sz="2000" u="sng" dirty="0">
              <a:hlinkClick r:id="rId3"/>
            </a:endParaRPr>
          </a:p>
          <a:p>
            <a:pPr>
              <a:buNone/>
            </a:pPr>
            <a:r>
              <a:rPr lang="en-US" sz="2000" u="sng" dirty="0">
                <a:hlinkClick r:id="rId11"/>
              </a:rPr>
              <a:t>"An Analysis Into The Consumer Experience And Its Effect On The Hotel Sector"</a:t>
            </a:r>
            <a:endParaRPr lang="en-GB" sz="2000" u="sng" dirty="0">
              <a:hlinkClick r:id="rId3"/>
            </a:endParaRPr>
          </a:p>
          <a:p>
            <a:pPr>
              <a:buNone/>
            </a:pPr>
            <a:r>
              <a:rPr lang="en-US" sz="2000" u="sng" dirty="0">
                <a:hlinkClick r:id="rId12"/>
              </a:rPr>
              <a:t>"Exploring Differences In Consumer Perception Between Branded And Private-Label Goods"</a:t>
            </a:r>
            <a:endParaRPr lang="en-GB" sz="2000" u="sng" dirty="0">
              <a:hlinkClick r:id="rId3"/>
            </a:endParaRPr>
          </a:p>
          <a:p>
            <a:pPr>
              <a:buNone/>
            </a:pPr>
            <a:r>
              <a:rPr lang="en-US" sz="2000" u="sng" dirty="0">
                <a:hlinkClick r:id="rId13"/>
              </a:rPr>
              <a:t>"Advertising Of The UK Car Industry And Its Effects Upon Consumer Buyer Behaviour"</a:t>
            </a:r>
            <a:endParaRPr lang="en-GB" sz="2000" u="sng" dirty="0">
              <a:hlinkClick r:id="rId3"/>
            </a:endParaRPr>
          </a:p>
          <a:p>
            <a:pPr>
              <a:buNone/>
            </a:pPr>
            <a:r>
              <a:rPr lang="en-US" sz="2000" u="sng" dirty="0">
                <a:hlinkClick r:id="rId14"/>
              </a:rPr>
              <a:t>"Comparative Analysis of Marketing Strategy Effectiveness. Cadbury V </a:t>
            </a:r>
            <a:r>
              <a:rPr lang="en-US" sz="2000" u="sng" dirty="0" err="1">
                <a:hlinkClick r:id="rId14"/>
              </a:rPr>
              <a:t>Thorntons</a:t>
            </a:r>
            <a:r>
              <a:rPr lang="en-US" sz="2000" u="sng" dirty="0">
                <a:hlinkClick r:id="rId14"/>
              </a:rPr>
              <a:t>"</a:t>
            </a:r>
            <a:endParaRPr lang="en-GB" sz="2000" u="sng" dirty="0">
              <a:hlinkClick r:id="rId3"/>
            </a:endParaRPr>
          </a:p>
          <a:p>
            <a:pPr>
              <a:buNone/>
            </a:pPr>
            <a:r>
              <a:rPr lang="en-US" sz="2000" u="sng" dirty="0">
                <a:hlinkClick r:id="rId15"/>
              </a:rPr>
              <a:t>"An Exploration into The Relationship Between Brand Trust and Use of Loyalty Cards"</a:t>
            </a:r>
            <a:endParaRPr lang="en-GB" sz="2000" u="sng" dirty="0">
              <a:hlinkClick r:id="rId3"/>
            </a:endParaRPr>
          </a:p>
          <a:p>
            <a:pPr>
              <a:buNone/>
            </a:pPr>
            <a:r>
              <a:rPr lang="en-US" sz="2000" u="sng" dirty="0">
                <a:hlinkClick r:id="rId16"/>
              </a:rPr>
              <a:t>"Improving Customer Relations through Relationship </a:t>
            </a:r>
            <a:r>
              <a:rPr lang="en-US" sz="2000" u="sng" dirty="0" smtClean="0">
                <a:hlinkClick r:id="rId16"/>
              </a:rPr>
              <a:t>Marketing“</a:t>
            </a:r>
            <a:endParaRPr lang="en-US" sz="2000" u="sng" dirty="0" smtClean="0"/>
          </a:p>
          <a:p>
            <a:pPr>
              <a:buNone/>
            </a:pPr>
            <a:endParaRPr lang="en-GB" sz="1200" u="sng" dirty="0"/>
          </a:p>
          <a:p>
            <a:pPr algn="ctr">
              <a:buNone/>
            </a:pPr>
            <a:r>
              <a:rPr lang="en-US" sz="2300" b="1" dirty="0"/>
              <a:t>www.study-aids.co.uk</a:t>
            </a:r>
            <a:r>
              <a:rPr lang="en-US" sz="2300" dirty="0"/>
              <a:t> is one of the leading and most respected education resource networks available on the internet. We are dedicated at introducing university referencing material to students across the globe; we listen to student needs and conduct ourselves in the most ethical way. We do not encourage breach of copyright and offer guidance on how to avoid </a:t>
            </a:r>
            <a:r>
              <a:rPr lang="en-US" sz="2300" u="sng" dirty="0">
                <a:hlinkClick r:id="rId17" tooltip="plagiarism"/>
              </a:rPr>
              <a:t>plagiarism </a:t>
            </a:r>
            <a:r>
              <a:rPr lang="en-US" sz="2300" dirty="0"/>
              <a:t>whilst studying. With over 30,000 unique visitors a month the www.study-aids.co.uk network has more than quadrupled its site traffic in the past 12 months.</a:t>
            </a:r>
            <a:endParaRPr lang="en-GB" sz="2300" dirty="0"/>
          </a:p>
          <a:p>
            <a:pPr algn="ctr">
              <a:buNone/>
            </a:pPr>
            <a:r>
              <a:rPr lang="en-US" sz="2300" dirty="0"/>
              <a:t> </a:t>
            </a:r>
            <a:endParaRPr lang="en-GB" sz="2300" dirty="0"/>
          </a:p>
          <a:p>
            <a:pPr algn="ctr">
              <a:buNone/>
            </a:pPr>
            <a:r>
              <a:rPr lang="en-US" sz="2300" dirty="0"/>
              <a:t>www.study-aids.co.uk features articles, reference material and electronic resources in many disciplines including </a:t>
            </a:r>
            <a:r>
              <a:rPr lang="en-US" sz="2300" b="1" dirty="0"/>
              <a:t>Business Management, Marketing, Economics, Construction, Law, Psychology, Information Technology, Media &amp; Communications, Finance</a:t>
            </a:r>
            <a:r>
              <a:rPr lang="en-US" sz="2300" dirty="0"/>
              <a:t> and </a:t>
            </a:r>
            <a:r>
              <a:rPr lang="en-US" sz="2300" b="1" dirty="0"/>
              <a:t>Human Resource Management</a:t>
            </a:r>
            <a:r>
              <a:rPr lang="en-US" sz="2300" dirty="0"/>
              <a:t>.</a:t>
            </a:r>
            <a:endParaRPr lang="en-GB" sz="2300" dirty="0"/>
          </a:p>
          <a:p>
            <a:pPr>
              <a:buNone/>
            </a:pP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TotalTime>
  <Words>1357</Words>
  <Application>Microsoft Office PowerPoint</Application>
  <PresentationFormat>On-screen Show (4:3)</PresentationFormat>
  <Paragraphs>83</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Marketing Dissertations | Marketing Thesis | Marketing Projects </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Dissertations | Marketing Thesis | Marketing Projects </dc:title>
  <dc:creator>Steve</dc:creator>
  <cp:lastModifiedBy>Steve</cp:lastModifiedBy>
  <cp:revision>1</cp:revision>
  <dcterms:created xsi:type="dcterms:W3CDTF">2014-10-19T12:22:13Z</dcterms:created>
  <dcterms:modified xsi:type="dcterms:W3CDTF">2014-10-19T12:28:45Z</dcterms:modified>
</cp:coreProperties>
</file>