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1703E9F-501A-4C55-882B-8EAB598868BA}" type="datetimeFigureOut">
              <a:rPr lang="en-GB" smtClean="0"/>
              <a:t>24/01/2014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343276-F817-47B1-9BCD-28764C51042F}"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1703E9F-501A-4C55-882B-8EAB598868BA}" type="datetimeFigureOut">
              <a:rPr lang="en-GB" smtClean="0"/>
              <a:t>24/01/2014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343276-F817-47B1-9BCD-28764C51042F}"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1703E9F-501A-4C55-882B-8EAB598868BA}" type="datetimeFigureOut">
              <a:rPr lang="en-GB" smtClean="0"/>
              <a:t>24/01/2014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343276-F817-47B1-9BCD-28764C51042F}"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1703E9F-501A-4C55-882B-8EAB598868BA}" type="datetimeFigureOut">
              <a:rPr lang="en-GB" smtClean="0"/>
              <a:t>24/01/2014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343276-F817-47B1-9BCD-28764C51042F}"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703E9F-501A-4C55-882B-8EAB598868BA}" type="datetimeFigureOut">
              <a:rPr lang="en-GB" smtClean="0"/>
              <a:t>24/01/2014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343276-F817-47B1-9BCD-28764C51042F}"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703E9F-501A-4C55-882B-8EAB598868BA}" type="datetimeFigureOut">
              <a:rPr lang="en-GB" smtClean="0"/>
              <a:t>24/01/2014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343276-F817-47B1-9BCD-28764C51042F}"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1703E9F-501A-4C55-882B-8EAB598868BA}" type="datetimeFigureOut">
              <a:rPr lang="en-GB" smtClean="0"/>
              <a:t>24/01/2014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343276-F817-47B1-9BCD-28764C51042F}"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1703E9F-501A-4C55-882B-8EAB598868BA}" type="datetimeFigureOut">
              <a:rPr lang="en-GB" smtClean="0"/>
              <a:t>24/01/2014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343276-F817-47B1-9BCD-28764C51042F}"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03E9F-501A-4C55-882B-8EAB598868BA}" type="datetimeFigureOut">
              <a:rPr lang="en-GB" smtClean="0"/>
              <a:t>24/01/2014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343276-F817-47B1-9BCD-28764C51042F}"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703E9F-501A-4C55-882B-8EAB598868BA}" type="datetimeFigureOut">
              <a:rPr lang="en-GB" smtClean="0"/>
              <a:t>24/01/2014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343276-F817-47B1-9BCD-28764C51042F}"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703E9F-501A-4C55-882B-8EAB598868BA}" type="datetimeFigureOut">
              <a:rPr lang="en-GB" smtClean="0"/>
              <a:t>24/01/2014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343276-F817-47B1-9BCD-28764C51042F}"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03E9F-501A-4C55-882B-8EAB598868BA}" type="datetimeFigureOut">
              <a:rPr lang="en-GB" smtClean="0"/>
              <a:t>24/01/2014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343276-F817-47B1-9BCD-28764C51042F}"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study-aids.co.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www.study-aids.co.uk/marketing/market0007.html" TargetMode="External"/><Relationship Id="rId13" Type="http://schemas.openxmlformats.org/officeDocument/2006/relationships/hyperlink" Target="http://www.study-aids.co.uk/marketing/market0069.html" TargetMode="External"/><Relationship Id="rId3" Type="http://schemas.openxmlformats.org/officeDocument/2006/relationships/hyperlink" Target="http://www.study-aids.co.uk/marketing/market0002.html" TargetMode="External"/><Relationship Id="rId7" Type="http://schemas.openxmlformats.org/officeDocument/2006/relationships/hyperlink" Target="http://www.study-aids.co.uk/marketing/market0006.html" TargetMode="External"/><Relationship Id="rId12" Type="http://schemas.openxmlformats.org/officeDocument/2006/relationships/hyperlink" Target="http://www.study-aids.co.uk/marketing/market0011.html" TargetMode="External"/><Relationship Id="rId2" Type="http://schemas.openxmlformats.org/officeDocument/2006/relationships/hyperlink" Target="http://www.study-aids.co.uk/marketing/market0001.html" TargetMode="External"/><Relationship Id="rId16" Type="http://schemas.openxmlformats.org/officeDocument/2006/relationships/hyperlink" Target="http://www.study-aids.co.uk/marketing/market0072.html" TargetMode="External"/><Relationship Id="rId1" Type="http://schemas.openxmlformats.org/officeDocument/2006/relationships/slideLayout" Target="../slideLayouts/slideLayout7.xml"/><Relationship Id="rId6" Type="http://schemas.openxmlformats.org/officeDocument/2006/relationships/hyperlink" Target="http://www.study-aids.co.uk/marketing/market0005.html" TargetMode="External"/><Relationship Id="rId11" Type="http://schemas.openxmlformats.org/officeDocument/2006/relationships/hyperlink" Target="http://www.study-aids.co.uk/marketing/market0010.html" TargetMode="External"/><Relationship Id="rId5" Type="http://schemas.openxmlformats.org/officeDocument/2006/relationships/hyperlink" Target="http://www.study-aids.co.uk/marketing/market0004.html" TargetMode="External"/><Relationship Id="rId15" Type="http://schemas.openxmlformats.org/officeDocument/2006/relationships/hyperlink" Target="http://www.study-aids.co.uk/marketing/market0071.html" TargetMode="External"/><Relationship Id="rId10" Type="http://schemas.openxmlformats.org/officeDocument/2006/relationships/hyperlink" Target="http://www.study-aids.co.uk/marketing/market0009.html" TargetMode="External"/><Relationship Id="rId4" Type="http://schemas.openxmlformats.org/officeDocument/2006/relationships/hyperlink" Target="http://www.study-aids.co.uk/marketing/market0003.html" TargetMode="External"/><Relationship Id="rId9" Type="http://schemas.openxmlformats.org/officeDocument/2006/relationships/hyperlink" Target="http://www.study-aids.co.uk/marketing/market0008.html" TargetMode="External"/><Relationship Id="rId14" Type="http://schemas.openxmlformats.org/officeDocument/2006/relationships/hyperlink" Target="http://www.study-aids.co.uk/marketing/market0070.html"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www.study-aids.co.uk/marketing/market0079.html" TargetMode="External"/><Relationship Id="rId13" Type="http://schemas.openxmlformats.org/officeDocument/2006/relationships/hyperlink" Target="http://www.study-aids.co.uk/busman/busman0087.html" TargetMode="External"/><Relationship Id="rId3" Type="http://schemas.openxmlformats.org/officeDocument/2006/relationships/hyperlink" Target="http://www.study-aids.co.uk/marketing/market0074.html" TargetMode="External"/><Relationship Id="rId7" Type="http://schemas.openxmlformats.org/officeDocument/2006/relationships/hyperlink" Target="http://www.study-aids.co.uk/marketing/market0078.html" TargetMode="External"/><Relationship Id="rId12" Type="http://schemas.openxmlformats.org/officeDocument/2006/relationships/hyperlink" Target="http://www.study-aids.co.uk/marketing/market0083.html" TargetMode="External"/><Relationship Id="rId2" Type="http://schemas.openxmlformats.org/officeDocument/2006/relationships/hyperlink" Target="http://www.study-aids.co.uk/marketing/market0073.html" TargetMode="External"/><Relationship Id="rId1" Type="http://schemas.openxmlformats.org/officeDocument/2006/relationships/slideLayout" Target="../slideLayouts/slideLayout7.xml"/><Relationship Id="rId6" Type="http://schemas.openxmlformats.org/officeDocument/2006/relationships/hyperlink" Target="http://www.study-aids.co.uk/marketing/market0077.html" TargetMode="External"/><Relationship Id="rId11" Type="http://schemas.openxmlformats.org/officeDocument/2006/relationships/hyperlink" Target="http://www.study-aids.co.uk/marketing/market0082.html" TargetMode="External"/><Relationship Id="rId5" Type="http://schemas.openxmlformats.org/officeDocument/2006/relationships/hyperlink" Target="http://www.study-aids.co.uk/marketing/market0076.html" TargetMode="External"/><Relationship Id="rId15" Type="http://schemas.openxmlformats.org/officeDocument/2006/relationships/hyperlink" Target="http://www.study-aids.co.uk/marketing/market0085.html" TargetMode="External"/><Relationship Id="rId10" Type="http://schemas.openxmlformats.org/officeDocument/2006/relationships/hyperlink" Target="http://www.study-aids.co.uk/marketing/market0081.html" TargetMode="External"/><Relationship Id="rId4" Type="http://schemas.openxmlformats.org/officeDocument/2006/relationships/hyperlink" Target="http://www.study-aids.co.uk/marketing/market0075.html" TargetMode="External"/><Relationship Id="rId9" Type="http://schemas.openxmlformats.org/officeDocument/2006/relationships/hyperlink" Target="http://www.study-aids.co.uk/marketing/market0080.html" TargetMode="External"/><Relationship Id="rId14" Type="http://schemas.openxmlformats.org/officeDocument/2006/relationships/hyperlink" Target="http://www.study-aids.co.uk/marketing/market0084.html"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www.study-aids.co.uk/marketing/market0092.html" TargetMode="External"/><Relationship Id="rId13" Type="http://schemas.openxmlformats.org/officeDocument/2006/relationships/hyperlink" Target="http://www.study-aids.co.uk/marketing/market0097.html" TargetMode="External"/><Relationship Id="rId3" Type="http://schemas.openxmlformats.org/officeDocument/2006/relationships/hyperlink" Target="http://www.study-aids.co.uk/marketing/market0087.html" TargetMode="External"/><Relationship Id="rId7" Type="http://schemas.openxmlformats.org/officeDocument/2006/relationships/hyperlink" Target="http://www.study-aids.co.uk/marketing/market0091.html" TargetMode="External"/><Relationship Id="rId12" Type="http://schemas.openxmlformats.org/officeDocument/2006/relationships/hyperlink" Target="http://www.study-aids.co.uk/busman/busman0099.html" TargetMode="External"/><Relationship Id="rId17" Type="http://schemas.openxmlformats.org/officeDocument/2006/relationships/hyperlink" Target="http://www.study-aids.co.uk/marketing/market0101.html" TargetMode="External"/><Relationship Id="rId2" Type="http://schemas.openxmlformats.org/officeDocument/2006/relationships/hyperlink" Target="http://www.study-aids.co.uk/marketing/market0086.html" TargetMode="External"/><Relationship Id="rId16" Type="http://schemas.openxmlformats.org/officeDocument/2006/relationships/hyperlink" Target="http://www.study-aids.co.uk/marketing/market0100.html" TargetMode="External"/><Relationship Id="rId1" Type="http://schemas.openxmlformats.org/officeDocument/2006/relationships/slideLayout" Target="../slideLayouts/slideLayout7.xml"/><Relationship Id="rId6" Type="http://schemas.openxmlformats.org/officeDocument/2006/relationships/hyperlink" Target="http://www.study-aids.co.uk/marketing/market0090.html" TargetMode="External"/><Relationship Id="rId11" Type="http://schemas.openxmlformats.org/officeDocument/2006/relationships/hyperlink" Target="http://www.study-aids.co.uk/marketing/market0095.html" TargetMode="External"/><Relationship Id="rId5" Type="http://schemas.openxmlformats.org/officeDocument/2006/relationships/hyperlink" Target="http://www.study-aids.co.uk/marketing/market0089.html" TargetMode="External"/><Relationship Id="rId15" Type="http://schemas.openxmlformats.org/officeDocument/2006/relationships/hyperlink" Target="http://www.study-aids.co.uk/marketing/market0099.html" TargetMode="External"/><Relationship Id="rId10" Type="http://schemas.openxmlformats.org/officeDocument/2006/relationships/hyperlink" Target="http://www.study-aids.co.uk/marketing/market0094.html" TargetMode="External"/><Relationship Id="rId4" Type="http://schemas.openxmlformats.org/officeDocument/2006/relationships/hyperlink" Target="http://www.study-aids.co.uk/marketing/market0088.html" TargetMode="External"/><Relationship Id="rId9" Type="http://schemas.openxmlformats.org/officeDocument/2006/relationships/hyperlink" Target="http://www.study-aids.co.uk/marketing/market0093.html" TargetMode="External"/><Relationship Id="rId14" Type="http://schemas.openxmlformats.org/officeDocument/2006/relationships/hyperlink" Target="http://www.study-aids.co.uk/marketing/market0098.html"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www.study-aids.co.uk/marketing/market0079.html" TargetMode="External"/><Relationship Id="rId13" Type="http://schemas.openxmlformats.org/officeDocument/2006/relationships/hyperlink" Target="http://www.study-aids.co.uk/busman/busman0087.html" TargetMode="External"/><Relationship Id="rId3" Type="http://schemas.openxmlformats.org/officeDocument/2006/relationships/hyperlink" Target="http://www.study-aids.co.uk/marketing/market0074.html" TargetMode="External"/><Relationship Id="rId7" Type="http://schemas.openxmlformats.org/officeDocument/2006/relationships/hyperlink" Target="http://www.study-aids.co.uk/marketing/market0078.html" TargetMode="External"/><Relationship Id="rId12" Type="http://schemas.openxmlformats.org/officeDocument/2006/relationships/hyperlink" Target="http://www.study-aids.co.uk/marketing/market0083.html" TargetMode="External"/><Relationship Id="rId2" Type="http://schemas.openxmlformats.org/officeDocument/2006/relationships/hyperlink" Target="http://www.study-aids.co.uk/marketing/market0073.html" TargetMode="External"/><Relationship Id="rId16" Type="http://schemas.openxmlformats.org/officeDocument/2006/relationships/hyperlink" Target="http://www.study-aids.co.uk/marketing/market0086.html" TargetMode="External"/><Relationship Id="rId1" Type="http://schemas.openxmlformats.org/officeDocument/2006/relationships/slideLayout" Target="../slideLayouts/slideLayout7.xml"/><Relationship Id="rId6" Type="http://schemas.openxmlformats.org/officeDocument/2006/relationships/hyperlink" Target="http://www.study-aids.co.uk/marketing/market0077.html" TargetMode="External"/><Relationship Id="rId11" Type="http://schemas.openxmlformats.org/officeDocument/2006/relationships/hyperlink" Target="http://www.study-aids.co.uk/marketing/market0082.html" TargetMode="External"/><Relationship Id="rId5" Type="http://schemas.openxmlformats.org/officeDocument/2006/relationships/hyperlink" Target="http://www.study-aids.co.uk/marketing/market0076.html" TargetMode="External"/><Relationship Id="rId15" Type="http://schemas.openxmlformats.org/officeDocument/2006/relationships/hyperlink" Target="http://www.study-aids.co.uk/marketing/market0085.html" TargetMode="External"/><Relationship Id="rId10" Type="http://schemas.openxmlformats.org/officeDocument/2006/relationships/hyperlink" Target="http://www.study-aids.co.uk/marketing/market0081.html" TargetMode="External"/><Relationship Id="rId4" Type="http://schemas.openxmlformats.org/officeDocument/2006/relationships/hyperlink" Target="http://www.study-aids.co.uk/marketing/market0075.html" TargetMode="External"/><Relationship Id="rId9" Type="http://schemas.openxmlformats.org/officeDocument/2006/relationships/hyperlink" Target="http://www.study-aids.co.uk/marketing/market0080.html" TargetMode="External"/><Relationship Id="rId14" Type="http://schemas.openxmlformats.org/officeDocument/2006/relationships/hyperlink" Target="http://www.study-aids.co.uk/marketing/market0084.html"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study-aids.co.uk/marketing/market0093.html" TargetMode="External"/><Relationship Id="rId13" Type="http://schemas.openxmlformats.org/officeDocument/2006/relationships/hyperlink" Target="http://www.study-aids.co.uk/marketing/market0098.html" TargetMode="External"/><Relationship Id="rId18" Type="http://schemas.openxmlformats.org/officeDocument/2006/relationships/hyperlink" Target="http://www.study-aids.co.uk/marketing/market0104.html" TargetMode="External"/><Relationship Id="rId3" Type="http://schemas.openxmlformats.org/officeDocument/2006/relationships/hyperlink" Target="http://www.study-aids.co.uk/marketing/market0088.html" TargetMode="External"/><Relationship Id="rId7" Type="http://schemas.openxmlformats.org/officeDocument/2006/relationships/hyperlink" Target="http://www.study-aids.co.uk/marketing/market0092.html" TargetMode="External"/><Relationship Id="rId12" Type="http://schemas.openxmlformats.org/officeDocument/2006/relationships/hyperlink" Target="http://www.study-aids.co.uk/marketing/market0097.html" TargetMode="External"/><Relationship Id="rId17" Type="http://schemas.openxmlformats.org/officeDocument/2006/relationships/hyperlink" Target="http://www.study-aids.co.uk/marketing/market0103.html" TargetMode="External"/><Relationship Id="rId2" Type="http://schemas.openxmlformats.org/officeDocument/2006/relationships/hyperlink" Target="http://www.study-aids.co.uk/marketing/market0087.html" TargetMode="External"/><Relationship Id="rId16" Type="http://schemas.openxmlformats.org/officeDocument/2006/relationships/hyperlink" Target="http://www.study-aids.co.uk/marketing/market0101.html" TargetMode="External"/><Relationship Id="rId1" Type="http://schemas.openxmlformats.org/officeDocument/2006/relationships/slideLayout" Target="../slideLayouts/slideLayout7.xml"/><Relationship Id="rId6" Type="http://schemas.openxmlformats.org/officeDocument/2006/relationships/hyperlink" Target="http://www.study-aids.co.uk/marketing/market0091.html" TargetMode="External"/><Relationship Id="rId11" Type="http://schemas.openxmlformats.org/officeDocument/2006/relationships/hyperlink" Target="http://www.study-aids.co.uk/busman/busman0099.html" TargetMode="External"/><Relationship Id="rId5" Type="http://schemas.openxmlformats.org/officeDocument/2006/relationships/hyperlink" Target="http://www.study-aids.co.uk/marketing/market0090.html" TargetMode="External"/><Relationship Id="rId15" Type="http://schemas.openxmlformats.org/officeDocument/2006/relationships/hyperlink" Target="http://www.study-aids.co.uk/marketing/market0100.html" TargetMode="External"/><Relationship Id="rId10" Type="http://schemas.openxmlformats.org/officeDocument/2006/relationships/hyperlink" Target="http://www.study-aids.co.uk/marketing/market0095.html" TargetMode="External"/><Relationship Id="rId4" Type="http://schemas.openxmlformats.org/officeDocument/2006/relationships/hyperlink" Target="http://www.study-aids.co.uk/marketing/market0089.html" TargetMode="External"/><Relationship Id="rId9" Type="http://schemas.openxmlformats.org/officeDocument/2006/relationships/hyperlink" Target="http://www.study-aids.co.uk/marketing/market0094.html" TargetMode="External"/><Relationship Id="rId14" Type="http://schemas.openxmlformats.org/officeDocument/2006/relationships/hyperlink" Target="http://www.study-aids.co.uk/marketing/market0099.htm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www.study-aids.co.uk/marketing/market0064.html" TargetMode="External"/><Relationship Id="rId13" Type="http://schemas.openxmlformats.org/officeDocument/2006/relationships/hyperlink" Target="http://www.study-aids.co.uk/marketing/market0059.html" TargetMode="External"/><Relationship Id="rId3" Type="http://schemas.openxmlformats.org/officeDocument/2006/relationships/hyperlink" Target="http://www.study-aids.co.uk/marketing/market0096.html" TargetMode="External"/><Relationship Id="rId7" Type="http://schemas.openxmlformats.org/officeDocument/2006/relationships/hyperlink" Target="http://www.study-aids.co.uk/marketing/market0065.html" TargetMode="External"/><Relationship Id="rId12" Type="http://schemas.openxmlformats.org/officeDocument/2006/relationships/hyperlink" Target="http://www.study-aids.co.uk/marketing/market0060.html" TargetMode="External"/><Relationship Id="rId17" Type="http://schemas.openxmlformats.org/officeDocument/2006/relationships/hyperlink" Target="http://www.study-aids.co.uk/marketing/market0055.html" TargetMode="External"/><Relationship Id="rId2" Type="http://schemas.openxmlformats.org/officeDocument/2006/relationships/hyperlink" Target="http://www.study-aids.co.uk/marketing/market0105.html" TargetMode="External"/><Relationship Id="rId16" Type="http://schemas.openxmlformats.org/officeDocument/2006/relationships/hyperlink" Target="http://www.study-aids.co.uk/marketing/market0056.html" TargetMode="External"/><Relationship Id="rId1" Type="http://schemas.openxmlformats.org/officeDocument/2006/relationships/slideLayout" Target="../slideLayouts/slideLayout7.xml"/><Relationship Id="rId6" Type="http://schemas.openxmlformats.org/officeDocument/2006/relationships/hyperlink" Target="http://www.study-aids.co.uk/marketing/market0066.html" TargetMode="External"/><Relationship Id="rId11" Type="http://schemas.openxmlformats.org/officeDocument/2006/relationships/hyperlink" Target="http://www.study-aids.co.uk/marketing/market0061.html" TargetMode="External"/><Relationship Id="rId5" Type="http://schemas.openxmlformats.org/officeDocument/2006/relationships/hyperlink" Target="http://www.study-aids.co.uk/marketing/market0067.html" TargetMode="External"/><Relationship Id="rId15" Type="http://schemas.openxmlformats.org/officeDocument/2006/relationships/hyperlink" Target="http://www.study-aids.co.uk/marketing/market0057.html" TargetMode="External"/><Relationship Id="rId10" Type="http://schemas.openxmlformats.org/officeDocument/2006/relationships/hyperlink" Target="http://www.study-aids.co.uk/marketing/market0062.html" TargetMode="External"/><Relationship Id="rId4" Type="http://schemas.openxmlformats.org/officeDocument/2006/relationships/hyperlink" Target="http://www.study-aids.co.uk/marketing/market0068.html" TargetMode="External"/><Relationship Id="rId9" Type="http://schemas.openxmlformats.org/officeDocument/2006/relationships/hyperlink" Target="http://www.study-aids.co.uk/marketing/market0063.html" TargetMode="External"/><Relationship Id="rId14" Type="http://schemas.openxmlformats.org/officeDocument/2006/relationships/hyperlink" Target="http://www.study-aids.co.uk/marketing/market0058.html"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www.study-aids.co.uk/marketing/market0048.html" TargetMode="External"/><Relationship Id="rId13" Type="http://schemas.openxmlformats.org/officeDocument/2006/relationships/hyperlink" Target="http://www.study-aids.co.uk/marketing/market0107.html" TargetMode="External"/><Relationship Id="rId3" Type="http://schemas.openxmlformats.org/officeDocument/2006/relationships/hyperlink" Target="http://www.study-aids.co.uk/marketing/market0053.html" TargetMode="External"/><Relationship Id="rId7" Type="http://schemas.openxmlformats.org/officeDocument/2006/relationships/hyperlink" Target="http://www.study-aids.co.uk/marketing/market0049.html" TargetMode="External"/><Relationship Id="rId12" Type="http://schemas.openxmlformats.org/officeDocument/2006/relationships/hyperlink" Target="http://www.study-aids.co.uk/marketing/market0106.html" TargetMode="External"/><Relationship Id="rId2" Type="http://schemas.openxmlformats.org/officeDocument/2006/relationships/hyperlink" Target="http://www.study-aids.co.uk/marketing/market0054.html" TargetMode="External"/><Relationship Id="rId1" Type="http://schemas.openxmlformats.org/officeDocument/2006/relationships/slideLayout" Target="../slideLayouts/slideLayout7.xml"/><Relationship Id="rId6" Type="http://schemas.openxmlformats.org/officeDocument/2006/relationships/hyperlink" Target="http://www.study-aids.co.uk/marketing/market0050.html" TargetMode="External"/><Relationship Id="rId11" Type="http://schemas.openxmlformats.org/officeDocument/2006/relationships/hyperlink" Target="http://www.study-aids.co.uk/marketing/market0102.html" TargetMode="External"/><Relationship Id="rId5" Type="http://schemas.openxmlformats.org/officeDocument/2006/relationships/hyperlink" Target="http://www.study-aids.co.uk/marketing/market0051.html" TargetMode="External"/><Relationship Id="rId10" Type="http://schemas.openxmlformats.org/officeDocument/2006/relationships/hyperlink" Target="http://www.study-aids.co.uk/marketing/market0046.html" TargetMode="External"/><Relationship Id="rId4" Type="http://schemas.openxmlformats.org/officeDocument/2006/relationships/hyperlink" Target="http://www.study-aids.co.uk/marketing/market0052.html" TargetMode="External"/><Relationship Id="rId9" Type="http://schemas.openxmlformats.org/officeDocument/2006/relationships/hyperlink" Target="http://www.study-aids.co.uk/marketing/market0047.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study-aids.co.uk/dissertation-help/Dissertation-Plagiarism.html" TargetMode="External"/><Relationship Id="rId2" Type="http://schemas.openxmlformats.org/officeDocument/2006/relationships/hyperlink" Target="http://www.study-aids.co.uk/marketing/marketing.html" TargetMode="External"/><Relationship Id="rId1" Type="http://schemas.openxmlformats.org/officeDocument/2006/relationships/slideLayout" Target="../slideLayouts/slideLayout7.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08720"/>
            <a:ext cx="7772400" cy="1470025"/>
          </a:xfrm>
        </p:spPr>
        <p:txBody>
          <a:bodyPr>
            <a:normAutofit/>
          </a:bodyPr>
          <a:lstStyle/>
          <a:p>
            <a:r>
              <a:rPr lang="en-GB" sz="3600" b="1" dirty="0"/>
              <a:t>Marketing Dissertations | Marketing Thesis | Marketing Projects</a:t>
            </a:r>
          </a:p>
        </p:txBody>
      </p:sp>
      <p:sp>
        <p:nvSpPr>
          <p:cNvPr id="3" name="Subtitle 2"/>
          <p:cNvSpPr>
            <a:spLocks noGrp="1"/>
          </p:cNvSpPr>
          <p:nvPr>
            <p:ph type="subTitle" idx="1"/>
          </p:nvPr>
        </p:nvSpPr>
        <p:spPr>
          <a:xfrm>
            <a:off x="683568" y="2708920"/>
            <a:ext cx="7848872" cy="2929880"/>
          </a:xfrm>
        </p:spPr>
        <p:txBody>
          <a:bodyPr>
            <a:normAutofit fontScale="85000" lnSpcReduction="10000"/>
          </a:bodyPr>
          <a:lstStyle/>
          <a:p>
            <a:pPr algn="just"/>
            <a:r>
              <a:rPr lang="en-GB" sz="1800" dirty="0">
                <a:solidFill>
                  <a:schemeClr val="tx1"/>
                </a:solidFill>
                <a:latin typeface="Arial" pitchFamily="34" charset="0"/>
                <a:cs typeface="Arial" pitchFamily="34" charset="0"/>
              </a:rPr>
              <a:t>At </a:t>
            </a:r>
            <a:r>
              <a:rPr lang="en-GB" sz="1800" u="sng" dirty="0">
                <a:solidFill>
                  <a:schemeClr val="tx1"/>
                </a:solidFill>
                <a:latin typeface="Arial" pitchFamily="34" charset="0"/>
                <a:cs typeface="Arial" pitchFamily="34" charset="0"/>
                <a:hlinkClick r:id="rId2"/>
              </a:rPr>
              <a:t>study-aids.co.uk</a:t>
            </a:r>
            <a:r>
              <a:rPr lang="en-GB" sz="1800" dirty="0">
                <a:solidFill>
                  <a:schemeClr val="tx1"/>
                </a:solidFill>
                <a:latin typeface="Arial" pitchFamily="34" charset="0"/>
                <a:cs typeface="Arial" pitchFamily="34" charset="0"/>
              </a:rPr>
              <a:t> we are proud to offer a vast collection of marketing dissertation topics. Below you will find a great range of marketing dissertation topics for you to purchase. These marketing dissertations are here to help inspire you in creating your own marketing dissertation title. Our sample marketing dissertations will prove helpful in formulating your own dissertation topic, objectives, literature review, methodology and analyses. Our sample marketing dissertations are an ideal tool for any student struggling to start their own marketing dissertation. Marketing is an essential part of any business and there are many elements of marketing. By browsing our collection of marketing dissertation titles, you will get ideas for your marketing dissertation through the following marketing subjects: </a:t>
            </a:r>
            <a:r>
              <a:rPr lang="en-GB" sz="1800" i="1" dirty="0">
                <a:solidFill>
                  <a:schemeClr val="tx1"/>
                </a:solidFill>
                <a:latin typeface="Arial" pitchFamily="34" charset="0"/>
                <a:cs typeface="Arial" pitchFamily="34" charset="0"/>
              </a:rPr>
              <a:t>Relationship Marketing, Branding, Direct Marketing, Marketing Cultures, Advertising, Consumer Behaviour, Marketing Trends, International Marketing, Online Marketing, Social Media Marketing, Strategic Marketing and Marketing Ethics</a:t>
            </a:r>
            <a:r>
              <a:rPr lang="en-GB" sz="1800" dirty="0">
                <a:solidFill>
                  <a:schemeClr val="tx1"/>
                </a:solidFill>
                <a:latin typeface="Arial" pitchFamily="34" charset="0"/>
                <a:cs typeface="Arial" pitchFamily="34" charset="0"/>
              </a:rPr>
              <a:t>. Click the relevant link to open a synopsis of our Marketing dissertations.</a:t>
            </a:r>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539552" y="476661"/>
          <a:ext cx="8208912" cy="5904666"/>
        </p:xfrm>
        <a:graphic>
          <a:graphicData uri="http://schemas.openxmlformats.org/drawingml/2006/table">
            <a:tbl>
              <a:tblPr/>
              <a:tblGrid>
                <a:gridCol w="641322"/>
                <a:gridCol w="7567590"/>
              </a:tblGrid>
              <a:tr h="339467">
                <a:tc>
                  <a:txBody>
                    <a:bodyPr/>
                    <a:lstStyle/>
                    <a:p>
                      <a:pPr>
                        <a:lnSpc>
                          <a:spcPct val="115000"/>
                        </a:lnSpc>
                        <a:spcAft>
                          <a:spcPts val="1000"/>
                        </a:spcAft>
                      </a:pPr>
                      <a:r>
                        <a:rPr lang="en-US" sz="900" b="1" dirty="0">
                          <a:solidFill>
                            <a:srgbClr val="663300"/>
                          </a:solidFill>
                          <a:latin typeface="Arial"/>
                          <a:ea typeface="Calibri"/>
                          <a:cs typeface="Times New Roman"/>
                        </a:rPr>
                        <a:t>Type</a:t>
                      </a:r>
                      <a:endParaRPr lang="en-GB" sz="1000" dirty="0">
                        <a:latin typeface="Calibri"/>
                        <a:ea typeface="Calibri"/>
                        <a:cs typeface="Times New Roman"/>
                      </a:endParaRPr>
                    </a:p>
                  </a:txBody>
                  <a:tcPr marL="35401" marR="35401" marT="35401" marB="35401" anchor="ctr">
                    <a:lnL>
                      <a:noFill/>
                    </a:lnL>
                    <a:lnR>
                      <a:noFill/>
                    </a:lnR>
                    <a:lnT>
                      <a:noFill/>
                    </a:lnT>
                    <a:lnB>
                      <a:noFill/>
                    </a:lnB>
                  </a:tcPr>
                </a:tc>
                <a:tc>
                  <a:txBody>
                    <a:bodyPr/>
                    <a:lstStyle/>
                    <a:p>
                      <a:pPr>
                        <a:lnSpc>
                          <a:spcPct val="115000"/>
                        </a:lnSpc>
                        <a:spcAft>
                          <a:spcPts val="1000"/>
                        </a:spcAft>
                      </a:pPr>
                      <a:r>
                        <a:rPr lang="en-US" sz="900" b="1">
                          <a:solidFill>
                            <a:srgbClr val="663300"/>
                          </a:solidFill>
                          <a:latin typeface="Arial"/>
                          <a:ea typeface="Calibri"/>
                          <a:cs typeface="Times New Roman"/>
                        </a:rPr>
                        <a:t>Marketing Dissertation Title</a:t>
                      </a:r>
                      <a:endParaRPr lang="en-GB" sz="1000">
                        <a:latin typeface="Calibri"/>
                        <a:ea typeface="Calibri"/>
                        <a:cs typeface="Times New Roman"/>
                      </a:endParaRPr>
                    </a:p>
                  </a:txBody>
                  <a:tcPr marL="35401" marR="35401" marT="35401" marB="35401" anchor="ctr">
                    <a:lnL>
                      <a:noFill/>
                    </a:lnL>
                    <a:lnR>
                      <a:noFill/>
                    </a:lnR>
                    <a:lnT>
                      <a:noFill/>
                    </a:lnT>
                    <a:lnB>
                      <a:noFill/>
                    </a:lnB>
                  </a:tcPr>
                </a:tc>
              </a:tr>
              <a:tr h="339467">
                <a:tc>
                  <a:txBody>
                    <a:bodyPr/>
                    <a:lstStyle/>
                    <a:p>
                      <a:pPr>
                        <a:lnSpc>
                          <a:spcPct val="115000"/>
                        </a:lnSpc>
                        <a:spcAft>
                          <a:spcPts val="1000"/>
                        </a:spcAft>
                      </a:pPr>
                      <a:r>
                        <a:rPr lang="en-US" sz="900">
                          <a:solidFill>
                            <a:srgbClr val="000000"/>
                          </a:solidFill>
                          <a:latin typeface="Arial"/>
                          <a:ea typeface="Calibri"/>
                          <a:cs typeface="Times New Roman"/>
                        </a:rPr>
                        <a:t>BA </a:t>
                      </a:r>
                      <a:endParaRPr lang="en-GB" sz="1000">
                        <a:latin typeface="Calibri"/>
                        <a:ea typeface="Calibri"/>
                        <a:cs typeface="Times New Roman"/>
                      </a:endParaRPr>
                    </a:p>
                  </a:txBody>
                  <a:tcPr marL="35401" marR="35401" marT="35401" marB="35401" anchor="ctr">
                    <a:lnL>
                      <a:noFill/>
                    </a:lnL>
                    <a:lnR>
                      <a:noFill/>
                    </a:lnR>
                    <a:lnT>
                      <a:noFill/>
                    </a:lnT>
                    <a:lnB>
                      <a:noFill/>
                    </a:lnB>
                  </a:tcPr>
                </a:tc>
                <a:tc>
                  <a:txBody>
                    <a:bodyPr/>
                    <a:lstStyle/>
                    <a:p>
                      <a:pPr>
                        <a:lnSpc>
                          <a:spcPct val="115000"/>
                        </a:lnSpc>
                        <a:spcAft>
                          <a:spcPts val="1000"/>
                        </a:spcAft>
                      </a:pPr>
                      <a:r>
                        <a:rPr lang="en-US" sz="900" u="sng" dirty="0">
                          <a:solidFill>
                            <a:srgbClr val="0000FF"/>
                          </a:solidFill>
                          <a:latin typeface="Arial"/>
                          <a:ea typeface="Calibri"/>
                          <a:cs typeface="Times New Roman"/>
                          <a:hlinkClick r:id="rId2"/>
                        </a:rPr>
                        <a:t>"The Influence of Advertising on Consumer Behaviour"</a:t>
                      </a:r>
                      <a:r>
                        <a:rPr lang="en-US" sz="900" u="sng" dirty="0">
                          <a:solidFill>
                            <a:srgbClr val="0000FF"/>
                          </a:solidFill>
                          <a:latin typeface="Calibri"/>
                          <a:ea typeface="Calibri"/>
                          <a:cs typeface="Times New Roman"/>
                        </a:rPr>
                        <a:t> </a:t>
                      </a:r>
                      <a:endParaRPr lang="en-GB" sz="1000" dirty="0">
                        <a:latin typeface="Calibri"/>
                        <a:ea typeface="Calibri"/>
                        <a:cs typeface="Times New Roman"/>
                      </a:endParaRPr>
                    </a:p>
                  </a:txBody>
                  <a:tcPr marL="35401" marR="35401" marT="35401" marB="35401" anchor="ctr">
                    <a:lnL>
                      <a:noFill/>
                    </a:lnL>
                    <a:lnR>
                      <a:noFill/>
                    </a:lnR>
                    <a:lnT>
                      <a:noFill/>
                    </a:lnT>
                    <a:lnB>
                      <a:noFill/>
                    </a:lnB>
                  </a:tcPr>
                </a:tc>
              </a:tr>
              <a:tr h="339467">
                <a:tc>
                  <a:txBody>
                    <a:bodyPr/>
                    <a:lstStyle/>
                    <a:p>
                      <a:pPr>
                        <a:lnSpc>
                          <a:spcPct val="115000"/>
                        </a:lnSpc>
                        <a:spcAft>
                          <a:spcPts val="1000"/>
                        </a:spcAft>
                      </a:pPr>
                      <a:r>
                        <a:rPr lang="en-US" sz="900">
                          <a:solidFill>
                            <a:srgbClr val="000000"/>
                          </a:solidFill>
                          <a:latin typeface="Arial"/>
                          <a:ea typeface="Calibri"/>
                          <a:cs typeface="Times New Roman"/>
                        </a:rPr>
                        <a:t>MSc </a:t>
                      </a:r>
                      <a:endParaRPr lang="en-GB" sz="1000">
                        <a:latin typeface="Calibri"/>
                        <a:ea typeface="Calibri"/>
                        <a:cs typeface="Times New Roman"/>
                      </a:endParaRPr>
                    </a:p>
                  </a:txBody>
                  <a:tcPr marL="35401" marR="35401" marT="35401" marB="3540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3"/>
                        </a:rPr>
                        <a:t>"The UK Mobile Phone Industry - Delivering Value to the Student Segment of the Market"</a:t>
                      </a:r>
                      <a:r>
                        <a:rPr lang="en-US" sz="900" u="sng">
                          <a:solidFill>
                            <a:srgbClr val="0000FF"/>
                          </a:solidFill>
                          <a:latin typeface="Calibri"/>
                          <a:ea typeface="Calibri"/>
                          <a:cs typeface="Times New Roman"/>
                        </a:rPr>
                        <a:t> </a:t>
                      </a:r>
                      <a:endParaRPr lang="en-GB" sz="1000">
                        <a:latin typeface="Calibri"/>
                        <a:ea typeface="Calibri"/>
                        <a:cs typeface="Times New Roman"/>
                      </a:endParaRPr>
                    </a:p>
                  </a:txBody>
                  <a:tcPr marL="35401" marR="35401" marT="35401" marB="35401" anchor="ctr">
                    <a:lnL>
                      <a:noFill/>
                    </a:lnL>
                    <a:lnR>
                      <a:noFill/>
                    </a:lnR>
                    <a:lnT>
                      <a:noFill/>
                    </a:lnT>
                    <a:lnB>
                      <a:noFill/>
                    </a:lnB>
                  </a:tcPr>
                </a:tc>
              </a:tr>
              <a:tr h="339467">
                <a:tc>
                  <a:txBody>
                    <a:bodyPr/>
                    <a:lstStyle/>
                    <a:p>
                      <a:pPr>
                        <a:lnSpc>
                          <a:spcPct val="115000"/>
                        </a:lnSpc>
                        <a:spcAft>
                          <a:spcPts val="1000"/>
                        </a:spcAft>
                      </a:pPr>
                      <a:r>
                        <a:rPr lang="en-US" sz="900">
                          <a:solidFill>
                            <a:srgbClr val="000000"/>
                          </a:solidFill>
                          <a:latin typeface="Arial"/>
                          <a:ea typeface="Calibri"/>
                          <a:cs typeface="Times New Roman"/>
                        </a:rPr>
                        <a:t>MA </a:t>
                      </a:r>
                      <a:endParaRPr lang="en-GB" sz="1000">
                        <a:latin typeface="Calibri"/>
                        <a:ea typeface="Calibri"/>
                        <a:cs typeface="Times New Roman"/>
                      </a:endParaRPr>
                    </a:p>
                  </a:txBody>
                  <a:tcPr marL="35401" marR="35401" marT="35401" marB="3540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4"/>
                        </a:rPr>
                        <a:t>"Standardisation versus adaptation issues in International Marketing"</a:t>
                      </a:r>
                      <a:r>
                        <a:rPr lang="en-US" sz="900" u="sng">
                          <a:solidFill>
                            <a:srgbClr val="0000FF"/>
                          </a:solidFill>
                          <a:latin typeface="Calibri"/>
                          <a:ea typeface="Calibri"/>
                          <a:cs typeface="Times New Roman"/>
                        </a:rPr>
                        <a:t> </a:t>
                      </a:r>
                      <a:endParaRPr lang="en-GB" sz="1000">
                        <a:latin typeface="Calibri"/>
                        <a:ea typeface="Calibri"/>
                        <a:cs typeface="Times New Roman"/>
                      </a:endParaRPr>
                    </a:p>
                  </a:txBody>
                  <a:tcPr marL="35401" marR="35401" marT="35401" marB="35401" anchor="ctr">
                    <a:lnL>
                      <a:noFill/>
                    </a:lnL>
                    <a:lnR>
                      <a:noFill/>
                    </a:lnR>
                    <a:lnT>
                      <a:noFill/>
                    </a:lnT>
                    <a:lnB>
                      <a:noFill/>
                    </a:lnB>
                  </a:tcPr>
                </a:tc>
              </a:tr>
              <a:tr h="339467">
                <a:tc>
                  <a:txBody>
                    <a:bodyPr/>
                    <a:lstStyle/>
                    <a:p>
                      <a:pPr>
                        <a:lnSpc>
                          <a:spcPct val="115000"/>
                        </a:lnSpc>
                        <a:spcAft>
                          <a:spcPts val="1000"/>
                        </a:spcAft>
                      </a:pPr>
                      <a:r>
                        <a:rPr lang="en-US" sz="900">
                          <a:solidFill>
                            <a:srgbClr val="000000"/>
                          </a:solidFill>
                          <a:latin typeface="Arial"/>
                          <a:ea typeface="Calibri"/>
                          <a:cs typeface="Times New Roman"/>
                        </a:rPr>
                        <a:t>BA </a:t>
                      </a:r>
                      <a:endParaRPr lang="en-GB" sz="1000">
                        <a:latin typeface="Calibri"/>
                        <a:ea typeface="Calibri"/>
                        <a:cs typeface="Times New Roman"/>
                      </a:endParaRPr>
                    </a:p>
                  </a:txBody>
                  <a:tcPr marL="35401" marR="35401" marT="35401" marB="3540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5"/>
                        </a:rPr>
                        <a:t>"Elements of branding and brand recognition"</a:t>
                      </a:r>
                      <a:r>
                        <a:rPr lang="en-US" sz="900" u="sng">
                          <a:solidFill>
                            <a:srgbClr val="0000FF"/>
                          </a:solidFill>
                          <a:latin typeface="Calibri"/>
                          <a:ea typeface="Calibri"/>
                          <a:cs typeface="Times New Roman"/>
                        </a:rPr>
                        <a:t> </a:t>
                      </a:r>
                      <a:endParaRPr lang="en-GB" sz="1000">
                        <a:latin typeface="Calibri"/>
                        <a:ea typeface="Calibri"/>
                        <a:cs typeface="Times New Roman"/>
                      </a:endParaRPr>
                    </a:p>
                  </a:txBody>
                  <a:tcPr marL="35401" marR="35401" marT="35401" marB="35401" anchor="ctr">
                    <a:lnL>
                      <a:noFill/>
                    </a:lnL>
                    <a:lnR>
                      <a:noFill/>
                    </a:lnR>
                    <a:lnT>
                      <a:noFill/>
                    </a:lnT>
                    <a:lnB>
                      <a:noFill/>
                    </a:lnB>
                  </a:tcPr>
                </a:tc>
              </a:tr>
              <a:tr h="339467">
                <a:tc>
                  <a:txBody>
                    <a:bodyPr/>
                    <a:lstStyle/>
                    <a:p>
                      <a:pPr>
                        <a:lnSpc>
                          <a:spcPct val="115000"/>
                        </a:lnSpc>
                        <a:spcAft>
                          <a:spcPts val="1000"/>
                        </a:spcAft>
                      </a:pPr>
                      <a:r>
                        <a:rPr lang="en-US" sz="900">
                          <a:solidFill>
                            <a:srgbClr val="000000"/>
                          </a:solidFill>
                          <a:latin typeface="Arial"/>
                          <a:ea typeface="Calibri"/>
                          <a:cs typeface="Times New Roman"/>
                        </a:rPr>
                        <a:t>BA </a:t>
                      </a:r>
                      <a:endParaRPr lang="en-GB" sz="1000">
                        <a:latin typeface="Calibri"/>
                        <a:ea typeface="Calibri"/>
                        <a:cs typeface="Times New Roman"/>
                      </a:endParaRPr>
                    </a:p>
                  </a:txBody>
                  <a:tcPr marL="35401" marR="35401" marT="35401" marB="3540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6"/>
                        </a:rPr>
                        <a:t>"Competition and Oligopoly in UK Supermarket Retailing"</a:t>
                      </a:r>
                      <a:r>
                        <a:rPr lang="en-US" sz="900" u="sng">
                          <a:solidFill>
                            <a:srgbClr val="0000FF"/>
                          </a:solidFill>
                          <a:latin typeface="Calibri"/>
                          <a:ea typeface="Calibri"/>
                          <a:cs typeface="Times New Roman"/>
                        </a:rPr>
                        <a:t> </a:t>
                      </a:r>
                      <a:endParaRPr lang="en-GB" sz="1000">
                        <a:latin typeface="Calibri"/>
                        <a:ea typeface="Calibri"/>
                        <a:cs typeface="Times New Roman"/>
                      </a:endParaRPr>
                    </a:p>
                  </a:txBody>
                  <a:tcPr marL="35401" marR="35401" marT="35401" marB="35401" anchor="ctr">
                    <a:lnL>
                      <a:noFill/>
                    </a:lnL>
                    <a:lnR>
                      <a:noFill/>
                    </a:lnR>
                    <a:lnT>
                      <a:noFill/>
                    </a:lnT>
                    <a:lnB>
                      <a:noFill/>
                    </a:lnB>
                  </a:tcPr>
                </a:tc>
              </a:tr>
              <a:tr h="339467">
                <a:tc>
                  <a:txBody>
                    <a:bodyPr/>
                    <a:lstStyle/>
                    <a:p>
                      <a:pPr>
                        <a:lnSpc>
                          <a:spcPct val="115000"/>
                        </a:lnSpc>
                        <a:spcAft>
                          <a:spcPts val="1000"/>
                        </a:spcAft>
                      </a:pPr>
                      <a:r>
                        <a:rPr lang="en-US" sz="900">
                          <a:solidFill>
                            <a:srgbClr val="000000"/>
                          </a:solidFill>
                          <a:latin typeface="Arial"/>
                          <a:ea typeface="Calibri"/>
                          <a:cs typeface="Times New Roman"/>
                        </a:rPr>
                        <a:t>MA </a:t>
                      </a:r>
                      <a:endParaRPr lang="en-GB" sz="1000">
                        <a:latin typeface="Calibri"/>
                        <a:ea typeface="Calibri"/>
                        <a:cs typeface="Times New Roman"/>
                      </a:endParaRPr>
                    </a:p>
                  </a:txBody>
                  <a:tcPr marL="35401" marR="35401" marT="35401" marB="3540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7"/>
                        </a:rPr>
                        <a:t>"Effectiveness of Marketing Communication Tools on Consumer Decision to take Credit Cards"</a:t>
                      </a:r>
                      <a:r>
                        <a:rPr lang="en-US" sz="900" u="sng">
                          <a:solidFill>
                            <a:srgbClr val="0000FF"/>
                          </a:solidFill>
                          <a:latin typeface="Calibri"/>
                          <a:ea typeface="Calibri"/>
                          <a:cs typeface="Times New Roman"/>
                        </a:rPr>
                        <a:t> </a:t>
                      </a:r>
                      <a:endParaRPr lang="en-GB" sz="1000">
                        <a:latin typeface="Calibri"/>
                        <a:ea typeface="Calibri"/>
                        <a:cs typeface="Times New Roman"/>
                      </a:endParaRPr>
                    </a:p>
                  </a:txBody>
                  <a:tcPr marL="35401" marR="35401" marT="35401" marB="35401" anchor="ctr">
                    <a:lnL>
                      <a:noFill/>
                    </a:lnL>
                    <a:lnR>
                      <a:noFill/>
                    </a:lnR>
                    <a:lnT>
                      <a:noFill/>
                    </a:lnT>
                    <a:lnB>
                      <a:noFill/>
                    </a:lnB>
                  </a:tcPr>
                </a:tc>
              </a:tr>
              <a:tr h="339467">
                <a:tc>
                  <a:txBody>
                    <a:bodyPr/>
                    <a:lstStyle/>
                    <a:p>
                      <a:pPr>
                        <a:lnSpc>
                          <a:spcPct val="115000"/>
                        </a:lnSpc>
                        <a:spcAft>
                          <a:spcPts val="1000"/>
                        </a:spcAft>
                      </a:pPr>
                      <a:r>
                        <a:rPr lang="en-US" sz="900">
                          <a:solidFill>
                            <a:srgbClr val="000000"/>
                          </a:solidFill>
                          <a:latin typeface="Arial"/>
                          <a:ea typeface="Calibri"/>
                          <a:cs typeface="Times New Roman"/>
                        </a:rPr>
                        <a:t>BA </a:t>
                      </a:r>
                      <a:endParaRPr lang="en-GB" sz="1000">
                        <a:latin typeface="Calibri"/>
                        <a:ea typeface="Calibri"/>
                        <a:cs typeface="Times New Roman"/>
                      </a:endParaRPr>
                    </a:p>
                  </a:txBody>
                  <a:tcPr marL="35401" marR="35401" marT="35401" marB="3540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8"/>
                        </a:rPr>
                        <a:t>"Brand Loyalty and Customer Satisfaction"</a:t>
                      </a:r>
                      <a:r>
                        <a:rPr lang="en-US" sz="900" u="sng">
                          <a:solidFill>
                            <a:srgbClr val="0000FF"/>
                          </a:solidFill>
                          <a:latin typeface="Calibri"/>
                          <a:ea typeface="Calibri"/>
                          <a:cs typeface="Times New Roman"/>
                        </a:rPr>
                        <a:t> </a:t>
                      </a:r>
                      <a:endParaRPr lang="en-GB" sz="1000">
                        <a:latin typeface="Calibri"/>
                        <a:ea typeface="Calibri"/>
                        <a:cs typeface="Times New Roman"/>
                      </a:endParaRPr>
                    </a:p>
                  </a:txBody>
                  <a:tcPr marL="35401" marR="35401" marT="35401" marB="35401" anchor="ctr">
                    <a:lnL>
                      <a:noFill/>
                    </a:lnL>
                    <a:lnR>
                      <a:noFill/>
                    </a:lnR>
                    <a:lnT>
                      <a:noFill/>
                    </a:lnT>
                    <a:lnB>
                      <a:noFill/>
                    </a:lnB>
                  </a:tcPr>
                </a:tc>
              </a:tr>
              <a:tr h="339467">
                <a:tc>
                  <a:txBody>
                    <a:bodyPr/>
                    <a:lstStyle/>
                    <a:p>
                      <a:pPr>
                        <a:lnSpc>
                          <a:spcPct val="115000"/>
                        </a:lnSpc>
                        <a:spcAft>
                          <a:spcPts val="1000"/>
                        </a:spcAft>
                      </a:pPr>
                      <a:r>
                        <a:rPr lang="en-US" sz="900">
                          <a:solidFill>
                            <a:srgbClr val="000000"/>
                          </a:solidFill>
                          <a:latin typeface="Arial"/>
                          <a:ea typeface="Calibri"/>
                          <a:cs typeface="Times New Roman"/>
                        </a:rPr>
                        <a:t>MSc </a:t>
                      </a:r>
                      <a:endParaRPr lang="en-GB" sz="1000">
                        <a:latin typeface="Calibri"/>
                        <a:ea typeface="Calibri"/>
                        <a:cs typeface="Times New Roman"/>
                      </a:endParaRPr>
                    </a:p>
                  </a:txBody>
                  <a:tcPr marL="35401" marR="35401" marT="35401" marB="3540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9"/>
                        </a:rPr>
                        <a:t>"Retail brands and their value offerings in the UK high street"</a:t>
                      </a:r>
                      <a:r>
                        <a:rPr lang="en-US" sz="900" u="sng">
                          <a:solidFill>
                            <a:srgbClr val="0000FF"/>
                          </a:solidFill>
                          <a:latin typeface="Calibri"/>
                          <a:ea typeface="Calibri"/>
                          <a:cs typeface="Times New Roman"/>
                        </a:rPr>
                        <a:t> </a:t>
                      </a:r>
                      <a:endParaRPr lang="en-GB" sz="1000">
                        <a:latin typeface="Calibri"/>
                        <a:ea typeface="Calibri"/>
                        <a:cs typeface="Times New Roman"/>
                      </a:endParaRPr>
                    </a:p>
                  </a:txBody>
                  <a:tcPr marL="35401" marR="35401" marT="35401" marB="35401" anchor="ctr">
                    <a:lnL>
                      <a:noFill/>
                    </a:lnL>
                    <a:lnR>
                      <a:noFill/>
                    </a:lnR>
                    <a:lnT>
                      <a:noFill/>
                    </a:lnT>
                    <a:lnB>
                      <a:noFill/>
                    </a:lnB>
                  </a:tcPr>
                </a:tc>
              </a:tr>
              <a:tr h="339467">
                <a:tc>
                  <a:txBody>
                    <a:bodyPr/>
                    <a:lstStyle/>
                    <a:p>
                      <a:pPr>
                        <a:lnSpc>
                          <a:spcPct val="115000"/>
                        </a:lnSpc>
                        <a:spcAft>
                          <a:spcPts val="1000"/>
                        </a:spcAft>
                      </a:pPr>
                      <a:r>
                        <a:rPr lang="en-US" sz="900">
                          <a:solidFill>
                            <a:srgbClr val="000000"/>
                          </a:solidFill>
                          <a:latin typeface="Arial"/>
                          <a:ea typeface="Calibri"/>
                          <a:cs typeface="Times New Roman"/>
                        </a:rPr>
                        <a:t>MBA </a:t>
                      </a:r>
                      <a:endParaRPr lang="en-GB" sz="1000">
                        <a:latin typeface="Calibri"/>
                        <a:ea typeface="Calibri"/>
                        <a:cs typeface="Times New Roman"/>
                      </a:endParaRPr>
                    </a:p>
                  </a:txBody>
                  <a:tcPr marL="35401" marR="35401" marT="35401" marB="3540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0"/>
                        </a:rPr>
                        <a:t>"A Strategic Analysis of ASDA"</a:t>
                      </a:r>
                      <a:r>
                        <a:rPr lang="en-US" sz="900" u="sng">
                          <a:solidFill>
                            <a:srgbClr val="0000FF"/>
                          </a:solidFill>
                          <a:latin typeface="Calibri"/>
                          <a:ea typeface="Calibri"/>
                          <a:cs typeface="Times New Roman"/>
                        </a:rPr>
                        <a:t> </a:t>
                      </a:r>
                      <a:endParaRPr lang="en-GB" sz="1000">
                        <a:latin typeface="Calibri"/>
                        <a:ea typeface="Calibri"/>
                        <a:cs typeface="Times New Roman"/>
                      </a:endParaRPr>
                    </a:p>
                  </a:txBody>
                  <a:tcPr marL="35401" marR="35401" marT="35401" marB="35401" anchor="ctr">
                    <a:lnL>
                      <a:noFill/>
                    </a:lnL>
                    <a:lnR>
                      <a:noFill/>
                    </a:lnR>
                    <a:lnT>
                      <a:noFill/>
                    </a:lnT>
                    <a:lnB>
                      <a:noFill/>
                    </a:lnB>
                  </a:tcPr>
                </a:tc>
              </a:tr>
              <a:tr h="339467">
                <a:tc>
                  <a:txBody>
                    <a:bodyPr/>
                    <a:lstStyle/>
                    <a:p>
                      <a:pPr>
                        <a:lnSpc>
                          <a:spcPct val="115000"/>
                        </a:lnSpc>
                        <a:spcAft>
                          <a:spcPts val="1000"/>
                        </a:spcAft>
                      </a:pPr>
                      <a:r>
                        <a:rPr lang="en-US" sz="900">
                          <a:solidFill>
                            <a:srgbClr val="000000"/>
                          </a:solidFill>
                          <a:latin typeface="Arial"/>
                          <a:ea typeface="Calibri"/>
                          <a:cs typeface="Times New Roman"/>
                        </a:rPr>
                        <a:t>BA </a:t>
                      </a:r>
                      <a:endParaRPr lang="en-GB" sz="1000">
                        <a:latin typeface="Calibri"/>
                        <a:ea typeface="Calibri"/>
                        <a:cs typeface="Times New Roman"/>
                      </a:endParaRPr>
                    </a:p>
                  </a:txBody>
                  <a:tcPr marL="35401" marR="35401" marT="35401" marB="3540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1"/>
                        </a:rPr>
                        <a:t>"The Impact of Social Media on Customer Purchase Decisions"</a:t>
                      </a:r>
                      <a:r>
                        <a:rPr lang="en-US" sz="900" u="sng">
                          <a:solidFill>
                            <a:srgbClr val="0000FF"/>
                          </a:solidFill>
                          <a:latin typeface="Calibri"/>
                          <a:ea typeface="Calibri"/>
                          <a:cs typeface="Times New Roman"/>
                        </a:rPr>
                        <a:t> </a:t>
                      </a:r>
                      <a:endParaRPr lang="en-GB" sz="1000">
                        <a:latin typeface="Calibri"/>
                        <a:ea typeface="Calibri"/>
                        <a:cs typeface="Times New Roman"/>
                      </a:endParaRPr>
                    </a:p>
                  </a:txBody>
                  <a:tcPr marL="35401" marR="35401" marT="35401" marB="35401" anchor="ctr">
                    <a:lnL>
                      <a:noFill/>
                    </a:lnL>
                    <a:lnR>
                      <a:noFill/>
                    </a:lnR>
                    <a:lnT>
                      <a:noFill/>
                    </a:lnT>
                    <a:lnB>
                      <a:noFill/>
                    </a:lnB>
                  </a:tcPr>
                </a:tc>
              </a:tr>
              <a:tr h="339467">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1000">
                        <a:latin typeface="Calibri"/>
                        <a:ea typeface="Calibri"/>
                        <a:cs typeface="Times New Roman"/>
                      </a:endParaRPr>
                    </a:p>
                  </a:txBody>
                  <a:tcPr marL="35401" marR="35401" marT="35401" marB="3540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2"/>
                        </a:rPr>
                        <a:t>"Advertising and Semiotics as Meaningful Signs"</a:t>
                      </a:r>
                      <a:endParaRPr lang="en-GB" sz="1000">
                        <a:latin typeface="Calibri"/>
                        <a:ea typeface="Calibri"/>
                        <a:cs typeface="Times New Roman"/>
                      </a:endParaRPr>
                    </a:p>
                  </a:txBody>
                  <a:tcPr marL="35401" marR="35401" marT="35401" marB="35401" anchor="ctr">
                    <a:lnL>
                      <a:noFill/>
                    </a:lnL>
                    <a:lnR>
                      <a:noFill/>
                    </a:lnR>
                    <a:lnT>
                      <a:noFill/>
                    </a:lnT>
                    <a:lnB>
                      <a:noFill/>
                    </a:lnB>
                  </a:tcPr>
                </a:tc>
              </a:tr>
              <a:tr h="576064">
                <a:tc>
                  <a:txBody>
                    <a:bodyPr/>
                    <a:lstStyle/>
                    <a:p>
                      <a:pPr>
                        <a:lnSpc>
                          <a:spcPct val="115000"/>
                        </a:lnSpc>
                        <a:spcAft>
                          <a:spcPts val="1000"/>
                        </a:spcAft>
                      </a:pPr>
                      <a:r>
                        <a:rPr lang="en-US" sz="900">
                          <a:solidFill>
                            <a:srgbClr val="000000"/>
                          </a:solidFill>
                          <a:latin typeface="Arial"/>
                          <a:ea typeface="Calibri"/>
                          <a:cs typeface="Times New Roman"/>
                        </a:rPr>
                        <a:t>MSc </a:t>
                      </a:r>
                      <a:endParaRPr lang="en-GB" sz="1000">
                        <a:latin typeface="Calibri"/>
                        <a:ea typeface="Calibri"/>
                        <a:cs typeface="Times New Roman"/>
                      </a:endParaRPr>
                    </a:p>
                  </a:txBody>
                  <a:tcPr marL="35401" marR="35401" marT="35401" marB="3540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3"/>
                        </a:rPr>
                        <a:t>"Tesco - What is the Role of Customer Relationship Marketing in Retention and Acquisition of Customers?"</a:t>
                      </a:r>
                      <a:r>
                        <a:rPr lang="en-US" sz="900">
                          <a:solidFill>
                            <a:srgbClr val="000000"/>
                          </a:solidFill>
                          <a:latin typeface="Arial"/>
                          <a:ea typeface="Calibri"/>
                          <a:cs typeface="Times New Roman"/>
                        </a:rPr>
                        <a:t> </a:t>
                      </a:r>
                      <a:endParaRPr lang="en-GB" sz="1000">
                        <a:latin typeface="Calibri"/>
                        <a:ea typeface="Calibri"/>
                        <a:cs typeface="Times New Roman"/>
                      </a:endParaRPr>
                    </a:p>
                  </a:txBody>
                  <a:tcPr marL="35401" marR="35401" marT="35401" marB="35401" anchor="ctr">
                    <a:lnL>
                      <a:noFill/>
                    </a:lnL>
                    <a:lnR>
                      <a:noFill/>
                    </a:lnR>
                    <a:lnT>
                      <a:noFill/>
                    </a:lnT>
                    <a:lnB>
                      <a:noFill/>
                    </a:lnB>
                  </a:tcPr>
                </a:tc>
              </a:tr>
              <a:tr h="339467">
                <a:tc>
                  <a:txBody>
                    <a:bodyPr/>
                    <a:lstStyle/>
                    <a:p>
                      <a:pPr>
                        <a:lnSpc>
                          <a:spcPct val="115000"/>
                        </a:lnSpc>
                        <a:spcAft>
                          <a:spcPts val="1000"/>
                        </a:spcAft>
                      </a:pPr>
                      <a:r>
                        <a:rPr lang="en-US" sz="900">
                          <a:solidFill>
                            <a:srgbClr val="000000"/>
                          </a:solidFill>
                          <a:latin typeface="Arial"/>
                          <a:ea typeface="Calibri"/>
                          <a:cs typeface="Times New Roman"/>
                        </a:rPr>
                        <a:t>MA</a:t>
                      </a:r>
                      <a:endParaRPr lang="en-GB" sz="1000">
                        <a:latin typeface="Calibri"/>
                        <a:ea typeface="Calibri"/>
                        <a:cs typeface="Times New Roman"/>
                      </a:endParaRPr>
                    </a:p>
                  </a:txBody>
                  <a:tcPr marL="35401" marR="35401" marT="35401" marB="3540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4"/>
                        </a:rPr>
                        <a:t>"Brand Design and its Effects on Consumer Purchasing"</a:t>
                      </a:r>
                      <a:endParaRPr lang="en-GB" sz="1000">
                        <a:latin typeface="Calibri"/>
                        <a:ea typeface="Calibri"/>
                        <a:cs typeface="Times New Roman"/>
                      </a:endParaRPr>
                    </a:p>
                  </a:txBody>
                  <a:tcPr marL="35401" marR="35401" marT="35401" marB="35401" anchor="ctr">
                    <a:lnL>
                      <a:noFill/>
                    </a:lnL>
                    <a:lnR>
                      <a:noFill/>
                    </a:lnR>
                    <a:lnT>
                      <a:noFill/>
                    </a:lnT>
                    <a:lnB>
                      <a:noFill/>
                    </a:lnB>
                  </a:tcPr>
                </a:tc>
              </a:tr>
              <a:tr h="339467">
                <a:tc>
                  <a:txBody>
                    <a:bodyPr/>
                    <a:lstStyle/>
                    <a:p>
                      <a:pPr>
                        <a:lnSpc>
                          <a:spcPct val="115000"/>
                        </a:lnSpc>
                        <a:spcAft>
                          <a:spcPts val="1000"/>
                        </a:spcAft>
                      </a:pPr>
                      <a:r>
                        <a:rPr lang="en-US" sz="900">
                          <a:solidFill>
                            <a:srgbClr val="000000"/>
                          </a:solidFill>
                          <a:latin typeface="Arial"/>
                          <a:ea typeface="Calibri"/>
                          <a:cs typeface="Times New Roman"/>
                        </a:rPr>
                        <a:t>MA</a:t>
                      </a:r>
                      <a:endParaRPr lang="en-GB" sz="1000">
                        <a:latin typeface="Calibri"/>
                        <a:ea typeface="Calibri"/>
                        <a:cs typeface="Times New Roman"/>
                      </a:endParaRPr>
                    </a:p>
                  </a:txBody>
                  <a:tcPr marL="35401" marR="35401" marT="35401" marB="3540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5"/>
                        </a:rPr>
                        <a:t>"To what Extent Does Electronic Word of Mouth Influence Online Purchase Decision Making?"</a:t>
                      </a:r>
                      <a:endParaRPr lang="en-GB" sz="1000">
                        <a:latin typeface="Calibri"/>
                        <a:ea typeface="Calibri"/>
                        <a:cs typeface="Times New Roman"/>
                      </a:endParaRPr>
                    </a:p>
                  </a:txBody>
                  <a:tcPr marL="35401" marR="35401" marT="35401" marB="35401" anchor="ctr">
                    <a:lnL>
                      <a:noFill/>
                    </a:lnL>
                    <a:lnR>
                      <a:noFill/>
                    </a:lnR>
                    <a:lnT>
                      <a:noFill/>
                    </a:lnT>
                    <a:lnB>
                      <a:noFill/>
                    </a:lnB>
                  </a:tcPr>
                </a:tc>
              </a:tr>
              <a:tr h="576064">
                <a:tc>
                  <a:txBody>
                    <a:bodyPr/>
                    <a:lstStyle/>
                    <a:p>
                      <a:pPr>
                        <a:lnSpc>
                          <a:spcPct val="115000"/>
                        </a:lnSpc>
                        <a:spcAft>
                          <a:spcPts val="1000"/>
                        </a:spcAft>
                      </a:pPr>
                      <a:r>
                        <a:rPr lang="en-US" sz="900">
                          <a:solidFill>
                            <a:srgbClr val="000000"/>
                          </a:solidFill>
                          <a:latin typeface="Arial"/>
                          <a:ea typeface="Calibri"/>
                          <a:cs typeface="Times New Roman"/>
                        </a:rPr>
                        <a:t>BA</a:t>
                      </a:r>
                      <a:endParaRPr lang="en-GB" sz="1000">
                        <a:latin typeface="Calibri"/>
                        <a:ea typeface="Calibri"/>
                        <a:cs typeface="Times New Roman"/>
                      </a:endParaRPr>
                    </a:p>
                  </a:txBody>
                  <a:tcPr marL="35401" marR="35401" marT="35401" marB="35401" anchor="ctr">
                    <a:lnL>
                      <a:noFill/>
                    </a:lnL>
                    <a:lnR>
                      <a:noFill/>
                    </a:lnR>
                    <a:lnT>
                      <a:noFill/>
                    </a:lnT>
                    <a:lnB>
                      <a:noFill/>
                    </a:lnB>
                  </a:tcPr>
                </a:tc>
                <a:tc>
                  <a:txBody>
                    <a:bodyPr/>
                    <a:lstStyle/>
                    <a:p>
                      <a:pPr>
                        <a:lnSpc>
                          <a:spcPct val="115000"/>
                        </a:lnSpc>
                        <a:spcAft>
                          <a:spcPts val="1000"/>
                        </a:spcAft>
                      </a:pPr>
                      <a:r>
                        <a:rPr lang="en-US" sz="900" u="sng" dirty="0">
                          <a:solidFill>
                            <a:srgbClr val="0000FF"/>
                          </a:solidFill>
                          <a:latin typeface="Arial"/>
                          <a:ea typeface="Calibri"/>
                          <a:cs typeface="Times New Roman"/>
                          <a:hlinkClick r:id="rId16"/>
                        </a:rPr>
                        <a:t>"Importance of Relationship Marketing in Maintaining A Competitive Advantage – An Analysis of Vodafone UK"</a:t>
                      </a:r>
                      <a:endParaRPr lang="en-GB" sz="1000" dirty="0">
                        <a:latin typeface="Calibri"/>
                        <a:ea typeface="Calibri"/>
                        <a:cs typeface="Times New Roman"/>
                      </a:endParaRPr>
                    </a:p>
                  </a:txBody>
                  <a:tcPr marL="35401" marR="35401" marT="35401" marB="35401" anchor="ctr">
                    <a:lnL>
                      <a:noFill/>
                    </a:lnL>
                    <a:lnR>
                      <a:noFill/>
                    </a:lnR>
                    <a:lnT>
                      <a:noFill/>
                    </a:lnT>
                    <a:lnB>
                      <a:noFill/>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67544" y="404664"/>
          <a:ext cx="8208912" cy="6048668"/>
        </p:xfrm>
        <a:graphic>
          <a:graphicData uri="http://schemas.openxmlformats.org/drawingml/2006/table">
            <a:tbl>
              <a:tblPr/>
              <a:tblGrid>
                <a:gridCol w="360040"/>
                <a:gridCol w="7848872"/>
              </a:tblGrid>
              <a:tr h="560193">
                <a:tc>
                  <a:txBody>
                    <a:bodyPr/>
                    <a:lstStyle/>
                    <a:p>
                      <a:pPr>
                        <a:lnSpc>
                          <a:spcPct val="115000"/>
                        </a:lnSpc>
                        <a:spcAft>
                          <a:spcPts val="1000"/>
                        </a:spcAft>
                      </a:pPr>
                      <a:r>
                        <a:rPr lang="en-US" sz="900" dirty="0">
                          <a:solidFill>
                            <a:srgbClr val="000000"/>
                          </a:solidFill>
                          <a:latin typeface="Arial"/>
                          <a:ea typeface="Calibri"/>
                          <a:cs typeface="Times New Roman"/>
                        </a:rPr>
                        <a:t>BA</a:t>
                      </a:r>
                      <a:endParaRPr lang="en-GB" sz="1000" dirty="0">
                        <a:latin typeface="Calibri"/>
                        <a:ea typeface="Calibri"/>
                        <a:cs typeface="Times New Roman"/>
                      </a:endParaRPr>
                    </a:p>
                  </a:txBody>
                  <a:tcPr marL="23822" marR="23822" marT="23822" marB="23822" anchor="ctr">
                    <a:lnL>
                      <a:noFill/>
                    </a:lnL>
                    <a:lnR>
                      <a:noFill/>
                    </a:lnR>
                    <a:lnT>
                      <a:noFill/>
                    </a:lnT>
                    <a:lnB>
                      <a:noFill/>
                    </a:lnB>
                  </a:tcPr>
                </a:tc>
                <a:tc>
                  <a:txBody>
                    <a:bodyPr/>
                    <a:lstStyle/>
                    <a:p>
                      <a:pPr>
                        <a:lnSpc>
                          <a:spcPct val="115000"/>
                        </a:lnSpc>
                        <a:spcAft>
                          <a:spcPts val="1000"/>
                        </a:spcAft>
                      </a:pPr>
                      <a:r>
                        <a:rPr lang="en-US" sz="900" u="sng" dirty="0">
                          <a:solidFill>
                            <a:srgbClr val="0000FF"/>
                          </a:solidFill>
                          <a:latin typeface="Arial"/>
                          <a:ea typeface="Calibri"/>
                          <a:cs typeface="Times New Roman"/>
                          <a:hlinkClick r:id="rId2"/>
                        </a:rPr>
                        <a:t>"Profitability and Customer Satisfaction in the UK Street Market: An Inquiry into a Traditional Market in London"</a:t>
                      </a:r>
                      <a:endParaRPr lang="en-GB" sz="1000" dirty="0">
                        <a:latin typeface="Calibri"/>
                        <a:ea typeface="Calibri"/>
                        <a:cs typeface="Times New Roman"/>
                      </a:endParaRPr>
                    </a:p>
                  </a:txBody>
                  <a:tcPr marL="23822" marR="23822" marT="23822" marB="23822" anchor="ctr">
                    <a:lnL>
                      <a:noFill/>
                    </a:lnL>
                    <a:lnR>
                      <a:noFill/>
                    </a:lnR>
                    <a:lnT>
                      <a:noFill/>
                    </a:lnT>
                    <a:lnB>
                      <a:noFill/>
                    </a:lnB>
                  </a:tcPr>
                </a:tc>
              </a:tr>
              <a:tr h="397099">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1000">
                        <a:latin typeface="Calibri"/>
                        <a:ea typeface="Calibri"/>
                        <a:cs typeface="Times New Roman"/>
                      </a:endParaRPr>
                    </a:p>
                  </a:txBody>
                  <a:tcPr marL="23822" marR="23822" marT="23822" marB="23822" anchor="ctr">
                    <a:lnL>
                      <a:noFill/>
                    </a:lnL>
                    <a:lnR>
                      <a:noFill/>
                    </a:lnR>
                    <a:lnT>
                      <a:noFill/>
                    </a:lnT>
                    <a:lnB>
                      <a:noFill/>
                    </a:lnB>
                  </a:tcPr>
                </a:tc>
                <a:tc>
                  <a:txBody>
                    <a:bodyPr/>
                    <a:lstStyle/>
                    <a:p>
                      <a:pPr>
                        <a:lnSpc>
                          <a:spcPct val="115000"/>
                        </a:lnSpc>
                        <a:spcAft>
                          <a:spcPts val="1000"/>
                        </a:spcAft>
                      </a:pPr>
                      <a:r>
                        <a:rPr lang="en-US" sz="900" u="sng" dirty="0">
                          <a:solidFill>
                            <a:srgbClr val="0000FF"/>
                          </a:solidFill>
                          <a:latin typeface="Arial"/>
                          <a:ea typeface="Calibri"/>
                          <a:cs typeface="Times New Roman"/>
                          <a:hlinkClick r:id="rId3"/>
                        </a:rPr>
                        <a:t>"The Impact of Internet Marketing on Profit Performance at Tesco"</a:t>
                      </a:r>
                      <a:endParaRPr lang="en-GB" sz="1000" dirty="0">
                        <a:latin typeface="Calibri"/>
                        <a:ea typeface="Calibri"/>
                        <a:cs typeface="Times New Roman"/>
                      </a:endParaRPr>
                    </a:p>
                  </a:txBody>
                  <a:tcPr marL="23822" marR="23822" marT="23822" marB="23822" anchor="ctr">
                    <a:lnL>
                      <a:noFill/>
                    </a:lnL>
                    <a:lnR>
                      <a:noFill/>
                    </a:lnR>
                    <a:lnT>
                      <a:noFill/>
                    </a:lnT>
                    <a:lnB>
                      <a:noFill/>
                    </a:lnB>
                  </a:tcPr>
                </a:tc>
              </a:tr>
              <a:tr h="397099">
                <a:tc>
                  <a:txBody>
                    <a:bodyPr/>
                    <a:lstStyle/>
                    <a:p>
                      <a:pPr>
                        <a:lnSpc>
                          <a:spcPct val="115000"/>
                        </a:lnSpc>
                        <a:spcAft>
                          <a:spcPts val="1000"/>
                        </a:spcAft>
                      </a:pPr>
                      <a:r>
                        <a:rPr lang="en-US" sz="900">
                          <a:solidFill>
                            <a:srgbClr val="000000"/>
                          </a:solidFill>
                          <a:latin typeface="Arial"/>
                          <a:ea typeface="Calibri"/>
                          <a:cs typeface="Times New Roman"/>
                        </a:rPr>
                        <a:t>BA</a:t>
                      </a:r>
                      <a:endParaRPr lang="en-GB" sz="1000">
                        <a:latin typeface="Calibri"/>
                        <a:ea typeface="Calibri"/>
                        <a:cs typeface="Times New Roman"/>
                      </a:endParaRPr>
                    </a:p>
                  </a:txBody>
                  <a:tcPr marL="23822" marR="23822" marT="23822" marB="2382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4"/>
                        </a:rPr>
                        <a:t>"Evaluating the Feasibility of Marketing Honey Farm Coffee In the United Kingdom"</a:t>
                      </a:r>
                      <a:endParaRPr lang="en-GB" sz="1000">
                        <a:latin typeface="Calibri"/>
                        <a:ea typeface="Calibri"/>
                        <a:cs typeface="Times New Roman"/>
                      </a:endParaRPr>
                    </a:p>
                  </a:txBody>
                  <a:tcPr marL="23822" marR="23822" marT="23822" marB="23822" anchor="ctr">
                    <a:lnL>
                      <a:noFill/>
                    </a:lnL>
                    <a:lnR>
                      <a:noFill/>
                    </a:lnR>
                    <a:lnT>
                      <a:noFill/>
                    </a:lnT>
                    <a:lnB>
                      <a:noFill/>
                    </a:lnB>
                  </a:tcPr>
                </a:tc>
              </a:tr>
              <a:tr h="234005">
                <a:tc>
                  <a:txBody>
                    <a:bodyPr/>
                    <a:lstStyle/>
                    <a:p>
                      <a:pPr>
                        <a:lnSpc>
                          <a:spcPct val="115000"/>
                        </a:lnSpc>
                        <a:spcAft>
                          <a:spcPts val="1000"/>
                        </a:spcAft>
                      </a:pPr>
                      <a:r>
                        <a:rPr lang="en-US" sz="900">
                          <a:solidFill>
                            <a:srgbClr val="000000"/>
                          </a:solidFill>
                          <a:latin typeface="Arial"/>
                          <a:ea typeface="Calibri"/>
                          <a:cs typeface="Times New Roman"/>
                        </a:rPr>
                        <a:t>BA</a:t>
                      </a:r>
                      <a:endParaRPr lang="en-GB" sz="1000">
                        <a:latin typeface="Calibri"/>
                        <a:ea typeface="Calibri"/>
                        <a:cs typeface="Times New Roman"/>
                      </a:endParaRPr>
                    </a:p>
                  </a:txBody>
                  <a:tcPr marL="23822" marR="23822" marT="23822" marB="2382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5"/>
                        </a:rPr>
                        <a:t>"Creative Advertising versus Direct Marketing"</a:t>
                      </a:r>
                      <a:endParaRPr lang="en-GB" sz="1000">
                        <a:latin typeface="Calibri"/>
                        <a:ea typeface="Calibri"/>
                        <a:cs typeface="Times New Roman"/>
                      </a:endParaRPr>
                    </a:p>
                  </a:txBody>
                  <a:tcPr marL="23822" marR="23822" marT="23822" marB="23822" anchor="ctr">
                    <a:lnL>
                      <a:noFill/>
                    </a:lnL>
                    <a:lnR>
                      <a:noFill/>
                    </a:lnR>
                    <a:lnT>
                      <a:noFill/>
                    </a:lnT>
                    <a:lnB>
                      <a:noFill/>
                    </a:lnB>
                  </a:tcPr>
                </a:tc>
              </a:tr>
              <a:tr h="560193">
                <a:tc>
                  <a:txBody>
                    <a:bodyPr/>
                    <a:lstStyle/>
                    <a:p>
                      <a:pPr>
                        <a:lnSpc>
                          <a:spcPct val="115000"/>
                        </a:lnSpc>
                        <a:spcAft>
                          <a:spcPts val="1000"/>
                        </a:spcAft>
                      </a:pPr>
                      <a:r>
                        <a:rPr lang="en-US" sz="900">
                          <a:solidFill>
                            <a:srgbClr val="000000"/>
                          </a:solidFill>
                          <a:latin typeface="Arial"/>
                          <a:ea typeface="Calibri"/>
                          <a:cs typeface="Times New Roman"/>
                        </a:rPr>
                        <a:t>BA</a:t>
                      </a:r>
                      <a:endParaRPr lang="en-GB" sz="1000">
                        <a:latin typeface="Calibri"/>
                        <a:ea typeface="Calibri"/>
                        <a:cs typeface="Times New Roman"/>
                      </a:endParaRPr>
                    </a:p>
                  </a:txBody>
                  <a:tcPr marL="23822" marR="23822" marT="23822" marB="2382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6"/>
                        </a:rPr>
                        <a:t>"The Impact of Social Media Campaigns on a Brands Image: A Perceptual Analysis Exploring the Attitudes of Consumers, With Focus on Smirnoff"</a:t>
                      </a:r>
                      <a:endParaRPr lang="en-GB" sz="1000">
                        <a:latin typeface="Calibri"/>
                        <a:ea typeface="Calibri"/>
                        <a:cs typeface="Times New Roman"/>
                      </a:endParaRPr>
                    </a:p>
                  </a:txBody>
                  <a:tcPr marL="23822" marR="23822" marT="23822" marB="23822" anchor="ctr">
                    <a:lnL>
                      <a:noFill/>
                    </a:lnL>
                    <a:lnR>
                      <a:noFill/>
                    </a:lnR>
                    <a:lnT>
                      <a:noFill/>
                    </a:lnT>
                    <a:lnB>
                      <a:noFill/>
                    </a:lnB>
                  </a:tcPr>
                </a:tc>
              </a:tr>
              <a:tr h="397099">
                <a:tc>
                  <a:txBody>
                    <a:bodyPr/>
                    <a:lstStyle/>
                    <a:p>
                      <a:pPr>
                        <a:lnSpc>
                          <a:spcPct val="115000"/>
                        </a:lnSpc>
                        <a:spcAft>
                          <a:spcPts val="1000"/>
                        </a:spcAft>
                      </a:pPr>
                      <a:r>
                        <a:rPr lang="en-US" sz="900">
                          <a:solidFill>
                            <a:srgbClr val="000000"/>
                          </a:solidFill>
                          <a:latin typeface="Arial"/>
                          <a:ea typeface="Calibri"/>
                          <a:cs typeface="Times New Roman"/>
                        </a:rPr>
                        <a:t>BA</a:t>
                      </a:r>
                      <a:endParaRPr lang="en-GB" sz="1000">
                        <a:latin typeface="Calibri"/>
                        <a:ea typeface="Calibri"/>
                        <a:cs typeface="Times New Roman"/>
                      </a:endParaRPr>
                    </a:p>
                  </a:txBody>
                  <a:tcPr marL="23822" marR="23822" marT="23822" marB="2382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7"/>
                        </a:rPr>
                        <a:t>"An Analysis into Consumer Behaviour towards Telecom Products and Services in India"</a:t>
                      </a:r>
                      <a:endParaRPr lang="en-GB" sz="1000">
                        <a:latin typeface="Calibri"/>
                        <a:ea typeface="Calibri"/>
                        <a:cs typeface="Times New Roman"/>
                      </a:endParaRPr>
                    </a:p>
                  </a:txBody>
                  <a:tcPr marL="23822" marR="23822" marT="23822" marB="23822" anchor="ctr">
                    <a:lnL>
                      <a:noFill/>
                    </a:lnL>
                    <a:lnR>
                      <a:noFill/>
                    </a:lnR>
                    <a:lnT>
                      <a:noFill/>
                    </a:lnT>
                    <a:lnB>
                      <a:noFill/>
                    </a:lnB>
                  </a:tcPr>
                </a:tc>
              </a:tr>
              <a:tr h="397099">
                <a:tc>
                  <a:txBody>
                    <a:bodyPr/>
                    <a:lstStyle/>
                    <a:p>
                      <a:pPr>
                        <a:lnSpc>
                          <a:spcPct val="115000"/>
                        </a:lnSpc>
                        <a:spcAft>
                          <a:spcPts val="1000"/>
                        </a:spcAft>
                      </a:pPr>
                      <a:r>
                        <a:rPr lang="en-US" sz="900">
                          <a:solidFill>
                            <a:srgbClr val="000000"/>
                          </a:solidFill>
                          <a:latin typeface="Arial"/>
                          <a:ea typeface="Calibri"/>
                          <a:cs typeface="Times New Roman"/>
                        </a:rPr>
                        <a:t>MA</a:t>
                      </a:r>
                      <a:endParaRPr lang="en-GB" sz="1000">
                        <a:latin typeface="Calibri"/>
                        <a:ea typeface="Calibri"/>
                        <a:cs typeface="Times New Roman"/>
                      </a:endParaRPr>
                    </a:p>
                  </a:txBody>
                  <a:tcPr marL="23822" marR="23822" marT="23822" marB="2382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8"/>
                        </a:rPr>
                        <a:t>"The Impact of Recession on Consumer Buying Behaviour"</a:t>
                      </a:r>
                      <a:endParaRPr lang="en-GB" sz="1000">
                        <a:latin typeface="Calibri"/>
                        <a:ea typeface="Calibri"/>
                        <a:cs typeface="Times New Roman"/>
                      </a:endParaRPr>
                    </a:p>
                  </a:txBody>
                  <a:tcPr marL="23822" marR="23822" marT="23822" marB="23822" anchor="ctr">
                    <a:lnL>
                      <a:noFill/>
                    </a:lnL>
                    <a:lnR>
                      <a:noFill/>
                    </a:lnR>
                    <a:lnT>
                      <a:noFill/>
                    </a:lnT>
                    <a:lnB>
                      <a:noFill/>
                    </a:lnB>
                  </a:tcPr>
                </a:tc>
              </a:tr>
              <a:tr h="397099">
                <a:tc>
                  <a:txBody>
                    <a:bodyPr/>
                    <a:lstStyle/>
                    <a:p>
                      <a:pPr>
                        <a:lnSpc>
                          <a:spcPct val="115000"/>
                        </a:lnSpc>
                        <a:spcAft>
                          <a:spcPts val="1000"/>
                        </a:spcAft>
                      </a:pPr>
                      <a:r>
                        <a:rPr lang="en-US" sz="900">
                          <a:solidFill>
                            <a:srgbClr val="000000"/>
                          </a:solidFill>
                          <a:latin typeface="Arial"/>
                          <a:ea typeface="Calibri"/>
                          <a:cs typeface="Times New Roman"/>
                        </a:rPr>
                        <a:t>MA</a:t>
                      </a:r>
                      <a:endParaRPr lang="en-GB" sz="1000">
                        <a:latin typeface="Calibri"/>
                        <a:ea typeface="Calibri"/>
                        <a:cs typeface="Times New Roman"/>
                      </a:endParaRPr>
                    </a:p>
                  </a:txBody>
                  <a:tcPr marL="23822" marR="23822" marT="23822" marB="2382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9"/>
                        </a:rPr>
                        <a:t>"The Impact of Marketing Strategies on Consumer Behaviour – A Case Study of TESCO plc"</a:t>
                      </a:r>
                      <a:endParaRPr lang="en-GB" sz="1000">
                        <a:latin typeface="Calibri"/>
                        <a:ea typeface="Calibri"/>
                        <a:cs typeface="Times New Roman"/>
                      </a:endParaRPr>
                    </a:p>
                  </a:txBody>
                  <a:tcPr marL="23822" marR="23822" marT="23822" marB="23822" anchor="ctr">
                    <a:lnL>
                      <a:noFill/>
                    </a:lnL>
                    <a:lnR>
                      <a:noFill/>
                    </a:lnR>
                    <a:lnT>
                      <a:noFill/>
                    </a:lnT>
                    <a:lnB>
                      <a:noFill/>
                    </a:lnB>
                  </a:tcPr>
                </a:tc>
              </a:tr>
              <a:tr h="397099">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1000">
                        <a:latin typeface="Calibri"/>
                        <a:ea typeface="Calibri"/>
                        <a:cs typeface="Times New Roman"/>
                      </a:endParaRPr>
                    </a:p>
                  </a:txBody>
                  <a:tcPr marL="23822" marR="23822" marT="23822" marB="2382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0"/>
                        </a:rPr>
                        <a:t>"Consumer Buying Behaviour – An Analysis into Impulse Purchasing of Newly Launched Products"</a:t>
                      </a:r>
                      <a:endParaRPr lang="en-GB" sz="1000">
                        <a:latin typeface="Calibri"/>
                        <a:ea typeface="Calibri"/>
                        <a:cs typeface="Times New Roman"/>
                      </a:endParaRPr>
                    </a:p>
                  </a:txBody>
                  <a:tcPr marL="23822" marR="23822" marT="23822" marB="23822" anchor="ctr">
                    <a:lnL>
                      <a:noFill/>
                    </a:lnL>
                    <a:lnR>
                      <a:noFill/>
                    </a:lnR>
                    <a:lnT>
                      <a:noFill/>
                    </a:lnT>
                    <a:lnB>
                      <a:noFill/>
                    </a:lnB>
                  </a:tcPr>
                </a:tc>
              </a:tr>
              <a:tr h="560193">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1000">
                        <a:latin typeface="Calibri"/>
                        <a:ea typeface="Calibri"/>
                        <a:cs typeface="Times New Roman"/>
                      </a:endParaRPr>
                    </a:p>
                  </a:txBody>
                  <a:tcPr marL="23822" marR="23822" marT="23822" marB="2382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1"/>
                        </a:rPr>
                        <a:t>"An Exploration into Customer Awareness of Fair Trade Products and Corporate Social Responsibility within the UK Supermarket Industry"</a:t>
                      </a:r>
                      <a:endParaRPr lang="en-GB" sz="1000">
                        <a:latin typeface="Calibri"/>
                        <a:ea typeface="Calibri"/>
                        <a:cs typeface="Times New Roman"/>
                      </a:endParaRPr>
                    </a:p>
                  </a:txBody>
                  <a:tcPr marL="23822" marR="23822" marT="23822" marB="23822" anchor="ctr">
                    <a:lnL>
                      <a:noFill/>
                    </a:lnL>
                    <a:lnR>
                      <a:noFill/>
                    </a:lnR>
                    <a:lnT>
                      <a:noFill/>
                    </a:lnT>
                    <a:lnB>
                      <a:noFill/>
                    </a:lnB>
                  </a:tcPr>
                </a:tc>
              </a:tr>
              <a:tr h="397099">
                <a:tc>
                  <a:txBody>
                    <a:bodyPr/>
                    <a:lstStyle/>
                    <a:p>
                      <a:pPr>
                        <a:lnSpc>
                          <a:spcPct val="115000"/>
                        </a:lnSpc>
                        <a:spcAft>
                          <a:spcPts val="1000"/>
                        </a:spcAft>
                      </a:pPr>
                      <a:r>
                        <a:rPr lang="en-US" sz="900">
                          <a:solidFill>
                            <a:srgbClr val="000000"/>
                          </a:solidFill>
                          <a:latin typeface="Arial"/>
                          <a:ea typeface="Calibri"/>
                          <a:cs typeface="Times New Roman"/>
                        </a:rPr>
                        <a:t>BA</a:t>
                      </a:r>
                      <a:endParaRPr lang="en-GB" sz="1000">
                        <a:latin typeface="Calibri"/>
                        <a:ea typeface="Calibri"/>
                        <a:cs typeface="Times New Roman"/>
                      </a:endParaRPr>
                    </a:p>
                  </a:txBody>
                  <a:tcPr marL="23822" marR="23822" marT="23822" marB="2382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2"/>
                        </a:rPr>
                        <a:t>"An Investigation into Consumer Online Shopping Buying Behaviour - A Case Study of Sainsbury’s UK"</a:t>
                      </a:r>
                      <a:endParaRPr lang="en-GB" sz="1000">
                        <a:latin typeface="Calibri"/>
                        <a:ea typeface="Calibri"/>
                        <a:cs typeface="Times New Roman"/>
                      </a:endParaRPr>
                    </a:p>
                  </a:txBody>
                  <a:tcPr marL="23822" marR="23822" marT="23822" marB="23822" anchor="ctr">
                    <a:lnL>
                      <a:noFill/>
                    </a:lnL>
                    <a:lnR>
                      <a:noFill/>
                    </a:lnR>
                    <a:lnT>
                      <a:noFill/>
                    </a:lnT>
                    <a:lnB>
                      <a:noFill/>
                    </a:lnB>
                  </a:tcPr>
                </a:tc>
              </a:tr>
              <a:tr h="397099">
                <a:tc>
                  <a:txBody>
                    <a:bodyPr/>
                    <a:lstStyle/>
                    <a:p>
                      <a:pPr>
                        <a:lnSpc>
                          <a:spcPct val="115000"/>
                        </a:lnSpc>
                        <a:spcAft>
                          <a:spcPts val="1000"/>
                        </a:spcAft>
                      </a:pPr>
                      <a:r>
                        <a:rPr lang="en-US" sz="900">
                          <a:solidFill>
                            <a:srgbClr val="000000"/>
                          </a:solidFill>
                          <a:latin typeface="Arial"/>
                          <a:ea typeface="Calibri"/>
                          <a:cs typeface="Times New Roman"/>
                        </a:rPr>
                        <a:t>MA</a:t>
                      </a:r>
                      <a:endParaRPr lang="en-GB" sz="1000">
                        <a:latin typeface="Calibri"/>
                        <a:ea typeface="Calibri"/>
                        <a:cs typeface="Times New Roman"/>
                      </a:endParaRPr>
                    </a:p>
                  </a:txBody>
                  <a:tcPr marL="23822" marR="23822" marT="23822" marB="2382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3"/>
                        </a:rPr>
                        <a:t>"An Analysis into Online Shopping Factors Affecting Customer Satisfaction - A Case Study of Taobao"</a:t>
                      </a:r>
                      <a:endParaRPr lang="en-GB" sz="1000">
                        <a:latin typeface="Calibri"/>
                        <a:ea typeface="Calibri"/>
                        <a:cs typeface="Times New Roman"/>
                      </a:endParaRPr>
                    </a:p>
                  </a:txBody>
                  <a:tcPr marL="23822" marR="23822" marT="23822" marB="23822" anchor="ctr">
                    <a:lnL>
                      <a:noFill/>
                    </a:lnL>
                    <a:lnR>
                      <a:noFill/>
                    </a:lnR>
                    <a:lnT>
                      <a:noFill/>
                    </a:lnT>
                    <a:lnB>
                      <a:noFill/>
                    </a:lnB>
                  </a:tcPr>
                </a:tc>
              </a:tr>
              <a:tr h="397099">
                <a:tc>
                  <a:txBody>
                    <a:bodyPr/>
                    <a:lstStyle/>
                    <a:p>
                      <a:pPr>
                        <a:lnSpc>
                          <a:spcPct val="115000"/>
                        </a:lnSpc>
                        <a:spcAft>
                          <a:spcPts val="1000"/>
                        </a:spcAft>
                      </a:pPr>
                      <a:r>
                        <a:rPr lang="en-US" sz="900">
                          <a:solidFill>
                            <a:srgbClr val="000000"/>
                          </a:solidFill>
                          <a:latin typeface="Arial"/>
                          <a:ea typeface="Calibri"/>
                          <a:cs typeface="Times New Roman"/>
                        </a:rPr>
                        <a:t>BA</a:t>
                      </a:r>
                      <a:endParaRPr lang="en-GB" sz="1000">
                        <a:latin typeface="Calibri"/>
                        <a:ea typeface="Calibri"/>
                        <a:cs typeface="Times New Roman"/>
                      </a:endParaRPr>
                    </a:p>
                  </a:txBody>
                  <a:tcPr marL="23822" marR="23822" marT="23822" marB="2382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4"/>
                        </a:rPr>
                        <a:t>"An Analysis of Consumer Choice: A Case Study Analysis of Tesco and IKEA"</a:t>
                      </a:r>
                      <a:endParaRPr lang="en-GB" sz="1000">
                        <a:latin typeface="Calibri"/>
                        <a:ea typeface="Calibri"/>
                        <a:cs typeface="Times New Roman"/>
                      </a:endParaRPr>
                    </a:p>
                  </a:txBody>
                  <a:tcPr marL="23822" marR="23822" marT="23822" marB="23822" anchor="ctr">
                    <a:lnL>
                      <a:noFill/>
                    </a:lnL>
                    <a:lnR>
                      <a:noFill/>
                    </a:lnR>
                    <a:lnT>
                      <a:noFill/>
                    </a:lnT>
                    <a:lnB>
                      <a:noFill/>
                    </a:lnB>
                  </a:tcPr>
                </a:tc>
              </a:tr>
              <a:tr h="560193">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1000">
                        <a:latin typeface="Calibri"/>
                        <a:ea typeface="Calibri"/>
                        <a:cs typeface="Times New Roman"/>
                      </a:endParaRPr>
                    </a:p>
                  </a:txBody>
                  <a:tcPr marL="23822" marR="23822" marT="23822" marB="23822" anchor="ctr">
                    <a:lnL>
                      <a:noFill/>
                    </a:lnL>
                    <a:lnR>
                      <a:noFill/>
                    </a:lnR>
                    <a:lnT>
                      <a:noFill/>
                    </a:lnT>
                    <a:lnB>
                      <a:noFill/>
                    </a:lnB>
                  </a:tcPr>
                </a:tc>
                <a:tc>
                  <a:txBody>
                    <a:bodyPr/>
                    <a:lstStyle/>
                    <a:p>
                      <a:pPr>
                        <a:lnSpc>
                          <a:spcPct val="115000"/>
                        </a:lnSpc>
                        <a:spcAft>
                          <a:spcPts val="1000"/>
                        </a:spcAft>
                      </a:pPr>
                      <a:r>
                        <a:rPr lang="en-US" sz="900" u="sng" dirty="0">
                          <a:solidFill>
                            <a:srgbClr val="0000FF"/>
                          </a:solidFill>
                          <a:latin typeface="Arial"/>
                          <a:ea typeface="Calibri"/>
                          <a:cs typeface="Times New Roman"/>
                          <a:hlinkClick r:id="rId15"/>
                        </a:rPr>
                        <a:t>"A Study into the Role of Advertising for Fashion Designers and Companies - The Impact of Celebrity Advertising on Fashion Consumers?"</a:t>
                      </a:r>
                      <a:endParaRPr lang="en-GB" sz="1000" dirty="0">
                        <a:latin typeface="Calibri"/>
                        <a:ea typeface="Calibri"/>
                        <a:cs typeface="Times New Roman"/>
                      </a:endParaRPr>
                    </a:p>
                  </a:txBody>
                  <a:tcPr marL="23822" marR="23822" marT="23822" marB="23822" anchor="ctr">
                    <a:lnL>
                      <a:noFill/>
                    </a:lnL>
                    <a:lnR>
                      <a:noFill/>
                    </a:lnR>
                    <a:lnT>
                      <a:noFill/>
                    </a:lnT>
                    <a:lnB>
                      <a:noFill/>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t/>
            </a:r>
            <a:br>
              <a:rPr kumimoji="0" lang="en-US" sz="11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br>
            <a:endParaRPr kumimoji="0" lang="en-GB"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nvGraphicFramePr>
        <p:xfrm>
          <a:off x="251520" y="188640"/>
          <a:ext cx="8568952" cy="6408710"/>
        </p:xfrm>
        <a:graphic>
          <a:graphicData uri="http://schemas.openxmlformats.org/drawingml/2006/table">
            <a:tbl>
              <a:tblPr/>
              <a:tblGrid>
                <a:gridCol w="360040"/>
                <a:gridCol w="8208912"/>
              </a:tblGrid>
              <a:tr h="489640">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1000">
                        <a:latin typeface="Calibri"/>
                        <a:ea typeface="Calibri"/>
                        <a:cs typeface="Times New Roman"/>
                      </a:endParaRPr>
                    </a:p>
                  </a:txBody>
                  <a:tcPr marL="19652" marR="19652" marT="19652" marB="1965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2"/>
                        </a:rPr>
                        <a:t>"Gaining a Sustainable Competitive Advantage through Relationship Marketing: A Study of CHINA CYTS"</a:t>
                      </a:r>
                      <a:endParaRPr lang="en-GB" sz="1000">
                        <a:latin typeface="Calibri"/>
                        <a:ea typeface="Calibri"/>
                        <a:cs typeface="Times New Roman"/>
                      </a:endParaRPr>
                    </a:p>
                  </a:txBody>
                  <a:tcPr marL="19652" marR="19652" marT="19652" marB="19652" anchor="ctr">
                    <a:lnL>
                      <a:noFill/>
                    </a:lnL>
                    <a:lnR>
                      <a:noFill/>
                    </a:lnR>
                    <a:lnT>
                      <a:noFill/>
                    </a:lnT>
                    <a:lnB>
                      <a:noFill/>
                    </a:lnB>
                  </a:tcPr>
                </a:tc>
              </a:tr>
              <a:tr h="347087">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1000">
                        <a:latin typeface="Calibri"/>
                        <a:ea typeface="Calibri"/>
                        <a:cs typeface="Times New Roman"/>
                      </a:endParaRPr>
                    </a:p>
                  </a:txBody>
                  <a:tcPr marL="19652" marR="19652" marT="19652" marB="1965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3"/>
                        </a:rPr>
                        <a:t>"An Analysis into Customer Loyalty and Customer Satisfaction - A Case Study of Tesco"</a:t>
                      </a:r>
                      <a:endParaRPr lang="en-GB" sz="1000">
                        <a:latin typeface="Calibri"/>
                        <a:ea typeface="Calibri"/>
                        <a:cs typeface="Times New Roman"/>
                      </a:endParaRPr>
                    </a:p>
                  </a:txBody>
                  <a:tcPr marL="19652" marR="19652" marT="19652" marB="19652" anchor="ctr">
                    <a:lnL>
                      <a:noFill/>
                    </a:lnL>
                    <a:lnR>
                      <a:noFill/>
                    </a:lnR>
                    <a:lnT>
                      <a:noFill/>
                    </a:lnT>
                    <a:lnB>
                      <a:noFill/>
                    </a:lnB>
                  </a:tcPr>
                </a:tc>
              </a:tr>
              <a:tr h="347087">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1000">
                        <a:latin typeface="Calibri"/>
                        <a:ea typeface="Calibri"/>
                        <a:cs typeface="Times New Roman"/>
                      </a:endParaRPr>
                    </a:p>
                  </a:txBody>
                  <a:tcPr marL="19652" marR="19652" marT="19652" marB="1965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4"/>
                        </a:rPr>
                        <a:t>"An Assessment into the Use and Effectiveness of CRM at Amazon"</a:t>
                      </a:r>
                      <a:endParaRPr lang="en-GB" sz="1000">
                        <a:latin typeface="Calibri"/>
                        <a:ea typeface="Calibri"/>
                        <a:cs typeface="Times New Roman"/>
                      </a:endParaRPr>
                    </a:p>
                  </a:txBody>
                  <a:tcPr marL="19652" marR="19652" marT="19652" marB="19652" anchor="ctr">
                    <a:lnL>
                      <a:noFill/>
                    </a:lnL>
                    <a:lnR>
                      <a:noFill/>
                    </a:lnR>
                    <a:lnT>
                      <a:noFill/>
                    </a:lnT>
                    <a:lnB>
                      <a:noFill/>
                    </a:lnB>
                  </a:tcPr>
                </a:tc>
              </a:tr>
              <a:tr h="489640">
                <a:tc>
                  <a:txBody>
                    <a:bodyPr/>
                    <a:lstStyle/>
                    <a:p>
                      <a:pPr>
                        <a:lnSpc>
                          <a:spcPct val="115000"/>
                        </a:lnSpc>
                        <a:spcAft>
                          <a:spcPts val="1000"/>
                        </a:spcAft>
                      </a:pPr>
                      <a:r>
                        <a:rPr lang="en-US" sz="900">
                          <a:solidFill>
                            <a:srgbClr val="000000"/>
                          </a:solidFill>
                          <a:latin typeface="Arial"/>
                          <a:ea typeface="Calibri"/>
                          <a:cs typeface="Times New Roman"/>
                        </a:rPr>
                        <a:t>BA</a:t>
                      </a:r>
                      <a:endParaRPr lang="en-GB" sz="1000">
                        <a:latin typeface="Calibri"/>
                        <a:ea typeface="Calibri"/>
                        <a:cs typeface="Times New Roman"/>
                      </a:endParaRPr>
                    </a:p>
                  </a:txBody>
                  <a:tcPr marL="19652" marR="19652" marT="19652" marB="1965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5"/>
                        </a:rPr>
                        <a:t>"An Investigation into the Effects of E-Marketing and Online Animated Advertising on Consumer Buying Behaviour"</a:t>
                      </a:r>
                      <a:endParaRPr lang="en-GB" sz="1000">
                        <a:latin typeface="Calibri"/>
                        <a:ea typeface="Calibri"/>
                        <a:cs typeface="Times New Roman"/>
                      </a:endParaRPr>
                    </a:p>
                  </a:txBody>
                  <a:tcPr marL="19652" marR="19652" marT="19652" marB="19652" anchor="ctr">
                    <a:lnL>
                      <a:noFill/>
                    </a:lnL>
                    <a:lnR>
                      <a:noFill/>
                    </a:lnR>
                    <a:lnT>
                      <a:noFill/>
                    </a:lnT>
                    <a:lnB>
                      <a:noFill/>
                    </a:lnB>
                  </a:tcPr>
                </a:tc>
              </a:tr>
              <a:tr h="347087">
                <a:tc>
                  <a:txBody>
                    <a:bodyPr/>
                    <a:lstStyle/>
                    <a:p>
                      <a:pPr>
                        <a:lnSpc>
                          <a:spcPct val="115000"/>
                        </a:lnSpc>
                        <a:spcAft>
                          <a:spcPts val="1000"/>
                        </a:spcAft>
                      </a:pPr>
                      <a:r>
                        <a:rPr lang="en-US" sz="900">
                          <a:solidFill>
                            <a:srgbClr val="000000"/>
                          </a:solidFill>
                          <a:latin typeface="Arial"/>
                          <a:ea typeface="Calibri"/>
                          <a:cs typeface="Times New Roman"/>
                        </a:rPr>
                        <a:t>BA</a:t>
                      </a:r>
                      <a:endParaRPr lang="en-GB" sz="1000">
                        <a:latin typeface="Calibri"/>
                        <a:ea typeface="Calibri"/>
                        <a:cs typeface="Times New Roman"/>
                      </a:endParaRPr>
                    </a:p>
                  </a:txBody>
                  <a:tcPr marL="19652" marR="19652" marT="19652" marB="1965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6"/>
                        </a:rPr>
                        <a:t>"What is the Role Played by Social Media in Crisis Communications?"</a:t>
                      </a:r>
                      <a:endParaRPr lang="en-GB" sz="1000">
                        <a:latin typeface="Calibri"/>
                        <a:ea typeface="Calibri"/>
                        <a:cs typeface="Times New Roman"/>
                      </a:endParaRPr>
                    </a:p>
                  </a:txBody>
                  <a:tcPr marL="19652" marR="19652" marT="19652" marB="19652" anchor="ctr">
                    <a:lnL>
                      <a:noFill/>
                    </a:lnL>
                    <a:lnR>
                      <a:noFill/>
                    </a:lnR>
                    <a:lnT>
                      <a:noFill/>
                    </a:lnT>
                    <a:lnB>
                      <a:noFill/>
                    </a:lnB>
                  </a:tcPr>
                </a:tc>
              </a:tr>
              <a:tr h="489640">
                <a:tc>
                  <a:txBody>
                    <a:bodyPr/>
                    <a:lstStyle/>
                    <a:p>
                      <a:pPr>
                        <a:lnSpc>
                          <a:spcPct val="115000"/>
                        </a:lnSpc>
                        <a:spcAft>
                          <a:spcPts val="1000"/>
                        </a:spcAft>
                      </a:pPr>
                      <a:r>
                        <a:rPr lang="en-US" sz="900">
                          <a:solidFill>
                            <a:srgbClr val="000000"/>
                          </a:solidFill>
                          <a:latin typeface="Arial"/>
                          <a:ea typeface="Calibri"/>
                          <a:cs typeface="Times New Roman"/>
                        </a:rPr>
                        <a:t>BA</a:t>
                      </a:r>
                      <a:endParaRPr lang="en-GB" sz="1000">
                        <a:latin typeface="Calibri"/>
                        <a:ea typeface="Calibri"/>
                        <a:cs typeface="Times New Roman"/>
                      </a:endParaRPr>
                    </a:p>
                  </a:txBody>
                  <a:tcPr marL="19652" marR="19652" marT="19652" marB="1965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7"/>
                        </a:rPr>
                        <a:t>"How Has Technological Advancements in Direct Marketing Affected the Business to Customer Relationship?"</a:t>
                      </a:r>
                      <a:endParaRPr lang="en-GB" sz="1000">
                        <a:latin typeface="Calibri"/>
                        <a:ea typeface="Calibri"/>
                        <a:cs typeface="Times New Roman"/>
                      </a:endParaRPr>
                    </a:p>
                  </a:txBody>
                  <a:tcPr marL="19652" marR="19652" marT="19652" marB="19652" anchor="ctr">
                    <a:lnL>
                      <a:noFill/>
                    </a:lnL>
                    <a:lnR>
                      <a:noFill/>
                    </a:lnR>
                    <a:lnT>
                      <a:noFill/>
                    </a:lnT>
                    <a:lnB>
                      <a:noFill/>
                    </a:lnB>
                  </a:tcPr>
                </a:tc>
              </a:tr>
              <a:tr h="489640">
                <a:tc>
                  <a:txBody>
                    <a:bodyPr/>
                    <a:lstStyle/>
                    <a:p>
                      <a:pPr>
                        <a:lnSpc>
                          <a:spcPct val="115000"/>
                        </a:lnSpc>
                        <a:spcAft>
                          <a:spcPts val="1000"/>
                        </a:spcAft>
                      </a:pPr>
                      <a:r>
                        <a:rPr lang="en-US" sz="900">
                          <a:solidFill>
                            <a:srgbClr val="000000"/>
                          </a:solidFill>
                          <a:latin typeface="Arial"/>
                          <a:ea typeface="Calibri"/>
                          <a:cs typeface="Times New Roman"/>
                        </a:rPr>
                        <a:t>BA</a:t>
                      </a:r>
                      <a:endParaRPr lang="en-GB" sz="1000">
                        <a:latin typeface="Calibri"/>
                        <a:ea typeface="Calibri"/>
                        <a:cs typeface="Times New Roman"/>
                      </a:endParaRPr>
                    </a:p>
                  </a:txBody>
                  <a:tcPr marL="19652" marR="19652" marT="19652" marB="1965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8"/>
                        </a:rPr>
                        <a:t>"How Does The Country of Origin of a Product or Service Influence Consumer Buying Behaviour? A Study of British Airways"</a:t>
                      </a:r>
                      <a:endParaRPr lang="en-GB" sz="1000">
                        <a:latin typeface="Calibri"/>
                        <a:ea typeface="Calibri"/>
                        <a:cs typeface="Times New Roman"/>
                      </a:endParaRPr>
                    </a:p>
                  </a:txBody>
                  <a:tcPr marL="19652" marR="19652" marT="19652" marB="19652" anchor="ctr">
                    <a:lnL>
                      <a:noFill/>
                    </a:lnL>
                    <a:lnR>
                      <a:noFill/>
                    </a:lnR>
                    <a:lnT>
                      <a:noFill/>
                    </a:lnT>
                    <a:lnB>
                      <a:noFill/>
                    </a:lnB>
                  </a:tcPr>
                </a:tc>
              </a:tr>
              <a:tr h="489640">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1000">
                        <a:latin typeface="Calibri"/>
                        <a:ea typeface="Calibri"/>
                        <a:cs typeface="Times New Roman"/>
                      </a:endParaRPr>
                    </a:p>
                  </a:txBody>
                  <a:tcPr marL="19652" marR="19652" marT="19652" marB="1965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9"/>
                        </a:rPr>
                        <a:t>"The Role of Relationship Marketing in Achieving a Competitive Edge in the UK Banking Industry: A Case from Barclays Bank Plc"</a:t>
                      </a:r>
                      <a:endParaRPr lang="en-GB" sz="1000">
                        <a:latin typeface="Calibri"/>
                        <a:ea typeface="Calibri"/>
                        <a:cs typeface="Times New Roman"/>
                      </a:endParaRPr>
                    </a:p>
                  </a:txBody>
                  <a:tcPr marL="19652" marR="19652" marT="19652" marB="19652" anchor="ctr">
                    <a:lnL>
                      <a:noFill/>
                    </a:lnL>
                    <a:lnR>
                      <a:noFill/>
                    </a:lnR>
                    <a:lnT>
                      <a:noFill/>
                    </a:lnT>
                    <a:lnB>
                      <a:noFill/>
                    </a:lnB>
                  </a:tcPr>
                </a:tc>
              </a:tr>
              <a:tr h="489640">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1000">
                        <a:latin typeface="Calibri"/>
                        <a:ea typeface="Calibri"/>
                        <a:cs typeface="Times New Roman"/>
                      </a:endParaRPr>
                    </a:p>
                  </a:txBody>
                  <a:tcPr marL="19652" marR="19652" marT="19652" marB="1965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0"/>
                        </a:rPr>
                        <a:t>"What Is the Role and Influence of Relationship Marketing in the Retention and Acquisition of Customers? - A Case Study of Tesco"</a:t>
                      </a:r>
                      <a:endParaRPr lang="en-GB" sz="1000">
                        <a:latin typeface="Calibri"/>
                        <a:ea typeface="Calibri"/>
                        <a:cs typeface="Times New Roman"/>
                      </a:endParaRPr>
                    </a:p>
                  </a:txBody>
                  <a:tcPr marL="19652" marR="19652" marT="19652" marB="19652" anchor="ctr">
                    <a:lnL>
                      <a:noFill/>
                    </a:lnL>
                    <a:lnR>
                      <a:noFill/>
                    </a:lnR>
                    <a:lnT>
                      <a:noFill/>
                    </a:lnT>
                    <a:lnB>
                      <a:noFill/>
                    </a:lnB>
                  </a:tcPr>
                </a:tc>
              </a:tr>
              <a:tr h="347087">
                <a:tc>
                  <a:txBody>
                    <a:bodyPr/>
                    <a:lstStyle/>
                    <a:p>
                      <a:pPr>
                        <a:lnSpc>
                          <a:spcPct val="115000"/>
                        </a:lnSpc>
                        <a:spcAft>
                          <a:spcPts val="1000"/>
                        </a:spcAft>
                      </a:pPr>
                      <a:r>
                        <a:rPr lang="en-US" sz="900">
                          <a:solidFill>
                            <a:srgbClr val="000000"/>
                          </a:solidFill>
                          <a:latin typeface="Arial"/>
                          <a:ea typeface="Calibri"/>
                          <a:cs typeface="Times New Roman"/>
                        </a:rPr>
                        <a:t>BA</a:t>
                      </a:r>
                      <a:endParaRPr lang="en-GB" sz="1000">
                        <a:latin typeface="Calibri"/>
                        <a:ea typeface="Calibri"/>
                        <a:cs typeface="Times New Roman"/>
                      </a:endParaRPr>
                    </a:p>
                  </a:txBody>
                  <a:tcPr marL="19652" marR="19652" marT="19652" marB="1965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1"/>
                        </a:rPr>
                        <a:t>"Does Internet Banking Affect Customer Loyalty Levels Within The UK Banking Industry?"</a:t>
                      </a:r>
                      <a:endParaRPr lang="en-GB" sz="1000">
                        <a:latin typeface="Calibri"/>
                        <a:ea typeface="Calibri"/>
                        <a:cs typeface="Times New Roman"/>
                      </a:endParaRPr>
                    </a:p>
                  </a:txBody>
                  <a:tcPr marL="19652" marR="19652" marT="19652" marB="19652" anchor="ctr">
                    <a:lnL>
                      <a:noFill/>
                    </a:lnL>
                    <a:lnR>
                      <a:noFill/>
                    </a:lnR>
                    <a:lnT>
                      <a:noFill/>
                    </a:lnT>
                    <a:lnB>
                      <a:noFill/>
                    </a:lnB>
                  </a:tcPr>
                </a:tc>
              </a:tr>
              <a:tr h="347087">
                <a:tc>
                  <a:txBody>
                    <a:bodyPr/>
                    <a:lstStyle/>
                    <a:p>
                      <a:pPr>
                        <a:lnSpc>
                          <a:spcPct val="115000"/>
                        </a:lnSpc>
                        <a:spcAft>
                          <a:spcPts val="1000"/>
                        </a:spcAft>
                      </a:pPr>
                      <a:r>
                        <a:rPr lang="en-US" sz="900">
                          <a:solidFill>
                            <a:srgbClr val="000000"/>
                          </a:solidFill>
                          <a:latin typeface="Arial"/>
                          <a:ea typeface="Calibri"/>
                          <a:cs typeface="Times New Roman"/>
                        </a:rPr>
                        <a:t>MA</a:t>
                      </a:r>
                      <a:endParaRPr lang="en-GB" sz="1000">
                        <a:latin typeface="Calibri"/>
                        <a:ea typeface="Calibri"/>
                        <a:cs typeface="Times New Roman"/>
                      </a:endParaRPr>
                    </a:p>
                  </a:txBody>
                  <a:tcPr marL="19652" marR="19652" marT="19652" marB="1965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2"/>
                        </a:rPr>
                        <a:t>"Is Fairtrade A Good Business Technique or Devious Marketing Ploy?"</a:t>
                      </a:r>
                      <a:endParaRPr lang="en-GB" sz="1000">
                        <a:latin typeface="Calibri"/>
                        <a:ea typeface="Calibri"/>
                        <a:cs typeface="Times New Roman"/>
                      </a:endParaRPr>
                    </a:p>
                  </a:txBody>
                  <a:tcPr marL="19652" marR="19652" marT="19652" marB="19652" anchor="ctr">
                    <a:lnL>
                      <a:noFill/>
                    </a:lnL>
                    <a:lnR>
                      <a:noFill/>
                    </a:lnR>
                    <a:lnT>
                      <a:noFill/>
                    </a:lnT>
                    <a:lnB>
                      <a:noFill/>
                    </a:lnB>
                  </a:tcPr>
                </a:tc>
              </a:tr>
              <a:tr h="347087">
                <a:tc>
                  <a:txBody>
                    <a:bodyPr/>
                    <a:lstStyle/>
                    <a:p>
                      <a:pPr>
                        <a:lnSpc>
                          <a:spcPct val="115000"/>
                        </a:lnSpc>
                        <a:spcAft>
                          <a:spcPts val="1000"/>
                        </a:spcAft>
                      </a:pPr>
                      <a:r>
                        <a:rPr lang="en-US" sz="900">
                          <a:solidFill>
                            <a:srgbClr val="000000"/>
                          </a:solidFill>
                          <a:latin typeface="Arial"/>
                          <a:ea typeface="Calibri"/>
                          <a:cs typeface="Times New Roman"/>
                        </a:rPr>
                        <a:t>BA</a:t>
                      </a:r>
                      <a:endParaRPr lang="en-GB" sz="1000">
                        <a:latin typeface="Calibri"/>
                        <a:ea typeface="Calibri"/>
                        <a:cs typeface="Times New Roman"/>
                      </a:endParaRPr>
                    </a:p>
                  </a:txBody>
                  <a:tcPr marL="19652" marR="19652" marT="19652" marB="1965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3"/>
                        </a:rPr>
                        <a:t>"Can Mass Media Advertising Increase Consumer Perception To Better Brand Credibility?"</a:t>
                      </a:r>
                      <a:endParaRPr lang="en-GB" sz="1000">
                        <a:latin typeface="Calibri"/>
                        <a:ea typeface="Calibri"/>
                        <a:cs typeface="Times New Roman"/>
                      </a:endParaRPr>
                    </a:p>
                  </a:txBody>
                  <a:tcPr marL="19652" marR="19652" marT="19652" marB="19652" anchor="ctr">
                    <a:lnL>
                      <a:noFill/>
                    </a:lnL>
                    <a:lnR>
                      <a:noFill/>
                    </a:lnR>
                    <a:lnT>
                      <a:noFill/>
                    </a:lnT>
                    <a:lnB>
                      <a:noFill/>
                    </a:lnB>
                  </a:tcPr>
                </a:tc>
              </a:tr>
              <a:tr h="347087">
                <a:tc>
                  <a:txBody>
                    <a:bodyPr/>
                    <a:lstStyle/>
                    <a:p>
                      <a:pPr>
                        <a:lnSpc>
                          <a:spcPct val="115000"/>
                        </a:lnSpc>
                        <a:spcAft>
                          <a:spcPts val="1000"/>
                        </a:spcAft>
                      </a:pPr>
                      <a:r>
                        <a:rPr lang="en-US" sz="900">
                          <a:solidFill>
                            <a:srgbClr val="000000"/>
                          </a:solidFill>
                          <a:latin typeface="Arial"/>
                          <a:ea typeface="Calibri"/>
                          <a:cs typeface="Times New Roman"/>
                        </a:rPr>
                        <a:t>MA</a:t>
                      </a:r>
                      <a:endParaRPr lang="en-GB" sz="1000">
                        <a:latin typeface="Calibri"/>
                        <a:ea typeface="Calibri"/>
                        <a:cs typeface="Times New Roman"/>
                      </a:endParaRPr>
                    </a:p>
                  </a:txBody>
                  <a:tcPr marL="19652" marR="19652" marT="19652" marB="1965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4"/>
                        </a:rPr>
                        <a:t>"The Effects of Branding Strategy on the Smart Phone Market"</a:t>
                      </a:r>
                      <a:endParaRPr lang="en-GB" sz="1000">
                        <a:latin typeface="Calibri"/>
                        <a:ea typeface="Calibri"/>
                        <a:cs typeface="Times New Roman"/>
                      </a:endParaRPr>
                    </a:p>
                  </a:txBody>
                  <a:tcPr marL="19652" marR="19652" marT="19652" marB="19652" anchor="ctr">
                    <a:lnL>
                      <a:noFill/>
                    </a:lnL>
                    <a:lnR>
                      <a:noFill/>
                    </a:lnR>
                    <a:lnT>
                      <a:noFill/>
                    </a:lnT>
                    <a:lnB>
                      <a:noFill/>
                    </a:lnB>
                  </a:tcPr>
                </a:tc>
              </a:tr>
              <a:tr h="347087">
                <a:tc>
                  <a:txBody>
                    <a:bodyPr/>
                    <a:lstStyle/>
                    <a:p>
                      <a:pPr>
                        <a:lnSpc>
                          <a:spcPct val="115000"/>
                        </a:lnSpc>
                        <a:spcAft>
                          <a:spcPts val="1000"/>
                        </a:spcAft>
                      </a:pPr>
                      <a:r>
                        <a:rPr lang="en-US" sz="900">
                          <a:solidFill>
                            <a:srgbClr val="000000"/>
                          </a:solidFill>
                          <a:latin typeface="Arial"/>
                          <a:ea typeface="Calibri"/>
                          <a:cs typeface="Times New Roman"/>
                        </a:rPr>
                        <a:t>BA</a:t>
                      </a:r>
                      <a:endParaRPr lang="en-GB" sz="1000">
                        <a:latin typeface="Calibri"/>
                        <a:ea typeface="Calibri"/>
                        <a:cs typeface="Times New Roman"/>
                      </a:endParaRPr>
                    </a:p>
                  </a:txBody>
                  <a:tcPr marL="19652" marR="19652" marT="19652" marB="1965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5"/>
                        </a:rPr>
                        <a:t>"The Relationship between Customer Satisfaction and Brand Loyalty in the UK Fast Food Industry"</a:t>
                      </a:r>
                      <a:endParaRPr lang="en-GB" sz="1000">
                        <a:latin typeface="Calibri"/>
                        <a:ea typeface="Calibri"/>
                        <a:cs typeface="Times New Roman"/>
                      </a:endParaRPr>
                    </a:p>
                  </a:txBody>
                  <a:tcPr marL="19652" marR="19652" marT="19652" marB="19652" anchor="ctr">
                    <a:lnL>
                      <a:noFill/>
                    </a:lnL>
                    <a:lnR>
                      <a:noFill/>
                    </a:lnR>
                    <a:lnT>
                      <a:noFill/>
                    </a:lnT>
                    <a:lnB>
                      <a:noFill/>
                    </a:lnB>
                  </a:tcPr>
                </a:tc>
              </a:tr>
              <a:tr h="347087">
                <a:tc>
                  <a:txBody>
                    <a:bodyPr/>
                    <a:lstStyle/>
                    <a:p>
                      <a:pPr>
                        <a:lnSpc>
                          <a:spcPct val="115000"/>
                        </a:lnSpc>
                        <a:spcAft>
                          <a:spcPts val="1000"/>
                        </a:spcAft>
                      </a:pPr>
                      <a:r>
                        <a:rPr lang="en-US" sz="900">
                          <a:solidFill>
                            <a:srgbClr val="000000"/>
                          </a:solidFill>
                          <a:latin typeface="Arial"/>
                          <a:ea typeface="Calibri"/>
                          <a:cs typeface="Times New Roman"/>
                        </a:rPr>
                        <a:t>BA</a:t>
                      </a:r>
                      <a:endParaRPr lang="en-GB" sz="1000">
                        <a:latin typeface="Calibri"/>
                        <a:ea typeface="Calibri"/>
                        <a:cs typeface="Times New Roman"/>
                      </a:endParaRPr>
                    </a:p>
                  </a:txBody>
                  <a:tcPr marL="19652" marR="19652" marT="19652" marB="1965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6"/>
                        </a:rPr>
                        <a:t>"The Impact of Fast Food Consumption Trends on Consumer Behaviour. A Study of Pizza Hut UK"</a:t>
                      </a:r>
                      <a:endParaRPr lang="en-GB" sz="1000">
                        <a:latin typeface="Calibri"/>
                        <a:ea typeface="Calibri"/>
                        <a:cs typeface="Times New Roman"/>
                      </a:endParaRPr>
                    </a:p>
                  </a:txBody>
                  <a:tcPr marL="19652" marR="19652" marT="19652" marB="19652" anchor="ctr">
                    <a:lnL>
                      <a:noFill/>
                    </a:lnL>
                    <a:lnR>
                      <a:noFill/>
                    </a:lnR>
                    <a:lnT>
                      <a:noFill/>
                    </a:lnT>
                    <a:lnB>
                      <a:noFill/>
                    </a:lnB>
                  </a:tcPr>
                </a:tc>
              </a:tr>
              <a:tr h="347087">
                <a:tc>
                  <a:txBody>
                    <a:bodyPr/>
                    <a:lstStyle/>
                    <a:p>
                      <a:pPr>
                        <a:lnSpc>
                          <a:spcPct val="115000"/>
                        </a:lnSpc>
                        <a:spcAft>
                          <a:spcPts val="1000"/>
                        </a:spcAft>
                      </a:pPr>
                      <a:r>
                        <a:rPr lang="en-US" sz="900">
                          <a:solidFill>
                            <a:srgbClr val="000000"/>
                          </a:solidFill>
                          <a:latin typeface="Arial"/>
                          <a:ea typeface="Calibri"/>
                          <a:cs typeface="Times New Roman"/>
                        </a:rPr>
                        <a:t>BA</a:t>
                      </a:r>
                      <a:endParaRPr lang="en-GB" sz="1000">
                        <a:latin typeface="Calibri"/>
                        <a:ea typeface="Calibri"/>
                        <a:cs typeface="Times New Roman"/>
                      </a:endParaRPr>
                    </a:p>
                  </a:txBody>
                  <a:tcPr marL="19652" marR="19652" marT="19652" marB="19652" anchor="ctr">
                    <a:lnL>
                      <a:noFill/>
                    </a:lnL>
                    <a:lnR>
                      <a:noFill/>
                    </a:lnR>
                    <a:lnT>
                      <a:noFill/>
                    </a:lnT>
                    <a:lnB>
                      <a:noFill/>
                    </a:lnB>
                  </a:tcPr>
                </a:tc>
                <a:tc>
                  <a:txBody>
                    <a:bodyPr/>
                    <a:lstStyle/>
                    <a:p>
                      <a:pPr>
                        <a:lnSpc>
                          <a:spcPct val="115000"/>
                        </a:lnSpc>
                        <a:spcAft>
                          <a:spcPts val="1000"/>
                        </a:spcAft>
                      </a:pPr>
                      <a:r>
                        <a:rPr lang="en-US" sz="900" u="sng" dirty="0">
                          <a:solidFill>
                            <a:srgbClr val="0000FF"/>
                          </a:solidFill>
                          <a:latin typeface="Arial"/>
                          <a:ea typeface="Calibri"/>
                          <a:cs typeface="Times New Roman"/>
                          <a:hlinkClick r:id="rId17"/>
                        </a:rPr>
                        <a:t>"Evaluation of Key Factors That Determine Customer Loyalty towards an Ethnic Food Business"</a:t>
                      </a:r>
                      <a:endParaRPr lang="en-GB" sz="1000" dirty="0">
                        <a:latin typeface="Calibri"/>
                        <a:ea typeface="Calibri"/>
                        <a:cs typeface="Times New Roman"/>
                      </a:endParaRPr>
                    </a:p>
                  </a:txBody>
                  <a:tcPr marL="19652" marR="19652" marT="19652" marB="19652" anchor="ctr">
                    <a:lnL>
                      <a:noFill/>
                    </a:lnL>
                    <a:lnR>
                      <a:noFill/>
                    </a:lnR>
                    <a:lnT>
                      <a:noFill/>
                    </a:lnT>
                    <a:lnB>
                      <a:noFill/>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t/>
            </a:r>
            <a:br>
              <a:rPr kumimoji="0" lang="en-US" sz="11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br>
            <a:endParaRPr kumimoji="0" lang="en-GB"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nvGraphicFramePr>
        <p:xfrm>
          <a:off x="323528" y="260648"/>
          <a:ext cx="8568952" cy="6408711"/>
        </p:xfrm>
        <a:graphic>
          <a:graphicData uri="http://schemas.openxmlformats.org/drawingml/2006/table">
            <a:tbl>
              <a:tblPr/>
              <a:tblGrid>
                <a:gridCol w="432048"/>
                <a:gridCol w="8136904"/>
              </a:tblGrid>
              <a:tr h="494880">
                <a:tc>
                  <a:txBody>
                    <a:bodyPr/>
                    <a:lstStyle/>
                    <a:p>
                      <a:pPr>
                        <a:lnSpc>
                          <a:spcPct val="115000"/>
                        </a:lnSpc>
                        <a:spcAft>
                          <a:spcPts val="1000"/>
                        </a:spcAft>
                      </a:pPr>
                      <a:r>
                        <a:rPr lang="en-US" sz="900">
                          <a:solidFill>
                            <a:srgbClr val="000000"/>
                          </a:solidFill>
                          <a:latin typeface="Arial"/>
                          <a:ea typeface="Calibri"/>
                          <a:cs typeface="Times New Roman"/>
                        </a:rPr>
                        <a:t>BA</a:t>
                      </a:r>
                      <a:endParaRPr lang="en-GB" sz="900">
                        <a:latin typeface="Calibri"/>
                        <a:ea typeface="Calibri"/>
                        <a:cs typeface="Times New Roman"/>
                      </a:endParaRPr>
                    </a:p>
                  </a:txBody>
                  <a:tcPr marL="21803" marR="21803" marT="21803" marB="21803"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2"/>
                        </a:rPr>
                        <a:t>"Profitability and Customer Satisfaction in the UK Street Market: An Inquiry into a Traditional Market in London"</a:t>
                      </a:r>
                      <a:endParaRPr lang="en-GB" sz="900">
                        <a:latin typeface="Calibri"/>
                        <a:ea typeface="Calibri"/>
                        <a:cs typeface="Times New Roman"/>
                      </a:endParaRPr>
                    </a:p>
                  </a:txBody>
                  <a:tcPr marL="21803" marR="21803" marT="21803" marB="21803" anchor="ctr">
                    <a:lnL>
                      <a:noFill/>
                    </a:lnL>
                    <a:lnR>
                      <a:noFill/>
                    </a:lnR>
                    <a:lnT>
                      <a:noFill/>
                    </a:lnT>
                    <a:lnB>
                      <a:noFill/>
                    </a:lnB>
                  </a:tcPr>
                </a:tc>
              </a:tr>
              <a:tr h="349953">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900">
                        <a:latin typeface="Calibri"/>
                        <a:ea typeface="Calibri"/>
                        <a:cs typeface="Times New Roman"/>
                      </a:endParaRPr>
                    </a:p>
                  </a:txBody>
                  <a:tcPr marL="21803" marR="21803" marT="21803" marB="21803"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3"/>
                        </a:rPr>
                        <a:t>"The Impact of Internet Marketing on Profit Performance at Tesco"</a:t>
                      </a:r>
                      <a:endParaRPr lang="en-GB" sz="900">
                        <a:latin typeface="Calibri"/>
                        <a:ea typeface="Calibri"/>
                        <a:cs typeface="Times New Roman"/>
                      </a:endParaRPr>
                    </a:p>
                  </a:txBody>
                  <a:tcPr marL="21803" marR="21803" marT="21803" marB="21803" anchor="ctr">
                    <a:lnL>
                      <a:noFill/>
                    </a:lnL>
                    <a:lnR>
                      <a:noFill/>
                    </a:lnR>
                    <a:lnT>
                      <a:noFill/>
                    </a:lnT>
                    <a:lnB>
                      <a:noFill/>
                    </a:lnB>
                  </a:tcPr>
                </a:tc>
              </a:tr>
              <a:tr h="349953">
                <a:tc>
                  <a:txBody>
                    <a:bodyPr/>
                    <a:lstStyle/>
                    <a:p>
                      <a:pPr>
                        <a:lnSpc>
                          <a:spcPct val="115000"/>
                        </a:lnSpc>
                        <a:spcAft>
                          <a:spcPts val="1000"/>
                        </a:spcAft>
                      </a:pPr>
                      <a:r>
                        <a:rPr lang="en-US" sz="900">
                          <a:solidFill>
                            <a:srgbClr val="000000"/>
                          </a:solidFill>
                          <a:latin typeface="Arial"/>
                          <a:ea typeface="Calibri"/>
                          <a:cs typeface="Times New Roman"/>
                        </a:rPr>
                        <a:t>BA</a:t>
                      </a:r>
                      <a:endParaRPr lang="en-GB" sz="900">
                        <a:latin typeface="Calibri"/>
                        <a:ea typeface="Calibri"/>
                        <a:cs typeface="Times New Roman"/>
                      </a:endParaRPr>
                    </a:p>
                  </a:txBody>
                  <a:tcPr marL="21803" marR="21803" marT="21803" marB="21803"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4"/>
                        </a:rPr>
                        <a:t>"Evaluating the Feasibility of Marketing Honey Farm Coffee In the United Kingdom"</a:t>
                      </a:r>
                      <a:endParaRPr lang="en-GB" sz="900">
                        <a:latin typeface="Calibri"/>
                        <a:ea typeface="Calibri"/>
                        <a:cs typeface="Times New Roman"/>
                      </a:endParaRPr>
                    </a:p>
                  </a:txBody>
                  <a:tcPr marL="21803" marR="21803" marT="21803" marB="21803" anchor="ctr">
                    <a:lnL>
                      <a:noFill/>
                    </a:lnL>
                    <a:lnR>
                      <a:noFill/>
                    </a:lnR>
                    <a:lnT>
                      <a:noFill/>
                    </a:lnT>
                    <a:lnB>
                      <a:noFill/>
                    </a:lnB>
                  </a:tcPr>
                </a:tc>
              </a:tr>
              <a:tr h="205026">
                <a:tc>
                  <a:txBody>
                    <a:bodyPr/>
                    <a:lstStyle/>
                    <a:p>
                      <a:pPr>
                        <a:lnSpc>
                          <a:spcPct val="115000"/>
                        </a:lnSpc>
                        <a:spcAft>
                          <a:spcPts val="1000"/>
                        </a:spcAft>
                      </a:pPr>
                      <a:r>
                        <a:rPr lang="en-US" sz="900">
                          <a:solidFill>
                            <a:srgbClr val="000000"/>
                          </a:solidFill>
                          <a:latin typeface="Arial"/>
                          <a:ea typeface="Calibri"/>
                          <a:cs typeface="Times New Roman"/>
                        </a:rPr>
                        <a:t>BA</a:t>
                      </a:r>
                      <a:endParaRPr lang="en-GB" sz="900">
                        <a:latin typeface="Calibri"/>
                        <a:ea typeface="Calibri"/>
                        <a:cs typeface="Times New Roman"/>
                      </a:endParaRPr>
                    </a:p>
                  </a:txBody>
                  <a:tcPr marL="21803" marR="21803" marT="21803" marB="21803"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5"/>
                        </a:rPr>
                        <a:t>"Creative Advertising versus Direct Marketing"</a:t>
                      </a:r>
                      <a:endParaRPr lang="en-GB" sz="900">
                        <a:latin typeface="Calibri"/>
                        <a:ea typeface="Calibri"/>
                        <a:cs typeface="Times New Roman"/>
                      </a:endParaRPr>
                    </a:p>
                  </a:txBody>
                  <a:tcPr marL="21803" marR="21803" marT="21803" marB="21803" anchor="ctr">
                    <a:lnL>
                      <a:noFill/>
                    </a:lnL>
                    <a:lnR>
                      <a:noFill/>
                    </a:lnR>
                    <a:lnT>
                      <a:noFill/>
                    </a:lnT>
                    <a:lnB>
                      <a:noFill/>
                    </a:lnB>
                  </a:tcPr>
                </a:tc>
              </a:tr>
              <a:tr h="639807">
                <a:tc>
                  <a:txBody>
                    <a:bodyPr/>
                    <a:lstStyle/>
                    <a:p>
                      <a:pPr>
                        <a:lnSpc>
                          <a:spcPct val="115000"/>
                        </a:lnSpc>
                        <a:spcAft>
                          <a:spcPts val="1000"/>
                        </a:spcAft>
                      </a:pPr>
                      <a:r>
                        <a:rPr lang="en-US" sz="900">
                          <a:solidFill>
                            <a:srgbClr val="000000"/>
                          </a:solidFill>
                          <a:latin typeface="Arial"/>
                          <a:ea typeface="Calibri"/>
                          <a:cs typeface="Times New Roman"/>
                        </a:rPr>
                        <a:t>BA</a:t>
                      </a:r>
                      <a:endParaRPr lang="en-GB" sz="900">
                        <a:latin typeface="Calibri"/>
                        <a:ea typeface="Calibri"/>
                        <a:cs typeface="Times New Roman"/>
                      </a:endParaRPr>
                    </a:p>
                  </a:txBody>
                  <a:tcPr marL="21803" marR="21803" marT="21803" marB="21803"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6"/>
                        </a:rPr>
                        <a:t>"The Impact of Social Media Campaigns on a Brands Image: A Perceptual Analysis Exploring the Attitudes of Consumers, With Focus on Smirnoff"</a:t>
                      </a:r>
                      <a:endParaRPr lang="en-GB" sz="900">
                        <a:latin typeface="Calibri"/>
                        <a:ea typeface="Calibri"/>
                        <a:cs typeface="Times New Roman"/>
                      </a:endParaRPr>
                    </a:p>
                  </a:txBody>
                  <a:tcPr marL="21803" marR="21803" marT="21803" marB="21803" anchor="ctr">
                    <a:lnL>
                      <a:noFill/>
                    </a:lnL>
                    <a:lnR>
                      <a:noFill/>
                    </a:lnR>
                    <a:lnT>
                      <a:noFill/>
                    </a:lnT>
                    <a:lnB>
                      <a:noFill/>
                    </a:lnB>
                  </a:tcPr>
                </a:tc>
              </a:tr>
              <a:tr h="349953">
                <a:tc>
                  <a:txBody>
                    <a:bodyPr/>
                    <a:lstStyle/>
                    <a:p>
                      <a:pPr>
                        <a:lnSpc>
                          <a:spcPct val="115000"/>
                        </a:lnSpc>
                        <a:spcAft>
                          <a:spcPts val="1000"/>
                        </a:spcAft>
                      </a:pPr>
                      <a:r>
                        <a:rPr lang="en-US" sz="900">
                          <a:solidFill>
                            <a:srgbClr val="000000"/>
                          </a:solidFill>
                          <a:latin typeface="Arial"/>
                          <a:ea typeface="Calibri"/>
                          <a:cs typeface="Times New Roman"/>
                        </a:rPr>
                        <a:t>BA</a:t>
                      </a:r>
                      <a:endParaRPr lang="en-GB" sz="900">
                        <a:latin typeface="Calibri"/>
                        <a:ea typeface="Calibri"/>
                        <a:cs typeface="Times New Roman"/>
                      </a:endParaRPr>
                    </a:p>
                  </a:txBody>
                  <a:tcPr marL="21803" marR="21803" marT="21803" marB="21803"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7"/>
                        </a:rPr>
                        <a:t>"An Analysis into Consumer Behaviour towards Telecom Products and Services in India"</a:t>
                      </a:r>
                      <a:endParaRPr lang="en-GB" sz="900">
                        <a:latin typeface="Calibri"/>
                        <a:ea typeface="Calibri"/>
                        <a:cs typeface="Times New Roman"/>
                      </a:endParaRPr>
                    </a:p>
                  </a:txBody>
                  <a:tcPr marL="21803" marR="21803" marT="21803" marB="21803" anchor="ctr">
                    <a:lnL>
                      <a:noFill/>
                    </a:lnL>
                    <a:lnR>
                      <a:noFill/>
                    </a:lnR>
                    <a:lnT>
                      <a:noFill/>
                    </a:lnT>
                    <a:lnB>
                      <a:noFill/>
                    </a:lnB>
                  </a:tcPr>
                </a:tc>
              </a:tr>
              <a:tr h="349953">
                <a:tc>
                  <a:txBody>
                    <a:bodyPr/>
                    <a:lstStyle/>
                    <a:p>
                      <a:pPr>
                        <a:lnSpc>
                          <a:spcPct val="115000"/>
                        </a:lnSpc>
                        <a:spcAft>
                          <a:spcPts val="1000"/>
                        </a:spcAft>
                      </a:pPr>
                      <a:r>
                        <a:rPr lang="en-US" sz="900">
                          <a:solidFill>
                            <a:srgbClr val="000000"/>
                          </a:solidFill>
                          <a:latin typeface="Arial"/>
                          <a:ea typeface="Calibri"/>
                          <a:cs typeface="Times New Roman"/>
                        </a:rPr>
                        <a:t>MA</a:t>
                      </a:r>
                      <a:endParaRPr lang="en-GB" sz="900">
                        <a:latin typeface="Calibri"/>
                        <a:ea typeface="Calibri"/>
                        <a:cs typeface="Times New Roman"/>
                      </a:endParaRPr>
                    </a:p>
                  </a:txBody>
                  <a:tcPr marL="21803" marR="21803" marT="21803" marB="21803"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8"/>
                        </a:rPr>
                        <a:t>"The Impact of Recession on Consumer Buying Behaviour"</a:t>
                      </a:r>
                      <a:endParaRPr lang="en-GB" sz="900">
                        <a:latin typeface="Calibri"/>
                        <a:ea typeface="Calibri"/>
                        <a:cs typeface="Times New Roman"/>
                      </a:endParaRPr>
                    </a:p>
                  </a:txBody>
                  <a:tcPr marL="21803" marR="21803" marT="21803" marB="21803" anchor="ctr">
                    <a:lnL>
                      <a:noFill/>
                    </a:lnL>
                    <a:lnR>
                      <a:noFill/>
                    </a:lnR>
                    <a:lnT>
                      <a:noFill/>
                    </a:lnT>
                    <a:lnB>
                      <a:noFill/>
                    </a:lnB>
                  </a:tcPr>
                </a:tc>
              </a:tr>
              <a:tr h="349953">
                <a:tc>
                  <a:txBody>
                    <a:bodyPr/>
                    <a:lstStyle/>
                    <a:p>
                      <a:pPr>
                        <a:lnSpc>
                          <a:spcPct val="115000"/>
                        </a:lnSpc>
                        <a:spcAft>
                          <a:spcPts val="1000"/>
                        </a:spcAft>
                      </a:pPr>
                      <a:r>
                        <a:rPr lang="en-US" sz="900">
                          <a:solidFill>
                            <a:srgbClr val="000000"/>
                          </a:solidFill>
                          <a:latin typeface="Arial"/>
                          <a:ea typeface="Calibri"/>
                          <a:cs typeface="Times New Roman"/>
                        </a:rPr>
                        <a:t>MA</a:t>
                      </a:r>
                      <a:endParaRPr lang="en-GB" sz="900">
                        <a:latin typeface="Calibri"/>
                        <a:ea typeface="Calibri"/>
                        <a:cs typeface="Times New Roman"/>
                      </a:endParaRPr>
                    </a:p>
                  </a:txBody>
                  <a:tcPr marL="21803" marR="21803" marT="21803" marB="21803"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9"/>
                        </a:rPr>
                        <a:t>"The Impact of Marketing Strategies on Consumer Behaviour – A Case Study of TESCO plc"</a:t>
                      </a:r>
                      <a:endParaRPr lang="en-GB" sz="900">
                        <a:latin typeface="Calibri"/>
                        <a:ea typeface="Calibri"/>
                        <a:cs typeface="Times New Roman"/>
                      </a:endParaRPr>
                    </a:p>
                  </a:txBody>
                  <a:tcPr marL="21803" marR="21803" marT="21803" marB="21803" anchor="ctr">
                    <a:lnL>
                      <a:noFill/>
                    </a:lnL>
                    <a:lnR>
                      <a:noFill/>
                    </a:lnR>
                    <a:lnT>
                      <a:noFill/>
                    </a:lnT>
                    <a:lnB>
                      <a:noFill/>
                    </a:lnB>
                  </a:tcPr>
                </a:tc>
              </a:tr>
              <a:tr h="349953">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900">
                        <a:latin typeface="Calibri"/>
                        <a:ea typeface="Calibri"/>
                        <a:cs typeface="Times New Roman"/>
                      </a:endParaRPr>
                    </a:p>
                  </a:txBody>
                  <a:tcPr marL="21803" marR="21803" marT="21803" marB="21803"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0"/>
                        </a:rPr>
                        <a:t>"Consumer Buying Behaviour – An Analysis into Impulse Purchasing of Newly Launched Products"</a:t>
                      </a:r>
                      <a:endParaRPr lang="en-GB" sz="900">
                        <a:latin typeface="Calibri"/>
                        <a:ea typeface="Calibri"/>
                        <a:cs typeface="Times New Roman"/>
                      </a:endParaRPr>
                    </a:p>
                  </a:txBody>
                  <a:tcPr marL="21803" marR="21803" marT="21803" marB="21803" anchor="ctr">
                    <a:lnL>
                      <a:noFill/>
                    </a:lnL>
                    <a:lnR>
                      <a:noFill/>
                    </a:lnR>
                    <a:lnT>
                      <a:noFill/>
                    </a:lnT>
                    <a:lnB>
                      <a:noFill/>
                    </a:lnB>
                  </a:tcPr>
                </a:tc>
              </a:tr>
              <a:tr h="639807">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900">
                        <a:latin typeface="Calibri"/>
                        <a:ea typeface="Calibri"/>
                        <a:cs typeface="Times New Roman"/>
                      </a:endParaRPr>
                    </a:p>
                  </a:txBody>
                  <a:tcPr marL="21803" marR="21803" marT="21803" marB="21803"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1"/>
                        </a:rPr>
                        <a:t>"An Exploration into Customer Awareness of Fair Trade Products and Corporate Social Responsibility within the UK Supermarket Industry"</a:t>
                      </a:r>
                      <a:endParaRPr lang="en-GB" sz="900">
                        <a:latin typeface="Calibri"/>
                        <a:ea typeface="Calibri"/>
                        <a:cs typeface="Times New Roman"/>
                      </a:endParaRPr>
                    </a:p>
                  </a:txBody>
                  <a:tcPr marL="21803" marR="21803" marT="21803" marB="21803" anchor="ctr">
                    <a:lnL>
                      <a:noFill/>
                    </a:lnL>
                    <a:lnR>
                      <a:noFill/>
                    </a:lnR>
                    <a:lnT>
                      <a:noFill/>
                    </a:lnT>
                    <a:lnB>
                      <a:noFill/>
                    </a:lnB>
                  </a:tcPr>
                </a:tc>
              </a:tr>
              <a:tr h="494880">
                <a:tc>
                  <a:txBody>
                    <a:bodyPr/>
                    <a:lstStyle/>
                    <a:p>
                      <a:pPr>
                        <a:lnSpc>
                          <a:spcPct val="115000"/>
                        </a:lnSpc>
                        <a:spcAft>
                          <a:spcPts val="1000"/>
                        </a:spcAft>
                      </a:pPr>
                      <a:r>
                        <a:rPr lang="en-US" sz="900">
                          <a:solidFill>
                            <a:srgbClr val="000000"/>
                          </a:solidFill>
                          <a:latin typeface="Arial"/>
                          <a:ea typeface="Calibri"/>
                          <a:cs typeface="Times New Roman"/>
                        </a:rPr>
                        <a:t>BA</a:t>
                      </a:r>
                      <a:endParaRPr lang="en-GB" sz="900">
                        <a:latin typeface="Calibri"/>
                        <a:ea typeface="Calibri"/>
                        <a:cs typeface="Times New Roman"/>
                      </a:endParaRPr>
                    </a:p>
                  </a:txBody>
                  <a:tcPr marL="21803" marR="21803" marT="21803" marB="21803"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2"/>
                        </a:rPr>
                        <a:t>"An Investigation into Consumer Online Shopping Buying Behaviour - A Case Study of Sainsbury’s UK"</a:t>
                      </a:r>
                      <a:endParaRPr lang="en-GB" sz="900">
                        <a:latin typeface="Calibri"/>
                        <a:ea typeface="Calibri"/>
                        <a:cs typeface="Times New Roman"/>
                      </a:endParaRPr>
                    </a:p>
                  </a:txBody>
                  <a:tcPr marL="21803" marR="21803" marT="21803" marB="21803" anchor="ctr">
                    <a:lnL>
                      <a:noFill/>
                    </a:lnL>
                    <a:lnR>
                      <a:noFill/>
                    </a:lnR>
                    <a:lnT>
                      <a:noFill/>
                    </a:lnT>
                    <a:lnB>
                      <a:noFill/>
                    </a:lnB>
                  </a:tcPr>
                </a:tc>
              </a:tr>
              <a:tr h="494880">
                <a:tc>
                  <a:txBody>
                    <a:bodyPr/>
                    <a:lstStyle/>
                    <a:p>
                      <a:pPr>
                        <a:lnSpc>
                          <a:spcPct val="115000"/>
                        </a:lnSpc>
                        <a:spcAft>
                          <a:spcPts val="1000"/>
                        </a:spcAft>
                      </a:pPr>
                      <a:r>
                        <a:rPr lang="en-US" sz="900">
                          <a:solidFill>
                            <a:srgbClr val="000000"/>
                          </a:solidFill>
                          <a:latin typeface="Arial"/>
                          <a:ea typeface="Calibri"/>
                          <a:cs typeface="Times New Roman"/>
                        </a:rPr>
                        <a:t>MA</a:t>
                      </a:r>
                      <a:endParaRPr lang="en-GB" sz="900">
                        <a:latin typeface="Calibri"/>
                        <a:ea typeface="Calibri"/>
                        <a:cs typeface="Times New Roman"/>
                      </a:endParaRPr>
                    </a:p>
                  </a:txBody>
                  <a:tcPr marL="21803" marR="21803" marT="21803" marB="21803"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3"/>
                        </a:rPr>
                        <a:t>"An Analysis into Online Shopping Factors Affecting Customer Satisfaction - A Case Study of Taobao"</a:t>
                      </a:r>
                      <a:endParaRPr lang="en-GB" sz="900">
                        <a:latin typeface="Calibri"/>
                        <a:ea typeface="Calibri"/>
                        <a:cs typeface="Times New Roman"/>
                      </a:endParaRPr>
                    </a:p>
                  </a:txBody>
                  <a:tcPr marL="21803" marR="21803" marT="21803" marB="21803" anchor="ctr">
                    <a:lnL>
                      <a:noFill/>
                    </a:lnL>
                    <a:lnR>
                      <a:noFill/>
                    </a:lnR>
                    <a:lnT>
                      <a:noFill/>
                    </a:lnT>
                    <a:lnB>
                      <a:noFill/>
                    </a:lnB>
                  </a:tcPr>
                </a:tc>
              </a:tr>
              <a:tr h="349953">
                <a:tc>
                  <a:txBody>
                    <a:bodyPr/>
                    <a:lstStyle/>
                    <a:p>
                      <a:pPr>
                        <a:lnSpc>
                          <a:spcPct val="115000"/>
                        </a:lnSpc>
                        <a:spcAft>
                          <a:spcPts val="1000"/>
                        </a:spcAft>
                      </a:pPr>
                      <a:r>
                        <a:rPr lang="en-US" sz="900">
                          <a:solidFill>
                            <a:srgbClr val="000000"/>
                          </a:solidFill>
                          <a:latin typeface="Arial"/>
                          <a:ea typeface="Calibri"/>
                          <a:cs typeface="Times New Roman"/>
                        </a:rPr>
                        <a:t>BA</a:t>
                      </a:r>
                      <a:endParaRPr lang="en-GB" sz="900">
                        <a:latin typeface="Calibri"/>
                        <a:ea typeface="Calibri"/>
                        <a:cs typeface="Times New Roman"/>
                      </a:endParaRPr>
                    </a:p>
                  </a:txBody>
                  <a:tcPr marL="21803" marR="21803" marT="21803" marB="21803"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4"/>
                        </a:rPr>
                        <a:t>"An Analysis of Consumer Choice: A Case Study Analysis of Tesco and IKEA"</a:t>
                      </a:r>
                      <a:endParaRPr lang="en-GB" sz="900">
                        <a:latin typeface="Calibri"/>
                        <a:ea typeface="Calibri"/>
                        <a:cs typeface="Times New Roman"/>
                      </a:endParaRPr>
                    </a:p>
                  </a:txBody>
                  <a:tcPr marL="21803" marR="21803" marT="21803" marB="21803" anchor="ctr">
                    <a:lnL>
                      <a:noFill/>
                    </a:lnL>
                    <a:lnR>
                      <a:noFill/>
                    </a:lnR>
                    <a:lnT>
                      <a:noFill/>
                    </a:lnT>
                    <a:lnB>
                      <a:noFill/>
                    </a:lnB>
                  </a:tcPr>
                </a:tc>
              </a:tr>
              <a:tr h="494880">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900">
                        <a:latin typeface="Calibri"/>
                        <a:ea typeface="Calibri"/>
                        <a:cs typeface="Times New Roman"/>
                      </a:endParaRPr>
                    </a:p>
                  </a:txBody>
                  <a:tcPr marL="21803" marR="21803" marT="21803" marB="21803"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5"/>
                        </a:rPr>
                        <a:t>"A Study into the Role of Advertising for Fashion Designers and Companies - The Impact of Celebrity Advertising on Fashion Consumers?"</a:t>
                      </a:r>
                      <a:endParaRPr lang="en-GB" sz="900">
                        <a:latin typeface="Calibri"/>
                        <a:ea typeface="Calibri"/>
                        <a:cs typeface="Times New Roman"/>
                      </a:endParaRPr>
                    </a:p>
                  </a:txBody>
                  <a:tcPr marL="21803" marR="21803" marT="21803" marB="21803" anchor="ctr">
                    <a:lnL>
                      <a:noFill/>
                    </a:lnL>
                    <a:lnR>
                      <a:noFill/>
                    </a:lnR>
                    <a:lnT>
                      <a:noFill/>
                    </a:lnT>
                    <a:lnB>
                      <a:noFill/>
                    </a:lnB>
                  </a:tcPr>
                </a:tc>
              </a:tr>
              <a:tr h="494880">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900">
                        <a:latin typeface="Calibri"/>
                        <a:ea typeface="Calibri"/>
                        <a:cs typeface="Times New Roman"/>
                      </a:endParaRPr>
                    </a:p>
                  </a:txBody>
                  <a:tcPr marL="21803" marR="21803" marT="21803" marB="21803" anchor="ctr">
                    <a:lnL>
                      <a:noFill/>
                    </a:lnL>
                    <a:lnR>
                      <a:noFill/>
                    </a:lnR>
                    <a:lnT>
                      <a:noFill/>
                    </a:lnT>
                    <a:lnB>
                      <a:noFill/>
                    </a:lnB>
                  </a:tcPr>
                </a:tc>
                <a:tc>
                  <a:txBody>
                    <a:bodyPr/>
                    <a:lstStyle/>
                    <a:p>
                      <a:pPr>
                        <a:lnSpc>
                          <a:spcPct val="115000"/>
                        </a:lnSpc>
                        <a:spcAft>
                          <a:spcPts val="1000"/>
                        </a:spcAft>
                      </a:pPr>
                      <a:r>
                        <a:rPr lang="en-US" sz="900" u="sng" dirty="0">
                          <a:solidFill>
                            <a:srgbClr val="0000FF"/>
                          </a:solidFill>
                          <a:latin typeface="Arial"/>
                          <a:ea typeface="Calibri"/>
                          <a:cs typeface="Times New Roman"/>
                          <a:hlinkClick r:id="rId16"/>
                        </a:rPr>
                        <a:t>"Gaining a Sustainable Competitive Advantage through Relationship Marketing: A Study of CHINA CYTS"</a:t>
                      </a:r>
                      <a:endParaRPr lang="en-GB" sz="900" dirty="0">
                        <a:latin typeface="Calibri"/>
                        <a:ea typeface="Calibri"/>
                        <a:cs typeface="Times New Roman"/>
                      </a:endParaRPr>
                    </a:p>
                  </a:txBody>
                  <a:tcPr marL="21803" marR="21803" marT="21803" marB="21803" anchor="ctr">
                    <a:lnL>
                      <a:noFill/>
                    </a:lnL>
                    <a:lnR>
                      <a:noFill/>
                    </a:lnR>
                    <a:lnT>
                      <a:noFill/>
                    </a:lnT>
                    <a:lnB>
                      <a:noFill/>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51520" y="188640"/>
          <a:ext cx="8496944" cy="6480722"/>
        </p:xfrm>
        <a:graphic>
          <a:graphicData uri="http://schemas.openxmlformats.org/drawingml/2006/table">
            <a:tbl>
              <a:tblPr/>
              <a:tblGrid>
                <a:gridCol w="360040"/>
                <a:gridCol w="8136904"/>
              </a:tblGrid>
              <a:tr h="325893">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900">
                        <a:latin typeface="Calibri"/>
                        <a:ea typeface="Calibri"/>
                        <a:cs typeface="Times New Roman"/>
                      </a:endParaRPr>
                    </a:p>
                  </a:txBody>
                  <a:tcPr marL="18642" marR="18642" marT="18642" marB="1864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2"/>
                        </a:rPr>
                        <a:t>"An Analysis into Customer Loyalty and Customer Satisfaction - A Case Study of Tesco"</a:t>
                      </a:r>
                      <a:endParaRPr lang="en-GB" sz="900">
                        <a:latin typeface="Calibri"/>
                        <a:ea typeface="Calibri"/>
                        <a:cs typeface="Times New Roman"/>
                      </a:endParaRPr>
                    </a:p>
                  </a:txBody>
                  <a:tcPr marL="18642" marR="18642" marT="18642" marB="18642" anchor="ctr">
                    <a:lnL>
                      <a:noFill/>
                    </a:lnL>
                    <a:lnR>
                      <a:noFill/>
                    </a:lnR>
                    <a:lnT>
                      <a:noFill/>
                    </a:lnT>
                    <a:lnB>
                      <a:noFill/>
                    </a:lnB>
                  </a:tcPr>
                </a:tc>
              </a:tr>
              <a:tr h="325893">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900">
                        <a:latin typeface="Calibri"/>
                        <a:ea typeface="Calibri"/>
                        <a:cs typeface="Times New Roman"/>
                      </a:endParaRPr>
                    </a:p>
                  </a:txBody>
                  <a:tcPr marL="18642" marR="18642" marT="18642" marB="1864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3"/>
                        </a:rPr>
                        <a:t>"An Assessment into the Use and Effectiveness of CRM at Amazon"</a:t>
                      </a:r>
                      <a:endParaRPr lang="en-GB" sz="900">
                        <a:latin typeface="Calibri"/>
                        <a:ea typeface="Calibri"/>
                        <a:cs typeface="Times New Roman"/>
                      </a:endParaRPr>
                    </a:p>
                  </a:txBody>
                  <a:tcPr marL="18642" marR="18642" marT="18642" marB="18642" anchor="ctr">
                    <a:lnL>
                      <a:noFill/>
                    </a:lnL>
                    <a:lnR>
                      <a:noFill/>
                    </a:lnR>
                    <a:lnT>
                      <a:noFill/>
                    </a:lnT>
                    <a:lnB>
                      <a:noFill/>
                    </a:lnB>
                  </a:tcPr>
                </a:tc>
              </a:tr>
              <a:tr h="460256">
                <a:tc>
                  <a:txBody>
                    <a:bodyPr/>
                    <a:lstStyle/>
                    <a:p>
                      <a:pPr>
                        <a:lnSpc>
                          <a:spcPct val="115000"/>
                        </a:lnSpc>
                        <a:spcAft>
                          <a:spcPts val="1000"/>
                        </a:spcAft>
                      </a:pPr>
                      <a:r>
                        <a:rPr lang="en-US" sz="900">
                          <a:solidFill>
                            <a:srgbClr val="000000"/>
                          </a:solidFill>
                          <a:latin typeface="Arial"/>
                          <a:ea typeface="Calibri"/>
                          <a:cs typeface="Times New Roman"/>
                        </a:rPr>
                        <a:t>BA</a:t>
                      </a:r>
                      <a:endParaRPr lang="en-GB" sz="900">
                        <a:latin typeface="Calibri"/>
                        <a:ea typeface="Calibri"/>
                        <a:cs typeface="Times New Roman"/>
                      </a:endParaRPr>
                    </a:p>
                  </a:txBody>
                  <a:tcPr marL="18642" marR="18642" marT="18642" marB="1864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4"/>
                        </a:rPr>
                        <a:t>"An Investigation into the Effects of E-Marketing and Online Animated Advertising on Consumer Buying Behaviour"</a:t>
                      </a:r>
                      <a:endParaRPr lang="en-GB" sz="900">
                        <a:latin typeface="Calibri"/>
                        <a:ea typeface="Calibri"/>
                        <a:cs typeface="Times New Roman"/>
                      </a:endParaRPr>
                    </a:p>
                  </a:txBody>
                  <a:tcPr marL="18642" marR="18642" marT="18642" marB="18642" anchor="ctr">
                    <a:lnL>
                      <a:noFill/>
                    </a:lnL>
                    <a:lnR>
                      <a:noFill/>
                    </a:lnR>
                    <a:lnT>
                      <a:noFill/>
                    </a:lnT>
                    <a:lnB>
                      <a:noFill/>
                    </a:lnB>
                  </a:tcPr>
                </a:tc>
              </a:tr>
              <a:tr h="325893">
                <a:tc>
                  <a:txBody>
                    <a:bodyPr/>
                    <a:lstStyle/>
                    <a:p>
                      <a:pPr>
                        <a:lnSpc>
                          <a:spcPct val="115000"/>
                        </a:lnSpc>
                        <a:spcAft>
                          <a:spcPts val="1000"/>
                        </a:spcAft>
                      </a:pPr>
                      <a:r>
                        <a:rPr lang="en-US" sz="900">
                          <a:solidFill>
                            <a:srgbClr val="000000"/>
                          </a:solidFill>
                          <a:latin typeface="Arial"/>
                          <a:ea typeface="Calibri"/>
                          <a:cs typeface="Times New Roman"/>
                        </a:rPr>
                        <a:t>BA</a:t>
                      </a:r>
                      <a:endParaRPr lang="en-GB" sz="900">
                        <a:latin typeface="Calibri"/>
                        <a:ea typeface="Calibri"/>
                        <a:cs typeface="Times New Roman"/>
                      </a:endParaRPr>
                    </a:p>
                  </a:txBody>
                  <a:tcPr marL="18642" marR="18642" marT="18642" marB="1864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5"/>
                        </a:rPr>
                        <a:t>"What is the Role Played by Social Media in Crisis Communications?"</a:t>
                      </a:r>
                      <a:endParaRPr lang="en-GB" sz="900">
                        <a:latin typeface="Calibri"/>
                        <a:ea typeface="Calibri"/>
                        <a:cs typeface="Times New Roman"/>
                      </a:endParaRPr>
                    </a:p>
                  </a:txBody>
                  <a:tcPr marL="18642" marR="18642" marT="18642" marB="18642" anchor="ctr">
                    <a:lnL>
                      <a:noFill/>
                    </a:lnL>
                    <a:lnR>
                      <a:noFill/>
                    </a:lnR>
                    <a:lnT>
                      <a:noFill/>
                    </a:lnT>
                    <a:lnB>
                      <a:noFill/>
                    </a:lnB>
                  </a:tcPr>
                </a:tc>
              </a:tr>
              <a:tr h="460256">
                <a:tc>
                  <a:txBody>
                    <a:bodyPr/>
                    <a:lstStyle/>
                    <a:p>
                      <a:pPr>
                        <a:lnSpc>
                          <a:spcPct val="115000"/>
                        </a:lnSpc>
                        <a:spcAft>
                          <a:spcPts val="1000"/>
                        </a:spcAft>
                      </a:pPr>
                      <a:r>
                        <a:rPr lang="en-US" sz="900">
                          <a:solidFill>
                            <a:srgbClr val="000000"/>
                          </a:solidFill>
                          <a:latin typeface="Arial"/>
                          <a:ea typeface="Calibri"/>
                          <a:cs typeface="Times New Roman"/>
                        </a:rPr>
                        <a:t>BA</a:t>
                      </a:r>
                      <a:endParaRPr lang="en-GB" sz="900">
                        <a:latin typeface="Calibri"/>
                        <a:ea typeface="Calibri"/>
                        <a:cs typeface="Times New Roman"/>
                      </a:endParaRPr>
                    </a:p>
                  </a:txBody>
                  <a:tcPr marL="18642" marR="18642" marT="18642" marB="1864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6"/>
                        </a:rPr>
                        <a:t>"How Has Technological Advancements in Direct Marketing Affected the Business to Customer Relationship?"</a:t>
                      </a:r>
                      <a:endParaRPr lang="en-GB" sz="900">
                        <a:latin typeface="Calibri"/>
                        <a:ea typeface="Calibri"/>
                        <a:cs typeface="Times New Roman"/>
                      </a:endParaRPr>
                    </a:p>
                  </a:txBody>
                  <a:tcPr marL="18642" marR="18642" marT="18642" marB="18642" anchor="ctr">
                    <a:lnL>
                      <a:noFill/>
                    </a:lnL>
                    <a:lnR>
                      <a:noFill/>
                    </a:lnR>
                    <a:lnT>
                      <a:noFill/>
                    </a:lnT>
                    <a:lnB>
                      <a:noFill/>
                    </a:lnB>
                  </a:tcPr>
                </a:tc>
              </a:tr>
              <a:tr h="460256">
                <a:tc>
                  <a:txBody>
                    <a:bodyPr/>
                    <a:lstStyle/>
                    <a:p>
                      <a:pPr>
                        <a:lnSpc>
                          <a:spcPct val="115000"/>
                        </a:lnSpc>
                        <a:spcAft>
                          <a:spcPts val="1000"/>
                        </a:spcAft>
                      </a:pPr>
                      <a:r>
                        <a:rPr lang="en-US" sz="900">
                          <a:solidFill>
                            <a:srgbClr val="000000"/>
                          </a:solidFill>
                          <a:latin typeface="Arial"/>
                          <a:ea typeface="Calibri"/>
                          <a:cs typeface="Times New Roman"/>
                        </a:rPr>
                        <a:t>BA</a:t>
                      </a:r>
                      <a:endParaRPr lang="en-GB" sz="900">
                        <a:latin typeface="Calibri"/>
                        <a:ea typeface="Calibri"/>
                        <a:cs typeface="Times New Roman"/>
                      </a:endParaRPr>
                    </a:p>
                  </a:txBody>
                  <a:tcPr marL="18642" marR="18642" marT="18642" marB="1864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7"/>
                        </a:rPr>
                        <a:t>"How Does The Country of Origin of a Product or Service Influence Consumer Buying Behaviour? A Study of British Airways"</a:t>
                      </a:r>
                      <a:endParaRPr lang="en-GB" sz="900">
                        <a:latin typeface="Calibri"/>
                        <a:ea typeface="Calibri"/>
                        <a:cs typeface="Times New Roman"/>
                      </a:endParaRPr>
                    </a:p>
                  </a:txBody>
                  <a:tcPr marL="18642" marR="18642" marT="18642" marB="18642" anchor="ctr">
                    <a:lnL>
                      <a:noFill/>
                    </a:lnL>
                    <a:lnR>
                      <a:noFill/>
                    </a:lnR>
                    <a:lnT>
                      <a:noFill/>
                    </a:lnT>
                    <a:lnB>
                      <a:noFill/>
                    </a:lnB>
                  </a:tcPr>
                </a:tc>
              </a:tr>
              <a:tr h="460256">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900">
                        <a:latin typeface="Calibri"/>
                        <a:ea typeface="Calibri"/>
                        <a:cs typeface="Times New Roman"/>
                      </a:endParaRPr>
                    </a:p>
                  </a:txBody>
                  <a:tcPr marL="18642" marR="18642" marT="18642" marB="1864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8"/>
                        </a:rPr>
                        <a:t>"The Role of Relationship Marketing in Achieving a Competitive Edge in the UK Banking Industry: A Case from Barclays Bank Plc"</a:t>
                      </a:r>
                      <a:endParaRPr lang="en-GB" sz="900">
                        <a:latin typeface="Calibri"/>
                        <a:ea typeface="Calibri"/>
                        <a:cs typeface="Times New Roman"/>
                      </a:endParaRPr>
                    </a:p>
                  </a:txBody>
                  <a:tcPr marL="18642" marR="18642" marT="18642" marB="18642" anchor="ctr">
                    <a:lnL>
                      <a:noFill/>
                    </a:lnL>
                    <a:lnR>
                      <a:noFill/>
                    </a:lnR>
                    <a:lnT>
                      <a:noFill/>
                    </a:lnT>
                    <a:lnB>
                      <a:noFill/>
                    </a:lnB>
                  </a:tcPr>
                </a:tc>
              </a:tr>
              <a:tr h="460256">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900">
                        <a:latin typeface="Calibri"/>
                        <a:ea typeface="Calibri"/>
                        <a:cs typeface="Times New Roman"/>
                      </a:endParaRPr>
                    </a:p>
                  </a:txBody>
                  <a:tcPr marL="18642" marR="18642" marT="18642" marB="1864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9"/>
                        </a:rPr>
                        <a:t>"What Is the Role and Influence of Relationship Marketing in the Retention and Acquisition of Customers? - A Case Study of Tesco"</a:t>
                      </a:r>
                      <a:endParaRPr lang="en-GB" sz="900">
                        <a:latin typeface="Calibri"/>
                        <a:ea typeface="Calibri"/>
                        <a:cs typeface="Times New Roman"/>
                      </a:endParaRPr>
                    </a:p>
                  </a:txBody>
                  <a:tcPr marL="18642" marR="18642" marT="18642" marB="18642" anchor="ctr">
                    <a:lnL>
                      <a:noFill/>
                    </a:lnL>
                    <a:lnR>
                      <a:noFill/>
                    </a:lnR>
                    <a:lnT>
                      <a:noFill/>
                    </a:lnT>
                    <a:lnB>
                      <a:noFill/>
                    </a:lnB>
                  </a:tcPr>
                </a:tc>
              </a:tr>
              <a:tr h="325893">
                <a:tc>
                  <a:txBody>
                    <a:bodyPr/>
                    <a:lstStyle/>
                    <a:p>
                      <a:pPr>
                        <a:lnSpc>
                          <a:spcPct val="115000"/>
                        </a:lnSpc>
                        <a:spcAft>
                          <a:spcPts val="1000"/>
                        </a:spcAft>
                      </a:pPr>
                      <a:r>
                        <a:rPr lang="en-US" sz="900">
                          <a:solidFill>
                            <a:srgbClr val="000000"/>
                          </a:solidFill>
                          <a:latin typeface="Arial"/>
                          <a:ea typeface="Calibri"/>
                          <a:cs typeface="Times New Roman"/>
                        </a:rPr>
                        <a:t>BA</a:t>
                      </a:r>
                      <a:endParaRPr lang="en-GB" sz="900">
                        <a:latin typeface="Calibri"/>
                        <a:ea typeface="Calibri"/>
                        <a:cs typeface="Times New Roman"/>
                      </a:endParaRPr>
                    </a:p>
                  </a:txBody>
                  <a:tcPr marL="18642" marR="18642" marT="18642" marB="1864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0"/>
                        </a:rPr>
                        <a:t>"Does Internet Banking Affect Customer Loyalty Levels Within The UK Banking Industry?"</a:t>
                      </a:r>
                      <a:endParaRPr lang="en-GB" sz="900">
                        <a:latin typeface="Calibri"/>
                        <a:ea typeface="Calibri"/>
                        <a:cs typeface="Times New Roman"/>
                      </a:endParaRPr>
                    </a:p>
                  </a:txBody>
                  <a:tcPr marL="18642" marR="18642" marT="18642" marB="18642" anchor="ctr">
                    <a:lnL>
                      <a:noFill/>
                    </a:lnL>
                    <a:lnR>
                      <a:noFill/>
                    </a:lnR>
                    <a:lnT>
                      <a:noFill/>
                    </a:lnT>
                    <a:lnB>
                      <a:noFill/>
                    </a:lnB>
                  </a:tcPr>
                </a:tc>
              </a:tr>
              <a:tr h="325893">
                <a:tc>
                  <a:txBody>
                    <a:bodyPr/>
                    <a:lstStyle/>
                    <a:p>
                      <a:pPr>
                        <a:lnSpc>
                          <a:spcPct val="115000"/>
                        </a:lnSpc>
                        <a:spcAft>
                          <a:spcPts val="1000"/>
                        </a:spcAft>
                      </a:pPr>
                      <a:r>
                        <a:rPr lang="en-US" sz="900">
                          <a:solidFill>
                            <a:srgbClr val="000000"/>
                          </a:solidFill>
                          <a:latin typeface="Arial"/>
                          <a:ea typeface="Calibri"/>
                          <a:cs typeface="Times New Roman"/>
                        </a:rPr>
                        <a:t>MA</a:t>
                      </a:r>
                      <a:endParaRPr lang="en-GB" sz="900">
                        <a:latin typeface="Calibri"/>
                        <a:ea typeface="Calibri"/>
                        <a:cs typeface="Times New Roman"/>
                      </a:endParaRPr>
                    </a:p>
                  </a:txBody>
                  <a:tcPr marL="18642" marR="18642" marT="18642" marB="1864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1"/>
                        </a:rPr>
                        <a:t>"Is Fairtrade A Good Business Technique or Devious Marketing Ploy?"</a:t>
                      </a:r>
                      <a:endParaRPr lang="en-GB" sz="900">
                        <a:latin typeface="Calibri"/>
                        <a:ea typeface="Calibri"/>
                        <a:cs typeface="Times New Roman"/>
                      </a:endParaRPr>
                    </a:p>
                  </a:txBody>
                  <a:tcPr marL="18642" marR="18642" marT="18642" marB="18642" anchor="ctr">
                    <a:lnL>
                      <a:noFill/>
                    </a:lnL>
                    <a:lnR>
                      <a:noFill/>
                    </a:lnR>
                    <a:lnT>
                      <a:noFill/>
                    </a:lnT>
                    <a:lnB>
                      <a:noFill/>
                    </a:lnB>
                  </a:tcPr>
                </a:tc>
              </a:tr>
              <a:tr h="325893">
                <a:tc>
                  <a:txBody>
                    <a:bodyPr/>
                    <a:lstStyle/>
                    <a:p>
                      <a:pPr>
                        <a:lnSpc>
                          <a:spcPct val="115000"/>
                        </a:lnSpc>
                        <a:spcAft>
                          <a:spcPts val="1000"/>
                        </a:spcAft>
                      </a:pPr>
                      <a:r>
                        <a:rPr lang="en-US" sz="900">
                          <a:solidFill>
                            <a:srgbClr val="000000"/>
                          </a:solidFill>
                          <a:latin typeface="Arial"/>
                          <a:ea typeface="Calibri"/>
                          <a:cs typeface="Times New Roman"/>
                        </a:rPr>
                        <a:t>BA</a:t>
                      </a:r>
                      <a:endParaRPr lang="en-GB" sz="900">
                        <a:latin typeface="Calibri"/>
                        <a:ea typeface="Calibri"/>
                        <a:cs typeface="Times New Roman"/>
                      </a:endParaRPr>
                    </a:p>
                  </a:txBody>
                  <a:tcPr marL="18642" marR="18642" marT="18642" marB="1864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2"/>
                        </a:rPr>
                        <a:t>"Can Mass Media Advertising Increase Consumer Perception To Better Brand Credibility?"</a:t>
                      </a:r>
                      <a:endParaRPr lang="en-GB" sz="900">
                        <a:latin typeface="Calibri"/>
                        <a:ea typeface="Calibri"/>
                        <a:cs typeface="Times New Roman"/>
                      </a:endParaRPr>
                    </a:p>
                  </a:txBody>
                  <a:tcPr marL="18642" marR="18642" marT="18642" marB="18642" anchor="ctr">
                    <a:lnL>
                      <a:noFill/>
                    </a:lnL>
                    <a:lnR>
                      <a:noFill/>
                    </a:lnR>
                    <a:lnT>
                      <a:noFill/>
                    </a:lnT>
                    <a:lnB>
                      <a:noFill/>
                    </a:lnB>
                  </a:tcPr>
                </a:tc>
              </a:tr>
              <a:tr h="325893">
                <a:tc>
                  <a:txBody>
                    <a:bodyPr/>
                    <a:lstStyle/>
                    <a:p>
                      <a:pPr>
                        <a:lnSpc>
                          <a:spcPct val="115000"/>
                        </a:lnSpc>
                        <a:spcAft>
                          <a:spcPts val="1000"/>
                        </a:spcAft>
                      </a:pPr>
                      <a:r>
                        <a:rPr lang="en-US" sz="900">
                          <a:solidFill>
                            <a:srgbClr val="000000"/>
                          </a:solidFill>
                          <a:latin typeface="Arial"/>
                          <a:ea typeface="Calibri"/>
                          <a:cs typeface="Times New Roman"/>
                        </a:rPr>
                        <a:t>MA</a:t>
                      </a:r>
                      <a:endParaRPr lang="en-GB" sz="900">
                        <a:latin typeface="Calibri"/>
                        <a:ea typeface="Calibri"/>
                        <a:cs typeface="Times New Roman"/>
                      </a:endParaRPr>
                    </a:p>
                  </a:txBody>
                  <a:tcPr marL="18642" marR="18642" marT="18642" marB="1864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3"/>
                        </a:rPr>
                        <a:t>"The Effects of Branding Strategy on the Smart Phone Market"</a:t>
                      </a:r>
                      <a:endParaRPr lang="en-GB" sz="900">
                        <a:latin typeface="Calibri"/>
                        <a:ea typeface="Calibri"/>
                        <a:cs typeface="Times New Roman"/>
                      </a:endParaRPr>
                    </a:p>
                  </a:txBody>
                  <a:tcPr marL="18642" marR="18642" marT="18642" marB="18642" anchor="ctr">
                    <a:lnL>
                      <a:noFill/>
                    </a:lnL>
                    <a:lnR>
                      <a:noFill/>
                    </a:lnR>
                    <a:lnT>
                      <a:noFill/>
                    </a:lnT>
                    <a:lnB>
                      <a:noFill/>
                    </a:lnB>
                  </a:tcPr>
                </a:tc>
              </a:tr>
              <a:tr h="325893">
                <a:tc>
                  <a:txBody>
                    <a:bodyPr/>
                    <a:lstStyle/>
                    <a:p>
                      <a:pPr>
                        <a:lnSpc>
                          <a:spcPct val="115000"/>
                        </a:lnSpc>
                        <a:spcAft>
                          <a:spcPts val="1000"/>
                        </a:spcAft>
                      </a:pPr>
                      <a:r>
                        <a:rPr lang="en-US" sz="900">
                          <a:solidFill>
                            <a:srgbClr val="000000"/>
                          </a:solidFill>
                          <a:latin typeface="Arial"/>
                          <a:ea typeface="Calibri"/>
                          <a:cs typeface="Times New Roman"/>
                        </a:rPr>
                        <a:t>BA</a:t>
                      </a:r>
                      <a:endParaRPr lang="en-GB" sz="900">
                        <a:latin typeface="Calibri"/>
                        <a:ea typeface="Calibri"/>
                        <a:cs typeface="Times New Roman"/>
                      </a:endParaRPr>
                    </a:p>
                  </a:txBody>
                  <a:tcPr marL="18642" marR="18642" marT="18642" marB="1864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4"/>
                        </a:rPr>
                        <a:t>"The Relationship between Customer Satisfaction and Brand Loyalty in the UK Fast Food Industry"</a:t>
                      </a:r>
                      <a:endParaRPr lang="en-GB" sz="900">
                        <a:latin typeface="Calibri"/>
                        <a:ea typeface="Calibri"/>
                        <a:cs typeface="Times New Roman"/>
                      </a:endParaRPr>
                    </a:p>
                  </a:txBody>
                  <a:tcPr marL="18642" marR="18642" marT="18642" marB="18642" anchor="ctr">
                    <a:lnL>
                      <a:noFill/>
                    </a:lnL>
                    <a:lnR>
                      <a:noFill/>
                    </a:lnR>
                    <a:lnT>
                      <a:noFill/>
                    </a:lnT>
                    <a:lnB>
                      <a:noFill/>
                    </a:lnB>
                  </a:tcPr>
                </a:tc>
              </a:tr>
              <a:tr h="325893">
                <a:tc>
                  <a:txBody>
                    <a:bodyPr/>
                    <a:lstStyle/>
                    <a:p>
                      <a:pPr>
                        <a:lnSpc>
                          <a:spcPct val="115000"/>
                        </a:lnSpc>
                        <a:spcAft>
                          <a:spcPts val="1000"/>
                        </a:spcAft>
                      </a:pPr>
                      <a:r>
                        <a:rPr lang="en-US" sz="900">
                          <a:solidFill>
                            <a:srgbClr val="000000"/>
                          </a:solidFill>
                          <a:latin typeface="Arial"/>
                          <a:ea typeface="Calibri"/>
                          <a:cs typeface="Times New Roman"/>
                        </a:rPr>
                        <a:t>BA</a:t>
                      </a:r>
                      <a:endParaRPr lang="en-GB" sz="900">
                        <a:latin typeface="Calibri"/>
                        <a:ea typeface="Calibri"/>
                        <a:cs typeface="Times New Roman"/>
                      </a:endParaRPr>
                    </a:p>
                  </a:txBody>
                  <a:tcPr marL="18642" marR="18642" marT="18642" marB="1864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5"/>
                        </a:rPr>
                        <a:t>"The Impact of Fast Food Consumption Trends on Consumer Behaviour. A Study of Pizza Hut UK"</a:t>
                      </a:r>
                      <a:endParaRPr lang="en-GB" sz="900">
                        <a:latin typeface="Calibri"/>
                        <a:ea typeface="Calibri"/>
                        <a:cs typeface="Times New Roman"/>
                      </a:endParaRPr>
                    </a:p>
                  </a:txBody>
                  <a:tcPr marL="18642" marR="18642" marT="18642" marB="18642" anchor="ctr">
                    <a:lnL>
                      <a:noFill/>
                    </a:lnL>
                    <a:lnR>
                      <a:noFill/>
                    </a:lnR>
                    <a:lnT>
                      <a:noFill/>
                    </a:lnT>
                    <a:lnB>
                      <a:noFill/>
                    </a:lnB>
                  </a:tcPr>
                </a:tc>
              </a:tr>
              <a:tr h="460256">
                <a:tc>
                  <a:txBody>
                    <a:bodyPr/>
                    <a:lstStyle/>
                    <a:p>
                      <a:pPr>
                        <a:lnSpc>
                          <a:spcPct val="115000"/>
                        </a:lnSpc>
                        <a:spcAft>
                          <a:spcPts val="1000"/>
                        </a:spcAft>
                      </a:pPr>
                      <a:r>
                        <a:rPr lang="en-US" sz="900">
                          <a:solidFill>
                            <a:srgbClr val="000000"/>
                          </a:solidFill>
                          <a:latin typeface="Arial"/>
                          <a:ea typeface="Calibri"/>
                          <a:cs typeface="Times New Roman"/>
                        </a:rPr>
                        <a:t>BA</a:t>
                      </a:r>
                      <a:endParaRPr lang="en-GB" sz="900">
                        <a:latin typeface="Calibri"/>
                        <a:ea typeface="Calibri"/>
                        <a:cs typeface="Times New Roman"/>
                      </a:endParaRPr>
                    </a:p>
                  </a:txBody>
                  <a:tcPr marL="18642" marR="18642" marT="18642" marB="1864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6"/>
                        </a:rPr>
                        <a:t>"Evaluation of Key Factors That Determine Customer Loyalty towards an Ethnic Food Business"</a:t>
                      </a:r>
                      <a:endParaRPr lang="en-GB" sz="900">
                        <a:latin typeface="Calibri"/>
                        <a:ea typeface="Calibri"/>
                        <a:cs typeface="Times New Roman"/>
                      </a:endParaRPr>
                    </a:p>
                  </a:txBody>
                  <a:tcPr marL="18642" marR="18642" marT="18642" marB="18642" anchor="ctr">
                    <a:lnL>
                      <a:noFill/>
                    </a:lnL>
                    <a:lnR>
                      <a:noFill/>
                    </a:lnR>
                    <a:lnT>
                      <a:noFill/>
                    </a:lnT>
                    <a:lnB>
                      <a:noFill/>
                    </a:lnB>
                  </a:tcPr>
                </a:tc>
              </a:tr>
              <a:tr h="325893">
                <a:tc>
                  <a:txBody>
                    <a:bodyPr/>
                    <a:lstStyle/>
                    <a:p>
                      <a:pPr>
                        <a:lnSpc>
                          <a:spcPct val="115000"/>
                        </a:lnSpc>
                        <a:spcAft>
                          <a:spcPts val="1000"/>
                        </a:spcAft>
                      </a:pPr>
                      <a:r>
                        <a:rPr lang="en-US" sz="900">
                          <a:solidFill>
                            <a:srgbClr val="000000"/>
                          </a:solidFill>
                          <a:latin typeface="Arial"/>
                          <a:ea typeface="Calibri"/>
                          <a:cs typeface="Times New Roman"/>
                        </a:rPr>
                        <a:t>MA</a:t>
                      </a:r>
                      <a:endParaRPr lang="en-GB" sz="900">
                        <a:latin typeface="Calibri"/>
                        <a:ea typeface="Calibri"/>
                        <a:cs typeface="Times New Roman"/>
                      </a:endParaRPr>
                    </a:p>
                  </a:txBody>
                  <a:tcPr marL="18642" marR="18642" marT="18642" marB="1864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7"/>
                        </a:rPr>
                        <a:t>"Brand Advertising and Celebrity Endorsement: The Impact on Consumer Buying Behaviour"</a:t>
                      </a:r>
                      <a:endParaRPr lang="en-GB" sz="900">
                        <a:latin typeface="Calibri"/>
                        <a:ea typeface="Calibri"/>
                        <a:cs typeface="Times New Roman"/>
                      </a:endParaRPr>
                    </a:p>
                  </a:txBody>
                  <a:tcPr marL="18642" marR="18642" marT="18642" marB="18642" anchor="ctr">
                    <a:lnL>
                      <a:noFill/>
                    </a:lnL>
                    <a:lnR>
                      <a:noFill/>
                    </a:lnR>
                    <a:lnT>
                      <a:noFill/>
                    </a:lnT>
                    <a:lnB>
                      <a:noFill/>
                    </a:lnB>
                  </a:tcPr>
                </a:tc>
              </a:tr>
              <a:tr h="460256">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900">
                        <a:latin typeface="Calibri"/>
                        <a:ea typeface="Calibri"/>
                        <a:cs typeface="Times New Roman"/>
                      </a:endParaRPr>
                    </a:p>
                  </a:txBody>
                  <a:tcPr marL="18642" marR="18642" marT="18642" marB="18642" anchor="ctr">
                    <a:lnL>
                      <a:noFill/>
                    </a:lnL>
                    <a:lnR>
                      <a:noFill/>
                    </a:lnR>
                    <a:lnT>
                      <a:noFill/>
                    </a:lnT>
                    <a:lnB>
                      <a:noFill/>
                    </a:lnB>
                  </a:tcPr>
                </a:tc>
                <a:tc>
                  <a:txBody>
                    <a:bodyPr/>
                    <a:lstStyle/>
                    <a:p>
                      <a:pPr>
                        <a:lnSpc>
                          <a:spcPct val="115000"/>
                        </a:lnSpc>
                        <a:spcAft>
                          <a:spcPts val="1000"/>
                        </a:spcAft>
                      </a:pPr>
                      <a:r>
                        <a:rPr lang="en-US" sz="900" u="sng" dirty="0">
                          <a:solidFill>
                            <a:srgbClr val="0000FF"/>
                          </a:solidFill>
                          <a:latin typeface="Arial"/>
                          <a:ea typeface="Calibri"/>
                          <a:cs typeface="Times New Roman"/>
                          <a:hlinkClick r:id="rId18"/>
                        </a:rPr>
                        <a:t>"Gaining a Sustainable Competitive Advantage through Mobile Customer Relationship Management in Retail Industry"</a:t>
                      </a:r>
                      <a:endParaRPr lang="en-GB" sz="900" dirty="0">
                        <a:latin typeface="Calibri"/>
                        <a:ea typeface="Calibri"/>
                        <a:cs typeface="Times New Roman"/>
                      </a:endParaRPr>
                    </a:p>
                  </a:txBody>
                  <a:tcPr marL="18642" marR="18642" marT="18642" marB="18642" anchor="ctr">
                    <a:lnL>
                      <a:noFill/>
                    </a:lnL>
                    <a:lnR>
                      <a:noFill/>
                    </a:lnR>
                    <a:lnT>
                      <a:noFill/>
                    </a:lnT>
                    <a:lnB>
                      <a:noFill/>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79512" y="188640"/>
          <a:ext cx="8784976" cy="6552730"/>
        </p:xfrm>
        <a:graphic>
          <a:graphicData uri="http://schemas.openxmlformats.org/drawingml/2006/table">
            <a:tbl>
              <a:tblPr/>
              <a:tblGrid>
                <a:gridCol w="432048"/>
                <a:gridCol w="8352928"/>
              </a:tblGrid>
              <a:tr h="501445">
                <a:tc>
                  <a:txBody>
                    <a:bodyPr/>
                    <a:lstStyle/>
                    <a:p>
                      <a:pPr>
                        <a:lnSpc>
                          <a:spcPct val="115000"/>
                        </a:lnSpc>
                        <a:spcAft>
                          <a:spcPts val="1000"/>
                        </a:spcAft>
                      </a:pPr>
                      <a:r>
                        <a:rPr lang="en-US" sz="900">
                          <a:solidFill>
                            <a:srgbClr val="000000"/>
                          </a:solidFill>
                          <a:latin typeface="Arial"/>
                          <a:ea typeface="Calibri"/>
                          <a:cs typeface="Times New Roman"/>
                        </a:rPr>
                        <a:t>BA</a:t>
                      </a:r>
                      <a:endParaRPr lang="en-GB" sz="900">
                        <a:latin typeface="Calibri"/>
                        <a:ea typeface="Calibri"/>
                        <a:cs typeface="Times New Roman"/>
                      </a:endParaRPr>
                    </a:p>
                  </a:txBody>
                  <a:tcPr marL="21571" marR="21571" marT="21571" marB="2157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2"/>
                        </a:rPr>
                        <a:t>"Marketing Ethics - Comparison of Traditional Criticism on Marketing by Critics and Modern Criticism by Customers"</a:t>
                      </a:r>
                      <a:endParaRPr lang="en-GB" sz="900">
                        <a:latin typeface="Calibri"/>
                        <a:ea typeface="Calibri"/>
                        <a:cs typeface="Times New Roman"/>
                      </a:endParaRPr>
                    </a:p>
                  </a:txBody>
                  <a:tcPr marL="21571" marR="21571" marT="21571" marB="21571" anchor="ctr">
                    <a:lnL>
                      <a:noFill/>
                    </a:lnL>
                    <a:lnR>
                      <a:noFill/>
                    </a:lnR>
                    <a:lnT>
                      <a:noFill/>
                    </a:lnT>
                    <a:lnB>
                      <a:noFill/>
                    </a:lnB>
                  </a:tcPr>
                </a:tc>
              </a:tr>
              <a:tr h="501445">
                <a:tc>
                  <a:txBody>
                    <a:bodyPr/>
                    <a:lstStyle/>
                    <a:p>
                      <a:pPr>
                        <a:lnSpc>
                          <a:spcPct val="115000"/>
                        </a:lnSpc>
                        <a:spcAft>
                          <a:spcPts val="1000"/>
                        </a:spcAft>
                      </a:pPr>
                      <a:r>
                        <a:rPr lang="en-US" sz="900">
                          <a:solidFill>
                            <a:srgbClr val="000000"/>
                          </a:solidFill>
                          <a:latin typeface="Arial"/>
                          <a:ea typeface="Calibri"/>
                          <a:cs typeface="Times New Roman"/>
                        </a:rPr>
                        <a:t>MSc </a:t>
                      </a:r>
                      <a:endParaRPr lang="en-GB" sz="900">
                        <a:latin typeface="Calibri"/>
                        <a:ea typeface="Calibri"/>
                        <a:cs typeface="Times New Roman"/>
                      </a:endParaRPr>
                    </a:p>
                  </a:txBody>
                  <a:tcPr marL="21571" marR="21571" marT="21571" marB="2157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3"/>
                        </a:rPr>
                        <a:t>"What Are The Key Customer Preference Factors That Influence The Selection Of Retail Store? A Study of ASDA"</a:t>
                      </a:r>
                      <a:r>
                        <a:rPr lang="en-US" sz="900">
                          <a:solidFill>
                            <a:srgbClr val="000000"/>
                          </a:solidFill>
                          <a:latin typeface="Arial"/>
                          <a:ea typeface="Calibri"/>
                          <a:cs typeface="Times New Roman"/>
                        </a:rPr>
                        <a:t> </a:t>
                      </a:r>
                      <a:endParaRPr lang="en-GB" sz="900">
                        <a:latin typeface="Calibri"/>
                        <a:ea typeface="Calibri"/>
                        <a:cs typeface="Times New Roman"/>
                      </a:endParaRPr>
                    </a:p>
                  </a:txBody>
                  <a:tcPr marL="21571" marR="21571" marT="21571" marB="21571" anchor="ctr">
                    <a:lnL>
                      <a:noFill/>
                    </a:lnL>
                    <a:lnR>
                      <a:noFill/>
                    </a:lnR>
                    <a:lnT>
                      <a:noFill/>
                    </a:lnT>
                    <a:lnB>
                      <a:noFill/>
                    </a:lnB>
                  </a:tcPr>
                </a:tc>
              </a:tr>
              <a:tr h="354406">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900">
                        <a:latin typeface="Calibri"/>
                        <a:ea typeface="Calibri"/>
                        <a:cs typeface="Times New Roman"/>
                      </a:endParaRPr>
                    </a:p>
                  </a:txBody>
                  <a:tcPr marL="21571" marR="21571" marT="21571" marB="2157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4"/>
                        </a:rPr>
                        <a:t>"An Exploration into the Influence of Branding On Consumers and Their Purchasing Decisions"</a:t>
                      </a:r>
                      <a:endParaRPr lang="en-GB" sz="900">
                        <a:latin typeface="Calibri"/>
                        <a:ea typeface="Calibri"/>
                        <a:cs typeface="Times New Roman"/>
                      </a:endParaRPr>
                    </a:p>
                  </a:txBody>
                  <a:tcPr marL="21571" marR="21571" marT="21571" marB="21571" anchor="ctr">
                    <a:lnL>
                      <a:noFill/>
                    </a:lnL>
                    <a:lnR>
                      <a:noFill/>
                    </a:lnR>
                    <a:lnT>
                      <a:noFill/>
                    </a:lnT>
                    <a:lnB>
                      <a:noFill/>
                    </a:lnB>
                  </a:tcPr>
                </a:tc>
              </a:tr>
              <a:tr h="354406">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900">
                        <a:latin typeface="Calibri"/>
                        <a:ea typeface="Calibri"/>
                        <a:cs typeface="Times New Roman"/>
                      </a:endParaRPr>
                    </a:p>
                  </a:txBody>
                  <a:tcPr marL="21571" marR="21571" marT="21571" marB="2157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5"/>
                        </a:rPr>
                        <a:t>"An Analysis into the Importance of Advertising in the Retail Industry"</a:t>
                      </a:r>
                      <a:endParaRPr lang="en-GB" sz="900">
                        <a:latin typeface="Calibri"/>
                        <a:ea typeface="Calibri"/>
                        <a:cs typeface="Times New Roman"/>
                      </a:endParaRPr>
                    </a:p>
                  </a:txBody>
                  <a:tcPr marL="21571" marR="21571" marT="21571" marB="21571" anchor="ctr">
                    <a:lnL>
                      <a:noFill/>
                    </a:lnL>
                    <a:lnR>
                      <a:noFill/>
                    </a:lnR>
                    <a:lnT>
                      <a:noFill/>
                    </a:lnT>
                    <a:lnB>
                      <a:noFill/>
                    </a:lnB>
                  </a:tcPr>
                </a:tc>
              </a:tr>
              <a:tr h="354406">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900">
                        <a:latin typeface="Calibri"/>
                        <a:ea typeface="Calibri"/>
                        <a:cs typeface="Times New Roman"/>
                      </a:endParaRPr>
                    </a:p>
                  </a:txBody>
                  <a:tcPr marL="21571" marR="21571" marT="21571" marB="2157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6"/>
                        </a:rPr>
                        <a:t>"An Investigation into the Growth and Perception of Ethnic Food at ASDA"</a:t>
                      </a:r>
                      <a:endParaRPr lang="en-GB" sz="900">
                        <a:latin typeface="Calibri"/>
                        <a:ea typeface="Calibri"/>
                        <a:cs typeface="Times New Roman"/>
                      </a:endParaRPr>
                    </a:p>
                  </a:txBody>
                  <a:tcPr marL="21571" marR="21571" marT="21571" marB="21571" anchor="ctr">
                    <a:lnL>
                      <a:noFill/>
                    </a:lnL>
                    <a:lnR>
                      <a:noFill/>
                    </a:lnR>
                    <a:lnT>
                      <a:noFill/>
                    </a:lnT>
                    <a:lnB>
                      <a:noFill/>
                    </a:lnB>
                  </a:tcPr>
                </a:tc>
              </a:tr>
              <a:tr h="501445">
                <a:tc>
                  <a:txBody>
                    <a:bodyPr/>
                    <a:lstStyle/>
                    <a:p>
                      <a:pPr>
                        <a:lnSpc>
                          <a:spcPct val="115000"/>
                        </a:lnSpc>
                        <a:spcAft>
                          <a:spcPts val="1000"/>
                        </a:spcAft>
                      </a:pPr>
                      <a:r>
                        <a:rPr lang="en-US" sz="900">
                          <a:solidFill>
                            <a:srgbClr val="000000"/>
                          </a:solidFill>
                          <a:latin typeface="Arial"/>
                          <a:ea typeface="Calibri"/>
                          <a:cs typeface="Times New Roman"/>
                        </a:rPr>
                        <a:t>BA</a:t>
                      </a:r>
                      <a:endParaRPr lang="en-GB" sz="900">
                        <a:latin typeface="Calibri"/>
                        <a:ea typeface="Calibri"/>
                        <a:cs typeface="Times New Roman"/>
                      </a:endParaRPr>
                    </a:p>
                  </a:txBody>
                  <a:tcPr marL="21571" marR="21571" marT="21571" marB="2157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7"/>
                        </a:rPr>
                        <a:t>"A Study into Consumer Attitude and Perceptions towards a Brand during the Course of an Acquisition"</a:t>
                      </a:r>
                      <a:endParaRPr lang="en-GB" sz="900">
                        <a:latin typeface="Calibri"/>
                        <a:ea typeface="Calibri"/>
                        <a:cs typeface="Times New Roman"/>
                      </a:endParaRPr>
                    </a:p>
                  </a:txBody>
                  <a:tcPr marL="21571" marR="21571" marT="21571" marB="21571" anchor="ctr">
                    <a:lnL>
                      <a:noFill/>
                    </a:lnL>
                    <a:lnR>
                      <a:noFill/>
                    </a:lnR>
                    <a:lnT>
                      <a:noFill/>
                    </a:lnT>
                    <a:lnB>
                      <a:noFill/>
                    </a:lnB>
                  </a:tcPr>
                </a:tc>
              </a:tr>
              <a:tr h="501445">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900">
                        <a:latin typeface="Calibri"/>
                        <a:ea typeface="Calibri"/>
                        <a:cs typeface="Times New Roman"/>
                      </a:endParaRPr>
                    </a:p>
                  </a:txBody>
                  <a:tcPr marL="21571" marR="21571" marT="21571" marB="2157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8"/>
                        </a:rPr>
                        <a:t>"A Study on How to Improve Customer Satisfaction in the UK Mobile Phone &amp; Network Industry"</a:t>
                      </a:r>
                      <a:endParaRPr lang="en-GB" sz="900">
                        <a:latin typeface="Calibri"/>
                        <a:ea typeface="Calibri"/>
                        <a:cs typeface="Times New Roman"/>
                      </a:endParaRPr>
                    </a:p>
                  </a:txBody>
                  <a:tcPr marL="21571" marR="21571" marT="21571" marB="21571" anchor="ctr">
                    <a:lnL>
                      <a:noFill/>
                    </a:lnL>
                    <a:lnR>
                      <a:noFill/>
                    </a:lnR>
                    <a:lnT>
                      <a:noFill/>
                    </a:lnT>
                    <a:lnB>
                      <a:noFill/>
                    </a:lnB>
                  </a:tcPr>
                </a:tc>
              </a:tr>
              <a:tr h="354406">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900">
                        <a:latin typeface="Calibri"/>
                        <a:ea typeface="Calibri"/>
                        <a:cs typeface="Times New Roman"/>
                      </a:endParaRPr>
                    </a:p>
                  </a:txBody>
                  <a:tcPr marL="21571" marR="21571" marT="21571" marB="2157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9"/>
                        </a:rPr>
                        <a:t>"To What Extent Does Colour Influence the Purchase of Clothes?"</a:t>
                      </a:r>
                      <a:endParaRPr lang="en-GB" sz="900">
                        <a:latin typeface="Calibri"/>
                        <a:ea typeface="Calibri"/>
                        <a:cs typeface="Times New Roman"/>
                      </a:endParaRPr>
                    </a:p>
                  </a:txBody>
                  <a:tcPr marL="21571" marR="21571" marT="21571" marB="21571" anchor="ctr">
                    <a:lnL>
                      <a:noFill/>
                    </a:lnL>
                    <a:lnR>
                      <a:noFill/>
                    </a:lnR>
                    <a:lnT>
                      <a:noFill/>
                    </a:lnT>
                    <a:lnB>
                      <a:noFill/>
                    </a:lnB>
                  </a:tcPr>
                </a:tc>
              </a:tr>
              <a:tr h="354406">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900">
                        <a:latin typeface="Calibri"/>
                        <a:ea typeface="Calibri"/>
                        <a:cs typeface="Times New Roman"/>
                      </a:endParaRPr>
                    </a:p>
                  </a:txBody>
                  <a:tcPr marL="21571" marR="21571" marT="21571" marB="2157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0"/>
                        </a:rPr>
                        <a:t>"The Impact and Influence of Social Media on Consumer Branding and Relationships"</a:t>
                      </a:r>
                      <a:endParaRPr lang="en-GB" sz="900">
                        <a:latin typeface="Calibri"/>
                        <a:ea typeface="Calibri"/>
                        <a:cs typeface="Times New Roman"/>
                      </a:endParaRPr>
                    </a:p>
                  </a:txBody>
                  <a:tcPr marL="21571" marR="21571" marT="21571" marB="21571" anchor="ctr">
                    <a:lnL>
                      <a:noFill/>
                    </a:lnL>
                    <a:lnR>
                      <a:noFill/>
                    </a:lnR>
                    <a:lnT>
                      <a:noFill/>
                    </a:lnT>
                    <a:lnB>
                      <a:noFill/>
                    </a:lnB>
                  </a:tcPr>
                </a:tc>
              </a:tr>
              <a:tr h="207366">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900">
                        <a:latin typeface="Calibri"/>
                        <a:ea typeface="Calibri"/>
                        <a:cs typeface="Times New Roman"/>
                      </a:endParaRPr>
                    </a:p>
                  </a:txBody>
                  <a:tcPr marL="21571" marR="21571" marT="21571" marB="2157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1"/>
                        </a:rPr>
                        <a:t>"Internet Marketing"</a:t>
                      </a:r>
                      <a:endParaRPr lang="en-GB" sz="900">
                        <a:latin typeface="Calibri"/>
                        <a:ea typeface="Calibri"/>
                        <a:cs typeface="Times New Roman"/>
                      </a:endParaRPr>
                    </a:p>
                  </a:txBody>
                  <a:tcPr marL="21571" marR="21571" marT="21571" marB="21571" anchor="ctr">
                    <a:lnL>
                      <a:noFill/>
                    </a:lnL>
                    <a:lnR>
                      <a:noFill/>
                    </a:lnR>
                    <a:lnT>
                      <a:noFill/>
                    </a:lnT>
                    <a:lnB>
                      <a:noFill/>
                    </a:lnB>
                  </a:tcPr>
                </a:tc>
              </a:tr>
              <a:tr h="648485">
                <a:tc>
                  <a:txBody>
                    <a:bodyPr/>
                    <a:lstStyle/>
                    <a:p>
                      <a:pPr>
                        <a:lnSpc>
                          <a:spcPct val="115000"/>
                        </a:lnSpc>
                        <a:spcAft>
                          <a:spcPts val="1000"/>
                        </a:spcAft>
                      </a:pPr>
                      <a:r>
                        <a:rPr lang="en-US" sz="900">
                          <a:solidFill>
                            <a:srgbClr val="000000"/>
                          </a:solidFill>
                          <a:latin typeface="Arial"/>
                          <a:ea typeface="Calibri"/>
                          <a:cs typeface="Times New Roman"/>
                        </a:rPr>
                        <a:t>BA</a:t>
                      </a:r>
                      <a:endParaRPr lang="en-GB" sz="900">
                        <a:latin typeface="Calibri"/>
                        <a:ea typeface="Calibri"/>
                        <a:cs typeface="Times New Roman"/>
                      </a:endParaRPr>
                    </a:p>
                  </a:txBody>
                  <a:tcPr marL="21571" marR="21571" marT="21571" marB="2157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2"/>
                        </a:rPr>
                        <a:t>"The Effectiveness of Relationship Marketing: To what Extent Does David Lloyd Currently Use Relationship Marketing in its Member Retention Programme"</a:t>
                      </a:r>
                      <a:endParaRPr lang="en-GB" sz="900">
                        <a:latin typeface="Calibri"/>
                        <a:ea typeface="Calibri"/>
                        <a:cs typeface="Times New Roman"/>
                      </a:endParaRPr>
                    </a:p>
                  </a:txBody>
                  <a:tcPr marL="21571" marR="21571" marT="21571" marB="21571" anchor="ctr">
                    <a:lnL>
                      <a:noFill/>
                    </a:lnL>
                    <a:lnR>
                      <a:noFill/>
                    </a:lnR>
                    <a:lnT>
                      <a:noFill/>
                    </a:lnT>
                    <a:lnB>
                      <a:noFill/>
                    </a:lnB>
                  </a:tcPr>
                </a:tc>
              </a:tr>
              <a:tr h="354406">
                <a:tc>
                  <a:txBody>
                    <a:bodyPr/>
                    <a:lstStyle/>
                    <a:p>
                      <a:pPr>
                        <a:lnSpc>
                          <a:spcPct val="115000"/>
                        </a:lnSpc>
                        <a:spcAft>
                          <a:spcPts val="1000"/>
                        </a:spcAft>
                      </a:pPr>
                      <a:r>
                        <a:rPr lang="en-US" sz="900">
                          <a:solidFill>
                            <a:srgbClr val="000000"/>
                          </a:solidFill>
                          <a:latin typeface="Arial"/>
                          <a:ea typeface="Calibri"/>
                          <a:cs typeface="Times New Roman"/>
                        </a:rPr>
                        <a:t>BA</a:t>
                      </a:r>
                      <a:endParaRPr lang="en-GB" sz="900">
                        <a:latin typeface="Calibri"/>
                        <a:ea typeface="Calibri"/>
                        <a:cs typeface="Times New Roman"/>
                      </a:endParaRPr>
                    </a:p>
                  </a:txBody>
                  <a:tcPr marL="21571" marR="21571" marT="21571" marB="2157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3"/>
                        </a:rPr>
                        <a:t>"Impact of Online Marketing on Small Organisations"</a:t>
                      </a:r>
                      <a:endParaRPr lang="en-GB" sz="900">
                        <a:latin typeface="Calibri"/>
                        <a:ea typeface="Calibri"/>
                        <a:cs typeface="Times New Roman"/>
                      </a:endParaRPr>
                    </a:p>
                  </a:txBody>
                  <a:tcPr marL="21571" marR="21571" marT="21571" marB="21571" anchor="ctr">
                    <a:lnL>
                      <a:noFill/>
                    </a:lnL>
                    <a:lnR>
                      <a:noFill/>
                    </a:lnR>
                    <a:lnT>
                      <a:noFill/>
                    </a:lnT>
                    <a:lnB>
                      <a:noFill/>
                    </a:lnB>
                  </a:tcPr>
                </a:tc>
              </a:tr>
              <a:tr h="354406">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900">
                        <a:latin typeface="Calibri"/>
                        <a:ea typeface="Calibri"/>
                        <a:cs typeface="Times New Roman"/>
                      </a:endParaRPr>
                    </a:p>
                  </a:txBody>
                  <a:tcPr marL="21571" marR="21571" marT="21571" marB="2157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4"/>
                        </a:rPr>
                        <a:t>"Applying the Framework of Demand Chain Strategy in the Context of SMEs"</a:t>
                      </a:r>
                      <a:endParaRPr lang="en-GB" sz="900">
                        <a:latin typeface="Calibri"/>
                        <a:ea typeface="Calibri"/>
                        <a:cs typeface="Times New Roman"/>
                      </a:endParaRPr>
                    </a:p>
                  </a:txBody>
                  <a:tcPr marL="21571" marR="21571" marT="21571" marB="21571" anchor="ctr">
                    <a:lnL>
                      <a:noFill/>
                    </a:lnL>
                    <a:lnR>
                      <a:noFill/>
                    </a:lnR>
                    <a:lnT>
                      <a:noFill/>
                    </a:lnT>
                    <a:lnB>
                      <a:noFill/>
                    </a:lnB>
                  </a:tcPr>
                </a:tc>
              </a:tr>
              <a:tr h="501445">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900">
                        <a:latin typeface="Calibri"/>
                        <a:ea typeface="Calibri"/>
                        <a:cs typeface="Times New Roman"/>
                      </a:endParaRPr>
                    </a:p>
                  </a:txBody>
                  <a:tcPr marL="21571" marR="21571" marT="21571" marB="2157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5"/>
                        </a:rPr>
                        <a:t>"Employee Branding as a Source of Sustainable Competitive Advantage A Study of Two UK Airlines"</a:t>
                      </a:r>
                      <a:endParaRPr lang="en-GB" sz="900">
                        <a:latin typeface="Calibri"/>
                        <a:ea typeface="Calibri"/>
                        <a:cs typeface="Times New Roman"/>
                      </a:endParaRPr>
                    </a:p>
                  </a:txBody>
                  <a:tcPr marL="21571" marR="21571" marT="21571" marB="21571" anchor="ctr">
                    <a:lnL>
                      <a:noFill/>
                    </a:lnL>
                    <a:lnR>
                      <a:noFill/>
                    </a:lnR>
                    <a:lnT>
                      <a:noFill/>
                    </a:lnT>
                    <a:lnB>
                      <a:noFill/>
                    </a:lnB>
                  </a:tcPr>
                </a:tc>
              </a:tr>
              <a:tr h="354406">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900">
                        <a:latin typeface="Calibri"/>
                        <a:ea typeface="Calibri"/>
                        <a:cs typeface="Times New Roman"/>
                      </a:endParaRPr>
                    </a:p>
                  </a:txBody>
                  <a:tcPr marL="21571" marR="21571" marT="21571" marB="21571"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6"/>
                        </a:rPr>
                        <a:t>"Corporate Marketing in the Context of the Network Economy"</a:t>
                      </a:r>
                      <a:endParaRPr lang="en-GB" sz="900">
                        <a:latin typeface="Calibri"/>
                        <a:ea typeface="Calibri"/>
                        <a:cs typeface="Times New Roman"/>
                      </a:endParaRPr>
                    </a:p>
                  </a:txBody>
                  <a:tcPr marL="21571" marR="21571" marT="21571" marB="21571" anchor="ctr">
                    <a:lnL>
                      <a:noFill/>
                    </a:lnL>
                    <a:lnR>
                      <a:noFill/>
                    </a:lnR>
                    <a:lnT>
                      <a:noFill/>
                    </a:lnT>
                    <a:lnB>
                      <a:noFill/>
                    </a:lnB>
                  </a:tcPr>
                </a:tc>
              </a:tr>
              <a:tr h="354406">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900">
                        <a:latin typeface="Calibri"/>
                        <a:ea typeface="Calibri"/>
                        <a:cs typeface="Times New Roman"/>
                      </a:endParaRPr>
                    </a:p>
                  </a:txBody>
                  <a:tcPr marL="21571" marR="21571" marT="21571" marB="21571" anchor="ctr">
                    <a:lnL>
                      <a:noFill/>
                    </a:lnL>
                    <a:lnR>
                      <a:noFill/>
                    </a:lnR>
                    <a:lnT>
                      <a:noFill/>
                    </a:lnT>
                    <a:lnB>
                      <a:noFill/>
                    </a:lnB>
                  </a:tcPr>
                </a:tc>
                <a:tc>
                  <a:txBody>
                    <a:bodyPr/>
                    <a:lstStyle/>
                    <a:p>
                      <a:pPr>
                        <a:lnSpc>
                          <a:spcPct val="115000"/>
                        </a:lnSpc>
                        <a:spcAft>
                          <a:spcPts val="1000"/>
                        </a:spcAft>
                      </a:pPr>
                      <a:r>
                        <a:rPr lang="en-US" sz="900" u="sng" dirty="0">
                          <a:solidFill>
                            <a:srgbClr val="0000FF"/>
                          </a:solidFill>
                          <a:latin typeface="Arial"/>
                          <a:ea typeface="Calibri"/>
                          <a:cs typeface="Times New Roman"/>
                          <a:hlinkClick r:id="rId17"/>
                        </a:rPr>
                        <a:t>"The Importance of Marketing Metrics and Measurement Tools"</a:t>
                      </a:r>
                      <a:endParaRPr lang="en-GB" sz="900" dirty="0">
                        <a:latin typeface="Calibri"/>
                        <a:ea typeface="Calibri"/>
                        <a:cs typeface="Times New Roman"/>
                      </a:endParaRPr>
                    </a:p>
                  </a:txBody>
                  <a:tcPr marL="21571" marR="21571" marT="21571" marB="21571" anchor="ctr">
                    <a:lnL>
                      <a:noFill/>
                    </a:lnL>
                    <a:lnR>
                      <a:noFill/>
                    </a:lnR>
                    <a:lnT>
                      <a:noFill/>
                    </a:lnT>
                    <a:lnB>
                      <a:noFill/>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9552" y="620688"/>
          <a:ext cx="8208912" cy="5832648"/>
        </p:xfrm>
        <a:graphic>
          <a:graphicData uri="http://schemas.openxmlformats.org/drawingml/2006/table">
            <a:tbl>
              <a:tblPr/>
              <a:tblGrid>
                <a:gridCol w="432048"/>
                <a:gridCol w="7776864"/>
              </a:tblGrid>
              <a:tr h="440794">
                <a:tc>
                  <a:txBody>
                    <a:bodyPr/>
                    <a:lstStyle/>
                    <a:p>
                      <a:pPr>
                        <a:lnSpc>
                          <a:spcPct val="115000"/>
                        </a:lnSpc>
                        <a:spcAft>
                          <a:spcPts val="1000"/>
                        </a:spcAft>
                      </a:pPr>
                      <a:r>
                        <a:rPr lang="en-US" sz="900">
                          <a:solidFill>
                            <a:srgbClr val="000000"/>
                          </a:solidFill>
                          <a:latin typeface="Arial"/>
                          <a:ea typeface="Calibri"/>
                          <a:cs typeface="Times New Roman"/>
                        </a:rPr>
                        <a:t>MA</a:t>
                      </a:r>
                      <a:endParaRPr lang="en-GB" sz="1000">
                        <a:latin typeface="Calibri"/>
                        <a:ea typeface="Calibri"/>
                        <a:cs typeface="Times New Roman"/>
                      </a:endParaRPr>
                    </a:p>
                  </a:txBody>
                  <a:tcPr marL="27422" marR="27422" marT="27422" marB="2742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2"/>
                        </a:rPr>
                        <a:t>"A Comparison of the Marketing Mix in a Developed and a Developing Country"</a:t>
                      </a:r>
                      <a:endParaRPr lang="en-GB" sz="1000">
                        <a:latin typeface="Calibri"/>
                        <a:ea typeface="Calibri"/>
                        <a:cs typeface="Times New Roman"/>
                      </a:endParaRPr>
                    </a:p>
                  </a:txBody>
                  <a:tcPr marL="27422" marR="27422" marT="27422" marB="27422" anchor="ctr">
                    <a:lnL>
                      <a:noFill/>
                    </a:lnL>
                    <a:lnR>
                      <a:noFill/>
                    </a:lnR>
                    <a:lnT>
                      <a:noFill/>
                    </a:lnT>
                    <a:lnB>
                      <a:noFill/>
                    </a:lnB>
                  </a:tcPr>
                </a:tc>
              </a:tr>
              <a:tr h="621834">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1000">
                        <a:latin typeface="Calibri"/>
                        <a:ea typeface="Calibri"/>
                        <a:cs typeface="Times New Roman"/>
                      </a:endParaRPr>
                    </a:p>
                  </a:txBody>
                  <a:tcPr marL="27422" marR="27422" marT="27422" marB="2742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3"/>
                        </a:rPr>
                        <a:t>"A Study to Highlight the Importance of Brand Awareness in Brand Choice from a Cultural Perspective"</a:t>
                      </a:r>
                      <a:endParaRPr lang="en-GB" sz="1000">
                        <a:latin typeface="Calibri"/>
                        <a:ea typeface="Calibri"/>
                        <a:cs typeface="Times New Roman"/>
                      </a:endParaRPr>
                    </a:p>
                  </a:txBody>
                  <a:tcPr marL="27422" marR="27422" marT="27422" marB="27422" anchor="ctr">
                    <a:lnL>
                      <a:noFill/>
                    </a:lnL>
                    <a:lnR>
                      <a:noFill/>
                    </a:lnR>
                    <a:lnT>
                      <a:noFill/>
                    </a:lnT>
                    <a:lnB>
                      <a:noFill/>
                    </a:lnB>
                  </a:tcPr>
                </a:tc>
              </a:tr>
              <a:tr h="621834">
                <a:tc>
                  <a:txBody>
                    <a:bodyPr/>
                    <a:lstStyle/>
                    <a:p>
                      <a:pPr>
                        <a:lnSpc>
                          <a:spcPct val="115000"/>
                        </a:lnSpc>
                        <a:spcAft>
                          <a:spcPts val="1000"/>
                        </a:spcAft>
                      </a:pPr>
                      <a:r>
                        <a:rPr lang="en-US" sz="900">
                          <a:solidFill>
                            <a:srgbClr val="000000"/>
                          </a:solidFill>
                          <a:latin typeface="Arial"/>
                          <a:ea typeface="Calibri"/>
                          <a:cs typeface="Times New Roman"/>
                        </a:rPr>
                        <a:t>BA</a:t>
                      </a:r>
                      <a:endParaRPr lang="en-GB" sz="1000">
                        <a:latin typeface="Calibri"/>
                        <a:ea typeface="Calibri"/>
                        <a:cs typeface="Times New Roman"/>
                      </a:endParaRPr>
                    </a:p>
                  </a:txBody>
                  <a:tcPr marL="27422" marR="27422" marT="27422" marB="2742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4"/>
                        </a:rPr>
                        <a:t>"An Analysis into the Use of Sports Marketing As an Effective Marketing Tool and Its Importance to the Marketing Communication Mix"</a:t>
                      </a:r>
                      <a:endParaRPr lang="en-GB" sz="1000">
                        <a:latin typeface="Calibri"/>
                        <a:ea typeface="Calibri"/>
                        <a:cs typeface="Times New Roman"/>
                      </a:endParaRPr>
                    </a:p>
                  </a:txBody>
                  <a:tcPr marL="27422" marR="27422" marT="27422" marB="27422" anchor="ctr">
                    <a:lnL>
                      <a:noFill/>
                    </a:lnL>
                    <a:lnR>
                      <a:noFill/>
                    </a:lnR>
                    <a:lnT>
                      <a:noFill/>
                    </a:lnT>
                    <a:lnB>
                      <a:noFill/>
                    </a:lnB>
                  </a:tcPr>
                </a:tc>
              </a:tr>
              <a:tr h="621834">
                <a:tc>
                  <a:txBody>
                    <a:bodyPr/>
                    <a:lstStyle/>
                    <a:p>
                      <a:pPr>
                        <a:lnSpc>
                          <a:spcPct val="115000"/>
                        </a:lnSpc>
                        <a:spcAft>
                          <a:spcPts val="1000"/>
                        </a:spcAft>
                      </a:pPr>
                      <a:r>
                        <a:rPr lang="en-US" sz="900">
                          <a:solidFill>
                            <a:srgbClr val="000000"/>
                          </a:solidFill>
                          <a:latin typeface="Arial"/>
                          <a:ea typeface="Calibri"/>
                          <a:cs typeface="Times New Roman"/>
                        </a:rPr>
                        <a:t>BA</a:t>
                      </a:r>
                      <a:endParaRPr lang="en-GB" sz="1000">
                        <a:latin typeface="Calibri"/>
                        <a:ea typeface="Calibri"/>
                        <a:cs typeface="Times New Roman"/>
                      </a:endParaRPr>
                    </a:p>
                  </a:txBody>
                  <a:tcPr marL="27422" marR="27422" marT="27422" marB="2742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5"/>
                        </a:rPr>
                        <a:t>"The Effect of Age and Gender on Alcohol Expectancies and Drinking Self Refusal Efficacy in University Student Drinking"</a:t>
                      </a:r>
                      <a:endParaRPr lang="en-GB" sz="1000">
                        <a:latin typeface="Calibri"/>
                        <a:ea typeface="Calibri"/>
                        <a:cs typeface="Times New Roman"/>
                      </a:endParaRPr>
                    </a:p>
                  </a:txBody>
                  <a:tcPr marL="27422" marR="27422" marT="27422" marB="27422" anchor="ctr">
                    <a:lnL>
                      <a:noFill/>
                    </a:lnL>
                    <a:lnR>
                      <a:noFill/>
                    </a:lnR>
                    <a:lnT>
                      <a:noFill/>
                    </a:lnT>
                    <a:lnB>
                      <a:noFill/>
                    </a:lnB>
                  </a:tcPr>
                </a:tc>
              </a:tr>
              <a:tr h="440794">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1000">
                        <a:latin typeface="Calibri"/>
                        <a:ea typeface="Calibri"/>
                        <a:cs typeface="Times New Roman"/>
                      </a:endParaRPr>
                    </a:p>
                  </a:txBody>
                  <a:tcPr marL="27422" marR="27422" marT="27422" marB="2742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6"/>
                        </a:rPr>
                        <a:t>"An Investigation Into Service Quality Delivery On Cosmetic Websites"</a:t>
                      </a:r>
                      <a:endParaRPr lang="en-GB" sz="1000">
                        <a:latin typeface="Calibri"/>
                        <a:ea typeface="Calibri"/>
                        <a:cs typeface="Times New Roman"/>
                      </a:endParaRPr>
                    </a:p>
                  </a:txBody>
                  <a:tcPr marL="27422" marR="27422" marT="27422" marB="27422" anchor="ctr">
                    <a:lnL>
                      <a:noFill/>
                    </a:lnL>
                    <a:lnR>
                      <a:noFill/>
                    </a:lnR>
                    <a:lnT>
                      <a:noFill/>
                    </a:lnT>
                    <a:lnB>
                      <a:noFill/>
                    </a:lnB>
                  </a:tcPr>
                </a:tc>
              </a:tr>
              <a:tr h="440794">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1000">
                        <a:latin typeface="Calibri"/>
                        <a:ea typeface="Calibri"/>
                        <a:cs typeface="Times New Roman"/>
                      </a:endParaRPr>
                    </a:p>
                  </a:txBody>
                  <a:tcPr marL="27422" marR="27422" marT="27422" marB="2742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7"/>
                        </a:rPr>
                        <a:t>"Exploring Market Segmentation Within The FMCG Sector"</a:t>
                      </a:r>
                      <a:endParaRPr lang="en-GB" sz="1000">
                        <a:latin typeface="Calibri"/>
                        <a:ea typeface="Calibri"/>
                        <a:cs typeface="Times New Roman"/>
                      </a:endParaRPr>
                    </a:p>
                  </a:txBody>
                  <a:tcPr marL="27422" marR="27422" marT="27422" marB="27422" anchor="ctr">
                    <a:lnL>
                      <a:noFill/>
                    </a:lnL>
                    <a:lnR>
                      <a:noFill/>
                    </a:lnR>
                    <a:lnT>
                      <a:noFill/>
                    </a:lnT>
                    <a:lnB>
                      <a:noFill/>
                    </a:lnB>
                  </a:tcPr>
                </a:tc>
              </a:tr>
              <a:tr h="440794">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1000">
                        <a:latin typeface="Calibri"/>
                        <a:ea typeface="Calibri"/>
                        <a:cs typeface="Times New Roman"/>
                      </a:endParaRPr>
                    </a:p>
                  </a:txBody>
                  <a:tcPr marL="27422" marR="27422" marT="27422" marB="2742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8"/>
                        </a:rPr>
                        <a:t>"An Analysis Into The Consumer Experience And Its Effect On The Hotel Sector"</a:t>
                      </a:r>
                      <a:endParaRPr lang="en-GB" sz="1000">
                        <a:latin typeface="Calibri"/>
                        <a:ea typeface="Calibri"/>
                        <a:cs typeface="Times New Roman"/>
                      </a:endParaRPr>
                    </a:p>
                  </a:txBody>
                  <a:tcPr marL="27422" marR="27422" marT="27422" marB="27422" anchor="ctr">
                    <a:lnL>
                      <a:noFill/>
                    </a:lnL>
                    <a:lnR>
                      <a:noFill/>
                    </a:lnR>
                    <a:lnT>
                      <a:noFill/>
                    </a:lnT>
                    <a:lnB>
                      <a:noFill/>
                    </a:lnB>
                  </a:tcPr>
                </a:tc>
              </a:tr>
              <a:tr h="440794">
                <a:tc>
                  <a:txBody>
                    <a:bodyPr/>
                    <a:lstStyle/>
                    <a:p>
                      <a:pPr>
                        <a:lnSpc>
                          <a:spcPct val="115000"/>
                        </a:lnSpc>
                        <a:spcAft>
                          <a:spcPts val="1000"/>
                        </a:spcAft>
                      </a:pPr>
                      <a:r>
                        <a:rPr lang="en-US" sz="900">
                          <a:solidFill>
                            <a:srgbClr val="000000"/>
                          </a:solidFill>
                          <a:latin typeface="Arial"/>
                          <a:ea typeface="Calibri"/>
                          <a:cs typeface="Times New Roman"/>
                        </a:rPr>
                        <a:t>BA</a:t>
                      </a:r>
                      <a:endParaRPr lang="en-GB" sz="1000">
                        <a:latin typeface="Calibri"/>
                        <a:ea typeface="Calibri"/>
                        <a:cs typeface="Times New Roman"/>
                      </a:endParaRPr>
                    </a:p>
                  </a:txBody>
                  <a:tcPr marL="27422" marR="27422" marT="27422" marB="2742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9"/>
                        </a:rPr>
                        <a:t>"Exploring Differences In Consumer Perception Between Branded And Private-Label Goods"</a:t>
                      </a:r>
                      <a:endParaRPr lang="en-GB" sz="1000">
                        <a:latin typeface="Calibri"/>
                        <a:ea typeface="Calibri"/>
                        <a:cs typeface="Times New Roman"/>
                      </a:endParaRPr>
                    </a:p>
                  </a:txBody>
                  <a:tcPr marL="27422" marR="27422" marT="27422" marB="27422" anchor="ctr">
                    <a:lnL>
                      <a:noFill/>
                    </a:lnL>
                    <a:lnR>
                      <a:noFill/>
                    </a:lnR>
                    <a:lnT>
                      <a:noFill/>
                    </a:lnT>
                    <a:lnB>
                      <a:noFill/>
                    </a:lnB>
                  </a:tcPr>
                </a:tc>
              </a:tr>
              <a:tr h="440794">
                <a:tc>
                  <a:txBody>
                    <a:bodyPr/>
                    <a:lstStyle/>
                    <a:p>
                      <a:pPr>
                        <a:lnSpc>
                          <a:spcPct val="115000"/>
                        </a:lnSpc>
                        <a:spcAft>
                          <a:spcPts val="1000"/>
                        </a:spcAft>
                      </a:pPr>
                      <a:r>
                        <a:rPr lang="en-US" sz="900">
                          <a:solidFill>
                            <a:srgbClr val="000000"/>
                          </a:solidFill>
                          <a:latin typeface="Arial"/>
                          <a:ea typeface="Calibri"/>
                          <a:cs typeface="Times New Roman"/>
                        </a:rPr>
                        <a:t>BA</a:t>
                      </a:r>
                      <a:endParaRPr lang="en-GB" sz="1000">
                        <a:latin typeface="Calibri"/>
                        <a:ea typeface="Calibri"/>
                        <a:cs typeface="Times New Roman"/>
                      </a:endParaRPr>
                    </a:p>
                  </a:txBody>
                  <a:tcPr marL="27422" marR="27422" marT="27422" marB="2742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0"/>
                        </a:rPr>
                        <a:t>"Advertising Of The UK Car Industry And Its Effects Upon Consumer Buyer Behaviour"</a:t>
                      </a:r>
                      <a:endParaRPr lang="en-GB" sz="1000">
                        <a:latin typeface="Calibri"/>
                        <a:ea typeface="Calibri"/>
                        <a:cs typeface="Times New Roman"/>
                      </a:endParaRPr>
                    </a:p>
                  </a:txBody>
                  <a:tcPr marL="27422" marR="27422" marT="27422" marB="27422" anchor="ctr">
                    <a:lnL>
                      <a:noFill/>
                    </a:lnL>
                    <a:lnR>
                      <a:noFill/>
                    </a:lnR>
                    <a:lnT>
                      <a:noFill/>
                    </a:lnT>
                    <a:lnB>
                      <a:noFill/>
                    </a:lnB>
                  </a:tcPr>
                </a:tc>
              </a:tr>
              <a:tr h="440794">
                <a:tc>
                  <a:txBody>
                    <a:bodyPr/>
                    <a:lstStyle/>
                    <a:p>
                      <a:pPr>
                        <a:lnSpc>
                          <a:spcPct val="115000"/>
                        </a:lnSpc>
                        <a:spcAft>
                          <a:spcPts val="1000"/>
                        </a:spcAft>
                      </a:pPr>
                      <a:r>
                        <a:rPr lang="en-US" sz="900">
                          <a:solidFill>
                            <a:srgbClr val="000000"/>
                          </a:solidFill>
                          <a:latin typeface="Arial"/>
                          <a:ea typeface="Calibri"/>
                          <a:cs typeface="Times New Roman"/>
                        </a:rPr>
                        <a:t>BA</a:t>
                      </a:r>
                      <a:endParaRPr lang="en-GB" sz="1000">
                        <a:latin typeface="Calibri"/>
                        <a:ea typeface="Calibri"/>
                        <a:cs typeface="Times New Roman"/>
                      </a:endParaRPr>
                    </a:p>
                  </a:txBody>
                  <a:tcPr marL="27422" marR="27422" marT="27422" marB="2742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1"/>
                        </a:rPr>
                        <a:t>"Comparative Analysis of Marketing Strategy Effectiveness. Cadbury V Thorntons"</a:t>
                      </a:r>
                      <a:endParaRPr lang="en-GB" sz="1000">
                        <a:latin typeface="Calibri"/>
                        <a:ea typeface="Calibri"/>
                        <a:cs typeface="Times New Roman"/>
                      </a:endParaRPr>
                    </a:p>
                  </a:txBody>
                  <a:tcPr marL="27422" marR="27422" marT="27422" marB="27422" anchor="ctr">
                    <a:lnL>
                      <a:noFill/>
                    </a:lnL>
                    <a:lnR>
                      <a:noFill/>
                    </a:lnR>
                    <a:lnT>
                      <a:noFill/>
                    </a:lnT>
                    <a:lnB>
                      <a:noFill/>
                    </a:lnB>
                  </a:tcPr>
                </a:tc>
              </a:tr>
              <a:tr h="440794">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1000">
                        <a:latin typeface="Calibri"/>
                        <a:ea typeface="Calibri"/>
                        <a:cs typeface="Times New Roman"/>
                      </a:endParaRPr>
                    </a:p>
                  </a:txBody>
                  <a:tcPr marL="27422" marR="27422" marT="27422" marB="27422" anchor="ctr">
                    <a:lnL>
                      <a:noFill/>
                    </a:lnL>
                    <a:lnR>
                      <a:noFill/>
                    </a:lnR>
                    <a:lnT>
                      <a:noFill/>
                    </a:lnT>
                    <a:lnB>
                      <a:noFill/>
                    </a:lnB>
                  </a:tcPr>
                </a:tc>
                <a:tc>
                  <a:txBody>
                    <a:bodyPr/>
                    <a:lstStyle/>
                    <a:p>
                      <a:pPr>
                        <a:lnSpc>
                          <a:spcPct val="115000"/>
                        </a:lnSpc>
                        <a:spcAft>
                          <a:spcPts val="1000"/>
                        </a:spcAft>
                      </a:pPr>
                      <a:r>
                        <a:rPr lang="en-US" sz="900" u="sng">
                          <a:solidFill>
                            <a:srgbClr val="0000FF"/>
                          </a:solidFill>
                          <a:latin typeface="Arial"/>
                          <a:ea typeface="Calibri"/>
                          <a:cs typeface="Times New Roman"/>
                          <a:hlinkClick r:id="rId12"/>
                        </a:rPr>
                        <a:t>"An Exploration into The Relationship Between Brand Trust and Use of Loyalty Cards"</a:t>
                      </a:r>
                      <a:endParaRPr lang="en-GB" sz="1000">
                        <a:latin typeface="Calibri"/>
                        <a:ea typeface="Calibri"/>
                        <a:cs typeface="Times New Roman"/>
                      </a:endParaRPr>
                    </a:p>
                  </a:txBody>
                  <a:tcPr marL="27422" marR="27422" marT="27422" marB="27422" anchor="ctr">
                    <a:lnL>
                      <a:noFill/>
                    </a:lnL>
                    <a:lnR>
                      <a:noFill/>
                    </a:lnR>
                    <a:lnT>
                      <a:noFill/>
                    </a:lnT>
                    <a:lnB>
                      <a:noFill/>
                    </a:lnB>
                  </a:tcPr>
                </a:tc>
              </a:tr>
              <a:tr h="440794">
                <a:tc>
                  <a:txBody>
                    <a:bodyPr/>
                    <a:lstStyle/>
                    <a:p>
                      <a:pPr>
                        <a:lnSpc>
                          <a:spcPct val="115000"/>
                        </a:lnSpc>
                        <a:spcAft>
                          <a:spcPts val="1000"/>
                        </a:spcAft>
                      </a:pPr>
                      <a:r>
                        <a:rPr lang="en-US" sz="900">
                          <a:solidFill>
                            <a:srgbClr val="000000"/>
                          </a:solidFill>
                          <a:latin typeface="Arial"/>
                          <a:ea typeface="Calibri"/>
                          <a:cs typeface="Times New Roman"/>
                        </a:rPr>
                        <a:t>MSc</a:t>
                      </a:r>
                      <a:endParaRPr lang="en-GB" sz="1000">
                        <a:latin typeface="Calibri"/>
                        <a:ea typeface="Calibri"/>
                        <a:cs typeface="Times New Roman"/>
                      </a:endParaRPr>
                    </a:p>
                  </a:txBody>
                  <a:tcPr marL="27422" marR="27422" marT="27422" marB="27422" anchor="ctr">
                    <a:lnL>
                      <a:noFill/>
                    </a:lnL>
                    <a:lnR>
                      <a:noFill/>
                    </a:lnR>
                    <a:lnT>
                      <a:noFill/>
                    </a:lnT>
                    <a:lnB>
                      <a:noFill/>
                    </a:lnB>
                  </a:tcPr>
                </a:tc>
                <a:tc>
                  <a:txBody>
                    <a:bodyPr/>
                    <a:lstStyle/>
                    <a:p>
                      <a:pPr>
                        <a:lnSpc>
                          <a:spcPct val="115000"/>
                        </a:lnSpc>
                        <a:spcAft>
                          <a:spcPts val="1000"/>
                        </a:spcAft>
                      </a:pPr>
                      <a:r>
                        <a:rPr lang="en-US" sz="900" u="sng" dirty="0">
                          <a:solidFill>
                            <a:srgbClr val="0000FF"/>
                          </a:solidFill>
                          <a:latin typeface="Arial"/>
                          <a:ea typeface="Calibri"/>
                          <a:cs typeface="Times New Roman"/>
                          <a:hlinkClick r:id="rId13"/>
                        </a:rPr>
                        <a:t>"Improving Customer Relations through Relationship Marketing"</a:t>
                      </a:r>
                      <a:endParaRPr lang="en-GB" sz="1000" dirty="0">
                        <a:latin typeface="Calibri"/>
                        <a:ea typeface="Calibri"/>
                        <a:cs typeface="Times New Roman"/>
                      </a:endParaRPr>
                    </a:p>
                  </a:txBody>
                  <a:tcPr marL="27422" marR="27422" marT="27422" marB="27422" anchor="ctr">
                    <a:lnL>
                      <a:noFill/>
                    </a:lnL>
                    <a:lnR>
                      <a:noFill/>
                    </a:lnR>
                    <a:lnT>
                      <a:noFill/>
                    </a:lnT>
                    <a:lnB>
                      <a:noFill/>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1600" y="2780928"/>
            <a:ext cx="7056784" cy="3323987"/>
          </a:xfrm>
          <a:prstGeom prst="rect">
            <a:avLst/>
          </a:prstGeom>
          <a:noFill/>
        </p:spPr>
        <p:txBody>
          <a:bodyPr wrap="square" rtlCol="0">
            <a:spAutoFit/>
          </a:bodyPr>
          <a:lstStyle/>
          <a:p>
            <a:pPr algn="just"/>
            <a:r>
              <a:rPr lang="en-US" sz="1600" dirty="0">
                <a:hlinkClick r:id="rId2"/>
              </a:rPr>
              <a:t>www.study-aids.co.uk</a:t>
            </a:r>
            <a:r>
              <a:rPr lang="en-US" sz="1600" dirty="0"/>
              <a:t> is one of the leading and most respected education resource networks available on the internet. We are dedicated at introducing university referencing material to students across the globe; we listen to student needs and conduct ourselves in the most ethical way. We do not encourage breach of copyright and offer guidance on how to avoid </a:t>
            </a:r>
            <a:r>
              <a:rPr lang="en-US" sz="1600" u="sng" dirty="0">
                <a:hlinkClick r:id="rId3" tooltip="plagiarism"/>
              </a:rPr>
              <a:t>plagiarism </a:t>
            </a:r>
            <a:r>
              <a:rPr lang="en-US" sz="1600" dirty="0"/>
              <a:t>whilst studying. With over 30,000 unique visitors a month the www.study-aids.co.uk network has more than quadrupled its site traffic in the past 12 months.</a:t>
            </a:r>
            <a:endParaRPr lang="en-GB" sz="1600" dirty="0"/>
          </a:p>
          <a:p>
            <a:pPr algn="just"/>
            <a:r>
              <a:rPr lang="en-US" sz="1600" dirty="0"/>
              <a:t> </a:t>
            </a:r>
            <a:endParaRPr lang="en-GB" sz="1600" dirty="0"/>
          </a:p>
          <a:p>
            <a:pPr algn="ctr"/>
            <a:r>
              <a:rPr lang="en-US" sz="1600" dirty="0"/>
              <a:t>www.study-aids.co.uk features articles, reference material and electronic resources in many disciplines including </a:t>
            </a:r>
            <a:r>
              <a:rPr lang="en-US" sz="1600" b="1" dirty="0"/>
              <a:t>Business Management, Marketing, Economics, Construction, Law, Psychology, Information Technology, Media &amp; Communications, Finance</a:t>
            </a:r>
            <a:r>
              <a:rPr lang="en-US" sz="1600" dirty="0"/>
              <a:t> and </a:t>
            </a:r>
            <a:r>
              <a:rPr lang="en-US" sz="1600" b="1" dirty="0"/>
              <a:t>Human Resource Management</a:t>
            </a:r>
            <a:r>
              <a:rPr lang="en-US" sz="1600" dirty="0"/>
              <a:t>.</a:t>
            </a:r>
            <a:endParaRPr lang="en-GB" sz="1600" dirty="0"/>
          </a:p>
          <a:p>
            <a:endParaRPr lang="en-GB" dirty="0"/>
          </a:p>
        </p:txBody>
      </p:sp>
      <p:pic>
        <p:nvPicPr>
          <p:cNvPr id="7" name="Picture 6" descr="Logo-00.JPG">
            <a:hlinkClick r:id="rId2"/>
          </p:cNvPr>
          <p:cNvPicPr>
            <a:picLocks noChangeAspect="1"/>
          </p:cNvPicPr>
          <p:nvPr/>
        </p:nvPicPr>
        <p:blipFill>
          <a:blip r:embed="rId4" cstate="print"/>
          <a:stretch>
            <a:fillRect/>
          </a:stretch>
        </p:blipFill>
        <p:spPr>
          <a:xfrm>
            <a:off x="2267744" y="476672"/>
            <a:ext cx="4219575" cy="22193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1954</Words>
  <Application>Microsoft Office PowerPoint</Application>
  <PresentationFormat>On-screen Show (4:3)</PresentationFormat>
  <Paragraphs>219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Marketing Dissertations | Marketing Thesis | Marketing Projects</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Dissertations | Marketing Thesis | Marketing Projects</dc:title>
  <dc:creator>Steve</dc:creator>
  <cp:lastModifiedBy>Steve</cp:lastModifiedBy>
  <cp:revision>2</cp:revision>
  <dcterms:created xsi:type="dcterms:W3CDTF">2014-01-24T18:21:10Z</dcterms:created>
  <dcterms:modified xsi:type="dcterms:W3CDTF">2014-01-24T18:31:33Z</dcterms:modified>
</cp:coreProperties>
</file>