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8"/>
  </p:notesMasterIdLst>
  <p:handoutMasterIdLst>
    <p:handoutMasterId r:id="rId69"/>
  </p:handoutMasterIdLst>
  <p:sldIdLst>
    <p:sldId id="257" r:id="rId5"/>
    <p:sldId id="262" r:id="rId6"/>
    <p:sldId id="355" r:id="rId7"/>
    <p:sldId id="263" r:id="rId8"/>
    <p:sldId id="264" r:id="rId9"/>
    <p:sldId id="267" r:id="rId10"/>
    <p:sldId id="268" r:id="rId11"/>
    <p:sldId id="269" r:id="rId12"/>
    <p:sldId id="271" r:id="rId13"/>
    <p:sldId id="281" r:id="rId14"/>
    <p:sldId id="282" r:id="rId15"/>
    <p:sldId id="283" r:id="rId16"/>
    <p:sldId id="284" r:id="rId17"/>
    <p:sldId id="286" r:id="rId18"/>
    <p:sldId id="273" r:id="rId19"/>
    <p:sldId id="274" r:id="rId20"/>
    <p:sldId id="275" r:id="rId21"/>
    <p:sldId id="278" r:id="rId22"/>
    <p:sldId id="376" r:id="rId23"/>
    <p:sldId id="377" r:id="rId24"/>
    <p:sldId id="279" r:id="rId25"/>
    <p:sldId id="280" r:id="rId26"/>
    <p:sldId id="287" r:id="rId27"/>
    <p:sldId id="367" r:id="rId28"/>
    <p:sldId id="378" r:id="rId29"/>
    <p:sldId id="350" r:id="rId30"/>
    <p:sldId id="351" r:id="rId31"/>
    <p:sldId id="306" r:id="rId32"/>
    <p:sldId id="366" r:id="rId33"/>
    <p:sldId id="303" r:id="rId34"/>
    <p:sldId id="368" r:id="rId35"/>
    <p:sldId id="375" r:id="rId36"/>
    <p:sldId id="370" r:id="rId37"/>
    <p:sldId id="310" r:id="rId38"/>
    <p:sldId id="312" r:id="rId39"/>
    <p:sldId id="352" r:id="rId40"/>
    <p:sldId id="309" r:id="rId41"/>
    <p:sldId id="311" r:id="rId42"/>
    <p:sldId id="317" r:id="rId43"/>
    <p:sldId id="318" r:id="rId44"/>
    <p:sldId id="364" r:id="rId45"/>
    <p:sldId id="365" r:id="rId46"/>
    <p:sldId id="345" r:id="rId47"/>
    <p:sldId id="321" r:id="rId48"/>
    <p:sldId id="347" r:id="rId49"/>
    <p:sldId id="340" r:id="rId50"/>
    <p:sldId id="341" r:id="rId51"/>
    <p:sldId id="342" r:id="rId52"/>
    <p:sldId id="323" r:id="rId53"/>
    <p:sldId id="324" r:id="rId54"/>
    <p:sldId id="326" r:id="rId55"/>
    <p:sldId id="327" r:id="rId56"/>
    <p:sldId id="328" r:id="rId57"/>
    <p:sldId id="329" r:id="rId58"/>
    <p:sldId id="330" r:id="rId59"/>
    <p:sldId id="363" r:id="rId60"/>
    <p:sldId id="348" r:id="rId61"/>
    <p:sldId id="371" r:id="rId62"/>
    <p:sldId id="372" r:id="rId63"/>
    <p:sldId id="373" r:id="rId64"/>
    <p:sldId id="374" r:id="rId65"/>
    <p:sldId id="353" r:id="rId66"/>
    <p:sldId id="343" r:id="rId67"/>
  </p:sldIdLst>
  <p:sldSz cx="9144000" cy="6858000" type="screen4x3"/>
  <p:notesSz cx="6858000" cy="9296400"/>
  <p:defaultTextStyle>
    <a:defPPr>
      <a:defRPr lang="en-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garet Gray" initials="MG" lastIdx="1" clrIdx="0"/>
  <p:cmAuthor id="1" name="susanfryters" initials="sf" lastIdx="4" clrIdx="1"/>
  <p:cmAuthor id="2" name="ctsang" initials="c" lastIdx="7" clrIdx="2"/>
  <p:cmAuthor id="3" name="MargaretGray" initials="MG"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5BD"/>
    <a:srgbClr val="007AC1"/>
    <a:srgbClr val="FFFFFF"/>
    <a:srgbClr val="00CC00"/>
    <a:srgbClr val="C0C0C0"/>
    <a:srgbClr val="808080"/>
    <a:srgbClr val="DDDDDD"/>
    <a:srgbClr val="00B17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21" autoAdjust="0"/>
    <p:restoredTop sz="80000" autoAdjust="0"/>
  </p:normalViewPr>
  <p:slideViewPr>
    <p:cSldViewPr snapToGrid="0">
      <p:cViewPr varScale="1">
        <p:scale>
          <a:sx n="70" d="100"/>
          <a:sy n="70" d="100"/>
        </p:scale>
        <p:origin x="-1776" y="-96"/>
      </p:cViewPr>
      <p:guideLst>
        <p:guide orient="horz" pos="2160"/>
        <p:guide pos="2880"/>
      </p:guideLst>
    </p:cSldViewPr>
  </p:slideViewPr>
  <p:notesTextViewPr>
    <p:cViewPr>
      <p:scale>
        <a:sx n="100" d="100"/>
        <a:sy n="100" d="100"/>
      </p:scale>
      <p:origin x="0" y="0"/>
    </p:cViewPr>
  </p:notesTextViewPr>
  <p:sorterViewPr>
    <p:cViewPr>
      <p:scale>
        <a:sx n="89" d="100"/>
        <a:sy n="89" d="100"/>
      </p:scale>
      <p:origin x="0" y="0"/>
    </p:cViewPr>
  </p:sorterViewPr>
  <p:notesViewPr>
    <p:cSldViewPr snapToGrid="0">
      <p:cViewPr varScale="1">
        <p:scale>
          <a:sx n="80" d="100"/>
          <a:sy n="80" d="100"/>
        </p:scale>
        <p:origin x="-2352" y="-90"/>
      </p:cViewPr>
      <p:guideLst>
        <p:guide orient="horz" pos="2928"/>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2"/>
            <a:ext cx="2972098" cy="464205"/>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defRPr sz="1100">
                <a:latin typeface="Arial" pitchFamily="34" charset="0"/>
              </a:defRPr>
            </a:lvl1pPr>
          </a:lstStyle>
          <a:p>
            <a:pPr>
              <a:defRPr/>
            </a:pPr>
            <a:endParaRPr lang="en-US"/>
          </a:p>
        </p:txBody>
      </p:sp>
      <p:sp>
        <p:nvSpPr>
          <p:cNvPr id="30723" name="Rectangle 3"/>
          <p:cNvSpPr>
            <a:spLocks noGrp="1" noChangeArrowheads="1"/>
          </p:cNvSpPr>
          <p:nvPr>
            <p:ph type="dt" sz="quarter" idx="1"/>
          </p:nvPr>
        </p:nvSpPr>
        <p:spPr bwMode="auto">
          <a:xfrm>
            <a:off x="3884414" y="2"/>
            <a:ext cx="2972098" cy="464205"/>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a:defRPr sz="1100">
                <a:latin typeface="Arial" pitchFamily="34" charset="0"/>
              </a:defRPr>
            </a:lvl1pPr>
          </a:lstStyle>
          <a:p>
            <a:pPr>
              <a:defRPr/>
            </a:pPr>
            <a:endParaRPr lang="en-US"/>
          </a:p>
        </p:txBody>
      </p:sp>
      <p:sp>
        <p:nvSpPr>
          <p:cNvPr id="30724" name="Rectangle 4"/>
          <p:cNvSpPr>
            <a:spLocks noGrp="1" noChangeArrowheads="1"/>
          </p:cNvSpPr>
          <p:nvPr>
            <p:ph type="ftr" sz="quarter" idx="2"/>
          </p:nvPr>
        </p:nvSpPr>
        <p:spPr bwMode="auto">
          <a:xfrm>
            <a:off x="0" y="8830660"/>
            <a:ext cx="2972098" cy="464205"/>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defRPr sz="1100">
                <a:latin typeface="Arial" pitchFamily="34" charset="0"/>
              </a:defRPr>
            </a:lvl1pPr>
          </a:lstStyle>
          <a:p>
            <a:pPr>
              <a:defRPr/>
            </a:pPr>
            <a:endParaRPr lang="en-US"/>
          </a:p>
        </p:txBody>
      </p:sp>
      <p:sp>
        <p:nvSpPr>
          <p:cNvPr id="30725" name="Rectangle 5"/>
          <p:cNvSpPr>
            <a:spLocks noGrp="1" noChangeArrowheads="1"/>
          </p:cNvSpPr>
          <p:nvPr>
            <p:ph type="sldNum" sz="quarter" idx="3"/>
          </p:nvPr>
        </p:nvSpPr>
        <p:spPr bwMode="auto">
          <a:xfrm>
            <a:off x="3884414" y="8830660"/>
            <a:ext cx="2972098" cy="464205"/>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a:defRPr sz="1100">
                <a:latin typeface="Arial" pitchFamily="34" charset="0"/>
              </a:defRPr>
            </a:lvl1pPr>
          </a:lstStyle>
          <a:p>
            <a:pPr>
              <a:defRPr/>
            </a:pPr>
            <a:fld id="{131CA8A0-067F-449A-8766-49B257FAD60A}" type="slidenum">
              <a:rPr lang="en-US"/>
              <a:pPr>
                <a:defRPr/>
              </a:pPr>
              <a:t>‹#›</a:t>
            </a:fld>
            <a:endParaRPr lang="en-US"/>
          </a:p>
        </p:txBody>
      </p:sp>
    </p:spTree>
    <p:extLst>
      <p:ext uri="{BB962C8B-B14F-4D97-AF65-F5344CB8AC3E}">
        <p14:creationId xmlns:p14="http://schemas.microsoft.com/office/powerpoint/2010/main" xmlns="" val="16066266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2"/>
            <a:ext cx="2972098" cy="464205"/>
          </a:xfrm>
          <a:prstGeom prst="rect">
            <a:avLst/>
          </a:prstGeom>
          <a:noFill/>
          <a:ln w="9525">
            <a:noFill/>
            <a:miter lim="800000"/>
            <a:headEnd/>
            <a:tailEnd/>
          </a:ln>
          <a:effectLst/>
        </p:spPr>
        <p:txBody>
          <a:bodyPr vert="horz" wrap="square" lIns="92437" tIns="46219" rIns="92437" bIns="46219" numCol="1" anchor="t" anchorCtr="0" compatLnSpc="1">
            <a:prstTxWarp prst="textNoShape">
              <a:avLst/>
            </a:prstTxWarp>
          </a:bodyPr>
          <a:lstStyle>
            <a:lvl1pPr defTabSz="924539">
              <a:defRPr sz="1200">
                <a:latin typeface="Arial" pitchFamily="34" charset="0"/>
              </a:defRPr>
            </a:lvl1pPr>
          </a:lstStyle>
          <a:p>
            <a:pPr>
              <a:defRPr/>
            </a:pPr>
            <a:endParaRPr lang="en-CA"/>
          </a:p>
        </p:txBody>
      </p:sp>
      <p:sp>
        <p:nvSpPr>
          <p:cNvPr id="29699" name="Rectangle 3"/>
          <p:cNvSpPr>
            <a:spLocks noGrp="1" noChangeArrowheads="1"/>
          </p:cNvSpPr>
          <p:nvPr>
            <p:ph type="dt" idx="1"/>
          </p:nvPr>
        </p:nvSpPr>
        <p:spPr bwMode="auto">
          <a:xfrm>
            <a:off x="3884414" y="2"/>
            <a:ext cx="2972098" cy="464205"/>
          </a:xfrm>
          <a:prstGeom prst="rect">
            <a:avLst/>
          </a:prstGeom>
          <a:noFill/>
          <a:ln w="9525">
            <a:noFill/>
            <a:miter lim="800000"/>
            <a:headEnd/>
            <a:tailEnd/>
          </a:ln>
          <a:effectLst/>
        </p:spPr>
        <p:txBody>
          <a:bodyPr vert="horz" wrap="square" lIns="92437" tIns="46219" rIns="92437" bIns="46219" numCol="1" anchor="t" anchorCtr="0" compatLnSpc="1">
            <a:prstTxWarp prst="textNoShape">
              <a:avLst/>
            </a:prstTxWarp>
          </a:bodyPr>
          <a:lstStyle>
            <a:lvl1pPr algn="r" defTabSz="924539">
              <a:defRPr sz="1200">
                <a:latin typeface="Arial" pitchFamily="34" charset="0"/>
              </a:defRPr>
            </a:lvl1pPr>
          </a:lstStyle>
          <a:p>
            <a:pPr>
              <a:defRPr/>
            </a:pPr>
            <a:endParaRPr lang="en-CA"/>
          </a:p>
        </p:txBody>
      </p:sp>
      <p:sp>
        <p:nvSpPr>
          <p:cNvPr id="86020" name="Rectangle 4"/>
          <p:cNvSpPr>
            <a:spLocks noGrp="1" noRot="1" noChangeAspect="1" noChangeArrowheads="1" noTextEdit="1"/>
          </p:cNvSpPr>
          <p:nvPr>
            <p:ph type="sldImg" idx="2"/>
          </p:nvPr>
        </p:nvSpPr>
        <p:spPr bwMode="auto">
          <a:xfrm>
            <a:off x="1104900" y="698500"/>
            <a:ext cx="4648200" cy="3486150"/>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686099" y="4416100"/>
            <a:ext cx="5485805" cy="4182457"/>
          </a:xfrm>
          <a:prstGeom prst="rect">
            <a:avLst/>
          </a:prstGeom>
          <a:noFill/>
          <a:ln w="9525">
            <a:noFill/>
            <a:miter lim="800000"/>
            <a:headEnd/>
            <a:tailEnd/>
          </a:ln>
          <a:effectLst/>
        </p:spPr>
        <p:txBody>
          <a:bodyPr vert="horz" wrap="square" lIns="92437" tIns="46219" rIns="92437" bIns="46219" numCol="1" anchor="t" anchorCtr="0" compatLnSpc="1">
            <a:prstTxWarp prst="textNoShape">
              <a:avLst/>
            </a:prstTxWarp>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p>
        </p:txBody>
      </p:sp>
      <p:sp>
        <p:nvSpPr>
          <p:cNvPr id="29702" name="Rectangle 6"/>
          <p:cNvSpPr>
            <a:spLocks noGrp="1" noChangeArrowheads="1"/>
          </p:cNvSpPr>
          <p:nvPr>
            <p:ph type="ftr" sz="quarter" idx="4"/>
          </p:nvPr>
        </p:nvSpPr>
        <p:spPr bwMode="auto">
          <a:xfrm>
            <a:off x="0" y="8830660"/>
            <a:ext cx="2972098" cy="464205"/>
          </a:xfrm>
          <a:prstGeom prst="rect">
            <a:avLst/>
          </a:prstGeom>
          <a:noFill/>
          <a:ln w="9525">
            <a:noFill/>
            <a:miter lim="800000"/>
            <a:headEnd/>
            <a:tailEnd/>
          </a:ln>
          <a:effectLst/>
        </p:spPr>
        <p:txBody>
          <a:bodyPr vert="horz" wrap="square" lIns="92437" tIns="46219" rIns="92437" bIns="46219" numCol="1" anchor="b" anchorCtr="0" compatLnSpc="1">
            <a:prstTxWarp prst="textNoShape">
              <a:avLst/>
            </a:prstTxWarp>
          </a:bodyPr>
          <a:lstStyle>
            <a:lvl1pPr defTabSz="924539">
              <a:defRPr sz="1200">
                <a:latin typeface="Arial" pitchFamily="34" charset="0"/>
              </a:defRPr>
            </a:lvl1pPr>
          </a:lstStyle>
          <a:p>
            <a:pPr>
              <a:defRPr/>
            </a:pPr>
            <a:endParaRPr lang="en-CA"/>
          </a:p>
        </p:txBody>
      </p:sp>
      <p:sp>
        <p:nvSpPr>
          <p:cNvPr id="29703" name="Rectangle 7"/>
          <p:cNvSpPr>
            <a:spLocks noGrp="1" noChangeArrowheads="1"/>
          </p:cNvSpPr>
          <p:nvPr>
            <p:ph type="sldNum" sz="quarter" idx="5"/>
          </p:nvPr>
        </p:nvSpPr>
        <p:spPr bwMode="auto">
          <a:xfrm>
            <a:off x="3884414" y="8830660"/>
            <a:ext cx="2972098" cy="464205"/>
          </a:xfrm>
          <a:prstGeom prst="rect">
            <a:avLst/>
          </a:prstGeom>
          <a:noFill/>
          <a:ln w="9525">
            <a:noFill/>
            <a:miter lim="800000"/>
            <a:headEnd/>
            <a:tailEnd/>
          </a:ln>
          <a:effectLst/>
        </p:spPr>
        <p:txBody>
          <a:bodyPr vert="horz" wrap="square" lIns="92437" tIns="46219" rIns="92437" bIns="46219" numCol="1" anchor="b" anchorCtr="0" compatLnSpc="1">
            <a:prstTxWarp prst="textNoShape">
              <a:avLst/>
            </a:prstTxWarp>
          </a:bodyPr>
          <a:lstStyle>
            <a:lvl1pPr algn="r" defTabSz="924539">
              <a:defRPr sz="1200">
                <a:latin typeface="Arial" pitchFamily="34" charset="0"/>
              </a:defRPr>
            </a:lvl1pPr>
          </a:lstStyle>
          <a:p>
            <a:pPr>
              <a:defRPr/>
            </a:pPr>
            <a:fld id="{9D890144-4D81-434C-9DD1-D2EC689157A0}" type="slidenum">
              <a:rPr lang="en-CA"/>
              <a:pPr>
                <a:defRPr/>
              </a:pPr>
              <a:t>‹#›</a:t>
            </a:fld>
            <a:endParaRPr lang="en-CA"/>
          </a:p>
        </p:txBody>
      </p:sp>
    </p:spTree>
    <p:extLst>
      <p:ext uri="{BB962C8B-B14F-4D97-AF65-F5344CB8AC3E}">
        <p14:creationId xmlns:p14="http://schemas.microsoft.com/office/powerpoint/2010/main" xmlns="" val="35648254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D890144-4D81-434C-9DD1-D2EC689157A0}" type="slidenum">
              <a:rPr lang="en-CA" smtClean="0"/>
              <a:pPr>
                <a:defRPr/>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endParaRPr lang="en-CA" dirty="0" smtClean="0">
              <a:latin typeface="Arial" charset="0"/>
            </a:endParaRPr>
          </a:p>
        </p:txBody>
      </p:sp>
      <p:sp>
        <p:nvSpPr>
          <p:cNvPr id="98308" name="Slide Number Placeholder 3"/>
          <p:cNvSpPr>
            <a:spLocks noGrp="1"/>
          </p:cNvSpPr>
          <p:nvPr>
            <p:ph type="sldNum" sz="quarter" idx="5"/>
          </p:nvPr>
        </p:nvSpPr>
        <p:spPr>
          <a:noFill/>
        </p:spPr>
        <p:txBody>
          <a:bodyPr/>
          <a:lstStyle/>
          <a:p>
            <a:fld id="{50B98C12-D7D9-4DD3-AC93-657CF57086C5}" type="slidenum">
              <a:rPr lang="en-CA" smtClean="0">
                <a:latin typeface="Arial" charset="0"/>
              </a:rPr>
              <a:pPr/>
              <a:t>13</a:t>
            </a:fld>
            <a:endParaRPr lang="en-CA"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E65869B6-00B5-40F8-B48A-BE4AC7A8C1EB}" type="slidenum">
              <a:rPr lang="en-CA" smtClean="0">
                <a:latin typeface="Arial" charset="0"/>
              </a:rPr>
              <a:pPr/>
              <a:t>14</a:t>
            </a:fld>
            <a:endParaRPr lang="en-CA" smtClean="0">
              <a:latin typeface="Arial" charset="0"/>
            </a:endParaRPr>
          </a:p>
        </p:txBody>
      </p:sp>
      <p:sp>
        <p:nvSpPr>
          <p:cNvPr id="100355" name="Slide Image Placeholder 1"/>
          <p:cNvSpPr>
            <a:spLocks noGrp="1" noRot="1" noChangeAspect="1" noTextEdit="1"/>
          </p:cNvSpPr>
          <p:nvPr>
            <p:ph type="sldImg"/>
          </p:nvPr>
        </p:nvSpPr>
        <p:spPr>
          <a:xfrm>
            <a:off x="1104900" y="696913"/>
            <a:ext cx="4648200" cy="3486150"/>
          </a:xfrm>
          <a:ln/>
        </p:spPr>
      </p:sp>
      <p:sp>
        <p:nvSpPr>
          <p:cNvPr id="100356" name="Notes Placeholder 2"/>
          <p:cNvSpPr>
            <a:spLocks noGrp="1"/>
          </p:cNvSpPr>
          <p:nvPr>
            <p:ph type="body" idx="1"/>
          </p:nvPr>
        </p:nvSpPr>
        <p:spPr>
          <a:xfrm>
            <a:off x="913805" y="4416099"/>
            <a:ext cx="5030391" cy="4183995"/>
          </a:xfrm>
          <a:noFill/>
          <a:ln/>
        </p:spPr>
        <p:txBody>
          <a:bodyPr lIns="92438" rIns="92438"/>
          <a:lstStyle/>
          <a:p>
            <a:pPr eaLnBrk="1" hangingPunct="1"/>
            <a:endParaRPr lang="en-US" dirty="0" smtClean="0">
              <a:latin typeface="Arial" charset="0"/>
            </a:endParaRPr>
          </a:p>
        </p:txBody>
      </p:sp>
      <p:sp>
        <p:nvSpPr>
          <p:cNvPr id="100357"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3B6DE89B-9E31-4C0A-8248-BF3C8BEF9145}" type="slidenum">
              <a:rPr lang="en-US" sz="1200">
                <a:latin typeface="Georgia" pitchFamily="18" charset="0"/>
              </a:rPr>
              <a:pPr algn="r" defTabSz="924539" eaLnBrk="0" hangingPunct="0"/>
              <a:t>14</a:t>
            </a:fld>
            <a:endParaRPr lang="en-US" sz="1200" dirty="0">
              <a:latin typeface="Georgia"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AA0D832A-8F6D-470A-8CFA-4250635E1BA0}" type="slidenum">
              <a:rPr lang="en-CA" smtClean="0">
                <a:latin typeface="Arial" charset="0"/>
              </a:rPr>
              <a:pPr/>
              <a:t>17</a:t>
            </a:fld>
            <a:endParaRPr lang="en-CA" smtClean="0">
              <a:latin typeface="Arial" charset="0"/>
            </a:endParaRPr>
          </a:p>
        </p:txBody>
      </p:sp>
      <p:sp>
        <p:nvSpPr>
          <p:cNvPr id="91139" name="Slide Image Placeholder 1"/>
          <p:cNvSpPr>
            <a:spLocks noGrp="1" noRot="1" noChangeAspect="1" noTextEdit="1"/>
          </p:cNvSpPr>
          <p:nvPr>
            <p:ph type="sldImg"/>
          </p:nvPr>
        </p:nvSpPr>
        <p:spPr>
          <a:xfrm>
            <a:off x="1104900" y="696913"/>
            <a:ext cx="4648200" cy="3486150"/>
          </a:xfrm>
          <a:ln/>
        </p:spPr>
      </p:sp>
      <p:sp>
        <p:nvSpPr>
          <p:cNvPr id="91140" name="Notes Placeholder 2"/>
          <p:cNvSpPr>
            <a:spLocks noGrp="1"/>
          </p:cNvSpPr>
          <p:nvPr>
            <p:ph type="body" idx="1"/>
          </p:nvPr>
        </p:nvSpPr>
        <p:spPr>
          <a:xfrm>
            <a:off x="913805" y="4416099"/>
            <a:ext cx="5030391" cy="4183995"/>
          </a:xfrm>
          <a:noFill/>
          <a:ln/>
        </p:spPr>
        <p:txBody>
          <a:bodyPr lIns="92438" rIns="92438"/>
          <a:lstStyle/>
          <a:p>
            <a:pPr eaLnBrk="1" hangingPunct="1"/>
            <a:endParaRPr lang="en-US" smtClean="0">
              <a:latin typeface="Arial" charset="0"/>
            </a:endParaRPr>
          </a:p>
        </p:txBody>
      </p:sp>
      <p:sp>
        <p:nvSpPr>
          <p:cNvPr id="91141"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E1EF42C0-3FBE-4E62-92AB-58C33E028261}" type="slidenum">
              <a:rPr lang="en-US" sz="1200">
                <a:latin typeface="Georgia" pitchFamily="18" charset="0"/>
              </a:rPr>
              <a:pPr algn="r" defTabSz="924539" eaLnBrk="0" hangingPunct="0"/>
              <a:t>17</a:t>
            </a:fld>
            <a:endParaRPr lang="en-US" sz="1200" dirty="0">
              <a:latin typeface="Georgia"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F0B3F579-6A5A-451F-8E72-D0C7F23E7276}" type="slidenum">
              <a:rPr lang="en-CA" smtClean="0">
                <a:latin typeface="Arial" charset="0"/>
              </a:rPr>
              <a:pPr/>
              <a:t>18</a:t>
            </a:fld>
            <a:endParaRPr lang="en-CA" smtClean="0">
              <a:latin typeface="Arial" charset="0"/>
            </a:endParaRPr>
          </a:p>
        </p:txBody>
      </p:sp>
      <p:sp>
        <p:nvSpPr>
          <p:cNvPr id="92163" name="Slide Image Placeholder 1"/>
          <p:cNvSpPr>
            <a:spLocks noGrp="1" noRot="1" noChangeAspect="1" noTextEdit="1"/>
          </p:cNvSpPr>
          <p:nvPr>
            <p:ph type="sldImg"/>
          </p:nvPr>
        </p:nvSpPr>
        <p:spPr>
          <a:xfrm>
            <a:off x="1104900" y="696913"/>
            <a:ext cx="4648200" cy="3486150"/>
          </a:xfrm>
          <a:ln/>
        </p:spPr>
      </p:sp>
      <p:sp>
        <p:nvSpPr>
          <p:cNvPr id="92164" name="Notes Placeholder 2"/>
          <p:cNvSpPr>
            <a:spLocks noGrp="1"/>
          </p:cNvSpPr>
          <p:nvPr>
            <p:ph type="body" idx="1"/>
          </p:nvPr>
        </p:nvSpPr>
        <p:spPr>
          <a:xfrm>
            <a:off x="913805" y="4416099"/>
            <a:ext cx="5030391" cy="4183995"/>
          </a:xfrm>
          <a:noFill/>
          <a:ln/>
        </p:spPr>
        <p:txBody>
          <a:bodyPr lIns="92438" rIns="92438"/>
          <a:lstStyle/>
          <a:p>
            <a:pPr eaLnBrk="1" hangingPunct="1"/>
            <a:endParaRPr lang="en-US" dirty="0" smtClean="0">
              <a:latin typeface="Arial" charset="0"/>
            </a:endParaRPr>
          </a:p>
        </p:txBody>
      </p:sp>
      <p:sp>
        <p:nvSpPr>
          <p:cNvPr id="92165"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DCE5A8E9-932E-4B32-A67A-414D026E73C5}" type="slidenum">
              <a:rPr lang="en-US" sz="1200">
                <a:latin typeface="Georgia" pitchFamily="18" charset="0"/>
              </a:rPr>
              <a:pPr algn="r" defTabSz="924539" eaLnBrk="0" hangingPunct="0"/>
              <a:t>18</a:t>
            </a:fld>
            <a:endParaRPr lang="en-US" sz="1200" dirty="0">
              <a:latin typeface="Georgia"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Methods:</a:t>
            </a:r>
          </a:p>
          <a:p>
            <a:r>
              <a:rPr lang="en-US" dirty="0" err="1" smtClean="0"/>
              <a:t>Restrospective</a:t>
            </a:r>
            <a:r>
              <a:rPr lang="en-US" dirty="0" smtClean="0"/>
              <a:t> study – pts with suspected or proven GP infection (Jan 2005-Dec 2006) Albany Med Centre</a:t>
            </a:r>
          </a:p>
          <a:p>
            <a:endParaRPr lang="en-US" dirty="0" smtClean="0"/>
          </a:p>
          <a:p>
            <a:r>
              <a:rPr lang="en-US" dirty="0" smtClean="0"/>
              <a:t>Inclusion:</a:t>
            </a:r>
          </a:p>
          <a:p>
            <a:pPr marL="228600" indent="-228600">
              <a:buAutoNum type="arabicPeriod"/>
            </a:pPr>
            <a:r>
              <a:rPr lang="en-US" baseline="0" dirty="0" smtClean="0"/>
              <a:t>Adult (18 or older)</a:t>
            </a:r>
          </a:p>
          <a:p>
            <a:pPr marL="228600" indent="-228600">
              <a:buAutoNum type="arabicPeriod"/>
            </a:pPr>
            <a:r>
              <a:rPr lang="en-US" baseline="0" dirty="0" smtClean="0"/>
              <a:t>ANC greater than/equal 1000 cell/mm3</a:t>
            </a:r>
          </a:p>
          <a:p>
            <a:pPr marL="228600" indent="-228600">
              <a:buAutoNum type="arabicPeriod"/>
            </a:pPr>
            <a:r>
              <a:rPr lang="en-US" baseline="0" dirty="0" err="1" smtClean="0"/>
              <a:t>Vanco</a:t>
            </a:r>
            <a:r>
              <a:rPr lang="en-US" baseline="0" dirty="0" smtClean="0"/>
              <a:t> at least 48 h</a:t>
            </a:r>
          </a:p>
          <a:p>
            <a:pPr marL="228600" indent="-228600">
              <a:buAutoNum type="arabicPeriod"/>
            </a:pPr>
            <a:r>
              <a:rPr lang="en-US" baseline="0" dirty="0" err="1" smtClean="0"/>
              <a:t>Vanco</a:t>
            </a:r>
            <a:r>
              <a:rPr lang="en-US" baseline="0" dirty="0" smtClean="0"/>
              <a:t> trough level done at least once – and done within 96 h of initiation</a:t>
            </a:r>
          </a:p>
          <a:p>
            <a:pPr marL="228600" indent="-228600">
              <a:buAutoNum type="arabicPeriod"/>
            </a:pPr>
            <a:r>
              <a:rPr lang="en-US" baseline="0" dirty="0" smtClean="0"/>
              <a:t>Baseline SCr of less than 2 mg/</a:t>
            </a:r>
            <a:r>
              <a:rPr lang="en-US" baseline="0" dirty="0" err="1" smtClean="0"/>
              <a:t>dL</a:t>
            </a:r>
            <a:endParaRPr lang="en-US" baseline="0" dirty="0" smtClean="0"/>
          </a:p>
          <a:p>
            <a:pPr marL="228600" indent="-228600">
              <a:buAutoNum type="arabicPeriod"/>
            </a:pPr>
            <a:endParaRPr lang="en-US" baseline="0" dirty="0" smtClean="0"/>
          </a:p>
          <a:p>
            <a:pPr marL="228600" indent="-228600">
              <a:buNone/>
            </a:pPr>
            <a:r>
              <a:rPr lang="en-US" baseline="0" dirty="0" smtClean="0"/>
              <a:t>Exclusion:</a:t>
            </a:r>
          </a:p>
          <a:p>
            <a:pPr marL="228600" indent="-228600">
              <a:buAutoNum type="arabicPeriod"/>
            </a:pPr>
            <a:r>
              <a:rPr lang="en-US" baseline="0" dirty="0" smtClean="0"/>
              <a:t>CF</a:t>
            </a:r>
          </a:p>
          <a:p>
            <a:pPr marL="228600" indent="-228600">
              <a:buAutoNum type="arabicPeriod"/>
            </a:pPr>
            <a:r>
              <a:rPr lang="en-US" baseline="0" dirty="0" smtClean="0"/>
              <a:t>IV contrast dye within 7 d</a:t>
            </a:r>
          </a:p>
          <a:p>
            <a:pPr marL="228600" indent="-228600">
              <a:buAutoNum type="arabicPeriod"/>
            </a:pPr>
            <a:r>
              <a:rPr lang="en-US" baseline="0" dirty="0" err="1" smtClean="0"/>
              <a:t>Vasopressors</a:t>
            </a:r>
            <a:r>
              <a:rPr lang="en-US" baseline="0" dirty="0" smtClean="0"/>
              <a:t> during therapy</a:t>
            </a:r>
          </a:p>
          <a:p>
            <a:pPr marL="228600" indent="-228600">
              <a:buNone/>
            </a:pPr>
            <a:endParaRPr lang="en-US" baseline="0" dirty="0" smtClean="0"/>
          </a:p>
        </p:txBody>
      </p:sp>
      <p:sp>
        <p:nvSpPr>
          <p:cNvPr id="4" name="Slide Number Placeholder 3"/>
          <p:cNvSpPr>
            <a:spLocks noGrp="1"/>
          </p:cNvSpPr>
          <p:nvPr>
            <p:ph type="sldNum" sz="quarter" idx="10"/>
          </p:nvPr>
        </p:nvSpPr>
        <p:spPr/>
        <p:txBody>
          <a:bodyPr/>
          <a:lstStyle/>
          <a:p>
            <a:pPr>
              <a:defRPr/>
            </a:pPr>
            <a:fld id="{DC259210-23F4-4EB9-9163-8D40542F7F99}" type="slidenum">
              <a:rPr lang="en-CA" smtClean="0"/>
              <a:pPr>
                <a:defRPr/>
              </a:pPr>
              <a:t>19</a:t>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CAUTIONARY NOTE:  Pictures are pretty</a:t>
            </a:r>
            <a:r>
              <a:rPr lang="en-US" baseline="0" dirty="0" smtClean="0"/>
              <a:t> but this is a single site, retrospective review of small patient size.  </a:t>
            </a:r>
            <a:r>
              <a:rPr lang="en-US" sz="1200" kern="1200" dirty="0" smtClean="0">
                <a:solidFill>
                  <a:schemeClr val="tx1"/>
                </a:solidFill>
                <a:latin typeface="Arial" pitchFamily="34" charset="0"/>
                <a:ea typeface="+mn-ea"/>
                <a:cs typeface="+mn-cs"/>
              </a:rPr>
              <a:t>As mentioned by the authors, further multicentre, prospective trials would be nice.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pitchFamily="34" charset="0"/>
                <a:ea typeface="+mn-ea"/>
                <a:cs typeface="+mn-cs"/>
              </a:rPr>
              <a:t>None the less, we could use to discuss to real possibility of </a:t>
            </a:r>
            <a:r>
              <a:rPr lang="en-US" sz="1200" kern="1200" dirty="0" err="1" smtClean="0">
                <a:solidFill>
                  <a:schemeClr val="tx1"/>
                </a:solidFill>
                <a:latin typeface="Arial" pitchFamily="34" charset="0"/>
                <a:ea typeface="+mn-ea"/>
                <a:cs typeface="+mn-cs"/>
              </a:rPr>
              <a:t>nephrotoxicity</a:t>
            </a:r>
            <a:r>
              <a:rPr lang="en-US" sz="1200" kern="1200" dirty="0" smtClean="0">
                <a:solidFill>
                  <a:schemeClr val="tx1"/>
                </a:solidFill>
                <a:latin typeface="Arial" pitchFamily="34" charset="0"/>
                <a:ea typeface="+mn-ea"/>
                <a:cs typeface="+mn-cs"/>
              </a:rPr>
              <a:t>, and highlight the difference as trough levels creep higher than 20 mg/L. </a:t>
            </a:r>
          </a:p>
        </p:txBody>
      </p:sp>
      <p:sp>
        <p:nvSpPr>
          <p:cNvPr id="4" name="Slide Number Placeholder 3"/>
          <p:cNvSpPr>
            <a:spLocks noGrp="1"/>
          </p:cNvSpPr>
          <p:nvPr>
            <p:ph type="sldNum" sz="quarter" idx="10"/>
          </p:nvPr>
        </p:nvSpPr>
        <p:spPr/>
        <p:txBody>
          <a:bodyPr/>
          <a:lstStyle/>
          <a:p>
            <a:pPr>
              <a:defRPr/>
            </a:pPr>
            <a:fld id="{DC259210-23F4-4EB9-9163-8D40542F7F99}" type="slidenum">
              <a:rPr lang="en-CA" smtClean="0"/>
              <a:pPr>
                <a:defRPr/>
              </a:pPr>
              <a:t>20</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11E41FB4-FE8F-42A9-8694-3AB9DE2148FF}" type="slidenum">
              <a:rPr lang="en-CA" smtClean="0">
                <a:latin typeface="Arial" charset="0"/>
              </a:rPr>
              <a:pPr/>
              <a:t>21</a:t>
            </a:fld>
            <a:endParaRPr lang="en-CA" smtClean="0">
              <a:latin typeface="Arial" charset="0"/>
            </a:endParaRPr>
          </a:p>
        </p:txBody>
      </p:sp>
      <p:sp>
        <p:nvSpPr>
          <p:cNvPr id="93187" name="Slide Image Placeholder 1"/>
          <p:cNvSpPr>
            <a:spLocks noGrp="1" noRot="1" noChangeAspect="1" noTextEdit="1"/>
          </p:cNvSpPr>
          <p:nvPr>
            <p:ph type="sldImg"/>
          </p:nvPr>
        </p:nvSpPr>
        <p:spPr>
          <a:xfrm>
            <a:off x="1104900" y="696913"/>
            <a:ext cx="4648200" cy="3486150"/>
          </a:xfrm>
          <a:ln/>
        </p:spPr>
      </p:sp>
      <p:sp>
        <p:nvSpPr>
          <p:cNvPr id="93188" name="Notes Placeholder 2"/>
          <p:cNvSpPr>
            <a:spLocks noGrp="1"/>
          </p:cNvSpPr>
          <p:nvPr>
            <p:ph type="body" idx="1"/>
          </p:nvPr>
        </p:nvSpPr>
        <p:spPr>
          <a:xfrm>
            <a:off x="913805" y="4416099"/>
            <a:ext cx="5030391" cy="4183995"/>
          </a:xfrm>
          <a:noFill/>
          <a:ln/>
        </p:spPr>
        <p:txBody>
          <a:bodyPr lIns="92438" rIns="92438"/>
          <a:lstStyle/>
          <a:p>
            <a:pPr eaLnBrk="1" hangingPunct="1"/>
            <a:endParaRPr lang="en-US" dirty="0" smtClean="0">
              <a:latin typeface="Arial" charset="0"/>
            </a:endParaRPr>
          </a:p>
        </p:txBody>
      </p:sp>
      <p:sp>
        <p:nvSpPr>
          <p:cNvPr id="93189"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C418BB57-1C0A-4A6A-82D8-B295316B285C}" type="slidenum">
              <a:rPr lang="en-US" sz="1200">
                <a:latin typeface="Georgia" pitchFamily="18" charset="0"/>
              </a:rPr>
              <a:pPr algn="r" defTabSz="924539" eaLnBrk="0" hangingPunct="0"/>
              <a:t>21</a:t>
            </a:fld>
            <a:endParaRPr lang="en-US" sz="1200" dirty="0">
              <a:latin typeface="Georgia"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FB989C57-8931-40F6-BFAD-62F85ACBAC18}" type="slidenum">
              <a:rPr lang="en-CA" smtClean="0">
                <a:latin typeface="Arial" charset="0"/>
              </a:rPr>
              <a:pPr/>
              <a:t>22</a:t>
            </a:fld>
            <a:endParaRPr lang="en-CA" smtClean="0">
              <a:latin typeface="Arial" charset="0"/>
            </a:endParaRPr>
          </a:p>
        </p:txBody>
      </p:sp>
      <p:sp>
        <p:nvSpPr>
          <p:cNvPr id="94211" name="Slide Image Placeholder 1"/>
          <p:cNvSpPr>
            <a:spLocks noGrp="1" noRot="1" noChangeAspect="1" noTextEdit="1"/>
          </p:cNvSpPr>
          <p:nvPr>
            <p:ph type="sldImg"/>
          </p:nvPr>
        </p:nvSpPr>
        <p:spPr>
          <a:xfrm>
            <a:off x="1104900" y="696913"/>
            <a:ext cx="4648200" cy="3486150"/>
          </a:xfrm>
          <a:ln/>
        </p:spPr>
      </p:sp>
      <p:sp>
        <p:nvSpPr>
          <p:cNvPr id="94212" name="Notes Placeholder 2"/>
          <p:cNvSpPr>
            <a:spLocks noGrp="1"/>
          </p:cNvSpPr>
          <p:nvPr>
            <p:ph type="body" idx="1"/>
          </p:nvPr>
        </p:nvSpPr>
        <p:spPr>
          <a:xfrm>
            <a:off x="913805" y="4416099"/>
            <a:ext cx="5030391" cy="4183995"/>
          </a:xfrm>
          <a:noFill/>
          <a:ln/>
        </p:spPr>
        <p:txBody>
          <a:bodyPr lIns="92438" rIns="92438"/>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sz="2000" dirty="0" err="1" smtClean="0"/>
              <a:t>Pai</a:t>
            </a:r>
            <a:r>
              <a:rPr lang="en-US" sz="2000" dirty="0" smtClean="0"/>
              <a:t> et al. Annals of Pharmacotherapy 2006.</a:t>
            </a:r>
          </a:p>
          <a:p>
            <a:pPr eaLnBrk="1" hangingPunct="1"/>
            <a:endParaRPr lang="en-US" dirty="0" smtClean="0">
              <a:latin typeface="Arial" charset="0"/>
            </a:endParaRPr>
          </a:p>
        </p:txBody>
      </p:sp>
      <p:sp>
        <p:nvSpPr>
          <p:cNvPr id="94213"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D2561787-B99A-49B9-8D7F-C37498A90B4F}" type="slidenum">
              <a:rPr lang="en-US" sz="1200">
                <a:latin typeface="Georgia" pitchFamily="18" charset="0"/>
              </a:rPr>
              <a:pPr algn="r" defTabSz="924539" eaLnBrk="0" hangingPunct="0"/>
              <a:t>22</a:t>
            </a:fld>
            <a:endParaRPr lang="en-US" sz="1200" dirty="0">
              <a:latin typeface="Georgia"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C8A3FA85-E3DE-4819-93EF-12C47D4EF663}" type="slidenum">
              <a:rPr lang="en-CA" smtClean="0">
                <a:latin typeface="Arial" charset="0"/>
              </a:rPr>
              <a:pPr/>
              <a:t>23</a:t>
            </a:fld>
            <a:endParaRPr lang="en-CA" smtClean="0">
              <a:latin typeface="Arial" charset="0"/>
            </a:endParaRPr>
          </a:p>
        </p:txBody>
      </p:sp>
      <p:sp>
        <p:nvSpPr>
          <p:cNvPr id="101379" name="Rectangle 7"/>
          <p:cNvSpPr txBox="1">
            <a:spLocks noGrp="1" noChangeArrowheads="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918CE71E-E1E3-415A-93AD-0E552F9C373A}" type="slidenum">
              <a:rPr lang="en-US" sz="1200">
                <a:latin typeface="Georgia" pitchFamily="18" charset="0"/>
              </a:rPr>
              <a:pPr algn="r" defTabSz="924539" eaLnBrk="0" hangingPunct="0"/>
              <a:t>23</a:t>
            </a:fld>
            <a:endParaRPr lang="en-US" sz="1200" dirty="0">
              <a:latin typeface="Georgia" pitchFamily="18" charset="0"/>
            </a:endParaRPr>
          </a:p>
        </p:txBody>
      </p:sp>
      <p:sp>
        <p:nvSpPr>
          <p:cNvPr id="101380" name="Rectangle 2"/>
          <p:cNvSpPr>
            <a:spLocks noGrp="1" noRot="1" noChangeAspect="1" noChangeArrowheads="1" noTextEdit="1"/>
          </p:cNvSpPr>
          <p:nvPr>
            <p:ph type="sldImg"/>
          </p:nvPr>
        </p:nvSpPr>
        <p:spPr>
          <a:xfrm>
            <a:off x="1104900" y="696913"/>
            <a:ext cx="4648200" cy="3486150"/>
          </a:xfrm>
          <a:ln/>
        </p:spPr>
      </p:sp>
      <p:sp>
        <p:nvSpPr>
          <p:cNvPr id="101381" name="Rectangle 3"/>
          <p:cNvSpPr>
            <a:spLocks noGrp="1" noChangeArrowheads="1"/>
          </p:cNvSpPr>
          <p:nvPr>
            <p:ph type="body" idx="1"/>
          </p:nvPr>
        </p:nvSpPr>
        <p:spPr>
          <a:xfrm>
            <a:off x="686097" y="4416099"/>
            <a:ext cx="5487293" cy="4183995"/>
          </a:xfrm>
          <a:noFill/>
          <a:ln/>
        </p:spPr>
        <p:txBody>
          <a:bodyPr lIns="92438" rIns="92438"/>
          <a:lstStyle/>
          <a:p>
            <a:pPr eaLnBrk="1" hangingPunct="1"/>
            <a:endParaRPr lang="en-US" dirty="0"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D291EC4F-0EAE-441B-AC32-58F286DC0F94}" type="slidenum">
              <a:rPr lang="en-CA" smtClean="0">
                <a:latin typeface="Arial" charset="0"/>
              </a:rPr>
              <a:pPr/>
              <a:t>24</a:t>
            </a:fld>
            <a:endParaRPr lang="en-CA" smtClean="0">
              <a:latin typeface="Arial" charset="0"/>
            </a:endParaRPr>
          </a:p>
        </p:txBody>
      </p:sp>
      <p:sp>
        <p:nvSpPr>
          <p:cNvPr id="104451" name="Rectangle 7"/>
          <p:cNvSpPr txBox="1">
            <a:spLocks noGrp="1" noChangeArrowheads="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B2FB1CE9-7B35-43FE-941B-BEE489F1C578}" type="slidenum">
              <a:rPr lang="en-US" sz="1200">
                <a:latin typeface="Georgia" pitchFamily="18" charset="0"/>
              </a:rPr>
              <a:pPr algn="r" defTabSz="924539" eaLnBrk="0" hangingPunct="0"/>
              <a:t>24</a:t>
            </a:fld>
            <a:endParaRPr lang="en-US" sz="1200" dirty="0">
              <a:latin typeface="Georgia" pitchFamily="18" charset="0"/>
            </a:endParaRPr>
          </a:p>
        </p:txBody>
      </p:sp>
      <p:sp>
        <p:nvSpPr>
          <p:cNvPr id="104452" name="Slide Image Placeholder 1"/>
          <p:cNvSpPr>
            <a:spLocks noGrp="1" noRot="1" noChangeAspect="1" noTextEdit="1"/>
          </p:cNvSpPr>
          <p:nvPr>
            <p:ph type="sldImg"/>
          </p:nvPr>
        </p:nvSpPr>
        <p:spPr>
          <a:xfrm>
            <a:off x="1104900" y="696913"/>
            <a:ext cx="4648200" cy="3486150"/>
          </a:xfrm>
          <a:ln/>
        </p:spPr>
      </p:sp>
      <p:sp>
        <p:nvSpPr>
          <p:cNvPr id="106501" name="Notes Placeholder 2"/>
          <p:cNvSpPr>
            <a:spLocks noGrp="1"/>
          </p:cNvSpPr>
          <p:nvPr>
            <p:ph type="body" idx="1"/>
          </p:nvPr>
        </p:nvSpPr>
        <p:spPr>
          <a:xfrm>
            <a:off x="686097" y="4416099"/>
            <a:ext cx="5487293" cy="4183995"/>
          </a:xfrm>
          <a:ln/>
        </p:spPr>
        <p:txBody>
          <a:bodyPr lIns="92438" rIns="92438"/>
          <a:lstStyle/>
          <a:p>
            <a:pPr eaLnBrk="1" hangingPunct="1">
              <a:spcBef>
                <a:spcPct val="0"/>
              </a:spcBef>
              <a:defRPr/>
            </a:pPr>
            <a:endParaRPr lang="en-CA" dirty="0" smtClean="0"/>
          </a:p>
        </p:txBody>
      </p:sp>
      <p:sp>
        <p:nvSpPr>
          <p:cNvPr id="104454" name="Slide Number Placeholder 3"/>
          <p:cNvSpPr txBox="1">
            <a:spLocks noGrp="1"/>
          </p:cNvSpPr>
          <p:nvPr/>
        </p:nvSpPr>
        <p:spPr bwMode="auto">
          <a:xfrm>
            <a:off x="3884414" y="8829122"/>
            <a:ext cx="2972098" cy="465743"/>
          </a:xfrm>
          <a:prstGeom prst="rect">
            <a:avLst/>
          </a:prstGeom>
          <a:noFill/>
          <a:ln w="9525">
            <a:noFill/>
            <a:miter lim="800000"/>
            <a:headEnd/>
            <a:tailEnd/>
          </a:ln>
        </p:spPr>
        <p:txBody>
          <a:bodyPr lIns="92438" tIns="46219" rIns="92438" bIns="46219" anchor="b"/>
          <a:lstStyle/>
          <a:p>
            <a:pPr algn="r" defTabSz="924539"/>
            <a:fld id="{B563D8AF-B999-4DB5-A3ED-7B9C0AF6C333}" type="slidenum">
              <a:rPr lang="en-CA" sz="1200">
                <a:latin typeface="Calibri" pitchFamily="34" charset="0"/>
              </a:rPr>
              <a:pPr algn="r" defTabSz="924539"/>
              <a:t>24</a:t>
            </a:fld>
            <a:endParaRPr lang="en-CA" sz="1200" dirty="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8A5BFF06-01C1-46A1-BDAF-87E622C2B3FA}" type="slidenum">
              <a:rPr lang="en-CA" smtClean="0">
                <a:latin typeface="Arial" charset="0"/>
              </a:rPr>
              <a:pPr/>
              <a:t>2</a:t>
            </a:fld>
            <a:endParaRPr lang="en-CA" smtClean="0">
              <a:latin typeface="Arial" charset="0"/>
            </a:endParaRPr>
          </a:p>
        </p:txBody>
      </p:sp>
      <p:sp>
        <p:nvSpPr>
          <p:cNvPr id="87043" name="Rectangle 7"/>
          <p:cNvSpPr txBox="1">
            <a:spLocks noGrp="1" noChangeArrowheads="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CE4CE0AD-ACE9-472E-9A4A-0F73221F1740}" type="slidenum">
              <a:rPr lang="en-US" sz="1200">
                <a:latin typeface="Georgia" pitchFamily="18" charset="0"/>
              </a:rPr>
              <a:pPr algn="r" defTabSz="924539" eaLnBrk="0" hangingPunct="0"/>
              <a:t>2</a:t>
            </a:fld>
            <a:endParaRPr lang="en-US" sz="1200" dirty="0">
              <a:latin typeface="Georgia" pitchFamily="18" charset="0"/>
            </a:endParaRPr>
          </a:p>
        </p:txBody>
      </p:sp>
      <p:sp>
        <p:nvSpPr>
          <p:cNvPr id="87044" name="Rectangle 2"/>
          <p:cNvSpPr>
            <a:spLocks noGrp="1" noRot="1" noChangeAspect="1" noChangeArrowheads="1" noTextEdit="1"/>
          </p:cNvSpPr>
          <p:nvPr>
            <p:ph type="sldImg"/>
          </p:nvPr>
        </p:nvSpPr>
        <p:spPr>
          <a:xfrm>
            <a:off x="1104900" y="696913"/>
            <a:ext cx="4648200" cy="3486150"/>
          </a:xfrm>
          <a:ln/>
        </p:spPr>
      </p:sp>
      <p:sp>
        <p:nvSpPr>
          <p:cNvPr id="87045" name="Rectangle 3"/>
          <p:cNvSpPr>
            <a:spLocks noGrp="1" noChangeArrowheads="1"/>
          </p:cNvSpPr>
          <p:nvPr>
            <p:ph type="body" idx="1"/>
          </p:nvPr>
        </p:nvSpPr>
        <p:spPr>
          <a:xfrm>
            <a:off x="913805" y="4416099"/>
            <a:ext cx="5030391" cy="4183995"/>
          </a:xfrm>
          <a:noFill/>
          <a:ln/>
        </p:spPr>
        <p:txBody>
          <a:bodyPr lIns="92438" rIns="92438"/>
          <a:lstStyle/>
          <a:p>
            <a:pPr eaLnBrk="1" hangingPunct="1"/>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pPr defTabSz="923925"/>
            <a:fld id="{7473CC06-D2B8-4894-8BFE-4B8CEA7501A7}" type="slidenum">
              <a:rPr lang="en-CA" smtClean="0">
                <a:latin typeface="Arial" charset="0"/>
              </a:rPr>
              <a:pPr defTabSz="923925"/>
              <a:t>25</a:t>
            </a:fld>
            <a:endParaRPr lang="en-CA" smtClean="0">
              <a:latin typeface="Arial" charset="0"/>
            </a:endParaRPr>
          </a:p>
        </p:txBody>
      </p:sp>
      <p:sp>
        <p:nvSpPr>
          <p:cNvPr id="57346" name="Rectangle 7"/>
          <p:cNvSpPr txBox="1">
            <a:spLocks noGrp="1" noChangeArrowheads="1"/>
          </p:cNvSpPr>
          <p:nvPr/>
        </p:nvSpPr>
        <p:spPr bwMode="auto">
          <a:xfrm>
            <a:off x="3887788" y="8831263"/>
            <a:ext cx="2970212" cy="465137"/>
          </a:xfrm>
          <a:prstGeom prst="rect">
            <a:avLst/>
          </a:prstGeom>
          <a:noFill/>
          <a:ln w="9525">
            <a:noFill/>
            <a:miter lim="800000"/>
            <a:headEnd/>
            <a:tailEnd/>
          </a:ln>
        </p:spPr>
        <p:txBody>
          <a:bodyPr lIns="92438" tIns="46219" rIns="92438" bIns="46219" anchor="b"/>
          <a:lstStyle/>
          <a:p>
            <a:pPr algn="r" defTabSz="923925" eaLnBrk="0" hangingPunct="0"/>
            <a:fld id="{DDA09B64-DD69-42D4-93C1-34047A5AEB1C}" type="slidenum">
              <a:rPr lang="en-US" sz="1200">
                <a:latin typeface="Georgia" pitchFamily="18" charset="0"/>
              </a:rPr>
              <a:pPr algn="r" defTabSz="923925" eaLnBrk="0" hangingPunct="0"/>
              <a:t>25</a:t>
            </a:fld>
            <a:endParaRPr lang="en-US" sz="1200">
              <a:latin typeface="Georgia" pitchFamily="18" charset="0"/>
            </a:endParaRPr>
          </a:p>
        </p:txBody>
      </p:sp>
      <p:sp>
        <p:nvSpPr>
          <p:cNvPr id="57347" name="Rectangle 2"/>
          <p:cNvSpPr>
            <a:spLocks noGrp="1" noRot="1" noChangeAspect="1" noChangeArrowheads="1" noTextEdit="1"/>
          </p:cNvSpPr>
          <p:nvPr>
            <p:ph type="sldImg"/>
          </p:nvPr>
        </p:nvSpPr>
        <p:spPr>
          <a:xfrm>
            <a:off x="1104900" y="696913"/>
            <a:ext cx="4648200" cy="3486150"/>
          </a:xfrm>
          <a:ln/>
        </p:spPr>
      </p:sp>
      <p:sp>
        <p:nvSpPr>
          <p:cNvPr id="57348" name="Rectangle 3"/>
          <p:cNvSpPr>
            <a:spLocks noGrp="1" noChangeArrowheads="1"/>
          </p:cNvSpPr>
          <p:nvPr>
            <p:ph type="body" idx="1"/>
          </p:nvPr>
        </p:nvSpPr>
        <p:spPr>
          <a:xfrm>
            <a:off x="685800" y="4416425"/>
            <a:ext cx="5487988" cy="4183063"/>
          </a:xfrm>
          <a:noFill/>
          <a:ln/>
        </p:spPr>
        <p:txBody>
          <a:bodyPr lIns="92438" rIns="92438"/>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Arial" pitchFamily="34" charset="0"/>
                <a:ea typeface="+mn-ea"/>
                <a:cs typeface="+mn-cs"/>
              </a:rPr>
              <a:t>Having a higher MIC breakpoint does not imply an organism harder to treat but rather one that is easier to treat.  The breakpoints are based on when clinical failure is seen in treatment relative to the achievable MIC of the treating drug.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r>
              <a:rPr lang="en-US" smtClean="0">
                <a:latin typeface="Arial" charset="0"/>
              </a:rPr>
              <a:t> </a:t>
            </a:r>
            <a:endParaRPr lang="en-CA" smtClean="0">
              <a:latin typeface="Arial" charset="0"/>
            </a:endParaRPr>
          </a:p>
        </p:txBody>
      </p:sp>
      <p:sp>
        <p:nvSpPr>
          <p:cNvPr id="110596" name="Slide Number Placeholder 3"/>
          <p:cNvSpPr>
            <a:spLocks noGrp="1"/>
          </p:cNvSpPr>
          <p:nvPr>
            <p:ph type="sldNum" sz="quarter" idx="5"/>
          </p:nvPr>
        </p:nvSpPr>
        <p:spPr>
          <a:noFill/>
        </p:spPr>
        <p:txBody>
          <a:bodyPr/>
          <a:lstStyle/>
          <a:p>
            <a:fld id="{0D458846-DFCC-413C-9509-5EC31D231DB0}" type="slidenum">
              <a:rPr lang="en-CA" smtClean="0">
                <a:latin typeface="Arial" charset="0"/>
              </a:rPr>
              <a:pPr/>
              <a:t>26</a:t>
            </a:fld>
            <a:endParaRPr lang="en-CA"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p:spPr>
        <p:txBody>
          <a:bodyPr/>
          <a:lstStyle/>
          <a:p>
            <a:r>
              <a:rPr lang="en-US" smtClean="0">
                <a:latin typeface="Arial" charset="0"/>
              </a:rPr>
              <a:t> </a:t>
            </a:r>
            <a:endParaRPr lang="en-CA" smtClean="0">
              <a:latin typeface="Arial" charset="0"/>
            </a:endParaRPr>
          </a:p>
          <a:p>
            <a:endParaRPr lang="en-CA" smtClean="0">
              <a:latin typeface="Arial" charset="0"/>
            </a:endParaRPr>
          </a:p>
          <a:p>
            <a:endParaRPr lang="en-CA" smtClean="0">
              <a:latin typeface="Arial" charset="0"/>
            </a:endParaRPr>
          </a:p>
        </p:txBody>
      </p:sp>
      <p:sp>
        <p:nvSpPr>
          <p:cNvPr id="111620" name="Slide Number Placeholder 3"/>
          <p:cNvSpPr>
            <a:spLocks noGrp="1"/>
          </p:cNvSpPr>
          <p:nvPr>
            <p:ph type="sldNum" sz="quarter" idx="5"/>
          </p:nvPr>
        </p:nvSpPr>
        <p:spPr>
          <a:noFill/>
        </p:spPr>
        <p:txBody>
          <a:bodyPr/>
          <a:lstStyle/>
          <a:p>
            <a:fld id="{560FFAF2-569D-4A7D-B5A5-75955412438D}" type="slidenum">
              <a:rPr lang="en-CA" smtClean="0">
                <a:latin typeface="Arial" charset="0"/>
              </a:rPr>
              <a:pPr/>
              <a:t>27</a:t>
            </a:fld>
            <a:endParaRPr lang="en-CA"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295CE8B-25E5-4A37-8FB3-DFBED90E2726}" type="slidenum">
              <a:rPr lang="en-CA" smtClean="0">
                <a:latin typeface="Arial" charset="0"/>
              </a:rPr>
              <a:pPr/>
              <a:t>28</a:t>
            </a:fld>
            <a:endParaRPr lang="en-CA" smtClean="0">
              <a:latin typeface="Arial" charset="0"/>
            </a:endParaRPr>
          </a:p>
        </p:txBody>
      </p:sp>
      <p:sp>
        <p:nvSpPr>
          <p:cNvPr id="117763" name="Slide Image Placeholder 1"/>
          <p:cNvSpPr>
            <a:spLocks noGrp="1" noRot="1" noChangeAspect="1" noTextEdit="1"/>
          </p:cNvSpPr>
          <p:nvPr>
            <p:ph type="sldImg"/>
          </p:nvPr>
        </p:nvSpPr>
        <p:spPr>
          <a:xfrm>
            <a:off x="1104900" y="696913"/>
            <a:ext cx="4648200" cy="3486150"/>
          </a:xfrm>
          <a:ln/>
        </p:spPr>
      </p:sp>
      <p:sp>
        <p:nvSpPr>
          <p:cNvPr id="118788" name="Notes Placeholder 2"/>
          <p:cNvSpPr>
            <a:spLocks noGrp="1"/>
          </p:cNvSpPr>
          <p:nvPr>
            <p:ph type="body" idx="1"/>
          </p:nvPr>
        </p:nvSpPr>
        <p:spPr>
          <a:xfrm>
            <a:off x="913805" y="4416099"/>
            <a:ext cx="5030391" cy="4183995"/>
          </a:xfrm>
          <a:ln/>
        </p:spPr>
        <p:txBody>
          <a:bodyPr lIns="92438" rIns="92438"/>
          <a:lstStyle/>
          <a:p>
            <a:pPr eaLnBrk="1" hangingPunct="1">
              <a:defRPr/>
            </a:pPr>
            <a:endParaRPr lang="en-US" dirty="0" smtClean="0"/>
          </a:p>
        </p:txBody>
      </p:sp>
      <p:sp>
        <p:nvSpPr>
          <p:cNvPr id="117765"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8EAC5284-BC6B-438F-B3C3-F5A43946B920}" type="slidenum">
              <a:rPr lang="en-US" sz="1200">
                <a:latin typeface="Georgia" pitchFamily="18" charset="0"/>
              </a:rPr>
              <a:pPr algn="r" defTabSz="924539" eaLnBrk="0" hangingPunct="0"/>
              <a:t>28</a:t>
            </a:fld>
            <a:endParaRPr lang="en-US" sz="1200" dirty="0">
              <a:latin typeface="Georgia"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18610" indent="-218610">
              <a:buFontTx/>
              <a:buAutoNum type="arabicPeriod"/>
              <a:defRPr/>
            </a:pPr>
            <a:endParaRPr lang="en-US" dirty="0" smtClean="0"/>
          </a:p>
        </p:txBody>
      </p:sp>
      <p:sp>
        <p:nvSpPr>
          <p:cNvPr id="113668" name="Slide Number Placeholder 3"/>
          <p:cNvSpPr>
            <a:spLocks noGrp="1"/>
          </p:cNvSpPr>
          <p:nvPr>
            <p:ph type="sldNum" sz="quarter" idx="5"/>
          </p:nvPr>
        </p:nvSpPr>
        <p:spPr>
          <a:noFill/>
        </p:spPr>
        <p:txBody>
          <a:bodyPr/>
          <a:lstStyle/>
          <a:p>
            <a:fld id="{A333A04E-0B92-4ECD-BE43-1B94FB2AAAAB}" type="slidenum">
              <a:rPr lang="en-CA" smtClean="0">
                <a:latin typeface="Arial" charset="0"/>
              </a:rPr>
              <a:pPr/>
              <a:t>29</a:t>
            </a:fld>
            <a:endParaRPr lang="en-CA"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BED2FB0F-9752-41D4-BDA3-BE967D106A8F}" type="slidenum">
              <a:rPr lang="en-CA" smtClean="0">
                <a:latin typeface="Arial" charset="0"/>
              </a:rPr>
              <a:pPr/>
              <a:t>30</a:t>
            </a:fld>
            <a:endParaRPr lang="en-CA" smtClean="0">
              <a:latin typeface="Arial" charset="0"/>
            </a:endParaRPr>
          </a:p>
        </p:txBody>
      </p:sp>
      <p:sp>
        <p:nvSpPr>
          <p:cNvPr id="114691" name="Rectangle 7"/>
          <p:cNvSpPr txBox="1">
            <a:spLocks noGrp="1" noChangeArrowheads="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EE28BEDF-47D0-438B-800A-9045FFE47EF9}" type="slidenum">
              <a:rPr lang="en-US" sz="1200">
                <a:latin typeface="Georgia" pitchFamily="18" charset="0"/>
              </a:rPr>
              <a:pPr algn="r" defTabSz="924539" eaLnBrk="0" hangingPunct="0"/>
              <a:t>30</a:t>
            </a:fld>
            <a:endParaRPr lang="en-US" sz="1200" dirty="0">
              <a:latin typeface="Georgia" pitchFamily="18" charset="0"/>
            </a:endParaRPr>
          </a:p>
        </p:txBody>
      </p:sp>
      <p:sp>
        <p:nvSpPr>
          <p:cNvPr id="114692" name="Rectangle 2"/>
          <p:cNvSpPr>
            <a:spLocks noGrp="1" noRot="1" noChangeAspect="1" noChangeArrowheads="1" noTextEdit="1"/>
          </p:cNvSpPr>
          <p:nvPr>
            <p:ph type="sldImg"/>
          </p:nvPr>
        </p:nvSpPr>
        <p:spPr>
          <a:xfrm>
            <a:off x="1109663" y="698500"/>
            <a:ext cx="4643437" cy="3482975"/>
          </a:xfrm>
          <a:ln w="12700" cap="flat"/>
        </p:spPr>
      </p:sp>
      <p:sp>
        <p:nvSpPr>
          <p:cNvPr id="115717" name="Rectangle 3"/>
          <p:cNvSpPr>
            <a:spLocks noGrp="1" noChangeArrowheads="1"/>
          </p:cNvSpPr>
          <p:nvPr>
            <p:ph type="body" idx="1"/>
          </p:nvPr>
        </p:nvSpPr>
        <p:spPr>
          <a:xfrm>
            <a:off x="913805" y="4416099"/>
            <a:ext cx="5030391" cy="4183995"/>
          </a:xfrm>
          <a:ln/>
        </p:spPr>
        <p:txBody>
          <a:bodyPr lIns="93070" tIns="46535" rIns="93070" bIns="46535"/>
          <a:lstStyle/>
          <a:p>
            <a:pPr eaLnBrk="1" hangingPunct="1">
              <a:defRPr/>
            </a:pP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D890144-4D81-434C-9DD1-D2EC689157A0}" type="slidenum">
              <a:rPr lang="en-CA" smtClean="0"/>
              <a:pPr>
                <a:defRPr/>
              </a:pPr>
              <a:t>32</a:t>
            </a:fld>
            <a:endParaRPr lang="en-C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p:spPr>
        <p:txBody>
          <a:bodyPr/>
          <a:lstStyle/>
          <a:p>
            <a:endParaRPr lang="en-CA" dirty="0" smtClean="0">
              <a:latin typeface="Arial" charset="0"/>
            </a:endParaRPr>
          </a:p>
        </p:txBody>
      </p:sp>
      <p:sp>
        <p:nvSpPr>
          <p:cNvPr id="119812" name="Slide Number Placeholder 3"/>
          <p:cNvSpPr>
            <a:spLocks noGrp="1"/>
          </p:cNvSpPr>
          <p:nvPr>
            <p:ph type="sldNum" sz="quarter" idx="5"/>
          </p:nvPr>
        </p:nvSpPr>
        <p:spPr>
          <a:noFill/>
        </p:spPr>
        <p:txBody>
          <a:bodyPr/>
          <a:lstStyle/>
          <a:p>
            <a:fld id="{9B9CE491-C4AB-44FD-92BE-72F975C034CD}" type="slidenum">
              <a:rPr lang="en-CA" smtClean="0">
                <a:latin typeface="Arial" charset="0"/>
              </a:rPr>
              <a:pPr/>
              <a:t>33</a:t>
            </a:fld>
            <a:endParaRPr lang="en-CA"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06E7B156-521C-4726-A954-BFEFCD633D59}" type="slidenum">
              <a:rPr lang="en-CA" smtClean="0">
                <a:latin typeface="Arial" charset="0"/>
              </a:rPr>
              <a:pPr/>
              <a:t>34</a:t>
            </a:fld>
            <a:endParaRPr lang="en-CA" smtClean="0">
              <a:latin typeface="Arial" charset="0"/>
            </a:endParaRPr>
          </a:p>
        </p:txBody>
      </p:sp>
      <p:sp>
        <p:nvSpPr>
          <p:cNvPr id="121859" name="Slide Image Placeholder 1"/>
          <p:cNvSpPr>
            <a:spLocks noGrp="1" noRot="1" noChangeAspect="1" noTextEdit="1"/>
          </p:cNvSpPr>
          <p:nvPr>
            <p:ph type="sldImg"/>
          </p:nvPr>
        </p:nvSpPr>
        <p:spPr>
          <a:xfrm>
            <a:off x="1104900" y="696913"/>
            <a:ext cx="4648200" cy="3486150"/>
          </a:xfrm>
          <a:ln/>
        </p:spPr>
      </p:sp>
      <p:sp>
        <p:nvSpPr>
          <p:cNvPr id="121860" name="Notes Placeholder 2"/>
          <p:cNvSpPr>
            <a:spLocks noGrp="1"/>
          </p:cNvSpPr>
          <p:nvPr>
            <p:ph type="body" idx="1"/>
          </p:nvPr>
        </p:nvSpPr>
        <p:spPr>
          <a:xfrm>
            <a:off x="913805" y="4416099"/>
            <a:ext cx="5030391" cy="4183995"/>
          </a:xfrm>
          <a:noFill/>
          <a:ln/>
        </p:spPr>
        <p:txBody>
          <a:bodyPr lIns="92438" rIns="92438"/>
          <a:lstStyle/>
          <a:p>
            <a:pPr eaLnBrk="1" hangingPunct="1"/>
            <a:endParaRPr lang="en-US" dirty="0" smtClean="0">
              <a:latin typeface="Arial" charset="0"/>
            </a:endParaRPr>
          </a:p>
        </p:txBody>
      </p:sp>
      <p:sp>
        <p:nvSpPr>
          <p:cNvPr id="121861"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ACE5385D-F625-42EA-970C-F9BD28E9A305}" type="slidenum">
              <a:rPr lang="en-US" sz="1200">
                <a:latin typeface="Georgia" pitchFamily="18" charset="0"/>
              </a:rPr>
              <a:pPr algn="r" defTabSz="924539" eaLnBrk="0" hangingPunct="0"/>
              <a:t>34</a:t>
            </a:fld>
            <a:endParaRPr lang="en-US" sz="1200" dirty="0">
              <a:latin typeface="Georgia"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E5C8B8B1-87C9-490F-B969-71F41E463B7C}" type="slidenum">
              <a:rPr lang="en-CA" smtClean="0">
                <a:latin typeface="Arial" charset="0"/>
              </a:rPr>
              <a:pPr/>
              <a:t>35</a:t>
            </a:fld>
            <a:endParaRPr lang="en-CA" smtClean="0">
              <a:latin typeface="Arial" charset="0"/>
            </a:endParaRPr>
          </a:p>
        </p:txBody>
      </p:sp>
      <p:sp>
        <p:nvSpPr>
          <p:cNvPr id="122883" name="Slide Image Placeholder 1"/>
          <p:cNvSpPr>
            <a:spLocks noGrp="1" noRot="1" noChangeAspect="1" noTextEdit="1"/>
          </p:cNvSpPr>
          <p:nvPr>
            <p:ph type="sldImg"/>
          </p:nvPr>
        </p:nvSpPr>
        <p:spPr>
          <a:xfrm>
            <a:off x="1104900" y="696913"/>
            <a:ext cx="4648200" cy="3486150"/>
          </a:xfrm>
          <a:ln/>
        </p:spPr>
      </p:sp>
      <p:sp>
        <p:nvSpPr>
          <p:cNvPr id="122884" name="Notes Placeholder 2"/>
          <p:cNvSpPr>
            <a:spLocks noGrp="1"/>
          </p:cNvSpPr>
          <p:nvPr>
            <p:ph type="body" idx="1"/>
          </p:nvPr>
        </p:nvSpPr>
        <p:spPr>
          <a:xfrm>
            <a:off x="913805" y="4416099"/>
            <a:ext cx="5030391" cy="4183995"/>
          </a:xfrm>
          <a:ln/>
        </p:spPr>
        <p:txBody>
          <a:bodyPr lIns="92438" rIns="92438"/>
          <a:lstStyle/>
          <a:p>
            <a:pPr eaLnBrk="1" hangingPunct="1">
              <a:defRPr/>
            </a:pPr>
            <a:endParaRPr lang="en-US" dirty="0" smtClean="0"/>
          </a:p>
        </p:txBody>
      </p:sp>
      <p:sp>
        <p:nvSpPr>
          <p:cNvPr id="122885"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148F1E73-1163-4E02-916D-5767D732B694}" type="slidenum">
              <a:rPr lang="en-US" sz="1200">
                <a:latin typeface="Georgia" pitchFamily="18" charset="0"/>
              </a:rPr>
              <a:pPr algn="r" defTabSz="924539" eaLnBrk="0" hangingPunct="0"/>
              <a:t>35</a:t>
            </a:fld>
            <a:endParaRPr lang="en-US" sz="1200" dirty="0">
              <a:latin typeface="Georgia"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Pictures on next slide demonstrate color variation</a:t>
            </a:r>
            <a:endParaRPr lang="en-CA" dirty="0"/>
          </a:p>
        </p:txBody>
      </p:sp>
      <p:sp>
        <p:nvSpPr>
          <p:cNvPr id="4" name="Slide Number Placeholder 3"/>
          <p:cNvSpPr>
            <a:spLocks noGrp="1"/>
          </p:cNvSpPr>
          <p:nvPr>
            <p:ph type="sldNum" sz="quarter" idx="10"/>
          </p:nvPr>
        </p:nvSpPr>
        <p:spPr/>
        <p:txBody>
          <a:bodyPr/>
          <a:lstStyle/>
          <a:p>
            <a:pPr>
              <a:defRPr/>
            </a:pPr>
            <a:fld id="{9D890144-4D81-434C-9DD1-D2EC689157A0}" type="slidenum">
              <a:rPr lang="en-CA" smtClean="0"/>
              <a:pPr>
                <a:defRPr/>
              </a:pPr>
              <a:t>4</a:t>
            </a:fld>
            <a:endParaRPr lang="en-CA"/>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D890144-4D81-434C-9DD1-D2EC689157A0}" type="slidenum">
              <a:rPr lang="en-CA" smtClean="0"/>
              <a:pPr>
                <a:defRPr/>
              </a:pPr>
              <a:t>36</a:t>
            </a:fld>
            <a:endParaRPr lang="en-CA"/>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ECBB8D86-996B-4B19-B56A-E3112CACE237}" type="slidenum">
              <a:rPr lang="en-CA" smtClean="0">
                <a:latin typeface="Arial" charset="0"/>
              </a:rPr>
              <a:pPr/>
              <a:t>37</a:t>
            </a:fld>
            <a:endParaRPr lang="en-CA" smtClean="0">
              <a:latin typeface="Arial" charset="0"/>
            </a:endParaRPr>
          </a:p>
        </p:txBody>
      </p:sp>
      <p:sp>
        <p:nvSpPr>
          <p:cNvPr id="120835" name="Slide Image Placeholder 1"/>
          <p:cNvSpPr>
            <a:spLocks noGrp="1" noRot="1" noChangeAspect="1" noTextEdit="1"/>
          </p:cNvSpPr>
          <p:nvPr>
            <p:ph type="sldImg"/>
          </p:nvPr>
        </p:nvSpPr>
        <p:spPr>
          <a:xfrm>
            <a:off x="1104900" y="696913"/>
            <a:ext cx="4648200" cy="3486150"/>
          </a:xfrm>
          <a:ln/>
        </p:spPr>
      </p:sp>
      <p:sp>
        <p:nvSpPr>
          <p:cNvPr id="120836" name="Notes Placeholder 2"/>
          <p:cNvSpPr>
            <a:spLocks noGrp="1"/>
          </p:cNvSpPr>
          <p:nvPr>
            <p:ph type="body" idx="1"/>
          </p:nvPr>
        </p:nvSpPr>
        <p:spPr>
          <a:xfrm>
            <a:off x="913805" y="4416099"/>
            <a:ext cx="5030391" cy="4183995"/>
          </a:xfrm>
          <a:noFill/>
          <a:ln/>
        </p:spPr>
        <p:txBody>
          <a:bodyPr lIns="92438" rIns="92438"/>
          <a:lstStyle/>
          <a:p>
            <a:pPr eaLnBrk="1" hangingPunct="1"/>
            <a:endParaRPr lang="en-US" b="1" dirty="0" smtClean="0">
              <a:latin typeface="Arial" charset="0"/>
            </a:endParaRPr>
          </a:p>
        </p:txBody>
      </p:sp>
      <p:sp>
        <p:nvSpPr>
          <p:cNvPr id="120837"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A2B9F8A7-4834-4AC7-97AD-FF4CED581FFB}" type="slidenum">
              <a:rPr lang="en-US" sz="1200">
                <a:latin typeface="Georgia" pitchFamily="18" charset="0"/>
              </a:rPr>
              <a:pPr algn="r" defTabSz="924539" eaLnBrk="0" hangingPunct="0"/>
              <a:t>37</a:t>
            </a:fld>
            <a:endParaRPr lang="en-US" sz="1200" dirty="0">
              <a:latin typeface="Georgia"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7BC89ED5-9822-4009-99A1-BE5778885CDC}" type="slidenum">
              <a:rPr lang="en-CA" smtClean="0">
                <a:latin typeface="Arial" charset="0"/>
              </a:rPr>
              <a:pPr/>
              <a:t>39</a:t>
            </a:fld>
            <a:endParaRPr lang="en-CA" smtClean="0">
              <a:latin typeface="Arial" charset="0"/>
            </a:endParaRPr>
          </a:p>
        </p:txBody>
      </p:sp>
      <p:sp>
        <p:nvSpPr>
          <p:cNvPr id="124931" name="Slide Image Placeholder 1"/>
          <p:cNvSpPr>
            <a:spLocks noGrp="1" noRot="1" noChangeAspect="1" noTextEdit="1"/>
          </p:cNvSpPr>
          <p:nvPr>
            <p:ph type="sldImg"/>
          </p:nvPr>
        </p:nvSpPr>
        <p:spPr>
          <a:xfrm>
            <a:off x="1104900" y="696913"/>
            <a:ext cx="4648200" cy="3486150"/>
          </a:xfrm>
          <a:ln/>
        </p:spPr>
      </p:sp>
      <p:sp>
        <p:nvSpPr>
          <p:cNvPr id="128004" name="Notes Placeholder 2"/>
          <p:cNvSpPr>
            <a:spLocks noGrp="1"/>
          </p:cNvSpPr>
          <p:nvPr>
            <p:ph type="body" idx="1"/>
          </p:nvPr>
        </p:nvSpPr>
        <p:spPr>
          <a:xfrm>
            <a:off x="913805" y="4416099"/>
            <a:ext cx="5030391" cy="4183995"/>
          </a:xfrm>
          <a:ln/>
        </p:spPr>
        <p:txBody>
          <a:bodyPr lIns="92438" rIns="92438"/>
          <a:lstStyle/>
          <a:p>
            <a:pPr eaLnBrk="1" hangingPunct="1">
              <a:defRPr/>
            </a:pPr>
            <a:endParaRPr lang="en-US" dirty="0" smtClean="0"/>
          </a:p>
        </p:txBody>
      </p:sp>
      <p:sp>
        <p:nvSpPr>
          <p:cNvPr id="124933"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9A133668-0CCD-4541-8F68-3D9FFE42954D}" type="slidenum">
              <a:rPr lang="en-US" sz="1200">
                <a:latin typeface="Georgia" pitchFamily="18" charset="0"/>
              </a:rPr>
              <a:pPr algn="r" defTabSz="924539" eaLnBrk="0" hangingPunct="0"/>
              <a:t>39</a:t>
            </a:fld>
            <a:endParaRPr lang="en-US" sz="1200" dirty="0">
              <a:latin typeface="Georgia"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97AAD2D8-A5F6-4EF8-A19B-C71562D86C78}" type="slidenum">
              <a:rPr lang="en-CA" smtClean="0">
                <a:latin typeface="Arial" charset="0"/>
              </a:rPr>
              <a:pPr/>
              <a:t>40</a:t>
            </a:fld>
            <a:endParaRPr lang="en-CA" smtClean="0">
              <a:latin typeface="Arial" charset="0"/>
            </a:endParaRPr>
          </a:p>
        </p:txBody>
      </p:sp>
      <p:sp>
        <p:nvSpPr>
          <p:cNvPr id="125955" name="Slide Image Placeholder 1"/>
          <p:cNvSpPr>
            <a:spLocks noGrp="1" noRot="1" noChangeAspect="1" noTextEdit="1"/>
          </p:cNvSpPr>
          <p:nvPr>
            <p:ph type="sldImg"/>
          </p:nvPr>
        </p:nvSpPr>
        <p:spPr>
          <a:xfrm>
            <a:off x="1104900" y="696913"/>
            <a:ext cx="4648200" cy="3486150"/>
          </a:xfrm>
          <a:ln/>
        </p:spPr>
      </p:sp>
      <p:sp>
        <p:nvSpPr>
          <p:cNvPr id="125956" name="Notes Placeholder 2"/>
          <p:cNvSpPr>
            <a:spLocks noGrp="1"/>
          </p:cNvSpPr>
          <p:nvPr>
            <p:ph type="body" idx="1"/>
          </p:nvPr>
        </p:nvSpPr>
        <p:spPr>
          <a:xfrm>
            <a:off x="913805" y="4416099"/>
            <a:ext cx="5030391" cy="4183995"/>
          </a:xfrm>
          <a:noFill/>
          <a:ln/>
        </p:spPr>
        <p:txBody>
          <a:bodyPr lIns="92438" rIns="92438"/>
          <a:lstStyle/>
          <a:p>
            <a:pPr eaLnBrk="1" hangingPunct="1"/>
            <a:endParaRPr lang="en-US" smtClean="0">
              <a:latin typeface="Arial" charset="0"/>
            </a:endParaRPr>
          </a:p>
        </p:txBody>
      </p:sp>
      <p:sp>
        <p:nvSpPr>
          <p:cNvPr id="125957"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64F8DB4B-4BCB-46DF-A122-695A14AC6494}" type="slidenum">
              <a:rPr lang="en-US" sz="1200">
                <a:latin typeface="Georgia" pitchFamily="18" charset="0"/>
              </a:rPr>
              <a:pPr algn="r" defTabSz="924539" eaLnBrk="0" hangingPunct="0"/>
              <a:t>40</a:t>
            </a:fld>
            <a:endParaRPr lang="en-US" sz="1200" dirty="0">
              <a:latin typeface="Georgia"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p:spPr>
        <p:txBody>
          <a:bodyPr/>
          <a:lstStyle/>
          <a:p>
            <a:endParaRPr lang="en-CA" dirty="0" smtClean="0">
              <a:latin typeface="Arial" charset="0"/>
            </a:endParaRPr>
          </a:p>
        </p:txBody>
      </p:sp>
      <p:sp>
        <p:nvSpPr>
          <p:cNvPr id="126980" name="Slide Number Placeholder 3"/>
          <p:cNvSpPr>
            <a:spLocks noGrp="1"/>
          </p:cNvSpPr>
          <p:nvPr>
            <p:ph type="sldNum" sz="quarter" idx="5"/>
          </p:nvPr>
        </p:nvSpPr>
        <p:spPr>
          <a:noFill/>
        </p:spPr>
        <p:txBody>
          <a:bodyPr/>
          <a:lstStyle/>
          <a:p>
            <a:fld id="{D3E11F80-2B02-4C48-8081-4148F60ABEAB}" type="slidenum">
              <a:rPr lang="en-CA" smtClean="0">
                <a:latin typeface="Arial" charset="0"/>
              </a:rPr>
              <a:pPr/>
              <a:t>44</a:t>
            </a:fld>
            <a:endParaRPr lang="en-CA"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p:spPr>
        <p:txBody>
          <a:bodyPr/>
          <a:lstStyle/>
          <a:p>
            <a:endParaRPr lang="en-CA" dirty="0" smtClean="0">
              <a:latin typeface="Arial" charset="0"/>
            </a:endParaRPr>
          </a:p>
        </p:txBody>
      </p:sp>
      <p:sp>
        <p:nvSpPr>
          <p:cNvPr id="146436" name="Slide Number Placeholder 3"/>
          <p:cNvSpPr>
            <a:spLocks noGrp="1"/>
          </p:cNvSpPr>
          <p:nvPr>
            <p:ph type="sldNum" sz="quarter" idx="5"/>
          </p:nvPr>
        </p:nvSpPr>
        <p:spPr>
          <a:noFill/>
        </p:spPr>
        <p:txBody>
          <a:bodyPr/>
          <a:lstStyle/>
          <a:p>
            <a:fld id="{10030819-A45E-4DE3-9681-02AAA525DB29}" type="slidenum">
              <a:rPr lang="en-CA" smtClean="0">
                <a:latin typeface="Arial" charset="0"/>
              </a:rPr>
              <a:pPr/>
              <a:t>46</a:t>
            </a:fld>
            <a:endParaRPr lang="en-CA"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FD3EF85A-C816-4840-8210-BBE293DE7F53}" type="slidenum">
              <a:rPr lang="en-CA" smtClean="0">
                <a:latin typeface="Arial" charset="0"/>
              </a:rPr>
              <a:pPr/>
              <a:t>47</a:t>
            </a:fld>
            <a:endParaRPr lang="en-CA" smtClean="0">
              <a:latin typeface="Arial" charset="0"/>
            </a:endParaRPr>
          </a:p>
        </p:txBody>
      </p:sp>
      <p:sp>
        <p:nvSpPr>
          <p:cNvPr id="147459" name="Slide Image Placeholder 1"/>
          <p:cNvSpPr>
            <a:spLocks noGrp="1" noRot="1" noChangeAspect="1" noTextEdit="1"/>
          </p:cNvSpPr>
          <p:nvPr>
            <p:ph type="sldImg"/>
          </p:nvPr>
        </p:nvSpPr>
        <p:spPr>
          <a:xfrm>
            <a:off x="1104900" y="696913"/>
            <a:ext cx="4648200" cy="3486150"/>
          </a:xfrm>
          <a:ln/>
        </p:spPr>
      </p:sp>
      <p:sp>
        <p:nvSpPr>
          <p:cNvPr id="147460" name="Notes Placeholder 2"/>
          <p:cNvSpPr>
            <a:spLocks noGrp="1"/>
          </p:cNvSpPr>
          <p:nvPr>
            <p:ph type="body" idx="1"/>
          </p:nvPr>
        </p:nvSpPr>
        <p:spPr>
          <a:xfrm>
            <a:off x="913805" y="4416099"/>
            <a:ext cx="5030391" cy="4183995"/>
          </a:xfrm>
          <a:noFill/>
          <a:ln/>
        </p:spPr>
        <p:txBody>
          <a:bodyPr lIns="92438" rIns="92438"/>
          <a:lstStyle/>
          <a:p>
            <a:pPr eaLnBrk="1" hangingPunct="1"/>
            <a:endParaRPr lang="en-US" dirty="0" smtClean="0">
              <a:latin typeface="Arial" charset="0"/>
            </a:endParaRPr>
          </a:p>
        </p:txBody>
      </p:sp>
      <p:sp>
        <p:nvSpPr>
          <p:cNvPr id="147461"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F7DC6559-AE8B-4599-B8BC-094086EC1A4F}" type="slidenum">
              <a:rPr lang="en-US" sz="1200">
                <a:latin typeface="Georgia" pitchFamily="18" charset="0"/>
              </a:rPr>
              <a:pPr algn="r" defTabSz="924539" eaLnBrk="0" hangingPunct="0"/>
              <a:t>47</a:t>
            </a:fld>
            <a:endParaRPr lang="en-US" sz="1200" dirty="0">
              <a:latin typeface="Georgia"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5F465592-7098-45FB-B70B-1288236021D2}" type="slidenum">
              <a:rPr lang="en-CA" smtClean="0">
                <a:latin typeface="Arial" charset="0"/>
              </a:rPr>
              <a:pPr/>
              <a:t>49</a:t>
            </a:fld>
            <a:endParaRPr lang="en-CA" smtClean="0">
              <a:latin typeface="Arial" charset="0"/>
            </a:endParaRPr>
          </a:p>
        </p:txBody>
      </p:sp>
      <p:sp>
        <p:nvSpPr>
          <p:cNvPr id="129027" name="Slide Image Placeholder 1"/>
          <p:cNvSpPr>
            <a:spLocks noGrp="1" noRot="1" noChangeAspect="1" noTextEdit="1"/>
          </p:cNvSpPr>
          <p:nvPr>
            <p:ph type="sldImg"/>
          </p:nvPr>
        </p:nvSpPr>
        <p:spPr>
          <a:xfrm>
            <a:off x="1104900" y="696913"/>
            <a:ext cx="4648200" cy="3486150"/>
          </a:xfrm>
          <a:ln/>
        </p:spPr>
      </p:sp>
      <p:sp>
        <p:nvSpPr>
          <p:cNvPr id="129028" name="Notes Placeholder 2"/>
          <p:cNvSpPr>
            <a:spLocks noGrp="1"/>
          </p:cNvSpPr>
          <p:nvPr>
            <p:ph type="body" idx="1"/>
          </p:nvPr>
        </p:nvSpPr>
        <p:spPr>
          <a:xfrm>
            <a:off x="913805" y="4416099"/>
            <a:ext cx="5030391" cy="4183995"/>
          </a:xfrm>
          <a:noFill/>
          <a:ln/>
        </p:spPr>
        <p:txBody>
          <a:bodyPr lIns="92438" rIns="92438"/>
          <a:lstStyle/>
          <a:p>
            <a:pPr eaLnBrk="1" hangingPunct="1"/>
            <a:endParaRPr lang="en-US" dirty="0" smtClean="0">
              <a:latin typeface="Arial" charset="0"/>
            </a:endParaRPr>
          </a:p>
        </p:txBody>
      </p:sp>
      <p:sp>
        <p:nvSpPr>
          <p:cNvPr id="129029"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4EBB9FEF-71F8-495F-9F70-7AB73318D23D}" type="slidenum">
              <a:rPr lang="en-US" sz="1200">
                <a:latin typeface="Georgia" pitchFamily="18" charset="0"/>
              </a:rPr>
              <a:pPr algn="r" defTabSz="924539" eaLnBrk="0" hangingPunct="0"/>
              <a:t>49</a:t>
            </a:fld>
            <a:endParaRPr lang="en-US" sz="1200" dirty="0">
              <a:latin typeface="Georgia"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38539B8B-B333-4DAD-99A9-698D7B6BC927}" type="slidenum">
              <a:rPr lang="en-CA" smtClean="0">
                <a:latin typeface="Arial" charset="0"/>
              </a:rPr>
              <a:pPr/>
              <a:t>50</a:t>
            </a:fld>
            <a:endParaRPr lang="en-CA" smtClean="0">
              <a:latin typeface="Arial" charset="0"/>
            </a:endParaRPr>
          </a:p>
        </p:txBody>
      </p:sp>
      <p:sp>
        <p:nvSpPr>
          <p:cNvPr id="130051" name="Slide Image Placeholder 1"/>
          <p:cNvSpPr>
            <a:spLocks noGrp="1" noRot="1" noChangeAspect="1" noTextEdit="1"/>
          </p:cNvSpPr>
          <p:nvPr>
            <p:ph type="sldImg"/>
          </p:nvPr>
        </p:nvSpPr>
        <p:spPr>
          <a:xfrm>
            <a:off x="1104900" y="696913"/>
            <a:ext cx="4648200" cy="3486150"/>
          </a:xfrm>
          <a:ln/>
        </p:spPr>
      </p:sp>
      <p:sp>
        <p:nvSpPr>
          <p:cNvPr id="130052" name="Notes Placeholder 2"/>
          <p:cNvSpPr>
            <a:spLocks noGrp="1"/>
          </p:cNvSpPr>
          <p:nvPr>
            <p:ph type="body" idx="1"/>
          </p:nvPr>
        </p:nvSpPr>
        <p:spPr>
          <a:xfrm>
            <a:off x="913805" y="4416099"/>
            <a:ext cx="5030391" cy="4183995"/>
          </a:xfrm>
          <a:noFill/>
          <a:ln/>
        </p:spPr>
        <p:txBody>
          <a:bodyPr lIns="92438" rIns="92438"/>
          <a:lstStyle/>
          <a:p>
            <a:pPr eaLnBrk="1" hangingPunct="1"/>
            <a:endParaRPr lang="en-US" dirty="0" smtClean="0">
              <a:latin typeface="Arial" charset="0"/>
            </a:endParaRPr>
          </a:p>
        </p:txBody>
      </p:sp>
      <p:sp>
        <p:nvSpPr>
          <p:cNvPr id="130053"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B7430E1D-66F5-4CA6-B0D8-30D32192AA87}" type="slidenum">
              <a:rPr lang="en-US" sz="1200">
                <a:latin typeface="Georgia" pitchFamily="18" charset="0"/>
              </a:rPr>
              <a:pPr algn="r" defTabSz="924539" eaLnBrk="0" hangingPunct="0"/>
              <a:t>50</a:t>
            </a:fld>
            <a:endParaRPr lang="en-US" sz="1200" dirty="0">
              <a:latin typeface="Georgia"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76B0AD6C-1195-4865-A7AF-82481D307DCC}" type="slidenum">
              <a:rPr lang="en-CA" smtClean="0">
                <a:latin typeface="Arial" charset="0"/>
              </a:rPr>
              <a:pPr/>
              <a:t>51</a:t>
            </a:fld>
            <a:endParaRPr lang="en-CA" smtClean="0">
              <a:latin typeface="Arial" charset="0"/>
            </a:endParaRPr>
          </a:p>
        </p:txBody>
      </p:sp>
      <p:sp>
        <p:nvSpPr>
          <p:cNvPr id="132099" name="Slide Image Placeholder 1"/>
          <p:cNvSpPr>
            <a:spLocks noGrp="1" noRot="1" noChangeAspect="1" noTextEdit="1"/>
          </p:cNvSpPr>
          <p:nvPr>
            <p:ph type="sldImg"/>
          </p:nvPr>
        </p:nvSpPr>
        <p:spPr>
          <a:xfrm>
            <a:off x="1104900" y="696913"/>
            <a:ext cx="4648200" cy="3486150"/>
          </a:xfrm>
          <a:ln/>
        </p:spPr>
      </p:sp>
      <p:sp>
        <p:nvSpPr>
          <p:cNvPr id="132100" name="Notes Placeholder 2"/>
          <p:cNvSpPr>
            <a:spLocks noGrp="1"/>
          </p:cNvSpPr>
          <p:nvPr>
            <p:ph type="body" idx="1"/>
          </p:nvPr>
        </p:nvSpPr>
        <p:spPr>
          <a:xfrm>
            <a:off x="913805" y="4416099"/>
            <a:ext cx="5030391" cy="4183995"/>
          </a:xfrm>
          <a:noFill/>
          <a:ln/>
        </p:spPr>
        <p:txBody>
          <a:bodyPr lIns="92438" rIns="92438"/>
          <a:lstStyle/>
          <a:p>
            <a:pPr eaLnBrk="1" hangingPunct="1"/>
            <a:endParaRPr lang="en-US" dirty="0" smtClean="0">
              <a:latin typeface="Arial" charset="0"/>
            </a:endParaRPr>
          </a:p>
        </p:txBody>
      </p:sp>
      <p:sp>
        <p:nvSpPr>
          <p:cNvPr id="132101"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83BE0751-E3B4-4382-82D9-EFC3ECE44B3E}" type="slidenum">
              <a:rPr lang="en-US" sz="1200">
                <a:latin typeface="Georgia" pitchFamily="18" charset="0"/>
              </a:rPr>
              <a:pPr algn="r" defTabSz="924539" eaLnBrk="0" hangingPunct="0"/>
              <a:t>51</a:t>
            </a:fld>
            <a:endParaRPr lang="en-US" sz="1200" dirty="0">
              <a:latin typeface="Georgia"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E9ACA95-FCD9-47AF-BB03-91D9A71D76BC}" type="slidenum">
              <a:rPr lang="en-CA" smtClean="0">
                <a:latin typeface="Arial" charset="0"/>
              </a:rPr>
              <a:pPr/>
              <a:t>5</a:t>
            </a:fld>
            <a:endParaRPr lang="en-CA" smtClean="0">
              <a:latin typeface="Arial" charset="0"/>
            </a:endParaRPr>
          </a:p>
        </p:txBody>
      </p:sp>
      <p:sp>
        <p:nvSpPr>
          <p:cNvPr id="88067" name="Rectangle 7"/>
          <p:cNvSpPr txBox="1">
            <a:spLocks noGrp="1" noChangeArrowheads="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21926997-1B4B-4629-8B43-1973AD6F5B96}" type="slidenum">
              <a:rPr lang="en-US" sz="1200">
                <a:latin typeface="Georgia" pitchFamily="18" charset="0"/>
              </a:rPr>
              <a:pPr algn="r" defTabSz="924539" eaLnBrk="0" hangingPunct="0"/>
              <a:t>5</a:t>
            </a:fld>
            <a:endParaRPr lang="en-US" sz="1200" dirty="0">
              <a:latin typeface="Georgia" pitchFamily="18" charset="0"/>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xfrm>
            <a:off x="686097" y="4416100"/>
            <a:ext cx="5487293" cy="4182457"/>
          </a:xfrm>
          <a:noFill/>
          <a:ln/>
        </p:spPr>
        <p:txBody>
          <a:bodyPr lIns="92438" rIns="92438"/>
          <a:lstStyle/>
          <a:p>
            <a:pPr eaLnBrk="1" hangingPunct="1"/>
            <a:endParaRPr lang="en-US"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681238F9-79B6-4B49-B641-6BE6608F2BCF}" type="slidenum">
              <a:rPr lang="en-CA" smtClean="0">
                <a:latin typeface="Arial" charset="0"/>
              </a:rPr>
              <a:pPr/>
              <a:t>52</a:t>
            </a:fld>
            <a:endParaRPr lang="en-CA" smtClean="0">
              <a:latin typeface="Arial" charset="0"/>
            </a:endParaRPr>
          </a:p>
        </p:txBody>
      </p:sp>
      <p:sp>
        <p:nvSpPr>
          <p:cNvPr id="133123" name="Slide Image Placeholder 1"/>
          <p:cNvSpPr>
            <a:spLocks noGrp="1" noRot="1" noChangeAspect="1" noTextEdit="1"/>
          </p:cNvSpPr>
          <p:nvPr>
            <p:ph type="sldImg"/>
          </p:nvPr>
        </p:nvSpPr>
        <p:spPr>
          <a:xfrm>
            <a:off x="1104900" y="696913"/>
            <a:ext cx="4648200" cy="3486150"/>
          </a:xfrm>
          <a:ln/>
        </p:spPr>
      </p:sp>
      <p:sp>
        <p:nvSpPr>
          <p:cNvPr id="134148" name="Notes Placeholder 2"/>
          <p:cNvSpPr>
            <a:spLocks noGrp="1"/>
          </p:cNvSpPr>
          <p:nvPr>
            <p:ph type="body" idx="1"/>
          </p:nvPr>
        </p:nvSpPr>
        <p:spPr>
          <a:xfrm>
            <a:off x="913805" y="4416099"/>
            <a:ext cx="5030391" cy="4183995"/>
          </a:xfrm>
          <a:ln/>
        </p:spPr>
        <p:txBody>
          <a:bodyPr lIns="92438" rIns="92438"/>
          <a:lstStyle/>
          <a:p>
            <a:pPr eaLnBrk="1" hangingPunct="1">
              <a:defRPr/>
            </a:pPr>
            <a:endParaRPr lang="en-US" dirty="0" smtClean="0"/>
          </a:p>
        </p:txBody>
      </p:sp>
      <p:sp>
        <p:nvSpPr>
          <p:cNvPr id="133125"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58CD64F6-E755-42D6-9AE5-94C2B510D3B7}" type="slidenum">
              <a:rPr lang="en-US" sz="1200">
                <a:latin typeface="Georgia" pitchFamily="18" charset="0"/>
              </a:rPr>
              <a:pPr algn="r" defTabSz="924539" eaLnBrk="0" hangingPunct="0"/>
              <a:t>52</a:t>
            </a:fld>
            <a:endParaRPr lang="en-US" sz="1200" dirty="0">
              <a:latin typeface="Georgia"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BCD7BF79-8B7A-4FC1-9C1A-95FDDB28A208}" type="slidenum">
              <a:rPr lang="en-CA" smtClean="0">
                <a:latin typeface="Arial" charset="0"/>
              </a:rPr>
              <a:pPr/>
              <a:t>53</a:t>
            </a:fld>
            <a:endParaRPr lang="en-CA" smtClean="0">
              <a:latin typeface="Arial" charset="0"/>
            </a:endParaRPr>
          </a:p>
        </p:txBody>
      </p:sp>
      <p:sp>
        <p:nvSpPr>
          <p:cNvPr id="134147" name="Slide Image Placeholder 1"/>
          <p:cNvSpPr>
            <a:spLocks noGrp="1" noRot="1" noChangeAspect="1" noTextEdit="1"/>
          </p:cNvSpPr>
          <p:nvPr>
            <p:ph type="sldImg"/>
          </p:nvPr>
        </p:nvSpPr>
        <p:spPr>
          <a:xfrm>
            <a:off x="1104900" y="696913"/>
            <a:ext cx="4648200" cy="3486150"/>
          </a:xfrm>
          <a:ln/>
        </p:spPr>
      </p:sp>
      <p:sp>
        <p:nvSpPr>
          <p:cNvPr id="134148" name="Notes Placeholder 2"/>
          <p:cNvSpPr>
            <a:spLocks noGrp="1"/>
          </p:cNvSpPr>
          <p:nvPr>
            <p:ph type="body" idx="1"/>
          </p:nvPr>
        </p:nvSpPr>
        <p:spPr>
          <a:xfrm>
            <a:off x="913805" y="4416099"/>
            <a:ext cx="5030391" cy="4183995"/>
          </a:xfrm>
          <a:noFill/>
          <a:ln/>
        </p:spPr>
        <p:txBody>
          <a:bodyPr lIns="92438" rIns="92438"/>
          <a:lstStyle/>
          <a:p>
            <a:pPr eaLnBrk="1" hangingPunct="1"/>
            <a:endParaRPr lang="en-US" dirty="0" smtClean="0">
              <a:latin typeface="Arial" charset="0"/>
            </a:endParaRPr>
          </a:p>
        </p:txBody>
      </p:sp>
      <p:sp>
        <p:nvSpPr>
          <p:cNvPr id="134149"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A2C0AA6D-F1E9-4D65-86B4-BE5D4096F08E}" type="slidenum">
              <a:rPr lang="en-US" sz="1200">
                <a:latin typeface="Georgia" pitchFamily="18" charset="0"/>
              </a:rPr>
              <a:pPr algn="r" defTabSz="924539" eaLnBrk="0" hangingPunct="0"/>
              <a:t>53</a:t>
            </a:fld>
            <a:endParaRPr lang="en-US" sz="1200" dirty="0">
              <a:latin typeface="Georgia"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5F8C87C7-0AD6-4E97-B317-BCA9F8E76679}" type="slidenum">
              <a:rPr lang="en-CA" smtClean="0">
                <a:latin typeface="Arial" charset="0"/>
              </a:rPr>
              <a:pPr/>
              <a:t>54</a:t>
            </a:fld>
            <a:endParaRPr lang="en-CA" smtClean="0">
              <a:latin typeface="Arial" charset="0"/>
            </a:endParaRPr>
          </a:p>
        </p:txBody>
      </p:sp>
      <p:sp>
        <p:nvSpPr>
          <p:cNvPr id="135171" name="Slide Image Placeholder 1"/>
          <p:cNvSpPr>
            <a:spLocks noGrp="1" noRot="1" noChangeAspect="1" noTextEdit="1"/>
          </p:cNvSpPr>
          <p:nvPr>
            <p:ph type="sldImg"/>
          </p:nvPr>
        </p:nvSpPr>
        <p:spPr>
          <a:xfrm>
            <a:off x="1104900" y="696913"/>
            <a:ext cx="4648200" cy="3486150"/>
          </a:xfrm>
          <a:ln/>
        </p:spPr>
      </p:sp>
      <p:sp>
        <p:nvSpPr>
          <p:cNvPr id="135172" name="Notes Placeholder 2"/>
          <p:cNvSpPr>
            <a:spLocks noGrp="1"/>
          </p:cNvSpPr>
          <p:nvPr>
            <p:ph type="body" idx="1"/>
          </p:nvPr>
        </p:nvSpPr>
        <p:spPr>
          <a:xfrm>
            <a:off x="913805" y="4416099"/>
            <a:ext cx="5030391" cy="4183995"/>
          </a:xfrm>
          <a:noFill/>
          <a:ln/>
        </p:spPr>
        <p:txBody>
          <a:bodyPr lIns="92438" rIns="92438"/>
          <a:lstStyle/>
          <a:p>
            <a:pPr eaLnBrk="1" hangingPunct="1"/>
            <a:endParaRPr lang="en-US" dirty="0" smtClean="0">
              <a:latin typeface="Arial" charset="0"/>
            </a:endParaRPr>
          </a:p>
        </p:txBody>
      </p:sp>
      <p:sp>
        <p:nvSpPr>
          <p:cNvPr id="135173"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88BBD200-2AAA-4E9C-AF85-0C711567D2AA}" type="slidenum">
              <a:rPr lang="en-US" sz="1200">
                <a:latin typeface="Georgia" pitchFamily="18" charset="0"/>
              </a:rPr>
              <a:pPr algn="r" defTabSz="924539" eaLnBrk="0" hangingPunct="0"/>
              <a:t>54</a:t>
            </a:fld>
            <a:endParaRPr lang="en-US" sz="1200" dirty="0">
              <a:latin typeface="Georgia"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CE122277-381B-450F-ADB2-85A4314E77BA}" type="slidenum">
              <a:rPr lang="en-CA" smtClean="0">
                <a:latin typeface="Arial" charset="0"/>
              </a:rPr>
              <a:pPr/>
              <a:t>55</a:t>
            </a:fld>
            <a:endParaRPr lang="en-CA" smtClean="0">
              <a:latin typeface="Arial" charset="0"/>
            </a:endParaRPr>
          </a:p>
        </p:txBody>
      </p:sp>
      <p:sp>
        <p:nvSpPr>
          <p:cNvPr id="136195" name="Slide Image Placeholder 1"/>
          <p:cNvSpPr>
            <a:spLocks noGrp="1" noRot="1" noChangeAspect="1" noTextEdit="1"/>
          </p:cNvSpPr>
          <p:nvPr>
            <p:ph type="sldImg"/>
          </p:nvPr>
        </p:nvSpPr>
        <p:spPr>
          <a:xfrm>
            <a:off x="1104900" y="696913"/>
            <a:ext cx="4648200" cy="3486150"/>
          </a:xfrm>
          <a:ln/>
        </p:spPr>
      </p:sp>
      <p:sp>
        <p:nvSpPr>
          <p:cNvPr id="136196" name="Notes Placeholder 2"/>
          <p:cNvSpPr>
            <a:spLocks noGrp="1"/>
          </p:cNvSpPr>
          <p:nvPr>
            <p:ph type="body" idx="1"/>
          </p:nvPr>
        </p:nvSpPr>
        <p:spPr>
          <a:xfrm>
            <a:off x="913805" y="4416099"/>
            <a:ext cx="5030391" cy="4183995"/>
          </a:xfrm>
          <a:noFill/>
          <a:ln/>
        </p:spPr>
        <p:txBody>
          <a:bodyPr lIns="92438" rIns="92438"/>
          <a:lstStyle/>
          <a:p>
            <a:pPr eaLnBrk="1" hangingPunct="1"/>
            <a:endParaRPr lang="en-US" dirty="0" smtClean="0">
              <a:latin typeface="Arial" charset="0"/>
            </a:endParaRPr>
          </a:p>
        </p:txBody>
      </p:sp>
      <p:sp>
        <p:nvSpPr>
          <p:cNvPr id="136197"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8B1FB2DE-2B2B-4A7F-8A05-F9138895282F}" type="slidenum">
              <a:rPr lang="en-US" sz="1200">
                <a:latin typeface="Georgia" pitchFamily="18" charset="0"/>
              </a:rPr>
              <a:pPr algn="r" defTabSz="924539" eaLnBrk="0" hangingPunct="0"/>
              <a:t>55</a:t>
            </a:fld>
            <a:endParaRPr lang="en-US" sz="1200" dirty="0">
              <a:latin typeface="Georgia"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CE122277-381B-450F-ADB2-85A4314E77BA}" type="slidenum">
              <a:rPr lang="en-CA" smtClean="0">
                <a:latin typeface="Arial" charset="0"/>
              </a:rPr>
              <a:pPr/>
              <a:t>56</a:t>
            </a:fld>
            <a:endParaRPr lang="en-CA" smtClean="0">
              <a:latin typeface="Arial" charset="0"/>
            </a:endParaRPr>
          </a:p>
        </p:txBody>
      </p:sp>
      <p:sp>
        <p:nvSpPr>
          <p:cNvPr id="136195" name="Slide Image Placeholder 1"/>
          <p:cNvSpPr>
            <a:spLocks noGrp="1" noRot="1" noChangeAspect="1" noTextEdit="1"/>
          </p:cNvSpPr>
          <p:nvPr>
            <p:ph type="sldImg"/>
          </p:nvPr>
        </p:nvSpPr>
        <p:spPr>
          <a:xfrm>
            <a:off x="1104900" y="696913"/>
            <a:ext cx="4648200" cy="3486150"/>
          </a:xfrm>
          <a:ln/>
        </p:spPr>
      </p:sp>
      <p:sp>
        <p:nvSpPr>
          <p:cNvPr id="136196" name="Notes Placeholder 2"/>
          <p:cNvSpPr>
            <a:spLocks noGrp="1"/>
          </p:cNvSpPr>
          <p:nvPr>
            <p:ph type="body" idx="1"/>
          </p:nvPr>
        </p:nvSpPr>
        <p:spPr>
          <a:xfrm>
            <a:off x="913805" y="4416099"/>
            <a:ext cx="5030391" cy="4183995"/>
          </a:xfrm>
          <a:noFill/>
          <a:ln/>
        </p:spPr>
        <p:txBody>
          <a:bodyPr lIns="92438" rIns="92438"/>
          <a:lstStyle/>
          <a:p>
            <a:pPr eaLnBrk="1" hangingPunct="1"/>
            <a:endParaRPr lang="en-US" dirty="0" smtClean="0">
              <a:latin typeface="Arial" charset="0"/>
            </a:endParaRPr>
          </a:p>
        </p:txBody>
      </p:sp>
      <p:sp>
        <p:nvSpPr>
          <p:cNvPr id="136197"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8B1FB2DE-2B2B-4A7F-8A05-F9138895282F}" type="slidenum">
              <a:rPr lang="en-US" sz="1200">
                <a:latin typeface="Georgia" pitchFamily="18" charset="0"/>
              </a:rPr>
              <a:pPr algn="r" defTabSz="924539" eaLnBrk="0" hangingPunct="0"/>
              <a:t>56</a:t>
            </a:fld>
            <a:endParaRPr lang="en-US" sz="1200" dirty="0">
              <a:latin typeface="Georgia"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p:spPr>
        <p:txBody>
          <a:bodyPr/>
          <a:lstStyle/>
          <a:p>
            <a:endParaRPr lang="en-CA" dirty="0" smtClean="0">
              <a:latin typeface="Arial" charset="0"/>
            </a:endParaRPr>
          </a:p>
        </p:txBody>
      </p:sp>
      <p:sp>
        <p:nvSpPr>
          <p:cNvPr id="137220" name="Slide Number Placeholder 3"/>
          <p:cNvSpPr>
            <a:spLocks noGrp="1"/>
          </p:cNvSpPr>
          <p:nvPr>
            <p:ph type="sldNum" sz="quarter" idx="5"/>
          </p:nvPr>
        </p:nvSpPr>
        <p:spPr>
          <a:noFill/>
        </p:spPr>
        <p:txBody>
          <a:bodyPr/>
          <a:lstStyle/>
          <a:p>
            <a:fld id="{5C477836-F2C2-477C-A12F-1491C13E39B2}" type="slidenum">
              <a:rPr lang="en-CA" smtClean="0">
                <a:latin typeface="Arial" charset="0"/>
              </a:rPr>
              <a:pPr/>
              <a:t>57</a:t>
            </a:fld>
            <a:endParaRPr lang="en-CA" smtClean="0">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p:spPr>
        <p:txBody>
          <a:bodyPr/>
          <a:lstStyle/>
          <a:p>
            <a:endParaRPr lang="en-CA" dirty="0" smtClean="0">
              <a:latin typeface="Arial" charset="0"/>
            </a:endParaRPr>
          </a:p>
        </p:txBody>
      </p:sp>
      <p:sp>
        <p:nvSpPr>
          <p:cNvPr id="138244" name="Slide Number Placeholder 3"/>
          <p:cNvSpPr>
            <a:spLocks noGrp="1"/>
          </p:cNvSpPr>
          <p:nvPr>
            <p:ph type="sldNum" sz="quarter" idx="5"/>
          </p:nvPr>
        </p:nvSpPr>
        <p:spPr>
          <a:noFill/>
        </p:spPr>
        <p:txBody>
          <a:bodyPr/>
          <a:lstStyle/>
          <a:p>
            <a:fld id="{FE290D2D-836C-4922-AB2B-5C1094B46040}" type="slidenum">
              <a:rPr lang="en-CA" smtClean="0">
                <a:latin typeface="Arial" charset="0"/>
              </a:rPr>
              <a:pPr/>
              <a:t>58</a:t>
            </a:fld>
            <a:endParaRPr lang="en-CA" smtClean="0">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4689B7A9-1364-48D0-9917-7DDF2D1B7FA4}" type="slidenum">
              <a:rPr lang="en-CA" smtClean="0">
                <a:latin typeface="Arial" charset="0"/>
              </a:rPr>
              <a:pPr/>
              <a:t>59</a:t>
            </a:fld>
            <a:endParaRPr lang="en-CA" smtClean="0">
              <a:latin typeface="Arial" charset="0"/>
            </a:endParaRPr>
          </a:p>
        </p:txBody>
      </p:sp>
      <p:sp>
        <p:nvSpPr>
          <p:cNvPr id="139267" name="Slide Image Placeholder 1"/>
          <p:cNvSpPr>
            <a:spLocks noGrp="1" noRot="1" noChangeAspect="1" noTextEdit="1"/>
          </p:cNvSpPr>
          <p:nvPr>
            <p:ph type="sldImg"/>
          </p:nvPr>
        </p:nvSpPr>
        <p:spPr>
          <a:xfrm>
            <a:off x="1104900" y="696913"/>
            <a:ext cx="4648200" cy="3486150"/>
          </a:xfrm>
          <a:ln/>
        </p:spPr>
      </p:sp>
      <p:sp>
        <p:nvSpPr>
          <p:cNvPr id="139268" name="Notes Placeholder 2"/>
          <p:cNvSpPr>
            <a:spLocks noGrp="1"/>
          </p:cNvSpPr>
          <p:nvPr>
            <p:ph type="body" idx="1"/>
          </p:nvPr>
        </p:nvSpPr>
        <p:spPr>
          <a:xfrm>
            <a:off x="913805" y="4416099"/>
            <a:ext cx="5030391" cy="4183995"/>
          </a:xfrm>
          <a:noFill/>
          <a:ln/>
        </p:spPr>
        <p:txBody>
          <a:bodyPr lIns="92438" rIns="92438"/>
          <a:lstStyle/>
          <a:p>
            <a:pPr eaLnBrk="1" hangingPunct="1"/>
            <a:endParaRPr lang="en-US" dirty="0" smtClean="0">
              <a:latin typeface="Arial" charset="0"/>
            </a:endParaRPr>
          </a:p>
        </p:txBody>
      </p:sp>
      <p:sp>
        <p:nvSpPr>
          <p:cNvPr id="139269"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79B99888-1DB9-4795-B00F-B42EEE7D9DA1}" type="slidenum">
              <a:rPr lang="en-US" sz="1200">
                <a:latin typeface="Georgia" pitchFamily="18" charset="0"/>
              </a:rPr>
              <a:pPr algn="r" defTabSz="924539" eaLnBrk="0" hangingPunct="0"/>
              <a:t>59</a:t>
            </a:fld>
            <a:endParaRPr lang="en-US" sz="1200" dirty="0">
              <a:latin typeface="Georgia"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4689B7A9-1364-48D0-9917-7DDF2D1B7FA4}" type="slidenum">
              <a:rPr lang="en-CA" smtClean="0">
                <a:latin typeface="Arial" charset="0"/>
              </a:rPr>
              <a:pPr/>
              <a:t>60</a:t>
            </a:fld>
            <a:endParaRPr lang="en-CA" smtClean="0">
              <a:latin typeface="Arial" charset="0"/>
            </a:endParaRPr>
          </a:p>
        </p:txBody>
      </p:sp>
      <p:sp>
        <p:nvSpPr>
          <p:cNvPr id="139267" name="Slide Image Placeholder 1"/>
          <p:cNvSpPr>
            <a:spLocks noGrp="1" noRot="1" noChangeAspect="1" noTextEdit="1"/>
          </p:cNvSpPr>
          <p:nvPr>
            <p:ph type="sldImg"/>
          </p:nvPr>
        </p:nvSpPr>
        <p:spPr>
          <a:xfrm>
            <a:off x="1104900" y="696913"/>
            <a:ext cx="4648200" cy="3486150"/>
          </a:xfrm>
          <a:ln/>
        </p:spPr>
      </p:sp>
      <p:sp>
        <p:nvSpPr>
          <p:cNvPr id="139268" name="Notes Placeholder 2"/>
          <p:cNvSpPr>
            <a:spLocks noGrp="1"/>
          </p:cNvSpPr>
          <p:nvPr>
            <p:ph type="body" idx="1"/>
          </p:nvPr>
        </p:nvSpPr>
        <p:spPr>
          <a:xfrm>
            <a:off x="913805" y="4416099"/>
            <a:ext cx="5030391" cy="4183995"/>
          </a:xfrm>
          <a:noFill/>
          <a:ln/>
        </p:spPr>
        <p:txBody>
          <a:bodyPr lIns="92438" rIns="92438"/>
          <a:lstStyle/>
          <a:p>
            <a:pPr eaLnBrk="1" hangingPunct="1"/>
            <a:endParaRPr lang="en-US" dirty="0" smtClean="0">
              <a:latin typeface="Arial" charset="0"/>
            </a:endParaRPr>
          </a:p>
        </p:txBody>
      </p:sp>
      <p:sp>
        <p:nvSpPr>
          <p:cNvPr id="139269"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79B99888-1DB9-4795-B00F-B42EEE7D9DA1}" type="slidenum">
              <a:rPr lang="en-US" sz="1200">
                <a:latin typeface="Georgia" pitchFamily="18" charset="0"/>
              </a:rPr>
              <a:pPr algn="r" defTabSz="924539" eaLnBrk="0" hangingPunct="0"/>
              <a:t>60</a:t>
            </a:fld>
            <a:endParaRPr lang="en-US" sz="1200" dirty="0">
              <a:latin typeface="Georgia"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4689B7A9-1364-48D0-9917-7DDF2D1B7FA4}" type="slidenum">
              <a:rPr lang="en-CA" smtClean="0">
                <a:latin typeface="Arial" charset="0"/>
              </a:rPr>
              <a:pPr/>
              <a:t>61</a:t>
            </a:fld>
            <a:endParaRPr lang="en-CA" smtClean="0">
              <a:latin typeface="Arial" charset="0"/>
            </a:endParaRPr>
          </a:p>
        </p:txBody>
      </p:sp>
      <p:sp>
        <p:nvSpPr>
          <p:cNvPr id="139267" name="Slide Image Placeholder 1"/>
          <p:cNvSpPr>
            <a:spLocks noGrp="1" noRot="1" noChangeAspect="1" noTextEdit="1"/>
          </p:cNvSpPr>
          <p:nvPr>
            <p:ph type="sldImg"/>
          </p:nvPr>
        </p:nvSpPr>
        <p:spPr>
          <a:xfrm>
            <a:off x="1104900" y="696913"/>
            <a:ext cx="4648200" cy="3486150"/>
          </a:xfrm>
          <a:ln/>
        </p:spPr>
      </p:sp>
      <p:sp>
        <p:nvSpPr>
          <p:cNvPr id="139268" name="Notes Placeholder 2"/>
          <p:cNvSpPr>
            <a:spLocks noGrp="1"/>
          </p:cNvSpPr>
          <p:nvPr>
            <p:ph type="body" idx="1"/>
          </p:nvPr>
        </p:nvSpPr>
        <p:spPr>
          <a:xfrm>
            <a:off x="913805" y="4416099"/>
            <a:ext cx="5030391" cy="4183995"/>
          </a:xfrm>
          <a:noFill/>
          <a:ln/>
        </p:spPr>
        <p:txBody>
          <a:bodyPr lIns="92438" rIns="92438"/>
          <a:lstStyle/>
          <a:p>
            <a:pPr eaLnBrk="1" hangingPunct="1"/>
            <a:endParaRPr lang="en-US" dirty="0" smtClean="0">
              <a:latin typeface="Arial" charset="0"/>
            </a:endParaRPr>
          </a:p>
        </p:txBody>
      </p:sp>
      <p:sp>
        <p:nvSpPr>
          <p:cNvPr id="139269"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79B99888-1DB9-4795-B00F-B42EEE7D9DA1}" type="slidenum">
              <a:rPr lang="en-US" sz="1200">
                <a:latin typeface="Georgia" pitchFamily="18" charset="0"/>
              </a:rPr>
              <a:pPr algn="r" defTabSz="924539" eaLnBrk="0" hangingPunct="0"/>
              <a:t>61</a:t>
            </a:fld>
            <a:endParaRPr lang="en-US" sz="1200" dirty="0">
              <a:latin typeface="Georgia"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89969D4-6550-47C8-A305-C5EB5A5F7017}" type="slidenum">
              <a:rPr lang="en-CA" smtClean="0">
                <a:latin typeface="Arial" charset="0"/>
              </a:rPr>
              <a:pPr/>
              <a:t>8</a:t>
            </a:fld>
            <a:endParaRPr lang="en-CA" smtClean="0">
              <a:latin typeface="Arial" charset="0"/>
            </a:endParaRPr>
          </a:p>
        </p:txBody>
      </p:sp>
      <p:sp>
        <p:nvSpPr>
          <p:cNvPr id="89091" name="Slide Image Placeholder 1"/>
          <p:cNvSpPr>
            <a:spLocks noGrp="1" noRot="1" noChangeAspect="1" noTextEdit="1"/>
          </p:cNvSpPr>
          <p:nvPr>
            <p:ph type="sldImg"/>
          </p:nvPr>
        </p:nvSpPr>
        <p:spPr>
          <a:xfrm>
            <a:off x="1104900" y="696913"/>
            <a:ext cx="4648200" cy="3486150"/>
          </a:xfrm>
          <a:ln/>
        </p:spPr>
      </p:sp>
      <p:sp>
        <p:nvSpPr>
          <p:cNvPr id="89092" name="Notes Placeholder 2"/>
          <p:cNvSpPr>
            <a:spLocks noGrp="1"/>
          </p:cNvSpPr>
          <p:nvPr>
            <p:ph type="body" idx="1"/>
          </p:nvPr>
        </p:nvSpPr>
        <p:spPr>
          <a:xfrm>
            <a:off x="913805" y="4416099"/>
            <a:ext cx="5030391" cy="4183995"/>
          </a:xfrm>
          <a:noFill/>
          <a:ln/>
        </p:spPr>
        <p:txBody>
          <a:bodyPr lIns="92438" rIns="92438"/>
          <a:lstStyle/>
          <a:p>
            <a:pPr eaLnBrk="1" hangingPunct="1"/>
            <a:endParaRPr lang="en-US" dirty="0" smtClean="0">
              <a:latin typeface="Arial" charset="0"/>
            </a:endParaRPr>
          </a:p>
        </p:txBody>
      </p:sp>
      <p:sp>
        <p:nvSpPr>
          <p:cNvPr id="89093"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A0C71E43-7A02-48D6-89AF-02E5EDF6D19D}" type="slidenum">
              <a:rPr lang="en-US" sz="1200">
                <a:latin typeface="Georgia" pitchFamily="18" charset="0"/>
              </a:rPr>
              <a:pPr algn="r" defTabSz="924539" eaLnBrk="0" hangingPunct="0"/>
              <a:t>8</a:t>
            </a:fld>
            <a:endParaRPr lang="en-US" sz="1200" dirty="0">
              <a:latin typeface="Georgia"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9D890144-4D81-434C-9DD1-D2EC689157A0}" type="slidenum">
              <a:rPr lang="en-CA" smtClean="0"/>
              <a:pPr>
                <a:defRPr/>
              </a:pPr>
              <a:t>62</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9D890144-4D81-434C-9DD1-D2EC689157A0}" type="slidenum">
              <a:rPr lang="en-CA" smtClean="0"/>
              <a:pPr>
                <a:defRPr/>
              </a:pPr>
              <a:t>9</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7C28CCD9-7550-4C94-B8A4-7EA4A92E1429}" type="slidenum">
              <a:rPr lang="en-CA" smtClean="0">
                <a:latin typeface="Arial" charset="0"/>
              </a:rPr>
              <a:pPr/>
              <a:t>10</a:t>
            </a:fld>
            <a:endParaRPr lang="en-CA" smtClean="0">
              <a:latin typeface="Arial" charset="0"/>
            </a:endParaRPr>
          </a:p>
        </p:txBody>
      </p:sp>
      <p:sp>
        <p:nvSpPr>
          <p:cNvPr id="95235" name="Slide Image Placeholder 1"/>
          <p:cNvSpPr>
            <a:spLocks noGrp="1" noRot="1" noChangeAspect="1" noTextEdit="1"/>
          </p:cNvSpPr>
          <p:nvPr>
            <p:ph type="sldImg"/>
          </p:nvPr>
        </p:nvSpPr>
        <p:spPr>
          <a:xfrm>
            <a:off x="1104900" y="696913"/>
            <a:ext cx="4648200" cy="3486150"/>
          </a:xfrm>
          <a:ln/>
        </p:spPr>
      </p:sp>
      <p:sp>
        <p:nvSpPr>
          <p:cNvPr id="95236" name="Notes Placeholder 2"/>
          <p:cNvSpPr>
            <a:spLocks noGrp="1"/>
          </p:cNvSpPr>
          <p:nvPr>
            <p:ph type="body" idx="1"/>
          </p:nvPr>
        </p:nvSpPr>
        <p:spPr>
          <a:xfrm>
            <a:off x="913805" y="4416099"/>
            <a:ext cx="5030391" cy="4183995"/>
          </a:xfrm>
          <a:noFill/>
          <a:ln/>
        </p:spPr>
        <p:txBody>
          <a:bodyPr lIns="92438" rIns="92438"/>
          <a:lstStyle/>
          <a:p>
            <a:pPr eaLnBrk="1" hangingPunct="1"/>
            <a:endParaRPr lang="en-US" dirty="0" smtClean="0">
              <a:latin typeface="Arial" charset="0"/>
            </a:endParaRPr>
          </a:p>
        </p:txBody>
      </p:sp>
      <p:sp>
        <p:nvSpPr>
          <p:cNvPr id="95237"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3CD65194-F8EC-41CB-8B6D-DD113BB64355}" type="slidenum">
              <a:rPr lang="en-US" sz="1200">
                <a:latin typeface="Georgia" pitchFamily="18" charset="0"/>
              </a:rPr>
              <a:pPr algn="r" defTabSz="924539" eaLnBrk="0" hangingPunct="0"/>
              <a:t>10</a:t>
            </a:fld>
            <a:endParaRPr lang="en-US" sz="1200" dirty="0">
              <a:latin typeface="Georgia"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359F7CF7-4919-48C5-9832-899488156107}" type="slidenum">
              <a:rPr lang="en-CA" smtClean="0">
                <a:latin typeface="Arial" charset="0"/>
              </a:rPr>
              <a:pPr/>
              <a:t>11</a:t>
            </a:fld>
            <a:endParaRPr lang="en-CA" smtClean="0">
              <a:latin typeface="Arial" charset="0"/>
            </a:endParaRPr>
          </a:p>
        </p:txBody>
      </p:sp>
      <p:sp>
        <p:nvSpPr>
          <p:cNvPr id="96259" name="Slide Image Placeholder 1"/>
          <p:cNvSpPr>
            <a:spLocks noGrp="1" noRot="1" noChangeAspect="1" noTextEdit="1"/>
          </p:cNvSpPr>
          <p:nvPr>
            <p:ph type="sldImg"/>
          </p:nvPr>
        </p:nvSpPr>
        <p:spPr>
          <a:xfrm>
            <a:off x="1104900" y="696913"/>
            <a:ext cx="4648200" cy="3486150"/>
          </a:xfrm>
          <a:ln/>
        </p:spPr>
      </p:sp>
      <p:sp>
        <p:nvSpPr>
          <p:cNvPr id="96260" name="Notes Placeholder 2"/>
          <p:cNvSpPr>
            <a:spLocks noGrp="1"/>
          </p:cNvSpPr>
          <p:nvPr>
            <p:ph type="body" idx="1"/>
          </p:nvPr>
        </p:nvSpPr>
        <p:spPr>
          <a:xfrm>
            <a:off x="913805" y="4416099"/>
            <a:ext cx="5030391" cy="4183995"/>
          </a:xfrm>
          <a:noFill/>
          <a:ln/>
        </p:spPr>
        <p:txBody>
          <a:bodyPr lIns="92438" rIns="92438"/>
          <a:lstStyle/>
          <a:p>
            <a:pPr eaLnBrk="1" hangingPunct="1"/>
            <a:endParaRPr lang="en-US" dirty="0" smtClean="0">
              <a:latin typeface="Arial" charset="0"/>
            </a:endParaRPr>
          </a:p>
        </p:txBody>
      </p:sp>
      <p:sp>
        <p:nvSpPr>
          <p:cNvPr id="96261"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483D63D2-F324-4D5F-8D32-37B22603BC6D}" type="slidenum">
              <a:rPr lang="en-US" sz="1200">
                <a:latin typeface="Georgia" pitchFamily="18" charset="0"/>
              </a:rPr>
              <a:pPr algn="r" defTabSz="924539" eaLnBrk="0" hangingPunct="0"/>
              <a:t>11</a:t>
            </a:fld>
            <a:endParaRPr lang="en-US" sz="1200" dirty="0">
              <a:latin typeface="Georgia"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E6C23FCB-E2FD-475E-A6E9-EFFD620BCA37}" type="slidenum">
              <a:rPr lang="en-CA" smtClean="0">
                <a:latin typeface="Arial" charset="0"/>
              </a:rPr>
              <a:pPr/>
              <a:t>12</a:t>
            </a:fld>
            <a:endParaRPr lang="en-CA" smtClean="0">
              <a:latin typeface="Arial" charset="0"/>
            </a:endParaRPr>
          </a:p>
        </p:txBody>
      </p:sp>
      <p:sp>
        <p:nvSpPr>
          <p:cNvPr id="97283" name="Slide Image Placeholder 1"/>
          <p:cNvSpPr>
            <a:spLocks noGrp="1" noRot="1" noChangeAspect="1" noTextEdit="1"/>
          </p:cNvSpPr>
          <p:nvPr>
            <p:ph type="sldImg"/>
          </p:nvPr>
        </p:nvSpPr>
        <p:spPr>
          <a:xfrm>
            <a:off x="1104900" y="696913"/>
            <a:ext cx="4648200" cy="3486150"/>
          </a:xfrm>
          <a:ln/>
        </p:spPr>
      </p:sp>
      <p:sp>
        <p:nvSpPr>
          <p:cNvPr id="97284" name="Notes Placeholder 2"/>
          <p:cNvSpPr>
            <a:spLocks noGrp="1"/>
          </p:cNvSpPr>
          <p:nvPr>
            <p:ph type="body" idx="1"/>
          </p:nvPr>
        </p:nvSpPr>
        <p:spPr>
          <a:xfrm>
            <a:off x="913805" y="4416099"/>
            <a:ext cx="5030391" cy="4183995"/>
          </a:xfrm>
          <a:noFill/>
          <a:ln/>
        </p:spPr>
        <p:txBody>
          <a:bodyPr lIns="92438" rIns="92438"/>
          <a:lstStyle/>
          <a:p>
            <a:pPr eaLnBrk="1" hangingPunct="1"/>
            <a:endParaRPr lang="en-US" dirty="0" smtClean="0">
              <a:latin typeface="Arial" charset="0"/>
            </a:endParaRPr>
          </a:p>
        </p:txBody>
      </p:sp>
      <p:sp>
        <p:nvSpPr>
          <p:cNvPr id="97285" name="Slide Number Placeholder 3"/>
          <p:cNvSpPr txBox="1">
            <a:spLocks noGrp="1"/>
          </p:cNvSpPr>
          <p:nvPr/>
        </p:nvSpPr>
        <p:spPr bwMode="auto">
          <a:xfrm>
            <a:off x="3887391" y="8830658"/>
            <a:ext cx="2970609" cy="465742"/>
          </a:xfrm>
          <a:prstGeom prst="rect">
            <a:avLst/>
          </a:prstGeom>
          <a:noFill/>
          <a:ln w="9525">
            <a:noFill/>
            <a:miter lim="800000"/>
            <a:headEnd/>
            <a:tailEnd/>
          </a:ln>
        </p:spPr>
        <p:txBody>
          <a:bodyPr lIns="92438" tIns="46219" rIns="92438" bIns="46219" anchor="b"/>
          <a:lstStyle/>
          <a:p>
            <a:pPr algn="r" defTabSz="924539" eaLnBrk="0" hangingPunct="0"/>
            <a:fld id="{0C401759-C42E-401F-970F-FC3C74108E8B}" type="slidenum">
              <a:rPr lang="en-US" sz="1200">
                <a:latin typeface="Georgia" pitchFamily="18" charset="0"/>
              </a:rPr>
              <a:pPr algn="r" defTabSz="924539" eaLnBrk="0" hangingPunct="0"/>
              <a:t>12</a:t>
            </a:fld>
            <a:endParaRPr lang="en-US" sz="1200" dirty="0">
              <a:latin typeface="Georgia"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3" descr="template power point_cover"/>
          <p:cNvPicPr>
            <a:picLocks noChangeAspect="1" noChangeArrowheads="1"/>
          </p:cNvPicPr>
          <p:nvPr userDrawn="1"/>
        </p:nvPicPr>
        <p:blipFill>
          <a:blip r:embed="rId2" cstate="print"/>
          <a:srcRect/>
          <a:stretch>
            <a:fillRect/>
          </a:stretch>
        </p:blipFill>
        <p:spPr bwMode="auto">
          <a:xfrm>
            <a:off x="0" y="128588"/>
            <a:ext cx="9144000" cy="6650037"/>
          </a:xfrm>
          <a:prstGeom prst="rect">
            <a:avLst/>
          </a:prstGeom>
          <a:noFill/>
          <a:ln w="9525">
            <a:noFill/>
            <a:miter lim="800000"/>
            <a:headEnd/>
            <a:tailEnd/>
          </a:ln>
        </p:spPr>
      </p:pic>
      <p:sp>
        <p:nvSpPr>
          <p:cNvPr id="5" name="Rectangle 26"/>
          <p:cNvSpPr>
            <a:spLocks noChangeArrowheads="1"/>
          </p:cNvSpPr>
          <p:nvPr userDrawn="1"/>
        </p:nvSpPr>
        <p:spPr bwMode="auto">
          <a:xfrm>
            <a:off x="549275" y="1535113"/>
            <a:ext cx="8034338" cy="995362"/>
          </a:xfrm>
          <a:prstGeom prst="rect">
            <a:avLst/>
          </a:prstGeom>
          <a:solidFill>
            <a:srgbClr val="DDDDDD"/>
          </a:solidFill>
          <a:ln w="76200">
            <a:solidFill>
              <a:srgbClr val="00B173"/>
            </a:solidFill>
            <a:miter lim="800000"/>
            <a:headEnd/>
            <a:tailEnd/>
          </a:ln>
          <a:effectLst/>
        </p:spPr>
        <p:txBody>
          <a:bodyPr/>
          <a:lstStyle/>
          <a:p>
            <a:pPr algn="ctr">
              <a:spcBef>
                <a:spcPct val="20000"/>
              </a:spcBef>
              <a:defRPr/>
            </a:pPr>
            <a:endParaRPr lang="en-US" sz="2400">
              <a:latin typeface="Arial" pitchFamily="34" charset="0"/>
            </a:endParaRPr>
          </a:p>
        </p:txBody>
      </p:sp>
      <p:sp>
        <p:nvSpPr>
          <p:cNvPr id="15385" name="Rectangle 25"/>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15384" name="Rectangle 24"/>
          <p:cNvSpPr>
            <a:spLocks noGrp="1" noChangeArrowheads="1"/>
          </p:cNvSpPr>
          <p:nvPr>
            <p:ph type="ctrTitle" sz="quarter"/>
          </p:nvPr>
        </p:nvSpPr>
        <p:spPr>
          <a:xfrm>
            <a:off x="574675" y="1292225"/>
            <a:ext cx="7996238" cy="1470025"/>
          </a:xfrm>
        </p:spPr>
        <p:txBody>
          <a:bodyPr/>
          <a:lstStyle>
            <a:lvl1pPr marL="0" algn="ctr">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8113" y="766763"/>
            <a:ext cx="2162175" cy="5237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766763"/>
            <a:ext cx="6335713" cy="5237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1813" y="2057400"/>
            <a:ext cx="3983037" cy="3946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7250" y="2057400"/>
            <a:ext cx="3983038" cy="3946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38" descr="template power point_inside"/>
          <p:cNvPicPr>
            <a:picLocks noChangeAspect="1" noChangeArrowheads="1"/>
          </p:cNvPicPr>
          <p:nvPr userDrawn="1"/>
        </p:nvPicPr>
        <p:blipFill>
          <a:blip r:embed="rId13" cstate="print"/>
          <a:srcRect/>
          <a:stretch>
            <a:fillRect/>
          </a:stretch>
        </p:blipFill>
        <p:spPr bwMode="auto">
          <a:xfrm>
            <a:off x="0" y="128588"/>
            <a:ext cx="9144000" cy="6650037"/>
          </a:xfrm>
          <a:prstGeom prst="rect">
            <a:avLst/>
          </a:prstGeom>
          <a:noFill/>
          <a:ln w="9525">
            <a:noFill/>
            <a:miter lim="800000"/>
            <a:headEnd/>
            <a:tailEnd/>
          </a:ln>
        </p:spPr>
      </p:pic>
      <p:sp>
        <p:nvSpPr>
          <p:cNvPr id="3075" name="Rectangle 16"/>
          <p:cNvSpPr>
            <a:spLocks noGrp="1" noChangeArrowheads="1"/>
          </p:cNvSpPr>
          <p:nvPr>
            <p:ph type="title"/>
          </p:nvPr>
        </p:nvSpPr>
        <p:spPr bwMode="auto">
          <a:xfrm>
            <a:off x="0" y="766763"/>
            <a:ext cx="8631238"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Rectangle 17"/>
          <p:cNvSpPr>
            <a:spLocks noGrp="1" noChangeArrowheads="1"/>
          </p:cNvSpPr>
          <p:nvPr>
            <p:ph type="body" idx="1"/>
          </p:nvPr>
        </p:nvSpPr>
        <p:spPr bwMode="auto">
          <a:xfrm>
            <a:off x="531813" y="2057400"/>
            <a:ext cx="8118475" cy="3946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52" name="Text Box 28"/>
          <p:cNvSpPr txBox="1">
            <a:spLocks noChangeArrowheads="1"/>
          </p:cNvSpPr>
          <p:nvPr userDrawn="1"/>
        </p:nvSpPr>
        <p:spPr bwMode="auto">
          <a:xfrm>
            <a:off x="8340725" y="6284913"/>
            <a:ext cx="504825" cy="366712"/>
          </a:xfrm>
          <a:prstGeom prst="rect">
            <a:avLst/>
          </a:prstGeom>
          <a:noFill/>
          <a:ln w="9525">
            <a:noFill/>
            <a:miter lim="800000"/>
            <a:headEnd/>
            <a:tailEnd/>
          </a:ln>
          <a:effectLst/>
        </p:spPr>
        <p:txBody>
          <a:bodyPr>
            <a:spAutoFit/>
          </a:bodyPr>
          <a:lstStyle/>
          <a:p>
            <a:pPr algn="ctr">
              <a:spcBef>
                <a:spcPct val="50000"/>
              </a:spcBef>
              <a:defRPr/>
            </a:pPr>
            <a:fld id="{ADC90A86-13A7-4332-87E2-0071902033D9}" type="slidenum">
              <a:rPr lang="en-CA">
                <a:solidFill>
                  <a:schemeClr val="bg1"/>
                </a:solidFill>
                <a:latin typeface="Arial" pitchFamily="34" charset="0"/>
              </a:rPr>
              <a:pPr algn="ctr">
                <a:spcBef>
                  <a:spcPct val="50000"/>
                </a:spcBef>
                <a:defRPr/>
              </a:pPr>
              <a:t>‹#›</a:t>
            </a:fld>
            <a:endParaRPr lang="en-CA">
              <a:solidFill>
                <a:schemeClr val="bg1"/>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444500" algn="l" rtl="0" eaLnBrk="0" fontAlgn="base" hangingPunct="0">
        <a:spcBef>
          <a:spcPct val="0"/>
        </a:spcBef>
        <a:spcAft>
          <a:spcPct val="0"/>
        </a:spcAft>
        <a:defRPr sz="3600" b="1">
          <a:solidFill>
            <a:srgbClr val="0065BD"/>
          </a:solidFill>
          <a:latin typeface="+mj-lt"/>
          <a:ea typeface="+mj-ea"/>
          <a:cs typeface="+mj-cs"/>
        </a:defRPr>
      </a:lvl1pPr>
      <a:lvl2pPr marL="444500" algn="l" rtl="0" eaLnBrk="0" fontAlgn="base" hangingPunct="0">
        <a:spcBef>
          <a:spcPct val="0"/>
        </a:spcBef>
        <a:spcAft>
          <a:spcPct val="0"/>
        </a:spcAft>
        <a:defRPr sz="3600" b="1">
          <a:solidFill>
            <a:srgbClr val="0065BD"/>
          </a:solidFill>
          <a:latin typeface="Arial" pitchFamily="34" charset="0"/>
        </a:defRPr>
      </a:lvl2pPr>
      <a:lvl3pPr marL="444500" algn="l" rtl="0" eaLnBrk="0" fontAlgn="base" hangingPunct="0">
        <a:spcBef>
          <a:spcPct val="0"/>
        </a:spcBef>
        <a:spcAft>
          <a:spcPct val="0"/>
        </a:spcAft>
        <a:defRPr sz="3600" b="1">
          <a:solidFill>
            <a:srgbClr val="0065BD"/>
          </a:solidFill>
          <a:latin typeface="Arial" pitchFamily="34" charset="0"/>
        </a:defRPr>
      </a:lvl3pPr>
      <a:lvl4pPr marL="444500" algn="l" rtl="0" eaLnBrk="0" fontAlgn="base" hangingPunct="0">
        <a:spcBef>
          <a:spcPct val="0"/>
        </a:spcBef>
        <a:spcAft>
          <a:spcPct val="0"/>
        </a:spcAft>
        <a:defRPr sz="3600" b="1">
          <a:solidFill>
            <a:srgbClr val="0065BD"/>
          </a:solidFill>
          <a:latin typeface="Arial" pitchFamily="34" charset="0"/>
        </a:defRPr>
      </a:lvl4pPr>
      <a:lvl5pPr marL="444500" algn="l" rtl="0" eaLnBrk="0" fontAlgn="base" hangingPunct="0">
        <a:spcBef>
          <a:spcPct val="0"/>
        </a:spcBef>
        <a:spcAft>
          <a:spcPct val="0"/>
        </a:spcAft>
        <a:defRPr sz="3600" b="1">
          <a:solidFill>
            <a:srgbClr val="0065BD"/>
          </a:solidFill>
          <a:latin typeface="Arial" pitchFamily="34" charset="0"/>
        </a:defRPr>
      </a:lvl5pPr>
      <a:lvl6pPr marL="901700" algn="l" rtl="0" fontAlgn="base">
        <a:spcBef>
          <a:spcPct val="0"/>
        </a:spcBef>
        <a:spcAft>
          <a:spcPct val="0"/>
        </a:spcAft>
        <a:defRPr sz="3600" b="1">
          <a:solidFill>
            <a:srgbClr val="0065BD"/>
          </a:solidFill>
          <a:latin typeface="Arial" pitchFamily="34" charset="0"/>
        </a:defRPr>
      </a:lvl6pPr>
      <a:lvl7pPr marL="1358900" algn="l" rtl="0" fontAlgn="base">
        <a:spcBef>
          <a:spcPct val="0"/>
        </a:spcBef>
        <a:spcAft>
          <a:spcPct val="0"/>
        </a:spcAft>
        <a:defRPr sz="3600" b="1">
          <a:solidFill>
            <a:srgbClr val="0065BD"/>
          </a:solidFill>
          <a:latin typeface="Arial" pitchFamily="34" charset="0"/>
        </a:defRPr>
      </a:lvl7pPr>
      <a:lvl8pPr marL="1816100" algn="l" rtl="0" fontAlgn="base">
        <a:spcBef>
          <a:spcPct val="0"/>
        </a:spcBef>
        <a:spcAft>
          <a:spcPct val="0"/>
        </a:spcAft>
        <a:defRPr sz="3600" b="1">
          <a:solidFill>
            <a:srgbClr val="0065BD"/>
          </a:solidFill>
          <a:latin typeface="Arial" pitchFamily="34" charset="0"/>
        </a:defRPr>
      </a:lvl8pPr>
      <a:lvl9pPr marL="2273300" algn="l" rtl="0" fontAlgn="base">
        <a:spcBef>
          <a:spcPct val="0"/>
        </a:spcBef>
        <a:spcAft>
          <a:spcPct val="0"/>
        </a:spcAft>
        <a:defRPr sz="3600" b="1">
          <a:solidFill>
            <a:srgbClr val="0065BD"/>
          </a:solidFill>
          <a:latin typeface="Arial"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
          <p:cNvSpPr>
            <a:spLocks noGrp="1" noChangeArrowheads="1"/>
          </p:cNvSpPr>
          <p:nvPr>
            <p:ph type="ctrTitle"/>
          </p:nvPr>
        </p:nvSpPr>
        <p:spPr>
          <a:xfrm>
            <a:off x="0" y="1747838"/>
            <a:ext cx="9144000" cy="1470025"/>
          </a:xfrm>
        </p:spPr>
        <p:txBody>
          <a:bodyPr/>
          <a:lstStyle/>
          <a:p>
            <a:pPr eaLnBrk="1" hangingPunct="1">
              <a:tabLst>
                <a:tab pos="7315200" algn="l"/>
              </a:tabLst>
            </a:pPr>
            <a:r>
              <a:rPr lang="en-US" sz="3200" smtClean="0">
                <a:solidFill>
                  <a:schemeClr val="hlink"/>
                </a:solidFill>
              </a:rPr>
              <a:t>Vancomycin Pharmacodynamics &amp; Pharmacokinetics</a:t>
            </a:r>
            <a:br>
              <a:rPr lang="en-US" sz="3200" smtClean="0">
                <a:solidFill>
                  <a:schemeClr val="hlink"/>
                </a:solidFill>
              </a:rPr>
            </a:br>
            <a:r>
              <a:rPr lang="en-US" sz="3200" smtClean="0">
                <a:solidFill>
                  <a:schemeClr val="hlink"/>
                </a:solidFill>
              </a:rPr>
              <a:t/>
            </a:r>
            <a:br>
              <a:rPr lang="en-US" sz="3200" smtClean="0">
                <a:solidFill>
                  <a:schemeClr val="hlink"/>
                </a:solidFill>
              </a:rPr>
            </a:br>
            <a:endParaRPr lang="en-US" sz="3200" smtClean="0">
              <a:solidFill>
                <a:schemeClr val="hlink"/>
              </a:solidFill>
            </a:endParaRPr>
          </a:p>
        </p:txBody>
      </p:sp>
      <p:sp>
        <p:nvSpPr>
          <p:cNvPr id="5123" name="Rectangle 21"/>
          <p:cNvSpPr>
            <a:spLocks noGrp="1" noChangeArrowheads="1"/>
          </p:cNvSpPr>
          <p:nvPr>
            <p:ph type="subTitle" idx="1"/>
          </p:nvPr>
        </p:nvSpPr>
        <p:spPr>
          <a:xfrm>
            <a:off x="169863" y="3141663"/>
            <a:ext cx="5434012" cy="1752600"/>
          </a:xfrm>
        </p:spPr>
        <p:txBody>
          <a:bodyPr/>
          <a:lstStyle/>
          <a:p>
            <a:pPr eaLnBrk="1" hangingPunct="1"/>
            <a:r>
              <a:rPr lang="en-US" sz="4000" b="1" dirty="0" smtClean="0"/>
              <a:t>Clinical Orientation  TDM Session</a:t>
            </a:r>
          </a:p>
          <a:p>
            <a:pPr eaLnBrk="1" hangingPunct="1"/>
            <a:endParaRPr lang="en-US" sz="2000" dirty="0" smtClean="0"/>
          </a:p>
        </p:txBody>
      </p:sp>
      <p:sp>
        <p:nvSpPr>
          <p:cNvPr id="5124" name="Text Box 5"/>
          <p:cNvSpPr txBox="1">
            <a:spLocks noChangeArrowheads="1"/>
          </p:cNvSpPr>
          <p:nvPr/>
        </p:nvSpPr>
        <p:spPr bwMode="auto">
          <a:xfrm>
            <a:off x="990600" y="6400800"/>
            <a:ext cx="3200400" cy="215444"/>
          </a:xfrm>
          <a:prstGeom prst="rect">
            <a:avLst/>
          </a:prstGeom>
          <a:noFill/>
          <a:ln w="9525">
            <a:noFill/>
            <a:miter lim="800000"/>
            <a:headEnd/>
            <a:tailEnd/>
          </a:ln>
        </p:spPr>
        <p:txBody>
          <a:bodyPr lIns="0" tIns="0" rIns="0" bIns="0">
            <a:spAutoFit/>
          </a:bodyPr>
          <a:lstStyle/>
          <a:p>
            <a:pPr eaLnBrk="0" hangingPunct="0">
              <a:spcBef>
                <a:spcPct val="50000"/>
              </a:spcBef>
            </a:pPr>
            <a:r>
              <a:rPr lang="en-US" sz="1400" dirty="0">
                <a:solidFill>
                  <a:schemeClr val="bg1"/>
                </a:solidFill>
              </a:rPr>
              <a:t>Date:  </a:t>
            </a:r>
            <a:r>
              <a:rPr lang="en-US" sz="1400" dirty="0" smtClean="0">
                <a:solidFill>
                  <a:schemeClr val="bg1"/>
                </a:solidFill>
              </a:rPr>
              <a:t>June </a:t>
            </a:r>
            <a:r>
              <a:rPr lang="en-US" sz="1400" dirty="0" smtClean="0">
                <a:solidFill>
                  <a:schemeClr val="bg1"/>
                </a:solidFill>
              </a:rPr>
              <a:t>2014</a:t>
            </a:r>
            <a:endParaRPr lang="en-US" sz="1400" dirty="0">
              <a:solidFill>
                <a:schemeClr val="bg1"/>
              </a:solidFill>
            </a:endParaRPr>
          </a:p>
        </p:txBody>
      </p:sp>
      <p:pic>
        <p:nvPicPr>
          <p:cNvPr id="5125" name="Picture 7" descr="Vancomycin"/>
          <p:cNvPicPr>
            <a:picLocks noChangeAspect="1" noChangeArrowheads="1"/>
          </p:cNvPicPr>
          <p:nvPr/>
        </p:nvPicPr>
        <p:blipFill>
          <a:blip r:embed="rId3" cstate="print"/>
          <a:srcRect/>
          <a:stretch>
            <a:fillRect/>
          </a:stretch>
        </p:blipFill>
        <p:spPr bwMode="auto">
          <a:xfrm>
            <a:off x="5414963" y="2655888"/>
            <a:ext cx="3559175" cy="3467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spect="1" noChangeArrowheads="1"/>
          </p:cNvSpPr>
          <p:nvPr>
            <p:ph type="title" idx="4294967295"/>
          </p:nvPr>
        </p:nvSpPr>
        <p:spPr>
          <a:xfrm>
            <a:off x="304800" y="342900"/>
            <a:ext cx="8602663" cy="1143000"/>
          </a:xfrm>
        </p:spPr>
        <p:txBody>
          <a:bodyPr wrap="none" lIns="0" tIns="0" rIns="0" bIns="0" anchor="b"/>
          <a:lstStyle/>
          <a:p>
            <a:pPr eaLnBrk="1" hangingPunct="1"/>
            <a:r>
              <a:rPr lang="en-US" dirty="0" smtClean="0"/>
              <a:t>Pharmacokinetics: Absorption</a:t>
            </a:r>
          </a:p>
        </p:txBody>
      </p:sp>
      <p:sp>
        <p:nvSpPr>
          <p:cNvPr id="22531" name="Text Box 3"/>
          <p:cNvSpPr txBox="1">
            <a:spLocks noChangeArrowheads="1"/>
          </p:cNvSpPr>
          <p:nvPr/>
        </p:nvSpPr>
        <p:spPr bwMode="auto">
          <a:xfrm>
            <a:off x="215900" y="1785938"/>
            <a:ext cx="9144000" cy="4524315"/>
          </a:xfrm>
          <a:prstGeom prst="rect">
            <a:avLst/>
          </a:prstGeom>
          <a:noFill/>
          <a:ln w="12700">
            <a:noFill/>
            <a:miter lim="800000"/>
            <a:headEnd/>
            <a:tailEnd/>
          </a:ln>
        </p:spPr>
        <p:txBody>
          <a:bodyPr>
            <a:spAutoFit/>
          </a:bodyPr>
          <a:lstStyle/>
          <a:p>
            <a:pPr eaLnBrk="0" hangingPunct="0">
              <a:buFont typeface="Arial" pitchFamily="34" charset="0"/>
              <a:buChar char="•"/>
              <a:defRPr/>
            </a:pPr>
            <a:r>
              <a:rPr lang="en-US" sz="2800" dirty="0" smtClean="0">
                <a:latin typeface="Arial" pitchFamily="34" charset="0"/>
              </a:rPr>
              <a:t> Oral absorption generally poor</a:t>
            </a:r>
          </a:p>
          <a:p>
            <a:pPr lvl="1" eaLnBrk="0" hangingPunct="0">
              <a:buFont typeface="Arial" pitchFamily="34" charset="0"/>
              <a:buChar char="•"/>
              <a:defRPr/>
            </a:pPr>
            <a:endParaRPr lang="en-US" sz="2400" dirty="0" smtClean="0">
              <a:latin typeface="Arial" pitchFamily="34" charset="0"/>
            </a:endParaRPr>
          </a:p>
          <a:p>
            <a:pPr lvl="1" eaLnBrk="0" hangingPunct="0">
              <a:buFont typeface="Arial" pitchFamily="34" charset="0"/>
              <a:buChar char="•"/>
              <a:defRPr/>
            </a:pPr>
            <a:r>
              <a:rPr lang="en-US" sz="2800" dirty="0" err="1" smtClean="0">
                <a:latin typeface="Arial" pitchFamily="34" charset="0"/>
              </a:rPr>
              <a:t>Vanco</a:t>
            </a:r>
            <a:r>
              <a:rPr lang="en-US" sz="2800" dirty="0" smtClean="0">
                <a:latin typeface="Arial" pitchFamily="34" charset="0"/>
              </a:rPr>
              <a:t> does not cross gut wall well</a:t>
            </a:r>
          </a:p>
          <a:p>
            <a:pPr lvl="2" eaLnBrk="0" hangingPunct="0">
              <a:buFont typeface="Arial" pitchFamily="34" charset="0"/>
              <a:buChar char="•"/>
              <a:defRPr/>
            </a:pPr>
            <a:r>
              <a:rPr lang="en-US" sz="2400" dirty="0" smtClean="0">
                <a:latin typeface="Arial" pitchFamily="34" charset="0"/>
              </a:rPr>
              <a:t>Oral doesn’t reach systemic circulation</a:t>
            </a:r>
          </a:p>
          <a:p>
            <a:pPr lvl="2" eaLnBrk="0" hangingPunct="0">
              <a:buFont typeface="Arial" pitchFamily="34" charset="0"/>
              <a:buChar char="•"/>
              <a:defRPr/>
            </a:pPr>
            <a:r>
              <a:rPr lang="en-US" sz="2400" dirty="0" smtClean="0">
                <a:latin typeface="Arial" pitchFamily="34" charset="0"/>
              </a:rPr>
              <a:t>IV doesn’t reach gut </a:t>
            </a:r>
          </a:p>
          <a:p>
            <a:pPr eaLnBrk="0" hangingPunct="0">
              <a:buFont typeface="Arial" pitchFamily="34" charset="0"/>
              <a:buChar char="•"/>
              <a:defRPr/>
            </a:pPr>
            <a:endParaRPr lang="en-US" sz="2800" dirty="0" smtClean="0">
              <a:latin typeface="Arial" pitchFamily="34" charset="0"/>
            </a:endParaRPr>
          </a:p>
          <a:p>
            <a:pPr lvl="1" eaLnBrk="0" hangingPunct="0">
              <a:buFont typeface="Arial" pitchFamily="34" charset="0"/>
              <a:buChar char="•"/>
              <a:defRPr/>
            </a:pPr>
            <a:r>
              <a:rPr lang="en-US" sz="2800" dirty="0" smtClean="0">
                <a:latin typeface="Arial" pitchFamily="34" charset="0"/>
              </a:rPr>
              <a:t>Inflamed </a:t>
            </a:r>
            <a:r>
              <a:rPr lang="en-US" sz="2800" dirty="0">
                <a:latin typeface="Arial" pitchFamily="34" charset="0"/>
              </a:rPr>
              <a:t>gut wall may significantly increase </a:t>
            </a:r>
            <a:r>
              <a:rPr lang="en-US" sz="2800" dirty="0" smtClean="0">
                <a:latin typeface="Arial" pitchFamily="34" charset="0"/>
              </a:rPr>
              <a:t>absorption</a:t>
            </a:r>
          </a:p>
          <a:p>
            <a:pPr lvl="2" eaLnBrk="0" hangingPunct="0">
              <a:buFont typeface="Arial" pitchFamily="34" charset="0"/>
              <a:buChar char="•"/>
              <a:defRPr/>
            </a:pPr>
            <a:r>
              <a:rPr lang="en-US" sz="2400" dirty="0" smtClean="0">
                <a:latin typeface="Arial" pitchFamily="34" charset="0"/>
              </a:rPr>
              <a:t>Can achieve serum levels 3-12 mg/L in C. diff colitis</a:t>
            </a:r>
            <a:endParaRPr lang="en-US" sz="2400" dirty="0">
              <a:latin typeface="Arial" pitchFamily="34" charset="0"/>
            </a:endParaRPr>
          </a:p>
          <a:p>
            <a:pPr eaLnBrk="0" hangingPunct="0">
              <a:defRPr/>
            </a:pPr>
            <a:endParaRPr lang="en-US" sz="2400" dirty="0">
              <a:latin typeface="Arial" pitchFamily="34" charset="0"/>
            </a:endParaRPr>
          </a:p>
          <a:p>
            <a:pPr eaLnBrk="0" hangingPunct="0">
              <a:defRPr/>
            </a:pPr>
            <a:endParaRPr lang="en-US" sz="2800" dirty="0">
              <a:latin typeface="Arial"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spect="1" noChangeArrowheads="1"/>
          </p:cNvSpPr>
          <p:nvPr>
            <p:ph type="title" idx="4294967295"/>
          </p:nvPr>
        </p:nvSpPr>
        <p:spPr>
          <a:xfrm>
            <a:off x="0" y="302840"/>
            <a:ext cx="8631238" cy="1143000"/>
          </a:xfrm>
        </p:spPr>
        <p:txBody>
          <a:bodyPr wrap="none" lIns="0" tIns="0" rIns="0" bIns="0" anchor="b"/>
          <a:lstStyle/>
          <a:p>
            <a:pPr eaLnBrk="1" hangingPunct="1"/>
            <a:r>
              <a:rPr lang="en-US" dirty="0" smtClean="0"/>
              <a:t>Pharmacokinetics: Distribution</a:t>
            </a:r>
          </a:p>
        </p:txBody>
      </p:sp>
      <p:sp>
        <p:nvSpPr>
          <p:cNvPr id="23556" name="Text Box 3"/>
          <p:cNvSpPr txBox="1">
            <a:spLocks noChangeArrowheads="1"/>
          </p:cNvSpPr>
          <p:nvPr/>
        </p:nvSpPr>
        <p:spPr bwMode="auto">
          <a:xfrm>
            <a:off x="365125" y="1752600"/>
            <a:ext cx="8164513" cy="4068806"/>
          </a:xfrm>
          <a:prstGeom prst="rect">
            <a:avLst/>
          </a:prstGeom>
          <a:noFill/>
          <a:ln w="12700">
            <a:noFill/>
            <a:miter lim="800000"/>
            <a:headEnd/>
            <a:tailEnd/>
          </a:ln>
        </p:spPr>
        <p:txBody>
          <a:bodyPr>
            <a:spAutoFit/>
          </a:bodyPr>
          <a:lstStyle/>
          <a:p>
            <a:pPr marL="933450" lvl="1" indent="-533400">
              <a:lnSpc>
                <a:spcPct val="90000"/>
              </a:lnSpc>
              <a:buSzPct val="55000"/>
              <a:defRPr/>
            </a:pPr>
            <a:r>
              <a:rPr lang="en-US" sz="2600" dirty="0" err="1" smtClean="0"/>
              <a:t>V</a:t>
            </a:r>
            <a:r>
              <a:rPr lang="en-US" sz="2600" baseline="-25000" dirty="0" err="1" smtClean="0"/>
              <a:t>dss</a:t>
            </a:r>
            <a:r>
              <a:rPr lang="en-US" sz="2600" dirty="0" smtClean="0"/>
              <a:t> = 0.5 - 1 L/kg  (Mean = 0.7 L/kg)</a:t>
            </a:r>
          </a:p>
          <a:p>
            <a:pPr marL="933450" lvl="1" indent="-533400">
              <a:lnSpc>
                <a:spcPct val="90000"/>
              </a:lnSpc>
              <a:buSzPct val="55000"/>
              <a:defRPr/>
            </a:pPr>
            <a:r>
              <a:rPr lang="en-US" sz="2600" dirty="0" smtClean="0"/>
              <a:t>Protein Binding:  up to 55%</a:t>
            </a:r>
          </a:p>
          <a:p>
            <a:pPr eaLnBrk="0" hangingPunct="0">
              <a:buFont typeface="Arial" pitchFamily="34" charset="0"/>
              <a:buChar char="•"/>
              <a:defRPr/>
            </a:pPr>
            <a:endParaRPr lang="en-US" sz="2800" dirty="0" smtClean="0"/>
          </a:p>
          <a:p>
            <a:pPr eaLnBrk="0" hangingPunct="0">
              <a:buFont typeface="Arial" pitchFamily="34" charset="0"/>
              <a:buChar char="•"/>
              <a:defRPr/>
            </a:pPr>
            <a:r>
              <a:rPr lang="en-US" sz="2800" dirty="0" smtClean="0"/>
              <a:t>Large molecule so crosses membranes poorly</a:t>
            </a:r>
          </a:p>
          <a:p>
            <a:pPr lvl="1" eaLnBrk="0" hangingPunct="0">
              <a:buFont typeface="Arial" pitchFamily="34" charset="0"/>
              <a:buChar char="•"/>
              <a:defRPr/>
            </a:pPr>
            <a:r>
              <a:rPr lang="en-US" sz="2000" dirty="0" smtClean="0"/>
              <a:t>MW = 1449.22 Daltons</a:t>
            </a:r>
          </a:p>
          <a:p>
            <a:pPr eaLnBrk="0" hangingPunct="0">
              <a:defRPr/>
            </a:pPr>
            <a:endParaRPr lang="en-US" sz="2800" dirty="0" smtClean="0">
              <a:latin typeface="Arial" pitchFamily="34" charset="0"/>
            </a:endParaRPr>
          </a:p>
          <a:p>
            <a:pPr eaLnBrk="0" hangingPunct="0">
              <a:buFont typeface="Arial" pitchFamily="34" charset="0"/>
              <a:buChar char="•"/>
              <a:defRPr/>
            </a:pPr>
            <a:r>
              <a:rPr lang="en-US" sz="2800" dirty="0" smtClean="0">
                <a:latin typeface="Arial" pitchFamily="34" charset="0"/>
              </a:rPr>
              <a:t>Long distribution phase</a:t>
            </a:r>
          </a:p>
          <a:p>
            <a:pPr lvl="1" eaLnBrk="0" hangingPunct="0">
              <a:buFont typeface="Arial" pitchFamily="34" charset="0"/>
              <a:buChar char="•"/>
              <a:defRPr/>
            </a:pPr>
            <a:r>
              <a:rPr lang="en-US" sz="2400" dirty="0" smtClean="0">
                <a:latin typeface="Arial" pitchFamily="34" charset="0"/>
              </a:rPr>
              <a:t>So have to wait at least an hour after dose for distribution to be complete (&amp; levels drawn)</a:t>
            </a:r>
          </a:p>
          <a:p>
            <a:pPr eaLnBrk="0" hangingPunct="0">
              <a:defRPr/>
            </a:pPr>
            <a:endParaRPr lang="en-US" sz="2800" dirty="0">
              <a:latin typeface="Arial"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31" name="Picture 2"/>
          <p:cNvPicPr>
            <a:picLocks noGrp="1" noChangeAspect="1" noChangeArrowheads="1"/>
          </p:cNvPicPr>
          <p:nvPr>
            <p:ph type="body" idx="4294967295"/>
          </p:nvPr>
        </p:nvPicPr>
        <p:blipFill>
          <a:blip r:embed="rId3" cstate="print"/>
          <a:srcRect/>
          <a:stretch>
            <a:fillRect/>
          </a:stretch>
        </p:blipFill>
        <p:spPr>
          <a:xfrm>
            <a:off x="437679" y="342516"/>
            <a:ext cx="7958137" cy="4821238"/>
          </a:xfrm>
          <a:noFill/>
        </p:spPr>
      </p:pic>
      <p:sp>
        <p:nvSpPr>
          <p:cNvPr id="22532" name="Rectangle 3"/>
          <p:cNvSpPr>
            <a:spLocks noChangeArrowheads="1"/>
          </p:cNvSpPr>
          <p:nvPr/>
        </p:nvSpPr>
        <p:spPr bwMode="auto">
          <a:xfrm>
            <a:off x="0" y="5214449"/>
            <a:ext cx="9144000" cy="1323975"/>
          </a:xfrm>
          <a:prstGeom prst="rect">
            <a:avLst/>
          </a:prstGeom>
          <a:noFill/>
          <a:ln w="12700">
            <a:noFill/>
            <a:miter lim="800000"/>
            <a:headEnd/>
            <a:tailEnd/>
          </a:ln>
        </p:spPr>
        <p:txBody>
          <a:bodyPr>
            <a:spAutoFit/>
          </a:bodyPr>
          <a:lstStyle/>
          <a:p>
            <a:pPr eaLnBrk="0" hangingPunct="0"/>
            <a:r>
              <a:rPr lang="en-US" sz="1600" dirty="0">
                <a:latin typeface="Times New Roman" pitchFamily="18" charset="0"/>
              </a:rPr>
              <a:t>Schematic representation of a 2-compartment PK model, wherein C = concentration, a and b = respective elimination constants, e = base of the natural logarithm, t = time, A and B = respective zero time intercepts for a and b, </a:t>
            </a:r>
            <a:r>
              <a:rPr lang="en-US" sz="1600" dirty="0" err="1">
                <a:latin typeface="Times New Roman" pitchFamily="18" charset="0"/>
              </a:rPr>
              <a:t>Ko</a:t>
            </a:r>
            <a:r>
              <a:rPr lang="en-US" sz="1600" dirty="0">
                <a:latin typeface="Times New Roman" pitchFamily="18" charset="0"/>
              </a:rPr>
              <a:t> = infusion rate constant, </a:t>
            </a:r>
            <a:r>
              <a:rPr lang="en-US" sz="1600" dirty="0" err="1">
                <a:latin typeface="Times New Roman" pitchFamily="18" charset="0"/>
              </a:rPr>
              <a:t>Vc</a:t>
            </a:r>
            <a:r>
              <a:rPr lang="en-US" sz="1600" dirty="0">
                <a:latin typeface="Times New Roman" pitchFamily="18" charset="0"/>
              </a:rPr>
              <a:t> =volume of the central compartment, </a:t>
            </a:r>
            <a:r>
              <a:rPr lang="en-US" sz="1600" dirty="0" err="1">
                <a:latin typeface="Times New Roman" pitchFamily="18" charset="0"/>
              </a:rPr>
              <a:t>Vp</a:t>
            </a:r>
            <a:r>
              <a:rPr lang="en-US" sz="1600" dirty="0">
                <a:latin typeface="Times New Roman" pitchFamily="18" charset="0"/>
              </a:rPr>
              <a:t> =volume of the peripheral compartment, K12 and K21 = </a:t>
            </a:r>
            <a:r>
              <a:rPr lang="en-US" sz="1600" dirty="0" err="1">
                <a:latin typeface="Times New Roman" pitchFamily="18" charset="0"/>
              </a:rPr>
              <a:t>intracompartmental</a:t>
            </a:r>
            <a:r>
              <a:rPr lang="en-US" sz="1600" dirty="0">
                <a:latin typeface="Times New Roman" pitchFamily="18" charset="0"/>
              </a:rPr>
              <a:t> rate constants, and KEL =elimination rate constant from the central compartment.</a:t>
            </a:r>
          </a:p>
        </p:txBody>
      </p:sp>
      <p:sp>
        <p:nvSpPr>
          <p:cNvPr id="4" name="Donut 3"/>
          <p:cNvSpPr/>
          <p:nvPr/>
        </p:nvSpPr>
        <p:spPr>
          <a:xfrm>
            <a:off x="2852057" y="2046515"/>
            <a:ext cx="337457" cy="315685"/>
          </a:xfrm>
          <a:prstGeom prst="donut">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quot;No&quot; Symbol 4"/>
          <p:cNvSpPr/>
          <p:nvPr/>
        </p:nvSpPr>
        <p:spPr>
          <a:xfrm>
            <a:off x="2264229" y="1491343"/>
            <a:ext cx="304800" cy="293914"/>
          </a:xfrm>
          <a:prstGeom prst="noSmoking">
            <a:avLst/>
          </a:prstGeom>
          <a:solidFill>
            <a:srgbClr val="FF0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6" name="TextBox 5"/>
          <p:cNvSpPr txBox="1"/>
          <p:nvPr/>
        </p:nvSpPr>
        <p:spPr>
          <a:xfrm>
            <a:off x="3200400" y="1861456"/>
            <a:ext cx="4125685" cy="369332"/>
          </a:xfrm>
          <a:prstGeom prst="rect">
            <a:avLst/>
          </a:prstGeom>
          <a:solidFill>
            <a:schemeClr val="bg1"/>
          </a:solidFill>
        </p:spPr>
        <p:txBody>
          <a:bodyPr wrap="square" rtlCol="0">
            <a:spAutoFit/>
          </a:bodyPr>
          <a:lstStyle/>
          <a:p>
            <a:r>
              <a:rPr lang="en-CA" dirty="0" smtClean="0">
                <a:solidFill>
                  <a:srgbClr val="C00000"/>
                </a:solidFill>
              </a:rPr>
              <a:t>i.e. want to draw peak levels here…</a:t>
            </a:r>
            <a:endParaRPr lang="en-CA" dirty="0">
              <a:solidFill>
                <a:srgbClr val="C00000"/>
              </a:solidFill>
            </a:endParaRPr>
          </a:p>
        </p:txBody>
      </p:sp>
      <p:sp>
        <p:nvSpPr>
          <p:cNvPr id="7" name="TextBox 6"/>
          <p:cNvSpPr txBox="1"/>
          <p:nvPr/>
        </p:nvSpPr>
        <p:spPr>
          <a:xfrm>
            <a:off x="2754086" y="1306285"/>
            <a:ext cx="4125685" cy="369332"/>
          </a:xfrm>
          <a:prstGeom prst="rect">
            <a:avLst/>
          </a:prstGeom>
          <a:solidFill>
            <a:schemeClr val="bg1"/>
          </a:solidFill>
        </p:spPr>
        <p:txBody>
          <a:bodyPr wrap="square" rtlCol="0">
            <a:spAutoFit/>
          </a:bodyPr>
          <a:lstStyle/>
          <a:p>
            <a:r>
              <a:rPr lang="en-CA" dirty="0" smtClean="0">
                <a:solidFill>
                  <a:srgbClr val="C00000"/>
                </a:solidFill>
              </a:rPr>
              <a:t>Not here…</a:t>
            </a:r>
            <a:endParaRPr lang="en-CA" dirty="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txBox="1">
            <a:spLocks noGrp="1"/>
          </p:cNvSpPr>
          <p:nvPr/>
        </p:nvSpPr>
        <p:spPr bwMode="auto">
          <a:xfrm>
            <a:off x="7010400" y="6438900"/>
            <a:ext cx="1905000" cy="457200"/>
          </a:xfrm>
          <a:prstGeom prst="rect">
            <a:avLst/>
          </a:prstGeom>
          <a:noFill/>
          <a:ln>
            <a:miter lim="800000"/>
            <a:headEnd/>
            <a:tailEnd/>
          </a:ln>
        </p:spPr>
        <p:txBody>
          <a:bodyPr/>
          <a:lstStyle/>
          <a:p>
            <a:pPr algn="r" eaLnBrk="0" hangingPunct="0">
              <a:defRPr/>
            </a:pPr>
            <a:endParaRPr lang="en-US" sz="1200" dirty="0">
              <a:solidFill>
                <a:schemeClr val="bg1"/>
              </a:solidFill>
              <a:latin typeface="+mj-lt"/>
              <a:ea typeface="ＭＳ Ｐゴシック" pitchFamily="-28" charset="-128"/>
            </a:endParaRPr>
          </a:p>
        </p:txBody>
      </p:sp>
      <p:sp>
        <p:nvSpPr>
          <p:cNvPr id="23555" name="Rectangle 2"/>
          <p:cNvSpPr>
            <a:spLocks noGrp="1" noChangeAspect="1" noChangeArrowheads="1"/>
          </p:cNvSpPr>
          <p:nvPr>
            <p:ph type="title" idx="4294967295"/>
          </p:nvPr>
        </p:nvSpPr>
        <p:spPr>
          <a:xfrm>
            <a:off x="0" y="442913"/>
            <a:ext cx="8262938" cy="1143000"/>
          </a:xfrm>
        </p:spPr>
        <p:txBody>
          <a:bodyPr wrap="none" lIns="0" tIns="0" rIns="0" bIns="0" anchor="b"/>
          <a:lstStyle/>
          <a:p>
            <a:pPr eaLnBrk="1" hangingPunct="1"/>
            <a:r>
              <a:rPr lang="en-US" dirty="0" smtClean="0"/>
              <a:t>Pharmacokinetics: Distribution</a:t>
            </a:r>
          </a:p>
        </p:txBody>
      </p:sp>
      <p:sp>
        <p:nvSpPr>
          <p:cNvPr id="23556" name="Text Box 3"/>
          <p:cNvSpPr txBox="1">
            <a:spLocks noChangeArrowheads="1"/>
          </p:cNvSpPr>
          <p:nvPr/>
        </p:nvSpPr>
        <p:spPr bwMode="auto">
          <a:xfrm>
            <a:off x="508000" y="1752600"/>
            <a:ext cx="8262938" cy="4678204"/>
          </a:xfrm>
          <a:prstGeom prst="rect">
            <a:avLst/>
          </a:prstGeom>
          <a:noFill/>
          <a:ln w="12700">
            <a:noFill/>
            <a:miter lim="800000"/>
            <a:headEnd/>
            <a:tailEnd/>
          </a:ln>
        </p:spPr>
        <p:txBody>
          <a:bodyPr>
            <a:spAutoFit/>
          </a:bodyPr>
          <a:lstStyle/>
          <a:p>
            <a:pPr marL="457200" indent="-457200" eaLnBrk="0" hangingPunct="0">
              <a:buFont typeface="Arial" pitchFamily="34" charset="0"/>
              <a:buChar char="•"/>
            </a:pPr>
            <a:r>
              <a:rPr lang="en-US" sz="2800" dirty="0" smtClean="0"/>
              <a:t>Enters </a:t>
            </a:r>
            <a:r>
              <a:rPr lang="en-US" sz="2800" dirty="0"/>
              <a:t>most body tissues </a:t>
            </a:r>
            <a:r>
              <a:rPr lang="en-US" sz="2800" dirty="0" smtClean="0"/>
              <a:t>well but relative concentrations vary</a:t>
            </a:r>
          </a:p>
          <a:p>
            <a:pPr marL="457200" indent="-457200" eaLnBrk="0" hangingPunct="0">
              <a:buFont typeface="Arial" pitchFamily="34" charset="0"/>
              <a:buChar char="•"/>
            </a:pPr>
            <a:endParaRPr lang="en-US" sz="2800" dirty="0"/>
          </a:p>
          <a:p>
            <a:pPr marL="457200" indent="-457200" eaLnBrk="0" hangingPunct="0">
              <a:buFontTx/>
              <a:buChar char="•"/>
            </a:pPr>
            <a:r>
              <a:rPr lang="en-US" sz="2800" dirty="0"/>
              <a:t>CSF penetration requires inflamed </a:t>
            </a:r>
            <a:r>
              <a:rPr lang="en-US" sz="2800" dirty="0" smtClean="0"/>
              <a:t>tissues</a:t>
            </a:r>
            <a:endParaRPr lang="en-US" sz="2800" dirty="0"/>
          </a:p>
          <a:p>
            <a:pPr marL="1371600" lvl="2" indent="-457200" eaLnBrk="0" hangingPunct="0">
              <a:buSzPct val="55000"/>
              <a:buFont typeface="Wingdings" pitchFamily="2" charset="2"/>
              <a:buChar char="Ø"/>
            </a:pPr>
            <a:r>
              <a:rPr lang="en-US" sz="2000" dirty="0" err="1"/>
              <a:t>Uninflamed</a:t>
            </a:r>
            <a:r>
              <a:rPr lang="en-US" sz="2000" dirty="0"/>
              <a:t> </a:t>
            </a:r>
            <a:r>
              <a:rPr lang="en-US" sz="2000" dirty="0" err="1"/>
              <a:t>meninges</a:t>
            </a:r>
            <a:r>
              <a:rPr lang="en-US" sz="2000" dirty="0"/>
              <a:t>:  </a:t>
            </a:r>
            <a:r>
              <a:rPr lang="en-US" sz="2000" dirty="0" smtClean="0"/>
              <a:t>0-18% crosses BBB</a:t>
            </a:r>
          </a:p>
          <a:p>
            <a:pPr marL="1828800" lvl="3" indent="-457200" eaLnBrk="0" hangingPunct="0">
              <a:buSzPct val="55000"/>
              <a:buFont typeface="Wingdings" pitchFamily="2" charset="2"/>
              <a:buChar char="Ø"/>
            </a:pPr>
            <a:r>
              <a:rPr lang="en-US" dirty="0" smtClean="0"/>
              <a:t>Levels </a:t>
            </a:r>
            <a:r>
              <a:rPr lang="en-US" dirty="0"/>
              <a:t>= 0-3.45 </a:t>
            </a:r>
            <a:r>
              <a:rPr lang="en-US" dirty="0" smtClean="0"/>
              <a:t>mg/L</a:t>
            </a:r>
            <a:endParaRPr lang="en-US" dirty="0"/>
          </a:p>
          <a:p>
            <a:pPr marL="1371600" lvl="2" indent="-457200" eaLnBrk="0" hangingPunct="0">
              <a:buSzPct val="55000"/>
              <a:buFont typeface="Wingdings" pitchFamily="2" charset="2"/>
              <a:buChar char="Ø"/>
            </a:pPr>
            <a:r>
              <a:rPr lang="en-US" sz="2000" dirty="0"/>
              <a:t>Inflamed </a:t>
            </a:r>
            <a:r>
              <a:rPr lang="en-US" sz="2000" dirty="0" err="1"/>
              <a:t>meninges</a:t>
            </a:r>
            <a:r>
              <a:rPr lang="en-US" sz="2000" dirty="0"/>
              <a:t>:  </a:t>
            </a:r>
            <a:r>
              <a:rPr lang="en-US" sz="2000" dirty="0" smtClean="0"/>
              <a:t>36-48% crosses BBB</a:t>
            </a:r>
          </a:p>
          <a:p>
            <a:pPr marL="1828800" lvl="3" indent="-457200" eaLnBrk="0" hangingPunct="0">
              <a:buSzPct val="55000"/>
              <a:buFont typeface="Wingdings" pitchFamily="2" charset="2"/>
              <a:buChar char="Ø"/>
            </a:pPr>
            <a:r>
              <a:rPr lang="en-US" dirty="0" smtClean="0"/>
              <a:t>Level </a:t>
            </a:r>
            <a:r>
              <a:rPr lang="en-US" dirty="0"/>
              <a:t>= 6.4-11.1 </a:t>
            </a:r>
            <a:r>
              <a:rPr lang="en-US" dirty="0" smtClean="0"/>
              <a:t>mg/L</a:t>
            </a:r>
          </a:p>
          <a:p>
            <a:pPr marL="457200" indent="-457200" eaLnBrk="0" hangingPunct="0">
              <a:buSzPct val="55000"/>
              <a:buFont typeface="Arial" pitchFamily="34" charset="0"/>
              <a:buChar char="•"/>
            </a:pPr>
            <a:endParaRPr lang="en-US" sz="2800" dirty="0" smtClean="0"/>
          </a:p>
          <a:p>
            <a:pPr marL="457200" indent="-457200" eaLnBrk="0" hangingPunct="0">
              <a:buSzPct val="55000"/>
              <a:buFont typeface="Arial" pitchFamily="34" charset="0"/>
              <a:buChar char="•"/>
            </a:pPr>
            <a:r>
              <a:rPr lang="en-US" sz="2800" dirty="0" smtClean="0"/>
              <a:t>Lung penetration variable</a:t>
            </a:r>
          </a:p>
          <a:p>
            <a:pPr marL="1238250" lvl="2" indent="-381000">
              <a:lnSpc>
                <a:spcPct val="90000"/>
              </a:lnSpc>
              <a:buSzPct val="55000"/>
              <a:buFont typeface="Wingdings" pitchFamily="2" charset="2"/>
              <a:buChar char="Ø"/>
              <a:defRPr/>
            </a:pPr>
            <a:r>
              <a:rPr lang="en-US" sz="2000" dirty="0" smtClean="0"/>
              <a:t>“Healthy” patients 40-50% of serum levels</a:t>
            </a:r>
          </a:p>
          <a:p>
            <a:pPr marL="1238250" lvl="2" indent="-381000">
              <a:lnSpc>
                <a:spcPct val="90000"/>
              </a:lnSpc>
              <a:buSzPct val="55000"/>
              <a:buFont typeface="Wingdings" pitchFamily="2" charset="2"/>
              <a:buChar char="Ø"/>
              <a:defRPr/>
            </a:pPr>
            <a:r>
              <a:rPr lang="en-US" sz="2000" dirty="0" smtClean="0"/>
              <a:t>Critically ill patients </a:t>
            </a:r>
            <a:r>
              <a:rPr lang="en-US" sz="2000" dirty="0" err="1" smtClean="0"/>
              <a:t>blood:lung</a:t>
            </a:r>
            <a:r>
              <a:rPr lang="en-US" sz="2000" dirty="0" smtClean="0"/>
              <a:t> fluid ratios 6:1 </a:t>
            </a:r>
          </a:p>
          <a:p>
            <a:pPr marL="457200" indent="-457200" eaLnBrk="0" hangingPunct="0">
              <a:buSzPct val="55000"/>
              <a:buFont typeface="Wingdings" pitchFamily="2" charset="2"/>
              <a:buChar char="Ø"/>
            </a:pP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txBox="1">
            <a:spLocks noGrp="1"/>
          </p:cNvSpPr>
          <p:nvPr/>
        </p:nvSpPr>
        <p:spPr bwMode="auto">
          <a:xfrm>
            <a:off x="7010400" y="6438900"/>
            <a:ext cx="1905000" cy="457200"/>
          </a:xfrm>
          <a:prstGeom prst="rect">
            <a:avLst/>
          </a:prstGeom>
          <a:noFill/>
          <a:ln>
            <a:miter lim="800000"/>
            <a:headEnd/>
            <a:tailEnd/>
          </a:ln>
        </p:spPr>
        <p:txBody>
          <a:bodyPr/>
          <a:lstStyle/>
          <a:p>
            <a:pPr algn="r" eaLnBrk="0" hangingPunct="0">
              <a:defRPr/>
            </a:pPr>
            <a:endParaRPr lang="en-US" sz="1200" dirty="0">
              <a:solidFill>
                <a:schemeClr val="bg1"/>
              </a:solidFill>
              <a:latin typeface="+mj-lt"/>
              <a:ea typeface="ＭＳ Ｐゴシック" pitchFamily="-28" charset="-128"/>
            </a:endParaRPr>
          </a:p>
        </p:txBody>
      </p:sp>
      <p:sp>
        <p:nvSpPr>
          <p:cNvPr id="25603" name="Rectangle 2"/>
          <p:cNvSpPr>
            <a:spLocks noGrp="1" noChangeAspect="1" noChangeArrowheads="1"/>
          </p:cNvSpPr>
          <p:nvPr>
            <p:ph type="title" idx="4294967295"/>
          </p:nvPr>
        </p:nvSpPr>
        <p:spPr>
          <a:xfrm>
            <a:off x="0" y="434975"/>
            <a:ext cx="8631238" cy="1143000"/>
          </a:xfrm>
        </p:spPr>
        <p:txBody>
          <a:bodyPr wrap="none" lIns="0" tIns="0" rIns="0" bIns="0" anchor="b"/>
          <a:lstStyle/>
          <a:p>
            <a:pPr eaLnBrk="1" hangingPunct="1"/>
            <a:r>
              <a:rPr lang="en-US" dirty="0" smtClean="0"/>
              <a:t>Pharmacokinetics</a:t>
            </a:r>
          </a:p>
        </p:txBody>
      </p:sp>
      <p:sp>
        <p:nvSpPr>
          <p:cNvPr id="101379" name="Text Box 3"/>
          <p:cNvSpPr txBox="1">
            <a:spLocks noChangeArrowheads="1"/>
          </p:cNvSpPr>
          <p:nvPr/>
        </p:nvSpPr>
        <p:spPr bwMode="auto">
          <a:xfrm>
            <a:off x="382588" y="1928346"/>
            <a:ext cx="8096250" cy="2985433"/>
          </a:xfrm>
          <a:prstGeom prst="rect">
            <a:avLst/>
          </a:prstGeom>
          <a:noFill/>
          <a:ln w="12700">
            <a:noFill/>
            <a:miter lim="800000"/>
            <a:headEnd/>
            <a:tailEnd/>
          </a:ln>
          <a:effectLst/>
        </p:spPr>
        <p:txBody>
          <a:bodyPr>
            <a:spAutoFit/>
          </a:bodyPr>
          <a:lstStyle/>
          <a:p>
            <a:pPr marL="514350" indent="-514350" eaLnBrk="0" hangingPunct="0">
              <a:buFont typeface="Arial" pitchFamily="34" charset="0"/>
              <a:buChar char="•"/>
              <a:defRPr/>
            </a:pPr>
            <a:r>
              <a:rPr lang="en-US" sz="2800" b="1" dirty="0">
                <a:latin typeface="Arial" pitchFamily="34" charset="0"/>
              </a:rPr>
              <a:t>Metabolism</a:t>
            </a:r>
          </a:p>
          <a:p>
            <a:pPr marL="514350" indent="-514350" eaLnBrk="0" hangingPunct="0">
              <a:defRPr/>
            </a:pPr>
            <a:r>
              <a:rPr lang="en-US" sz="2800" dirty="0">
                <a:latin typeface="Arial" pitchFamily="34" charset="0"/>
              </a:rPr>
              <a:t>	Virtually </a:t>
            </a:r>
            <a:r>
              <a:rPr lang="en-US" sz="2800" dirty="0" smtClean="0">
                <a:latin typeface="Arial" pitchFamily="34" charset="0"/>
              </a:rPr>
              <a:t>none</a:t>
            </a:r>
          </a:p>
          <a:p>
            <a:pPr marL="514350" indent="-514350" eaLnBrk="0" hangingPunct="0">
              <a:defRPr/>
            </a:pPr>
            <a:r>
              <a:rPr lang="en-US" sz="2400" dirty="0" smtClean="0">
                <a:latin typeface="Arial" pitchFamily="34" charset="0"/>
              </a:rPr>
              <a:t>	Some </a:t>
            </a:r>
            <a:r>
              <a:rPr lang="en-US" sz="2400" dirty="0" err="1" smtClean="0">
                <a:latin typeface="Arial" pitchFamily="34" charset="0"/>
              </a:rPr>
              <a:t>nonrenal</a:t>
            </a:r>
            <a:r>
              <a:rPr lang="en-US" sz="2400" dirty="0" smtClean="0">
                <a:latin typeface="Arial" pitchFamily="34" charset="0"/>
              </a:rPr>
              <a:t> </a:t>
            </a:r>
            <a:r>
              <a:rPr lang="en-US" sz="2400" dirty="0">
                <a:latin typeface="Arial" pitchFamily="34" charset="0"/>
              </a:rPr>
              <a:t>clearance </a:t>
            </a:r>
            <a:r>
              <a:rPr lang="en-US" sz="2400" dirty="0" smtClean="0">
                <a:latin typeface="Arial" pitchFamily="34" charset="0"/>
              </a:rPr>
              <a:t>occurs </a:t>
            </a:r>
            <a:r>
              <a:rPr lang="en-US" sz="2400" dirty="0">
                <a:latin typeface="Arial" pitchFamily="34" charset="0"/>
              </a:rPr>
              <a:t>in </a:t>
            </a:r>
            <a:r>
              <a:rPr lang="en-US" sz="2400" dirty="0" smtClean="0">
                <a:latin typeface="Arial" pitchFamily="34" charset="0"/>
              </a:rPr>
              <a:t>ESRD</a:t>
            </a:r>
            <a:endParaRPr lang="en-US" sz="2400" dirty="0">
              <a:latin typeface="Arial" pitchFamily="34" charset="0"/>
            </a:endParaRPr>
          </a:p>
          <a:p>
            <a:pPr eaLnBrk="0" hangingPunct="0">
              <a:defRPr/>
            </a:pPr>
            <a:endParaRPr lang="en-US" sz="2400" dirty="0">
              <a:latin typeface="Arial" pitchFamily="34" charset="0"/>
            </a:endParaRPr>
          </a:p>
          <a:p>
            <a:pPr eaLnBrk="0" hangingPunct="0">
              <a:buFont typeface="Arial" pitchFamily="34" charset="0"/>
              <a:buChar char="•"/>
              <a:defRPr/>
            </a:pPr>
            <a:r>
              <a:rPr lang="en-US" sz="2800" b="1" dirty="0" smtClean="0">
                <a:latin typeface="Arial" pitchFamily="34" charset="0"/>
              </a:rPr>
              <a:t>    Excretion</a:t>
            </a:r>
            <a:endParaRPr lang="en-US" sz="2800" b="1" dirty="0">
              <a:latin typeface="Arial" pitchFamily="34" charset="0"/>
            </a:endParaRPr>
          </a:p>
          <a:p>
            <a:pPr marL="511175" indent="-511175" eaLnBrk="0" hangingPunct="0">
              <a:defRPr/>
            </a:pPr>
            <a:r>
              <a:rPr lang="en-US" sz="2800" dirty="0">
                <a:latin typeface="Arial" pitchFamily="34" charset="0"/>
              </a:rPr>
              <a:t>	80 - 90% eliminated unchanged in the </a:t>
            </a:r>
            <a:r>
              <a:rPr lang="en-US" sz="2800" dirty="0" smtClean="0">
                <a:latin typeface="Arial" pitchFamily="34" charset="0"/>
              </a:rPr>
              <a:t>urine </a:t>
            </a:r>
            <a:endParaRPr lang="en-US" sz="2800" dirty="0">
              <a:latin typeface="Arial" pitchFamily="34" charset="0"/>
            </a:endParaRPr>
          </a:p>
          <a:p>
            <a:pPr eaLnBrk="0" hangingPunct="0">
              <a:defRPr/>
            </a:pPr>
            <a:r>
              <a:rPr lang="en-US" sz="2800" dirty="0">
                <a:latin typeface="Arial" pitchFamily="34" charset="0"/>
              </a:rPr>
              <a:t>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spect="1" noChangeArrowheads="1"/>
          </p:cNvSpPr>
          <p:nvPr>
            <p:ph type="title" idx="4294967295"/>
          </p:nvPr>
        </p:nvSpPr>
        <p:spPr>
          <a:xfrm>
            <a:off x="297609" y="388377"/>
            <a:ext cx="8631238" cy="1143000"/>
          </a:xfrm>
        </p:spPr>
        <p:txBody>
          <a:bodyPr wrap="none" lIns="0" tIns="0" rIns="0" bIns="0" anchor="b"/>
          <a:lstStyle/>
          <a:p>
            <a:pPr eaLnBrk="1" hangingPunct="1"/>
            <a:r>
              <a:rPr lang="en-US" dirty="0" smtClean="0"/>
              <a:t>Adverse Effects of </a:t>
            </a:r>
            <a:r>
              <a:rPr lang="en-US" dirty="0" err="1" smtClean="0"/>
              <a:t>Vancomycin</a:t>
            </a:r>
            <a:endParaRPr lang="en-US" dirty="0" smtClean="0"/>
          </a:p>
        </p:txBody>
      </p:sp>
      <p:sp>
        <p:nvSpPr>
          <p:cNvPr id="14339" name="Text Box 3"/>
          <p:cNvSpPr txBox="1">
            <a:spLocks noChangeArrowheads="1"/>
          </p:cNvSpPr>
          <p:nvPr/>
        </p:nvSpPr>
        <p:spPr bwMode="auto">
          <a:xfrm>
            <a:off x="527050" y="1928813"/>
            <a:ext cx="8159750" cy="4401205"/>
          </a:xfrm>
          <a:prstGeom prst="rect">
            <a:avLst/>
          </a:prstGeom>
          <a:noFill/>
          <a:ln w="12700">
            <a:noFill/>
            <a:miter lim="800000"/>
            <a:headEnd/>
            <a:tailEnd/>
          </a:ln>
        </p:spPr>
        <p:txBody>
          <a:bodyPr wrap="square">
            <a:spAutoFit/>
          </a:bodyPr>
          <a:lstStyle/>
          <a:p>
            <a:pPr marL="457200" indent="-457200" eaLnBrk="0" hangingPunct="0"/>
            <a:r>
              <a:rPr lang="en-US" sz="2800" dirty="0" smtClean="0"/>
              <a:t>Highly </a:t>
            </a:r>
            <a:r>
              <a:rPr lang="en-US" sz="2800" dirty="0"/>
              <a:t>published, but possibly </a:t>
            </a:r>
            <a:r>
              <a:rPr lang="en-US" sz="2800" dirty="0" smtClean="0"/>
              <a:t>overstated </a:t>
            </a:r>
            <a:endParaRPr lang="en-US" sz="2800" dirty="0"/>
          </a:p>
          <a:p>
            <a:pPr marL="457200" indent="-457200" eaLnBrk="0" hangingPunct="0"/>
            <a:endParaRPr lang="en-US" sz="2800" dirty="0"/>
          </a:p>
          <a:p>
            <a:pPr marL="457200" indent="-457200" eaLnBrk="0" hangingPunct="0">
              <a:buFont typeface="Arial" pitchFamily="34" charset="0"/>
              <a:buChar char="•"/>
            </a:pPr>
            <a:r>
              <a:rPr lang="en-US" sz="2400" dirty="0" smtClean="0"/>
              <a:t>Literature </a:t>
            </a:r>
            <a:r>
              <a:rPr lang="en-US" sz="2400" dirty="0"/>
              <a:t>from </a:t>
            </a:r>
            <a:r>
              <a:rPr lang="en-US" sz="2400" dirty="0" smtClean="0"/>
              <a:t>1956-1992</a:t>
            </a:r>
          </a:p>
          <a:p>
            <a:pPr marL="914400" lvl="1" indent="-457200" eaLnBrk="0" hangingPunct="0">
              <a:buFont typeface="Arial" pitchFamily="34" charset="0"/>
              <a:buChar char="•"/>
            </a:pPr>
            <a:r>
              <a:rPr lang="en-US" sz="2400" dirty="0" smtClean="0"/>
              <a:t>2 major &amp; </a:t>
            </a:r>
            <a:r>
              <a:rPr lang="en-US" sz="2400" dirty="0"/>
              <a:t>6 </a:t>
            </a:r>
            <a:r>
              <a:rPr lang="en-US" sz="2400" dirty="0" smtClean="0"/>
              <a:t>rare adverse effects</a:t>
            </a:r>
            <a:endParaRPr lang="en-US" sz="2400" dirty="0"/>
          </a:p>
          <a:p>
            <a:pPr marL="457200" indent="-457200" eaLnBrk="0" hangingPunct="0"/>
            <a:endParaRPr lang="en-US" sz="2400" dirty="0"/>
          </a:p>
          <a:p>
            <a:pPr marL="457200" indent="-457200" eaLnBrk="0" hangingPunct="0">
              <a:buFont typeface="Arial" pitchFamily="34" charset="0"/>
              <a:buChar char="•"/>
            </a:pPr>
            <a:r>
              <a:rPr lang="en-US" sz="2400" dirty="0" smtClean="0"/>
              <a:t>Major adverse effects of </a:t>
            </a:r>
            <a:r>
              <a:rPr lang="en-US" sz="2400" dirty="0" err="1" smtClean="0"/>
              <a:t>ototoxicity</a:t>
            </a:r>
            <a:r>
              <a:rPr lang="en-US" sz="2400" dirty="0" smtClean="0"/>
              <a:t> </a:t>
            </a:r>
            <a:r>
              <a:rPr lang="en-US" sz="2400" dirty="0"/>
              <a:t>&amp; </a:t>
            </a:r>
            <a:r>
              <a:rPr lang="en-US" sz="2400" dirty="0" err="1"/>
              <a:t>n</a:t>
            </a:r>
            <a:r>
              <a:rPr lang="en-US" sz="2400" dirty="0" err="1" smtClean="0"/>
              <a:t>ephrotoxicity</a:t>
            </a:r>
            <a:endParaRPr lang="en-US" sz="2400" dirty="0"/>
          </a:p>
          <a:p>
            <a:pPr marL="914400" lvl="1" indent="-457200" eaLnBrk="0" hangingPunct="0">
              <a:buFontTx/>
              <a:buChar char="•"/>
            </a:pPr>
            <a:r>
              <a:rPr lang="en-US" sz="2400" dirty="0" smtClean="0"/>
              <a:t>Likely </a:t>
            </a:r>
            <a:r>
              <a:rPr lang="en-US" sz="2400" dirty="0"/>
              <a:t>reflect the OLD formulation</a:t>
            </a:r>
          </a:p>
          <a:p>
            <a:pPr marL="457200" indent="-457200" eaLnBrk="0" hangingPunct="0"/>
            <a:endParaRPr lang="en-US" sz="2400" dirty="0"/>
          </a:p>
          <a:p>
            <a:pPr marL="457200" indent="-457200" eaLnBrk="0" hangingPunct="0"/>
            <a:endParaRPr lang="en-US" sz="2400" dirty="0">
              <a:latin typeface="Times New Roman" pitchFamily="18" charset="0"/>
            </a:endParaRPr>
          </a:p>
          <a:p>
            <a:pPr marL="457200" indent="-457200" eaLnBrk="0" hangingPunct="0"/>
            <a:r>
              <a:rPr lang="en-US" sz="2800" dirty="0">
                <a:latin typeface="Times New Roman" pitchFamily="18" charset="0"/>
              </a:rPr>
              <a:t>     </a:t>
            </a:r>
          </a:p>
          <a:p>
            <a:pPr marL="457200" indent="-457200" eaLnBrk="0" hangingPunct="0"/>
            <a:endParaRPr lang="en-US" sz="2800" dirty="0">
              <a:latin typeface="Times New Roman" pitchFamily="18"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spect="1" noChangeArrowheads="1"/>
          </p:cNvSpPr>
          <p:nvPr>
            <p:ph type="title" idx="4294967295"/>
          </p:nvPr>
        </p:nvSpPr>
        <p:spPr>
          <a:xfrm>
            <a:off x="0" y="416766"/>
            <a:ext cx="8631238" cy="1143000"/>
          </a:xfrm>
        </p:spPr>
        <p:txBody>
          <a:bodyPr wrap="none" lIns="0" tIns="0" rIns="0" bIns="0" anchor="b"/>
          <a:lstStyle/>
          <a:p>
            <a:pPr eaLnBrk="1" hangingPunct="1"/>
            <a:r>
              <a:rPr lang="en-US" dirty="0" err="1" smtClean="0"/>
              <a:t>Ototoxicity</a:t>
            </a:r>
            <a:endParaRPr lang="en-US" dirty="0" smtClean="0"/>
          </a:p>
        </p:txBody>
      </p:sp>
      <p:sp>
        <p:nvSpPr>
          <p:cNvPr id="15363" name="Text Box 3"/>
          <p:cNvSpPr txBox="1">
            <a:spLocks noChangeArrowheads="1"/>
          </p:cNvSpPr>
          <p:nvPr/>
        </p:nvSpPr>
        <p:spPr bwMode="auto">
          <a:xfrm>
            <a:off x="385763" y="1895475"/>
            <a:ext cx="8466137" cy="3539430"/>
          </a:xfrm>
          <a:prstGeom prst="rect">
            <a:avLst/>
          </a:prstGeom>
          <a:noFill/>
          <a:ln w="12700">
            <a:noFill/>
            <a:miter lim="800000"/>
            <a:headEnd/>
            <a:tailEnd/>
          </a:ln>
        </p:spPr>
        <p:txBody>
          <a:bodyPr>
            <a:spAutoFit/>
          </a:bodyPr>
          <a:lstStyle/>
          <a:p>
            <a:pPr marL="457200" indent="-457200" eaLnBrk="0" hangingPunct="0"/>
            <a:r>
              <a:rPr lang="en-US" sz="2800" dirty="0"/>
              <a:t>Traditionally associated with levels 80 - 100 </a:t>
            </a:r>
            <a:r>
              <a:rPr lang="en-US" sz="2800" dirty="0" smtClean="0"/>
              <a:t>mg/L</a:t>
            </a:r>
            <a:endParaRPr lang="en-US" sz="2800" dirty="0"/>
          </a:p>
          <a:p>
            <a:pPr marL="457200" indent="-457200" eaLnBrk="0" hangingPunct="0"/>
            <a:endParaRPr lang="en-US" sz="2800" dirty="0"/>
          </a:p>
          <a:p>
            <a:pPr marL="914400" lvl="1" indent="-457200" eaLnBrk="0" hangingPunct="0">
              <a:buFontTx/>
              <a:buChar char="•"/>
            </a:pPr>
            <a:r>
              <a:rPr lang="en-US" sz="2400" dirty="0"/>
              <a:t>Based on 1 </a:t>
            </a:r>
            <a:r>
              <a:rPr lang="en-US" sz="2400" dirty="0" smtClean="0"/>
              <a:t>(? 2) patients </a:t>
            </a:r>
            <a:r>
              <a:rPr lang="en-US" sz="2400" dirty="0"/>
              <a:t>from a </a:t>
            </a:r>
            <a:r>
              <a:rPr lang="en-US" sz="2400" dirty="0" smtClean="0"/>
              <a:t>1958 case report</a:t>
            </a:r>
            <a:endParaRPr lang="en-US" sz="2400" dirty="0"/>
          </a:p>
          <a:p>
            <a:pPr marL="914400" lvl="1" indent="-457200" eaLnBrk="0" hangingPunct="0">
              <a:buFontTx/>
              <a:buChar char="•"/>
            </a:pPr>
            <a:r>
              <a:rPr lang="en-US" sz="2400" dirty="0" smtClean="0"/>
              <a:t>IF </a:t>
            </a:r>
            <a:r>
              <a:rPr lang="en-US" sz="2400" dirty="0"/>
              <a:t>it occurs, it is </a:t>
            </a:r>
            <a:r>
              <a:rPr lang="en-US" sz="2400" dirty="0" smtClean="0"/>
              <a:t>rare </a:t>
            </a:r>
            <a:r>
              <a:rPr lang="en-US" sz="2400" dirty="0"/>
              <a:t>and may </a:t>
            </a:r>
            <a:r>
              <a:rPr lang="en-US" sz="2400" dirty="0" smtClean="0"/>
              <a:t>have been related </a:t>
            </a:r>
            <a:r>
              <a:rPr lang="en-US" sz="2400" dirty="0"/>
              <a:t>to impurities in the original </a:t>
            </a:r>
            <a:r>
              <a:rPr lang="en-US" sz="2400" dirty="0" smtClean="0"/>
              <a:t>formulation</a:t>
            </a:r>
            <a:endParaRPr lang="en-US" sz="2400" dirty="0"/>
          </a:p>
          <a:p>
            <a:pPr marL="914400" lvl="1" indent="-457200" eaLnBrk="0" hangingPunct="0">
              <a:buFontTx/>
              <a:buChar char="•"/>
            </a:pPr>
            <a:r>
              <a:rPr lang="en-US" sz="2400" dirty="0"/>
              <a:t>Appears to be reversible with withdrawal of </a:t>
            </a:r>
            <a:r>
              <a:rPr lang="en-US" sz="2400" dirty="0" smtClean="0"/>
              <a:t>drug</a:t>
            </a:r>
            <a:endParaRPr lang="en-US" sz="2400" dirty="0"/>
          </a:p>
          <a:p>
            <a:pPr marL="914400" lvl="1" indent="-457200" eaLnBrk="0" hangingPunct="0">
              <a:buFontTx/>
              <a:buChar char="•"/>
            </a:pPr>
            <a:endParaRPr lang="en-US" sz="2400" dirty="0" smtClean="0"/>
          </a:p>
          <a:p>
            <a:pPr marL="914400" lvl="1" indent="-457200" eaLnBrk="0" hangingPunct="0">
              <a:buFontTx/>
              <a:buChar char="•"/>
            </a:pPr>
            <a:r>
              <a:rPr lang="en-US" sz="2400" dirty="0" smtClean="0"/>
              <a:t>Current </a:t>
            </a:r>
            <a:r>
              <a:rPr lang="en-US" sz="2400" dirty="0"/>
              <a:t>literature refutes the existence of </a:t>
            </a:r>
            <a:r>
              <a:rPr lang="en-US" sz="2400" dirty="0" err="1" smtClean="0"/>
              <a:t>ototoxicity</a:t>
            </a:r>
            <a:endParaRPr lang="en-US" sz="2400" dirty="0">
              <a:latin typeface="Times New Roman" pitchFamily="18" charset="0"/>
            </a:endParaRPr>
          </a:p>
          <a:p>
            <a:pPr marL="457200" indent="-457200" eaLnBrk="0" hangingPunct="0"/>
            <a:endParaRPr lang="en-US" sz="2400" dirty="0">
              <a:latin typeface="Times New Roman" pitchFamily="18"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spect="1" noChangeArrowheads="1"/>
          </p:cNvSpPr>
          <p:nvPr>
            <p:ph type="title" idx="4294967295"/>
          </p:nvPr>
        </p:nvSpPr>
        <p:spPr>
          <a:xfrm>
            <a:off x="0" y="519113"/>
            <a:ext cx="8631238" cy="1143000"/>
          </a:xfrm>
        </p:spPr>
        <p:txBody>
          <a:bodyPr wrap="none" lIns="0" tIns="0" rIns="0" bIns="0" anchor="b"/>
          <a:lstStyle/>
          <a:p>
            <a:pPr eaLnBrk="1" hangingPunct="1"/>
            <a:r>
              <a:rPr lang="en-US" dirty="0" err="1" smtClean="0"/>
              <a:t>Nephrotoxicity</a:t>
            </a:r>
            <a:endParaRPr lang="en-US" dirty="0" smtClean="0"/>
          </a:p>
        </p:txBody>
      </p:sp>
      <p:sp>
        <p:nvSpPr>
          <p:cNvPr id="16387" name="Text Box 3"/>
          <p:cNvSpPr txBox="1">
            <a:spLocks noChangeArrowheads="1"/>
          </p:cNvSpPr>
          <p:nvPr/>
        </p:nvSpPr>
        <p:spPr bwMode="auto">
          <a:xfrm>
            <a:off x="293688" y="1717675"/>
            <a:ext cx="8850312" cy="3416320"/>
          </a:xfrm>
          <a:prstGeom prst="rect">
            <a:avLst/>
          </a:prstGeom>
          <a:noFill/>
          <a:ln w="12700">
            <a:noFill/>
            <a:miter lim="800000"/>
            <a:headEnd/>
            <a:tailEnd/>
          </a:ln>
        </p:spPr>
        <p:txBody>
          <a:bodyPr>
            <a:spAutoFit/>
          </a:bodyPr>
          <a:lstStyle/>
          <a:p>
            <a:pPr eaLnBrk="0" hangingPunct="0">
              <a:buFont typeface="Arial" charset="0"/>
              <a:buChar char="•"/>
            </a:pPr>
            <a:r>
              <a:rPr lang="en-US" sz="2800" b="1" dirty="0"/>
              <a:t>  </a:t>
            </a:r>
            <a:r>
              <a:rPr lang="en-US" sz="2400" dirty="0"/>
              <a:t>Over half of the reports of </a:t>
            </a:r>
            <a:r>
              <a:rPr lang="en-US" sz="2400" dirty="0" err="1"/>
              <a:t>nephrotoxicity</a:t>
            </a:r>
            <a:r>
              <a:rPr lang="en-US" sz="2400" dirty="0"/>
              <a:t> </a:t>
            </a:r>
            <a:r>
              <a:rPr lang="en-US" sz="2400" dirty="0" smtClean="0"/>
              <a:t>appear </a:t>
            </a:r>
            <a:r>
              <a:rPr lang="en-US" sz="2400" dirty="0"/>
              <a:t>in the literature in the first 6 years </a:t>
            </a:r>
            <a:r>
              <a:rPr lang="en-US" sz="2400" dirty="0" smtClean="0"/>
              <a:t>after </a:t>
            </a:r>
            <a:r>
              <a:rPr lang="en-US" sz="2400" dirty="0"/>
              <a:t>the drug’s </a:t>
            </a:r>
            <a:r>
              <a:rPr lang="en-US" sz="2400" dirty="0" smtClean="0"/>
              <a:t>discovery</a:t>
            </a:r>
            <a:endParaRPr lang="en-US" sz="2400" dirty="0"/>
          </a:p>
          <a:p>
            <a:pPr eaLnBrk="0" hangingPunct="0">
              <a:buFont typeface="Arial" charset="0"/>
              <a:buChar char="•"/>
            </a:pPr>
            <a:endParaRPr lang="en-US" sz="2400" dirty="0"/>
          </a:p>
          <a:p>
            <a:pPr eaLnBrk="0" hangingPunct="0">
              <a:buFontTx/>
              <a:buChar char="•"/>
            </a:pPr>
            <a:r>
              <a:rPr lang="en-US" sz="2400" dirty="0" smtClean="0"/>
              <a:t>More </a:t>
            </a:r>
            <a:r>
              <a:rPr lang="en-US" sz="2400" dirty="0"/>
              <a:t>recent </a:t>
            </a:r>
            <a:r>
              <a:rPr lang="en-US" sz="2400" dirty="0" smtClean="0"/>
              <a:t>studies: probability likely 5 </a:t>
            </a:r>
            <a:r>
              <a:rPr lang="en-US" sz="2400" dirty="0"/>
              <a:t>- </a:t>
            </a:r>
            <a:r>
              <a:rPr lang="en-US" sz="2400" dirty="0" smtClean="0"/>
              <a:t>15%</a:t>
            </a:r>
            <a:endParaRPr lang="en-US" sz="2400" dirty="0"/>
          </a:p>
          <a:p>
            <a:pPr eaLnBrk="0" hangingPunct="0">
              <a:buFontTx/>
              <a:buChar char="•"/>
            </a:pPr>
            <a:r>
              <a:rPr lang="en-US" sz="2400" dirty="0" smtClean="0"/>
              <a:t>Combined </a:t>
            </a:r>
            <a:r>
              <a:rPr lang="en-US" sz="2400" dirty="0"/>
              <a:t>with an </a:t>
            </a:r>
            <a:r>
              <a:rPr lang="en-US" sz="2400" dirty="0" err="1" smtClean="0"/>
              <a:t>aminoglycoside</a:t>
            </a:r>
            <a:r>
              <a:rPr lang="en-US" sz="2400" dirty="0" smtClean="0"/>
              <a:t>: 22 – </a:t>
            </a:r>
            <a:r>
              <a:rPr lang="en-US" sz="2400" dirty="0"/>
              <a:t>35</a:t>
            </a:r>
            <a:r>
              <a:rPr lang="en-US" sz="2400" dirty="0" smtClean="0"/>
              <a:t>%   </a:t>
            </a:r>
            <a:endParaRPr lang="en-US" sz="2400" dirty="0"/>
          </a:p>
          <a:p>
            <a:pPr eaLnBrk="0" hangingPunct="0">
              <a:buFontTx/>
              <a:buChar char="•"/>
            </a:pPr>
            <a:endParaRPr lang="en-US" sz="2400" dirty="0"/>
          </a:p>
          <a:p>
            <a:pPr eaLnBrk="0" hangingPunct="0">
              <a:buFontTx/>
              <a:buChar char="•"/>
            </a:pPr>
            <a:r>
              <a:rPr lang="en-US" sz="2400" dirty="0"/>
              <a:t>  </a:t>
            </a:r>
            <a:r>
              <a:rPr lang="en-US" sz="2400" dirty="0" err="1"/>
              <a:t>Nephrotoxicity</a:t>
            </a:r>
            <a:r>
              <a:rPr lang="en-US" sz="2400" dirty="0"/>
              <a:t> debate of </a:t>
            </a:r>
            <a:r>
              <a:rPr lang="en-US" sz="2400" dirty="0" err="1"/>
              <a:t>vancomycin</a:t>
            </a:r>
            <a:r>
              <a:rPr lang="en-US" sz="2400" dirty="0"/>
              <a:t> has come full </a:t>
            </a:r>
            <a:r>
              <a:rPr lang="en-US" sz="2400" dirty="0" smtClean="0"/>
              <a:t>circle…</a:t>
            </a:r>
            <a:endParaRPr lang="en-US" sz="2400" dirty="0"/>
          </a:p>
          <a:p>
            <a:pPr marL="742950" lvl="1" indent="-285750" eaLnBrk="0" hangingPunct="0">
              <a:buFontTx/>
              <a:buChar char="•"/>
            </a:pPr>
            <a:r>
              <a:rPr lang="en-US" sz="2000" dirty="0"/>
              <a:t> may be a concern again, particularly with higher target trough </a:t>
            </a:r>
            <a:r>
              <a:rPr lang="en-US" sz="2000" dirty="0" smtClean="0"/>
              <a:t>ranges</a:t>
            </a:r>
            <a:endParaRPr lang="en-US" sz="2000" dirty="0"/>
          </a:p>
          <a:p>
            <a:pPr eaLnBrk="0" hangingPunct="0">
              <a:buFontTx/>
              <a:buChar char="•"/>
            </a:pPr>
            <a:endParaRPr lang="en-US" sz="2400"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cstate="print"/>
          <a:srcRect/>
          <a:stretch>
            <a:fillRect/>
          </a:stretch>
        </p:blipFill>
        <p:spPr bwMode="auto">
          <a:xfrm>
            <a:off x="337457" y="0"/>
            <a:ext cx="8286590" cy="6629400"/>
          </a:xfrm>
          <a:prstGeom prst="rect">
            <a:avLst/>
          </a:prstGeom>
          <a:noFill/>
          <a:ln w="12700">
            <a:noFill/>
            <a:miter lim="800000"/>
            <a:headEnd/>
            <a:tailEnd/>
          </a:ln>
        </p:spPr>
      </p:pic>
      <p:sp>
        <p:nvSpPr>
          <p:cNvPr id="17411" name="Text Box 3"/>
          <p:cNvSpPr txBox="1">
            <a:spLocks noChangeArrowheads="1"/>
          </p:cNvSpPr>
          <p:nvPr/>
        </p:nvSpPr>
        <p:spPr bwMode="auto">
          <a:xfrm>
            <a:off x="370114" y="2764971"/>
            <a:ext cx="8556172" cy="3724096"/>
          </a:xfrm>
          <a:prstGeom prst="rect">
            <a:avLst/>
          </a:prstGeom>
          <a:solidFill>
            <a:schemeClr val="bg1"/>
          </a:solidFill>
          <a:ln w="12700">
            <a:noFill/>
            <a:miter lim="800000"/>
            <a:headEnd/>
            <a:tailEnd/>
          </a:ln>
        </p:spPr>
        <p:txBody>
          <a:bodyPr wrap="square">
            <a:spAutoFit/>
          </a:bodyPr>
          <a:lstStyle/>
          <a:p>
            <a:pPr eaLnBrk="0" hangingPunct="0"/>
            <a:r>
              <a:rPr lang="en-US" sz="2400" b="1" dirty="0" smtClean="0">
                <a:latin typeface="+mn-lt"/>
              </a:rPr>
              <a:t>Major </a:t>
            </a:r>
            <a:r>
              <a:rPr lang="en-US" sz="2400" b="1" dirty="0">
                <a:latin typeface="+mn-lt"/>
              </a:rPr>
              <a:t>Findings</a:t>
            </a:r>
            <a:r>
              <a:rPr lang="en-US" sz="2400" b="1" dirty="0" smtClean="0">
                <a:latin typeface="+mn-lt"/>
              </a:rPr>
              <a:t>:</a:t>
            </a:r>
          </a:p>
          <a:p>
            <a:pPr eaLnBrk="0" hangingPunct="0">
              <a:buFont typeface="Arial" pitchFamily="34" charset="0"/>
              <a:buChar char="•"/>
            </a:pPr>
            <a:endParaRPr lang="en-US" sz="2400" b="1" dirty="0" smtClean="0">
              <a:latin typeface="+mn-lt"/>
            </a:endParaRPr>
          </a:p>
          <a:p>
            <a:pPr eaLnBrk="0" hangingPunct="0">
              <a:buFont typeface="Arial" pitchFamily="34" charset="0"/>
              <a:buChar char="•"/>
            </a:pPr>
            <a:r>
              <a:rPr lang="en-US" sz="2000" b="1" dirty="0" smtClean="0">
                <a:latin typeface="+mn-lt"/>
              </a:rPr>
              <a:t>Sig</a:t>
            </a:r>
            <a:r>
              <a:rPr lang="en-US" sz="2000" b="1" dirty="0">
                <a:latin typeface="+mn-lt"/>
              </a:rPr>
              <a:t>. difference in </a:t>
            </a:r>
            <a:r>
              <a:rPr lang="en-US" sz="2000" b="1" dirty="0" err="1">
                <a:latin typeface="+mn-lt"/>
              </a:rPr>
              <a:t>nephrotoxicity</a:t>
            </a:r>
            <a:r>
              <a:rPr lang="en-US" sz="2000" b="1" dirty="0">
                <a:latin typeface="+mn-lt"/>
              </a:rPr>
              <a:t> among </a:t>
            </a:r>
            <a:r>
              <a:rPr lang="en-US" sz="2000" b="1" dirty="0" smtClean="0">
                <a:latin typeface="+mn-lt"/>
              </a:rPr>
              <a:t>patients </a:t>
            </a:r>
            <a:r>
              <a:rPr lang="en-US" sz="2000" b="1" dirty="0">
                <a:latin typeface="+mn-lt"/>
              </a:rPr>
              <a:t>on </a:t>
            </a:r>
            <a:r>
              <a:rPr lang="en-US" sz="2000" b="1" dirty="0">
                <a:latin typeface="+mn-lt"/>
                <a:cs typeface="Times New Roman" pitchFamily="18" charset="0"/>
              </a:rPr>
              <a:t>≥ </a:t>
            </a:r>
            <a:r>
              <a:rPr lang="en-US" sz="2000" b="1" dirty="0">
                <a:latin typeface="+mn-lt"/>
              </a:rPr>
              <a:t>4 </a:t>
            </a:r>
            <a:r>
              <a:rPr lang="en-US" sz="2000" b="1" dirty="0" smtClean="0">
                <a:latin typeface="+mn-lt"/>
              </a:rPr>
              <a:t>g/d </a:t>
            </a:r>
            <a:r>
              <a:rPr lang="en-US" sz="2000" b="1" dirty="0" err="1" smtClean="0">
                <a:latin typeface="+mn-lt"/>
              </a:rPr>
              <a:t>vs</a:t>
            </a:r>
            <a:r>
              <a:rPr lang="en-US" sz="2000" b="1" dirty="0" smtClean="0">
                <a:latin typeface="+mn-lt"/>
              </a:rPr>
              <a:t> </a:t>
            </a:r>
          </a:p>
          <a:p>
            <a:pPr eaLnBrk="0" hangingPunct="0"/>
            <a:r>
              <a:rPr lang="en-US" sz="2000" b="1" dirty="0" smtClean="0">
                <a:latin typeface="+mn-lt"/>
              </a:rPr>
              <a:t>&lt; </a:t>
            </a:r>
            <a:r>
              <a:rPr lang="en-US" sz="2000" b="1" dirty="0">
                <a:latin typeface="+mn-lt"/>
              </a:rPr>
              <a:t>4 g/d </a:t>
            </a:r>
            <a:r>
              <a:rPr lang="en-US" sz="2000" b="1" dirty="0" err="1" smtClean="0">
                <a:latin typeface="+mn-lt"/>
              </a:rPr>
              <a:t>vs</a:t>
            </a:r>
            <a:r>
              <a:rPr lang="en-US" sz="2000" b="1" dirty="0" smtClean="0">
                <a:latin typeface="+mn-lt"/>
              </a:rPr>
              <a:t> </a:t>
            </a:r>
            <a:r>
              <a:rPr lang="en-US" sz="2000" b="1" dirty="0" err="1" smtClean="0">
                <a:latin typeface="+mn-lt"/>
              </a:rPr>
              <a:t>linezolid</a:t>
            </a:r>
            <a:endParaRPr lang="en-US" sz="2000" b="1" dirty="0" smtClean="0">
              <a:latin typeface="+mn-lt"/>
            </a:endParaRPr>
          </a:p>
          <a:p>
            <a:pPr eaLnBrk="0" hangingPunct="0"/>
            <a:r>
              <a:rPr lang="en-US" sz="2000" b="1" dirty="0" smtClean="0">
                <a:latin typeface="+mn-lt"/>
              </a:rPr>
              <a:t>	34.6</a:t>
            </a:r>
            <a:r>
              <a:rPr lang="en-US" sz="2000" b="1" dirty="0">
                <a:latin typeface="+mn-lt"/>
              </a:rPr>
              <a:t>%, 10.9%, 6.7</a:t>
            </a:r>
            <a:r>
              <a:rPr lang="en-US" sz="2000" b="1" dirty="0" smtClean="0">
                <a:latin typeface="+mn-lt"/>
              </a:rPr>
              <a:t>% </a:t>
            </a:r>
          </a:p>
          <a:p>
            <a:pPr eaLnBrk="0" hangingPunct="0"/>
            <a:r>
              <a:rPr lang="en-US" sz="2000" b="1" dirty="0" smtClean="0">
                <a:latin typeface="+mn-lt"/>
              </a:rPr>
              <a:t>	(p=0.001) </a:t>
            </a:r>
            <a:endParaRPr lang="en-US" sz="2000" b="1" dirty="0">
              <a:latin typeface="+mn-lt"/>
            </a:endParaRPr>
          </a:p>
          <a:p>
            <a:pPr eaLnBrk="0" hangingPunct="0"/>
            <a:endParaRPr lang="en-US" sz="2200" b="1" dirty="0">
              <a:latin typeface="+mn-lt"/>
            </a:endParaRPr>
          </a:p>
          <a:p>
            <a:pPr eaLnBrk="0" hangingPunct="0">
              <a:buFont typeface="Arial" pitchFamily="34" charset="0"/>
              <a:buChar char="•"/>
            </a:pPr>
            <a:r>
              <a:rPr lang="en-US" sz="2000" b="1" dirty="0" smtClean="0">
                <a:latin typeface="+mn-lt"/>
              </a:rPr>
              <a:t>May actually reflect risk associated with increased trough levels</a:t>
            </a:r>
          </a:p>
          <a:p>
            <a:pPr eaLnBrk="0" hangingPunct="0"/>
            <a:r>
              <a:rPr lang="en-US" b="1" dirty="0" smtClean="0">
                <a:latin typeface="+mn-lt"/>
              </a:rPr>
              <a:t>	-Mean troughs </a:t>
            </a:r>
            <a:r>
              <a:rPr lang="en-US" b="1" dirty="0">
                <a:latin typeface="+mn-lt"/>
              </a:rPr>
              <a:t>were </a:t>
            </a:r>
            <a:r>
              <a:rPr lang="en-US" b="1" dirty="0" smtClean="0">
                <a:latin typeface="+mn-lt"/>
              </a:rPr>
              <a:t>18.9 mg/L </a:t>
            </a:r>
            <a:r>
              <a:rPr lang="en-US" b="1" dirty="0">
                <a:latin typeface="+mn-lt"/>
              </a:rPr>
              <a:t>(</a:t>
            </a:r>
            <a:r>
              <a:rPr lang="en-US" b="1" dirty="0">
                <a:latin typeface="+mn-lt"/>
                <a:cs typeface="Times New Roman" pitchFamily="18" charset="0"/>
              </a:rPr>
              <a:t>≥ </a:t>
            </a:r>
            <a:r>
              <a:rPr lang="en-US" b="1" dirty="0">
                <a:latin typeface="+mn-lt"/>
              </a:rPr>
              <a:t>4 g/d ) vs. 12.4 </a:t>
            </a:r>
            <a:r>
              <a:rPr lang="en-US" b="1" dirty="0" smtClean="0">
                <a:latin typeface="+mn-lt"/>
              </a:rPr>
              <a:t>mg/L (&lt; </a:t>
            </a:r>
            <a:r>
              <a:rPr lang="en-US" b="1" dirty="0">
                <a:latin typeface="+mn-lt"/>
              </a:rPr>
              <a:t>4 g/d</a:t>
            </a:r>
            <a:r>
              <a:rPr lang="en-US" b="1" dirty="0" smtClean="0">
                <a:latin typeface="+mn-lt"/>
              </a:rPr>
              <a:t>)</a:t>
            </a:r>
          </a:p>
          <a:p>
            <a:pPr eaLnBrk="0" hangingPunct="0"/>
            <a:endParaRPr lang="en-US" sz="2200" b="1" dirty="0" smtClean="0">
              <a:latin typeface="+mn-lt"/>
            </a:endParaRPr>
          </a:p>
          <a:p>
            <a:pPr eaLnBrk="0" hangingPunct="0"/>
            <a:r>
              <a:rPr lang="en-US" sz="2200" b="1" dirty="0" smtClean="0">
                <a:latin typeface="+mn-lt"/>
              </a:rPr>
              <a:t>  </a:t>
            </a:r>
            <a:endParaRPr lang="en-US" sz="2200" b="1" dirty="0">
              <a:latin typeface="+mn-lt"/>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p:cNvPicPr>
            <a:picLocks noChangeAspect="1" noChangeArrowheads="1"/>
          </p:cNvPicPr>
          <p:nvPr/>
        </p:nvPicPr>
        <p:blipFill>
          <a:blip r:embed="rId3" cstate="print"/>
          <a:srcRect/>
          <a:stretch>
            <a:fillRect/>
          </a:stretch>
        </p:blipFill>
        <p:spPr bwMode="auto">
          <a:xfrm>
            <a:off x="-56613" y="-252664"/>
            <a:ext cx="9200613" cy="3753853"/>
          </a:xfrm>
          <a:prstGeom prst="rect">
            <a:avLst/>
          </a:prstGeom>
          <a:noFill/>
          <a:ln w="9525">
            <a:noFill/>
            <a:miter lim="800000"/>
            <a:headEnd/>
            <a:tailEnd/>
          </a:ln>
        </p:spPr>
      </p:pic>
      <p:pic>
        <p:nvPicPr>
          <p:cNvPr id="168963" name="Picture 3"/>
          <p:cNvPicPr>
            <a:picLocks noChangeAspect="1" noChangeArrowheads="1"/>
          </p:cNvPicPr>
          <p:nvPr/>
        </p:nvPicPr>
        <p:blipFill>
          <a:blip r:embed="rId4" cstate="print"/>
          <a:srcRect/>
          <a:stretch>
            <a:fillRect/>
          </a:stretch>
        </p:blipFill>
        <p:spPr bwMode="auto">
          <a:xfrm>
            <a:off x="302043" y="277980"/>
            <a:ext cx="3895725" cy="695325"/>
          </a:xfrm>
          <a:prstGeom prst="rect">
            <a:avLst/>
          </a:prstGeom>
          <a:noFill/>
          <a:ln w="9525">
            <a:noFill/>
            <a:miter lim="800000"/>
            <a:headEnd/>
            <a:tailEnd/>
          </a:ln>
        </p:spPr>
      </p:pic>
      <p:sp>
        <p:nvSpPr>
          <p:cNvPr id="5" name="Content Placeholder 4"/>
          <p:cNvSpPr>
            <a:spLocks noGrp="1"/>
          </p:cNvSpPr>
          <p:nvPr>
            <p:ph idx="1"/>
          </p:nvPr>
        </p:nvSpPr>
        <p:spPr>
          <a:xfrm>
            <a:off x="168442" y="3645568"/>
            <a:ext cx="8710863" cy="2322262"/>
          </a:xfrm>
        </p:spPr>
        <p:txBody>
          <a:bodyPr/>
          <a:lstStyle/>
          <a:p>
            <a:pPr>
              <a:buNone/>
            </a:pPr>
            <a:r>
              <a:rPr lang="en-US" b="1" dirty="0" smtClean="0"/>
              <a:t>Major Findings:</a:t>
            </a:r>
          </a:p>
          <a:p>
            <a:r>
              <a:rPr lang="en-US" sz="2000" dirty="0" smtClean="0"/>
              <a:t>Retrospective review (166 patients)</a:t>
            </a:r>
          </a:p>
          <a:p>
            <a:r>
              <a:rPr lang="en-US" sz="2000" dirty="0" smtClean="0"/>
              <a:t>Compared initial level with </a:t>
            </a:r>
            <a:r>
              <a:rPr lang="en-US" sz="2000" dirty="0" err="1" smtClean="0"/>
              <a:t>nephrotoxicity</a:t>
            </a:r>
            <a:r>
              <a:rPr lang="en-US" sz="2000" dirty="0" smtClean="0"/>
              <a:t> (inc 0.5 mg/</a:t>
            </a:r>
            <a:r>
              <a:rPr lang="en-US" sz="2000" dirty="0" err="1" smtClean="0"/>
              <a:t>dL</a:t>
            </a:r>
            <a:r>
              <a:rPr lang="en-US" sz="2000" dirty="0" smtClean="0"/>
              <a:t> or 50%) in hosp patients</a:t>
            </a:r>
          </a:p>
          <a:p>
            <a:r>
              <a:rPr lang="en-US" sz="2000" dirty="0" smtClean="0"/>
              <a:t>Found correlation between higher troughs and </a:t>
            </a:r>
            <a:r>
              <a:rPr lang="en-US" sz="2000" dirty="0" err="1" smtClean="0"/>
              <a:t>nephrotoxicity</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spect="1" noChangeArrowheads="1"/>
          </p:cNvSpPr>
          <p:nvPr>
            <p:ph type="title" idx="4294967295"/>
          </p:nvPr>
        </p:nvSpPr>
        <p:spPr>
          <a:xfrm>
            <a:off x="261938" y="623888"/>
            <a:ext cx="8631237" cy="1143000"/>
          </a:xfrm>
          <a:noFill/>
        </p:spPr>
        <p:txBody>
          <a:bodyPr wrap="none" lIns="0" tIns="0" rIns="0" bIns="0" anchor="b"/>
          <a:lstStyle/>
          <a:p>
            <a:pPr eaLnBrk="1" hangingPunct="1"/>
            <a:r>
              <a:rPr lang="en-US" sz="4400" dirty="0" smtClean="0"/>
              <a:t>Objectives</a:t>
            </a:r>
          </a:p>
        </p:txBody>
      </p:sp>
      <p:sp>
        <p:nvSpPr>
          <p:cNvPr id="6147" name="Rectangle 8"/>
          <p:cNvSpPr>
            <a:spLocks noGrp="1" noChangeAspect="1" noChangeArrowheads="1"/>
          </p:cNvSpPr>
          <p:nvPr>
            <p:ph type="body" idx="4294967295"/>
          </p:nvPr>
        </p:nvSpPr>
        <p:spPr>
          <a:xfrm>
            <a:off x="990600" y="1905000"/>
            <a:ext cx="7620000" cy="3352800"/>
          </a:xfrm>
        </p:spPr>
        <p:txBody>
          <a:bodyPr lIns="0" tIns="0" rIns="0" bIns="0"/>
          <a:lstStyle/>
          <a:p>
            <a:pPr marL="223838" indent="-223838" eaLnBrk="1" hangingPunct="1">
              <a:tabLst>
                <a:tab pos="223838" algn="l"/>
                <a:tab pos="458788" algn="l"/>
                <a:tab pos="1141413" algn="l"/>
                <a:tab pos="1598613" algn="l"/>
              </a:tabLst>
            </a:pPr>
            <a:r>
              <a:rPr lang="en-US" sz="2800" dirty="0" smtClean="0"/>
              <a:t>Review pharmacology of </a:t>
            </a:r>
            <a:r>
              <a:rPr lang="en-US" sz="2800" dirty="0" err="1" smtClean="0"/>
              <a:t>vancomycin</a:t>
            </a:r>
            <a:endParaRPr lang="en-US" sz="2800" dirty="0" smtClean="0"/>
          </a:p>
          <a:p>
            <a:pPr marL="223838" indent="-223838" eaLnBrk="1" hangingPunct="1">
              <a:tabLst>
                <a:tab pos="223838" algn="l"/>
                <a:tab pos="458788" algn="l"/>
                <a:tab pos="1141413" algn="l"/>
                <a:tab pos="1598613" algn="l"/>
              </a:tabLst>
            </a:pPr>
            <a:r>
              <a:rPr lang="en-US" sz="2800" dirty="0" smtClean="0"/>
              <a:t> Become familiar with </a:t>
            </a:r>
            <a:r>
              <a:rPr lang="en-US" sz="2800" dirty="0" err="1" smtClean="0"/>
              <a:t>pharmacodynamic</a:t>
            </a:r>
            <a:r>
              <a:rPr lang="en-US" sz="2800" dirty="0" smtClean="0"/>
              <a:t> properties</a:t>
            </a:r>
          </a:p>
          <a:p>
            <a:pPr marL="565150" lvl="1" indent="-227013" eaLnBrk="1" hangingPunct="1">
              <a:tabLst>
                <a:tab pos="223838" algn="l"/>
                <a:tab pos="458788" algn="l"/>
                <a:tab pos="1141413" algn="l"/>
                <a:tab pos="1598613" algn="l"/>
              </a:tabLst>
            </a:pPr>
            <a:r>
              <a:rPr lang="en-US" dirty="0" smtClean="0"/>
              <a:t>Including </a:t>
            </a:r>
            <a:r>
              <a:rPr lang="en-US" dirty="0" err="1" smtClean="0"/>
              <a:t>toxicodynamics</a:t>
            </a:r>
            <a:endParaRPr lang="en-US" dirty="0" smtClean="0"/>
          </a:p>
          <a:p>
            <a:pPr marL="223838" indent="-223838" eaLnBrk="1" hangingPunct="1">
              <a:tabLst>
                <a:tab pos="223838" algn="l"/>
                <a:tab pos="458788" algn="l"/>
                <a:tab pos="1141413" algn="l"/>
                <a:tab pos="1598613" algn="l"/>
              </a:tabLst>
            </a:pPr>
            <a:r>
              <a:rPr lang="en-US" sz="2800" dirty="0" smtClean="0"/>
              <a:t>Review pharmacokinetic properties of </a:t>
            </a:r>
            <a:r>
              <a:rPr lang="en-US" sz="2800" dirty="0" err="1" smtClean="0"/>
              <a:t>vancomycin</a:t>
            </a:r>
            <a:endParaRPr lang="en-US" sz="2800" dirty="0" smtClean="0"/>
          </a:p>
          <a:p>
            <a:pPr marL="565150" lvl="1" indent="-227013" eaLnBrk="1" hangingPunct="1">
              <a:tabLst>
                <a:tab pos="223838" algn="l"/>
                <a:tab pos="458788" algn="l"/>
                <a:tab pos="1141413" algn="l"/>
                <a:tab pos="1598613" algn="l"/>
              </a:tabLst>
            </a:pPr>
            <a:r>
              <a:rPr lang="en-US" dirty="0" smtClean="0"/>
              <a:t>ADME</a:t>
            </a:r>
            <a:endParaRPr lang="en-US" sz="2800" dirty="0" smtClean="0"/>
          </a:p>
          <a:p>
            <a:pPr marL="223838" indent="-223838" eaLnBrk="1" hangingPunct="1">
              <a:tabLst>
                <a:tab pos="223838" algn="l"/>
                <a:tab pos="458788" algn="l"/>
                <a:tab pos="1141413" algn="l"/>
                <a:tab pos="1598613" algn="l"/>
              </a:tabLst>
            </a:pPr>
            <a:r>
              <a:rPr lang="en-US" sz="2800" dirty="0" smtClean="0"/>
              <a:t>Work through cases which highlight common pitfalls in </a:t>
            </a:r>
            <a:r>
              <a:rPr lang="en-US" sz="2800" dirty="0" err="1" smtClean="0"/>
              <a:t>vancomycin</a:t>
            </a:r>
            <a:r>
              <a:rPr lang="en-US" sz="2800" dirty="0" smtClean="0"/>
              <a:t> monitoring</a:t>
            </a:r>
            <a:endParaRPr lang="en-US" sz="20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38" name="Picture 2"/>
          <p:cNvPicPr>
            <a:picLocks noChangeAspect="1" noChangeArrowheads="1"/>
          </p:cNvPicPr>
          <p:nvPr/>
        </p:nvPicPr>
        <p:blipFill>
          <a:blip r:embed="rId3" cstate="print"/>
          <a:srcRect/>
          <a:stretch>
            <a:fillRect/>
          </a:stretch>
        </p:blipFill>
        <p:spPr bwMode="auto">
          <a:xfrm>
            <a:off x="255229" y="998621"/>
            <a:ext cx="8888771" cy="50282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spect="1" noChangeArrowheads="1"/>
          </p:cNvSpPr>
          <p:nvPr>
            <p:ph type="title" idx="4294967295"/>
          </p:nvPr>
        </p:nvSpPr>
        <p:spPr>
          <a:xfrm>
            <a:off x="365125" y="1008063"/>
            <a:ext cx="7658100" cy="609600"/>
          </a:xfrm>
        </p:spPr>
        <p:txBody>
          <a:bodyPr wrap="none" lIns="0" tIns="0" rIns="0" bIns="0" anchor="b"/>
          <a:lstStyle/>
          <a:p>
            <a:pPr eaLnBrk="1" hangingPunct="1"/>
            <a:r>
              <a:rPr lang="en-US" dirty="0" smtClean="0"/>
              <a:t>Adverse Effects</a:t>
            </a:r>
          </a:p>
        </p:txBody>
      </p:sp>
      <p:sp>
        <p:nvSpPr>
          <p:cNvPr id="18435" name="Text Box 3"/>
          <p:cNvSpPr txBox="1">
            <a:spLocks noChangeArrowheads="1"/>
          </p:cNvSpPr>
          <p:nvPr/>
        </p:nvSpPr>
        <p:spPr bwMode="auto">
          <a:xfrm>
            <a:off x="373063" y="1752600"/>
            <a:ext cx="8770937" cy="4154984"/>
          </a:xfrm>
          <a:prstGeom prst="rect">
            <a:avLst/>
          </a:prstGeom>
          <a:noFill/>
          <a:ln w="12700">
            <a:noFill/>
            <a:miter lim="800000"/>
            <a:headEnd/>
            <a:tailEnd/>
          </a:ln>
        </p:spPr>
        <p:txBody>
          <a:bodyPr>
            <a:spAutoFit/>
          </a:bodyPr>
          <a:lstStyle/>
          <a:p>
            <a:pPr marL="339725" indent="-339725" eaLnBrk="0" hangingPunct="0">
              <a:buFontTx/>
              <a:buChar char="•"/>
            </a:pPr>
            <a:r>
              <a:rPr lang="en-US" sz="2400" b="1" dirty="0" smtClean="0"/>
              <a:t>Red Man Syndrome (aka Red Neck Syndrome)</a:t>
            </a:r>
          </a:p>
          <a:p>
            <a:pPr marL="796925" lvl="1" indent="-339725" eaLnBrk="0" hangingPunct="0">
              <a:buFontTx/>
              <a:buChar char="•"/>
            </a:pPr>
            <a:r>
              <a:rPr lang="en-US" sz="2400" dirty="0" smtClean="0"/>
              <a:t>From rapid </a:t>
            </a:r>
            <a:r>
              <a:rPr lang="en-US" sz="2400" dirty="0"/>
              <a:t>IV </a:t>
            </a:r>
            <a:r>
              <a:rPr lang="en-US" sz="2400" dirty="0" smtClean="0"/>
              <a:t>infusion</a:t>
            </a:r>
          </a:p>
          <a:p>
            <a:pPr marL="796925" lvl="1" indent="-339725" eaLnBrk="0" hangingPunct="0">
              <a:buFontTx/>
              <a:buChar char="•"/>
            </a:pPr>
            <a:r>
              <a:rPr lang="en-US" sz="2400" dirty="0" smtClean="0"/>
              <a:t>Histamine </a:t>
            </a:r>
            <a:r>
              <a:rPr lang="en-US" sz="2400" dirty="0"/>
              <a:t>release </a:t>
            </a:r>
            <a:r>
              <a:rPr lang="en-US" sz="2400" dirty="0" smtClean="0"/>
              <a:t>causing</a:t>
            </a:r>
          </a:p>
          <a:p>
            <a:pPr marL="1254125" lvl="2" indent="-339725" eaLnBrk="0" hangingPunct="0">
              <a:buFontTx/>
              <a:buChar char="•"/>
            </a:pPr>
            <a:r>
              <a:rPr lang="en-US" sz="2400" dirty="0" smtClean="0"/>
              <a:t>Flushing/tingling</a:t>
            </a:r>
          </a:p>
          <a:p>
            <a:pPr marL="1254125" lvl="2" indent="-339725" eaLnBrk="0" hangingPunct="0">
              <a:buFontTx/>
              <a:buChar char="•"/>
            </a:pPr>
            <a:r>
              <a:rPr lang="en-US" sz="2400" dirty="0" smtClean="0"/>
              <a:t>Tachycardia, hypotension</a:t>
            </a:r>
          </a:p>
          <a:p>
            <a:pPr marL="1254125" lvl="2" indent="-339725" eaLnBrk="0" hangingPunct="0">
              <a:buFontTx/>
              <a:buChar char="•"/>
            </a:pPr>
            <a:r>
              <a:rPr lang="en-US" sz="2400" dirty="0" err="1" smtClean="0"/>
              <a:t>Pruritus</a:t>
            </a:r>
            <a:r>
              <a:rPr lang="en-US" sz="2400" dirty="0" smtClean="0"/>
              <a:t> &amp; </a:t>
            </a:r>
            <a:r>
              <a:rPr lang="en-US" sz="2400" dirty="0" err="1" smtClean="0"/>
              <a:t>erythematous</a:t>
            </a:r>
            <a:r>
              <a:rPr lang="en-US" sz="2400" dirty="0" smtClean="0"/>
              <a:t> macular rash involving the face, neck, </a:t>
            </a:r>
            <a:r>
              <a:rPr lang="en-US" sz="2400" dirty="0"/>
              <a:t>upper trunk, back and arms (typically sparing the rest </a:t>
            </a:r>
            <a:r>
              <a:rPr lang="en-US" sz="2400" dirty="0" smtClean="0"/>
              <a:t>of </a:t>
            </a:r>
            <a:r>
              <a:rPr lang="en-US" sz="2400" dirty="0"/>
              <a:t>the </a:t>
            </a:r>
            <a:r>
              <a:rPr lang="en-US" sz="2400" dirty="0" smtClean="0"/>
              <a:t>body)</a:t>
            </a:r>
            <a:endParaRPr lang="en-US" sz="2200" dirty="0" smtClean="0"/>
          </a:p>
          <a:p>
            <a:pPr marL="796925" lvl="1" indent="-339725" eaLnBrk="0" hangingPunct="0">
              <a:buFontTx/>
              <a:buChar char="•"/>
            </a:pPr>
            <a:r>
              <a:rPr lang="en-US" sz="2400" dirty="0" smtClean="0"/>
              <a:t>Slowing </a:t>
            </a:r>
            <a:r>
              <a:rPr lang="en-US" sz="2400" dirty="0"/>
              <a:t>infusion </a:t>
            </a:r>
            <a:r>
              <a:rPr lang="en-US" sz="2400" dirty="0" smtClean="0"/>
              <a:t>rate, or giving smaller doses more frequently, reduces frequency </a:t>
            </a:r>
            <a:r>
              <a:rPr lang="en-US" sz="2400" dirty="0"/>
              <a:t>and severity of </a:t>
            </a:r>
            <a:r>
              <a:rPr lang="en-US" sz="2400" dirty="0" smtClean="0"/>
              <a:t>this</a:t>
            </a:r>
          </a:p>
          <a:p>
            <a:pPr marL="1254125" lvl="2" indent="-339725" eaLnBrk="0" hangingPunct="0">
              <a:buFontTx/>
              <a:buChar char="•"/>
            </a:pPr>
            <a:r>
              <a:rPr lang="en-US" sz="2400" dirty="0" smtClean="0"/>
              <a:t>Also may consider pre-meds</a:t>
            </a:r>
            <a:endParaRPr lang="en-US" sz="2400"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spect="1" noChangeArrowheads="1"/>
          </p:cNvSpPr>
          <p:nvPr>
            <p:ph type="title" idx="4294967295"/>
          </p:nvPr>
        </p:nvSpPr>
        <p:spPr>
          <a:xfrm>
            <a:off x="0" y="492125"/>
            <a:ext cx="8631238" cy="1143000"/>
          </a:xfrm>
        </p:spPr>
        <p:txBody>
          <a:bodyPr wrap="none" lIns="0" tIns="0" rIns="0" bIns="0" anchor="b"/>
          <a:lstStyle/>
          <a:p>
            <a:pPr eaLnBrk="1" hangingPunct="1"/>
            <a:r>
              <a:rPr lang="en-US" dirty="0" smtClean="0"/>
              <a:t>Adverse Effects</a:t>
            </a:r>
          </a:p>
        </p:txBody>
      </p:sp>
      <p:sp>
        <p:nvSpPr>
          <p:cNvPr id="19459" name="Text Box 3"/>
          <p:cNvSpPr txBox="1">
            <a:spLocks noChangeArrowheads="1"/>
          </p:cNvSpPr>
          <p:nvPr/>
        </p:nvSpPr>
        <p:spPr bwMode="auto">
          <a:xfrm>
            <a:off x="228600" y="1873250"/>
            <a:ext cx="8915400" cy="4585871"/>
          </a:xfrm>
          <a:prstGeom prst="rect">
            <a:avLst/>
          </a:prstGeom>
          <a:noFill/>
          <a:ln w="12700">
            <a:noFill/>
            <a:miter lim="800000"/>
            <a:headEnd/>
            <a:tailEnd/>
          </a:ln>
        </p:spPr>
        <p:txBody>
          <a:bodyPr>
            <a:spAutoFit/>
          </a:bodyPr>
          <a:lstStyle/>
          <a:p>
            <a:pPr marL="339725" indent="-339725" eaLnBrk="0" hangingPunct="0">
              <a:buFont typeface="Arial" pitchFamily="34" charset="0"/>
              <a:buChar char="•"/>
            </a:pPr>
            <a:r>
              <a:rPr lang="en-US" sz="2800" dirty="0" smtClean="0"/>
              <a:t>Phlebitis</a:t>
            </a:r>
          </a:p>
          <a:p>
            <a:pPr marL="796925" lvl="1" indent="-339725" eaLnBrk="0" hangingPunct="0">
              <a:buFont typeface="Arial" pitchFamily="34" charset="0"/>
              <a:buChar char="•"/>
            </a:pPr>
            <a:r>
              <a:rPr lang="en-US" sz="2400" dirty="0" smtClean="0"/>
              <a:t>around 10% with modern formulations</a:t>
            </a:r>
            <a:endParaRPr lang="en-US" sz="2800" b="1" dirty="0" smtClean="0"/>
          </a:p>
          <a:p>
            <a:pPr marL="457200" indent="-457200" eaLnBrk="0" hangingPunct="0"/>
            <a:endParaRPr lang="en-US" sz="2000" b="1" dirty="0" smtClean="0"/>
          </a:p>
          <a:p>
            <a:pPr marL="457200" indent="-457200" eaLnBrk="0" hangingPunct="0">
              <a:buFont typeface="Arial" pitchFamily="34" charset="0"/>
              <a:buChar char="•"/>
            </a:pPr>
            <a:r>
              <a:rPr lang="en-US" sz="2800" dirty="0" err="1" smtClean="0"/>
              <a:t>Neutropenia</a:t>
            </a:r>
            <a:r>
              <a:rPr lang="en-US" sz="2800" dirty="0" smtClean="0"/>
              <a:t> (~2%)</a:t>
            </a:r>
            <a:endParaRPr lang="en-US" sz="2800" dirty="0"/>
          </a:p>
          <a:p>
            <a:pPr marL="914400" lvl="1" indent="-457200" eaLnBrk="0" hangingPunct="0">
              <a:buFont typeface="Arial" pitchFamily="34" charset="0"/>
              <a:buChar char="•"/>
            </a:pPr>
            <a:r>
              <a:rPr lang="en-US" sz="2400" dirty="0" smtClean="0"/>
              <a:t>Thought </a:t>
            </a:r>
            <a:r>
              <a:rPr lang="en-US" sz="2400" dirty="0"/>
              <a:t>to be dose AND time </a:t>
            </a:r>
            <a:r>
              <a:rPr lang="en-US" sz="2400" dirty="0" smtClean="0"/>
              <a:t>dependent</a:t>
            </a:r>
          </a:p>
          <a:p>
            <a:pPr marL="1371600" lvl="2" indent="-457200" eaLnBrk="0" hangingPunct="0">
              <a:buFontTx/>
              <a:buChar char="•"/>
            </a:pPr>
            <a:r>
              <a:rPr lang="en-US" sz="2000" dirty="0" smtClean="0"/>
              <a:t>may </a:t>
            </a:r>
            <a:r>
              <a:rPr lang="en-US" sz="2000" dirty="0"/>
              <a:t>occur </a:t>
            </a:r>
            <a:r>
              <a:rPr lang="en-US" sz="2000" dirty="0" smtClean="0"/>
              <a:t>independently </a:t>
            </a:r>
            <a:r>
              <a:rPr lang="en-US" sz="2000" dirty="0"/>
              <a:t>of both of these factors</a:t>
            </a:r>
            <a:endParaRPr lang="en-US" sz="2400" dirty="0"/>
          </a:p>
          <a:p>
            <a:pPr marL="457200" indent="-457200" eaLnBrk="0" hangingPunct="0"/>
            <a:endParaRPr lang="en-US" sz="2000" dirty="0"/>
          </a:p>
          <a:p>
            <a:pPr marL="914400" lvl="1" indent="-457200" eaLnBrk="0" hangingPunct="0">
              <a:buFontTx/>
              <a:buChar char="•"/>
            </a:pPr>
            <a:r>
              <a:rPr lang="en-US" sz="2400" dirty="0"/>
              <a:t>Incidence increases to 17% after &gt; 14 days of </a:t>
            </a:r>
            <a:r>
              <a:rPr lang="en-US" sz="2400" dirty="0" smtClean="0"/>
              <a:t>therapy</a:t>
            </a:r>
          </a:p>
          <a:p>
            <a:pPr marL="914400" lvl="1" indent="-457200" eaLnBrk="0" hangingPunct="0"/>
            <a:endParaRPr lang="en-US" sz="2400" dirty="0" smtClean="0"/>
          </a:p>
          <a:p>
            <a:pPr marL="914400" lvl="1" indent="-457200" eaLnBrk="0" hangingPunct="0">
              <a:buFontTx/>
              <a:buChar char="•"/>
            </a:pPr>
            <a:r>
              <a:rPr lang="en-US" sz="2400" dirty="0" smtClean="0"/>
              <a:t>Usually delayed onset (15-40 days)</a:t>
            </a:r>
          </a:p>
          <a:p>
            <a:pPr marL="914400" lvl="1" indent="-457200" eaLnBrk="0" hangingPunct="0"/>
            <a:endParaRPr lang="en-US" sz="2400" dirty="0" smtClean="0"/>
          </a:p>
          <a:p>
            <a:pPr marL="914400" lvl="1" indent="-457200" eaLnBrk="0" hangingPunct="0">
              <a:buFontTx/>
              <a:buChar char="•"/>
            </a:pPr>
            <a:r>
              <a:rPr lang="en-US" sz="2400" dirty="0" smtClean="0"/>
              <a:t>Reversible on discontinuation </a:t>
            </a:r>
            <a:endParaRPr lang="en-US" sz="24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txBox="1">
            <a:spLocks noGrp="1"/>
          </p:cNvSpPr>
          <p:nvPr/>
        </p:nvSpPr>
        <p:spPr bwMode="auto">
          <a:xfrm>
            <a:off x="7010400" y="6438900"/>
            <a:ext cx="1905000" cy="457200"/>
          </a:xfrm>
          <a:prstGeom prst="rect">
            <a:avLst/>
          </a:prstGeom>
          <a:noFill/>
          <a:ln>
            <a:miter lim="800000"/>
            <a:headEnd/>
            <a:tailEnd/>
          </a:ln>
        </p:spPr>
        <p:txBody>
          <a:bodyPr/>
          <a:lstStyle/>
          <a:p>
            <a:pPr algn="r" eaLnBrk="0" hangingPunct="0">
              <a:defRPr/>
            </a:pPr>
            <a:endParaRPr lang="en-US" sz="1200" dirty="0">
              <a:solidFill>
                <a:schemeClr val="bg1"/>
              </a:solidFill>
              <a:latin typeface="+mj-lt"/>
              <a:ea typeface="ＭＳ Ｐゴシック" pitchFamily="-28" charset="-128"/>
            </a:endParaRPr>
          </a:p>
        </p:txBody>
      </p:sp>
      <p:sp>
        <p:nvSpPr>
          <p:cNvPr id="26627" name="Title 1"/>
          <p:cNvSpPr>
            <a:spLocks noGrp="1"/>
          </p:cNvSpPr>
          <p:nvPr>
            <p:ph type="title" idx="4294967295"/>
          </p:nvPr>
        </p:nvSpPr>
        <p:spPr>
          <a:xfrm>
            <a:off x="257175" y="1047750"/>
            <a:ext cx="8385175" cy="517525"/>
          </a:xfrm>
        </p:spPr>
        <p:txBody>
          <a:bodyPr lIns="0" tIns="0" rIns="0" bIns="0" anchor="b"/>
          <a:lstStyle/>
          <a:p>
            <a:pPr eaLnBrk="1" hangingPunct="1"/>
            <a:r>
              <a:rPr lang="en-CA" sz="4000" smtClean="0"/>
              <a:t>Vancomycin Use in Therapy</a:t>
            </a:r>
          </a:p>
        </p:txBody>
      </p:sp>
      <p:sp>
        <p:nvSpPr>
          <p:cNvPr id="28676" name="Content Placeholder 2"/>
          <p:cNvSpPr>
            <a:spLocks noGrp="1"/>
          </p:cNvSpPr>
          <p:nvPr>
            <p:ph idx="4294967295"/>
          </p:nvPr>
        </p:nvSpPr>
        <p:spPr>
          <a:xfrm>
            <a:off x="498475" y="1731963"/>
            <a:ext cx="8267700" cy="4468812"/>
          </a:xfrm>
        </p:spPr>
        <p:txBody>
          <a:bodyPr lIns="0" tIns="0" rIns="0" bIns="0"/>
          <a:lstStyle/>
          <a:p>
            <a:pPr marL="273050" indent="-273050" eaLnBrk="1" hangingPunct="1">
              <a:defRPr/>
            </a:pPr>
            <a:r>
              <a:rPr lang="en-CA" sz="2800" dirty="0" err="1" smtClean="0"/>
              <a:t>Vancomycin</a:t>
            </a:r>
            <a:r>
              <a:rPr lang="en-CA" sz="2800" dirty="0" smtClean="0"/>
              <a:t> resistance relatively rare</a:t>
            </a:r>
          </a:p>
          <a:p>
            <a:pPr marL="673100" lvl="1" indent="-273050" eaLnBrk="1" hangingPunct="1">
              <a:defRPr/>
            </a:pPr>
            <a:r>
              <a:rPr lang="en-CA" dirty="0" smtClean="0"/>
              <a:t>But do see “creeping up” of </a:t>
            </a:r>
            <a:r>
              <a:rPr lang="en-CA" dirty="0" err="1" smtClean="0"/>
              <a:t>vancomycin</a:t>
            </a:r>
            <a:r>
              <a:rPr lang="en-CA" dirty="0" smtClean="0"/>
              <a:t> MICs in susceptible strains post-exposure to </a:t>
            </a:r>
            <a:r>
              <a:rPr lang="en-CA" dirty="0" err="1" smtClean="0"/>
              <a:t>vancomycin</a:t>
            </a:r>
            <a:endParaRPr lang="en-CA" dirty="0" smtClean="0"/>
          </a:p>
          <a:p>
            <a:pPr marL="273050" indent="-273050" eaLnBrk="1" hangingPunct="1">
              <a:defRPr/>
            </a:pPr>
            <a:endParaRPr lang="en-CA" sz="2800" dirty="0" smtClean="0"/>
          </a:p>
          <a:p>
            <a:pPr marL="273050" indent="-273050" eaLnBrk="1" hangingPunct="1">
              <a:defRPr/>
            </a:pPr>
            <a:r>
              <a:rPr lang="en-CA" sz="2800" dirty="0" smtClean="0"/>
              <a:t>Clinical failure increasingly common</a:t>
            </a:r>
          </a:p>
          <a:p>
            <a:pPr marL="673100" lvl="1" indent="-273050" eaLnBrk="1" hangingPunct="1">
              <a:defRPr/>
            </a:pPr>
            <a:r>
              <a:rPr lang="en-CA" dirty="0" smtClean="0"/>
              <a:t>Developing resistance (VRE, VRSA, GISA, etc.)</a:t>
            </a:r>
          </a:p>
          <a:p>
            <a:pPr marL="673100" lvl="1" indent="-273050" eaLnBrk="1" hangingPunct="1">
              <a:defRPr/>
            </a:pPr>
            <a:r>
              <a:rPr lang="en-US" dirty="0" smtClean="0"/>
              <a:t>Exposure at site of infection</a:t>
            </a:r>
          </a:p>
          <a:p>
            <a:pPr marL="1073150" lvl="2" indent="-273050" eaLnBrk="1" hangingPunct="1">
              <a:defRPr/>
            </a:pPr>
            <a:r>
              <a:rPr lang="en-US" sz="2000" dirty="0" smtClean="0"/>
              <a:t>Poor penetration into lung, CNS, abscesses and/or </a:t>
            </a:r>
          </a:p>
          <a:p>
            <a:pPr marL="1073150" lvl="2" indent="-273050" eaLnBrk="1" hangingPunct="1">
              <a:buNone/>
              <a:defRPr/>
            </a:pPr>
            <a:r>
              <a:rPr lang="en-US" sz="2000" dirty="0" smtClean="0"/>
              <a:t>    vegetations &gt; 2 cm</a:t>
            </a:r>
          </a:p>
          <a:p>
            <a:pPr marL="1073150" lvl="2" indent="-273050" eaLnBrk="1" hangingPunct="1">
              <a:defRPr/>
            </a:pPr>
            <a:r>
              <a:rPr lang="en-US" sz="2000" dirty="0" smtClean="0"/>
              <a:t>Consider trough levels at site of infection, not just blood</a:t>
            </a:r>
          </a:p>
          <a:p>
            <a:pPr marL="673100" lvl="1" indent="-273050" eaLnBrk="1" hangingPunct="1">
              <a:defRPr/>
            </a:pPr>
            <a:endParaRPr lang="en-CA" sz="2800" dirty="0" smtClean="0"/>
          </a:p>
          <a:p>
            <a:pPr marL="273050" indent="-273050" eaLnBrk="1" hangingPunct="1">
              <a:buNone/>
              <a:defRPr/>
            </a:pPr>
            <a:endParaRPr lang="en-CA" sz="2800" dirty="0" smtClean="0"/>
          </a:p>
        </p:txBody>
      </p:sp>
      <p:pic>
        <p:nvPicPr>
          <p:cNvPr id="5" name="Picture 4" descr="visa"/>
          <p:cNvPicPr>
            <a:picLocks noChangeAspect="1" noChangeArrowheads="1"/>
          </p:cNvPicPr>
          <p:nvPr/>
        </p:nvPicPr>
        <p:blipFill>
          <a:blip r:embed="rId3" cstate="print"/>
          <a:srcRect/>
          <a:stretch>
            <a:fillRect/>
          </a:stretch>
        </p:blipFill>
        <p:spPr bwMode="auto">
          <a:xfrm>
            <a:off x="7652656" y="4517571"/>
            <a:ext cx="812800" cy="53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itle 1"/>
          <p:cNvSpPr>
            <a:spLocks noGrp="1"/>
          </p:cNvSpPr>
          <p:nvPr>
            <p:ph type="title" idx="4294967295"/>
          </p:nvPr>
        </p:nvSpPr>
        <p:spPr>
          <a:xfrm>
            <a:off x="0" y="1073150"/>
            <a:ext cx="8682038" cy="533400"/>
          </a:xfrm>
        </p:spPr>
        <p:txBody>
          <a:bodyPr lIns="0" tIns="0" rIns="0" bIns="0" anchor="b"/>
          <a:lstStyle/>
          <a:p>
            <a:pPr eaLnBrk="1" hangingPunct="1"/>
            <a:r>
              <a:rPr lang="en-CA" sz="4000" b="0" dirty="0" smtClean="0"/>
              <a:t> </a:t>
            </a:r>
            <a:r>
              <a:rPr lang="en-CA" dirty="0" err="1" smtClean="0"/>
              <a:t>Vancomycin</a:t>
            </a:r>
            <a:r>
              <a:rPr lang="en-CA" dirty="0" smtClean="0"/>
              <a:t> Resistance </a:t>
            </a:r>
            <a:endParaRPr lang="en-CA" b="0" u="sng" dirty="0" smtClean="0"/>
          </a:p>
        </p:txBody>
      </p:sp>
      <p:sp>
        <p:nvSpPr>
          <p:cNvPr id="29700" name="Content Placeholder 2"/>
          <p:cNvSpPr>
            <a:spLocks noGrp="1"/>
          </p:cNvSpPr>
          <p:nvPr>
            <p:ph idx="4294967295"/>
          </p:nvPr>
        </p:nvSpPr>
        <p:spPr>
          <a:xfrm>
            <a:off x="275414" y="1923544"/>
            <a:ext cx="8512175" cy="4681537"/>
          </a:xfrm>
        </p:spPr>
        <p:txBody>
          <a:bodyPr lIns="0" tIns="0" rIns="0" bIns="0"/>
          <a:lstStyle/>
          <a:p>
            <a:pPr marL="273050" indent="-273050" eaLnBrk="1" hangingPunct="1">
              <a:lnSpc>
                <a:spcPct val="80000"/>
              </a:lnSpc>
            </a:pPr>
            <a:r>
              <a:rPr lang="en-CA" sz="2600" dirty="0" smtClean="0"/>
              <a:t> </a:t>
            </a:r>
            <a:r>
              <a:rPr lang="en-CA" sz="2800" dirty="0" smtClean="0"/>
              <a:t>Different levels of resistance, majority of them intermediate or variable </a:t>
            </a:r>
          </a:p>
          <a:p>
            <a:pPr marL="673100" lvl="1" indent="-273050" eaLnBrk="1" hangingPunct="1">
              <a:lnSpc>
                <a:spcPct val="80000"/>
              </a:lnSpc>
            </a:pPr>
            <a:r>
              <a:rPr lang="en-CA" sz="2800" dirty="0" smtClean="0"/>
              <a:t>TRUE resistance RARE – less than a dozen in whole world</a:t>
            </a:r>
          </a:p>
          <a:p>
            <a:pPr marL="273050" indent="-273050" eaLnBrk="1" hangingPunct="1">
              <a:lnSpc>
                <a:spcPct val="80000"/>
              </a:lnSpc>
            </a:pPr>
            <a:endParaRPr lang="en-CA" sz="2800" dirty="0" smtClean="0"/>
          </a:p>
          <a:p>
            <a:pPr marL="273050" indent="-273050" eaLnBrk="1" hangingPunct="1">
              <a:lnSpc>
                <a:spcPct val="80000"/>
              </a:lnSpc>
            </a:pPr>
            <a:r>
              <a:rPr lang="en-CA" sz="2800" dirty="0" smtClean="0"/>
              <a:t>Characterised by prolonged </a:t>
            </a:r>
            <a:r>
              <a:rPr lang="en-CA" sz="2800" dirty="0" err="1" smtClean="0"/>
              <a:t>glycopeptide</a:t>
            </a:r>
            <a:r>
              <a:rPr lang="en-CA" sz="2800" dirty="0" smtClean="0"/>
              <a:t> therapy</a:t>
            </a:r>
          </a:p>
          <a:p>
            <a:pPr marL="273050" indent="-273050" eaLnBrk="1" hangingPunct="1">
              <a:lnSpc>
                <a:spcPct val="80000"/>
              </a:lnSpc>
            </a:pPr>
            <a:endParaRPr lang="en-CA" sz="2800" dirty="0" smtClean="0"/>
          </a:p>
          <a:p>
            <a:pPr marL="273050" indent="-273050" eaLnBrk="1" hangingPunct="1">
              <a:lnSpc>
                <a:spcPct val="80000"/>
              </a:lnSpc>
            </a:pPr>
            <a:r>
              <a:rPr lang="en-CA" sz="2800" dirty="0" smtClean="0"/>
              <a:t>Increased risk of treatment failure</a:t>
            </a:r>
          </a:p>
          <a:p>
            <a:pPr marL="273050" indent="-273050" eaLnBrk="1" hangingPunct="1">
              <a:lnSpc>
                <a:spcPct val="80000"/>
              </a:lnSpc>
              <a:buFontTx/>
              <a:buNone/>
            </a:pPr>
            <a:endParaRPr lang="en-CA" sz="2800" dirty="0" smtClean="0"/>
          </a:p>
          <a:p>
            <a:pPr marL="273050" indent="-273050" eaLnBrk="1" hangingPunct="1">
              <a:lnSpc>
                <a:spcPct val="80000"/>
              </a:lnSpc>
            </a:pPr>
            <a:r>
              <a:rPr lang="en-CA" sz="2800" dirty="0" smtClean="0"/>
              <a:t>Associated with resistance to </a:t>
            </a:r>
            <a:r>
              <a:rPr lang="en-CA" sz="2800" dirty="0" err="1" smtClean="0"/>
              <a:t>daptomycin</a:t>
            </a:r>
            <a:endParaRPr lang="en-CA" sz="2800" dirty="0" smtClean="0"/>
          </a:p>
          <a:p>
            <a:pPr marL="273050" indent="-273050" eaLnBrk="1" hangingPunct="1">
              <a:lnSpc>
                <a:spcPct val="80000"/>
              </a:lnSpc>
              <a:buFontTx/>
              <a:buNone/>
            </a:pPr>
            <a:endParaRPr lang="en-CA" sz="2600" dirty="0" smtClean="0"/>
          </a:p>
          <a:p>
            <a:pPr marL="273050" indent="-273050" eaLnBrk="1" hangingPunct="1">
              <a:lnSpc>
                <a:spcPct val="80000"/>
              </a:lnSpc>
            </a:pPr>
            <a:endParaRPr lang="en-CA" sz="26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3"/>
          <p:cNvSpPr>
            <a:spLocks noGrp="1"/>
          </p:cNvSpPr>
          <p:nvPr>
            <p:ph type="title"/>
          </p:nvPr>
        </p:nvSpPr>
        <p:spPr>
          <a:xfrm>
            <a:off x="130175" y="979488"/>
            <a:ext cx="8631238" cy="668337"/>
          </a:xfrm>
        </p:spPr>
        <p:txBody>
          <a:bodyPr lIns="0" rIns="0" bIns="0" anchor="b"/>
          <a:lstStyle/>
          <a:p>
            <a:pPr indent="0" eaLnBrk="1" hangingPunct="1"/>
            <a:r>
              <a:rPr lang="en-CA" smtClean="0"/>
              <a:t>Vancomycin &amp; Staphylococci  </a:t>
            </a:r>
          </a:p>
        </p:txBody>
      </p:sp>
      <p:sp>
        <p:nvSpPr>
          <p:cNvPr id="56322" name="Content Placeholder 5"/>
          <p:cNvSpPr>
            <a:spLocks noGrp="1"/>
          </p:cNvSpPr>
          <p:nvPr>
            <p:ph idx="1"/>
          </p:nvPr>
        </p:nvSpPr>
        <p:spPr>
          <a:xfrm>
            <a:off x="276447" y="2057400"/>
            <a:ext cx="8373841" cy="3946525"/>
          </a:xfrm>
        </p:spPr>
        <p:txBody>
          <a:bodyPr lIns="0" tIns="0" rIns="0" bIns="0"/>
          <a:lstStyle/>
          <a:p>
            <a:pPr marL="273050" indent="-273050" eaLnBrk="1" hangingPunct="1"/>
            <a:r>
              <a:rPr lang="en-CA" dirty="0" smtClean="0"/>
              <a:t>Note differences between Staph species</a:t>
            </a:r>
          </a:p>
          <a:p>
            <a:pPr marL="673100" lvl="1" indent="-273050" eaLnBrk="1" hangingPunct="1"/>
            <a:r>
              <a:rPr lang="en-CA" dirty="0" smtClean="0"/>
              <a:t>MIC breakpoint for </a:t>
            </a:r>
            <a:r>
              <a:rPr lang="en-CA" i="1" dirty="0" smtClean="0"/>
              <a:t>S. </a:t>
            </a:r>
            <a:r>
              <a:rPr lang="en-CA" i="1" dirty="0" err="1" smtClean="0"/>
              <a:t>aureus</a:t>
            </a:r>
            <a:r>
              <a:rPr lang="en-CA" i="1" dirty="0" smtClean="0"/>
              <a:t> </a:t>
            </a:r>
            <a:r>
              <a:rPr lang="en-CA" dirty="0" smtClean="0"/>
              <a:t>was lowered several years ago, in recognition this is a more difficult infection to treat successfully. </a:t>
            </a:r>
          </a:p>
          <a:p>
            <a:pPr marL="673100" lvl="1" indent="-273050" eaLnBrk="1" hangingPunct="1">
              <a:buNone/>
            </a:pPr>
            <a:endParaRPr lang="en-CA" sz="2000" dirty="0" smtClean="0"/>
          </a:p>
          <a:p>
            <a:pPr marL="673100" lvl="1" indent="-273050" eaLnBrk="1" hangingPunct="1">
              <a:buNone/>
            </a:pPr>
            <a:r>
              <a:rPr lang="en-CA" sz="2000" b="1" i="1" dirty="0" smtClean="0"/>
              <a:t>S. </a:t>
            </a:r>
            <a:r>
              <a:rPr lang="en-CA" sz="2000" b="1" i="1" dirty="0" err="1" smtClean="0"/>
              <a:t>aureus</a:t>
            </a:r>
            <a:endParaRPr lang="en-CA" sz="2000" b="1" i="1" dirty="0" smtClean="0"/>
          </a:p>
          <a:p>
            <a:pPr marL="273050" indent="-273050" eaLnBrk="1" hangingPunct="1"/>
            <a:r>
              <a:rPr lang="en-CA" sz="2000" dirty="0" smtClean="0"/>
              <a:t>Susceptible:  MIC </a:t>
            </a:r>
            <a:r>
              <a:rPr lang="en-CA" sz="2000" dirty="0" smtClean="0">
                <a:sym typeface="Symbol" pitchFamily="18" charset="2"/>
              </a:rPr>
              <a:t> </a:t>
            </a:r>
            <a:r>
              <a:rPr lang="en-CA" sz="2000" dirty="0" smtClean="0"/>
              <a:t>2 mg/L</a:t>
            </a:r>
          </a:p>
          <a:p>
            <a:pPr marL="273050" indent="-273050" eaLnBrk="1" hangingPunct="1"/>
            <a:r>
              <a:rPr lang="en-CA" sz="2000" dirty="0" smtClean="0"/>
              <a:t>Intermediate (VISA): MIC = 4-8 mg/L</a:t>
            </a:r>
          </a:p>
          <a:p>
            <a:pPr marL="273050" indent="-273050" eaLnBrk="1" hangingPunct="1"/>
            <a:r>
              <a:rPr lang="en-CA" sz="2000" dirty="0" smtClean="0"/>
              <a:t>Resistant (VRSA): MIC </a:t>
            </a:r>
            <a:r>
              <a:rPr lang="en-CA" sz="2000" dirty="0" smtClean="0">
                <a:sym typeface="Symbol" pitchFamily="18" charset="2"/>
              </a:rPr>
              <a:t> </a:t>
            </a:r>
            <a:r>
              <a:rPr lang="en-CA" sz="2000" dirty="0" smtClean="0"/>
              <a:t>16 mg/L</a:t>
            </a:r>
          </a:p>
        </p:txBody>
      </p:sp>
      <p:sp>
        <p:nvSpPr>
          <p:cNvPr id="56323" name="Content Placeholder 7"/>
          <p:cNvSpPr>
            <a:spLocks noGrp="1"/>
          </p:cNvSpPr>
          <p:nvPr>
            <p:ph sz="quarter" idx="4294967295"/>
          </p:nvPr>
        </p:nvSpPr>
        <p:spPr>
          <a:xfrm>
            <a:off x="5124894" y="4040667"/>
            <a:ext cx="3774558" cy="2019300"/>
          </a:xfrm>
        </p:spPr>
        <p:txBody>
          <a:bodyPr lIns="0" tIns="0" rIns="0" bIns="0"/>
          <a:lstStyle/>
          <a:p>
            <a:pPr marL="273050" indent="-273050" eaLnBrk="1" hangingPunct="1">
              <a:buFontTx/>
              <a:buNone/>
            </a:pPr>
            <a:r>
              <a:rPr lang="en-CA" sz="2000" b="1" i="1" dirty="0" err="1" smtClean="0"/>
              <a:t>Coag</a:t>
            </a:r>
            <a:r>
              <a:rPr lang="en-CA" sz="2000" b="1" i="1" dirty="0" smtClean="0"/>
              <a:t>-negative Staphylococcus</a:t>
            </a:r>
          </a:p>
          <a:p>
            <a:pPr marL="273050" indent="-273050" eaLnBrk="1" hangingPunct="1"/>
            <a:r>
              <a:rPr lang="en-CA" sz="2000" dirty="0" smtClean="0"/>
              <a:t>Susceptible: MIC </a:t>
            </a:r>
            <a:r>
              <a:rPr lang="en-CA" sz="2000" dirty="0" smtClean="0">
                <a:sym typeface="Symbol" pitchFamily="18" charset="2"/>
              </a:rPr>
              <a:t> </a:t>
            </a:r>
            <a:r>
              <a:rPr lang="en-CA" sz="2000" dirty="0" smtClean="0"/>
              <a:t>4 mg/L</a:t>
            </a:r>
          </a:p>
          <a:p>
            <a:pPr marL="273050" indent="-273050" eaLnBrk="1" hangingPunct="1"/>
            <a:r>
              <a:rPr lang="en-CA" sz="2000" dirty="0" smtClean="0"/>
              <a:t>Intermediate: MIC = 8-16 mg/L</a:t>
            </a:r>
          </a:p>
          <a:p>
            <a:pPr marL="273050" indent="-273050" eaLnBrk="1" hangingPunct="1"/>
            <a:r>
              <a:rPr lang="en-CA" sz="2000" dirty="0" smtClean="0"/>
              <a:t>Resistant: MIC </a:t>
            </a:r>
            <a:r>
              <a:rPr lang="en-CA" sz="2000" dirty="0" smtClean="0">
                <a:sym typeface="Symbol" pitchFamily="18" charset="2"/>
              </a:rPr>
              <a:t> </a:t>
            </a:r>
            <a:r>
              <a:rPr lang="en-CA" sz="2000" dirty="0" smtClean="0"/>
              <a:t>32 mg/L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0" y="706438"/>
            <a:ext cx="8631238" cy="1143000"/>
          </a:xfrm>
        </p:spPr>
        <p:txBody>
          <a:bodyPr/>
          <a:lstStyle/>
          <a:p>
            <a:r>
              <a:rPr lang="en-US" sz="4000" b="0" dirty="0" err="1" smtClean="0"/>
              <a:t>Vancomycin</a:t>
            </a:r>
            <a:r>
              <a:rPr lang="en-US" sz="4000" b="0" dirty="0" smtClean="0"/>
              <a:t> Dosing: Neonates</a:t>
            </a:r>
            <a:endParaRPr lang="en-CA" sz="4000" b="0" dirty="0" smtClean="0"/>
          </a:p>
        </p:txBody>
      </p:sp>
      <p:sp>
        <p:nvSpPr>
          <p:cNvPr id="37891" name="Content Placeholder 2"/>
          <p:cNvSpPr>
            <a:spLocks noGrp="1"/>
          </p:cNvSpPr>
          <p:nvPr>
            <p:ph idx="1"/>
          </p:nvPr>
        </p:nvSpPr>
        <p:spPr>
          <a:xfrm>
            <a:off x="531813" y="2057400"/>
            <a:ext cx="8313737" cy="3946525"/>
          </a:xfrm>
        </p:spPr>
        <p:txBody>
          <a:bodyPr/>
          <a:lstStyle/>
          <a:p>
            <a:pPr>
              <a:buFontTx/>
              <a:buNone/>
            </a:pPr>
            <a:r>
              <a:rPr lang="en-US" sz="2600" b="1" dirty="0" smtClean="0"/>
              <a:t>Neonates ≤ 44 weeks Post-</a:t>
            </a:r>
            <a:r>
              <a:rPr lang="en-US" sz="2600" b="1" dirty="0" err="1" smtClean="0"/>
              <a:t>Conceptional</a:t>
            </a:r>
            <a:r>
              <a:rPr lang="en-US" sz="2600" b="1" dirty="0" smtClean="0"/>
              <a:t> Age (PCA)</a:t>
            </a:r>
            <a:endParaRPr lang="en-CA" sz="2600" dirty="0" smtClean="0"/>
          </a:p>
          <a:p>
            <a:r>
              <a:rPr lang="en-US" dirty="0" smtClean="0"/>
              <a:t>INITIAL DOSE:  10-15 mg/kg/dose q 8-24h </a:t>
            </a:r>
          </a:p>
          <a:p>
            <a:pPr lvl="1"/>
            <a:r>
              <a:rPr lang="en-US" dirty="0" smtClean="0"/>
              <a:t>depending on gestational age, post-natal age, post-</a:t>
            </a:r>
            <a:r>
              <a:rPr lang="en-US" dirty="0" err="1" smtClean="0"/>
              <a:t>conceptional</a:t>
            </a:r>
            <a:r>
              <a:rPr lang="en-US" dirty="0" smtClean="0"/>
              <a:t> age and/or weight of the neonate  </a:t>
            </a:r>
          </a:p>
          <a:p>
            <a:pPr lvl="1"/>
            <a:r>
              <a:rPr lang="en-US" dirty="0" smtClean="0"/>
              <a:t>Refer to local dosing references for local practice  </a:t>
            </a:r>
            <a:endParaRPr lang="en-CA" dirty="0" smtClean="0"/>
          </a:p>
          <a:p>
            <a:r>
              <a:rPr lang="en-US" dirty="0" smtClean="0"/>
              <a:t>extend dosing interval if renal dysfunction suspected</a:t>
            </a:r>
          </a:p>
          <a:p>
            <a:pPr lvl="1"/>
            <a:r>
              <a:rPr lang="en-US" dirty="0" smtClean="0"/>
              <a:t>i.e. </a:t>
            </a:r>
            <a:r>
              <a:rPr lang="en-US" dirty="0" err="1" smtClean="0"/>
              <a:t>SCr</a:t>
            </a:r>
            <a:r>
              <a:rPr lang="en-US" dirty="0" smtClean="0"/>
              <a:t> &gt; 65 </a:t>
            </a:r>
            <a:r>
              <a:rPr lang="en-US" dirty="0" err="1" smtClean="0"/>
              <a:t>umol</a:t>
            </a:r>
            <a:r>
              <a:rPr lang="en-US" dirty="0" smtClean="0"/>
              <a:t>/L or UO &lt; 1 </a:t>
            </a:r>
            <a:r>
              <a:rPr lang="en-US" dirty="0" err="1" smtClean="0"/>
              <a:t>mL</a:t>
            </a:r>
            <a:r>
              <a:rPr lang="en-US" dirty="0" smtClean="0"/>
              <a:t>/kg/h</a:t>
            </a:r>
          </a:p>
          <a:p>
            <a:pPr lvl="1">
              <a:buNone/>
            </a:pPr>
            <a:r>
              <a:rPr lang="en-US" dirty="0" smtClean="0"/>
              <a:t>then adjust according to trough levels</a:t>
            </a:r>
            <a:endParaRPr lang="en-CA"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0" y="706438"/>
            <a:ext cx="8631238" cy="1143000"/>
          </a:xfrm>
        </p:spPr>
        <p:txBody>
          <a:bodyPr/>
          <a:lstStyle/>
          <a:p>
            <a:r>
              <a:rPr lang="en-US" sz="4000" b="0" dirty="0" err="1" smtClean="0"/>
              <a:t>Vancomycin</a:t>
            </a:r>
            <a:r>
              <a:rPr lang="en-US" sz="4000" b="0" dirty="0" smtClean="0"/>
              <a:t> Dosing:  Pediatrics</a:t>
            </a:r>
            <a:endParaRPr lang="en-CA" sz="4000" b="0" dirty="0" smtClean="0"/>
          </a:p>
        </p:txBody>
      </p:sp>
      <p:graphicFrame>
        <p:nvGraphicFramePr>
          <p:cNvPr id="4" name="Table 3"/>
          <p:cNvGraphicFramePr>
            <a:graphicFrameLocks noGrp="1"/>
          </p:cNvGraphicFramePr>
          <p:nvPr/>
        </p:nvGraphicFramePr>
        <p:xfrm>
          <a:off x="0" y="2293938"/>
          <a:ext cx="9144000" cy="2712720"/>
        </p:xfrm>
        <a:graphic>
          <a:graphicData uri="http://schemas.openxmlformats.org/drawingml/2006/table">
            <a:tbl>
              <a:tblPr firstRow="1" bandRow="1">
                <a:tableStyleId>{5C22544A-7EE6-4342-B048-85BDC9FD1C3A}</a:tableStyleId>
              </a:tblPr>
              <a:tblGrid>
                <a:gridCol w="2838055"/>
                <a:gridCol w="6305945"/>
              </a:tblGrid>
              <a:tr h="370840">
                <a:tc>
                  <a:txBody>
                    <a:bodyPr/>
                    <a:lstStyle/>
                    <a:p>
                      <a:r>
                        <a:rPr lang="en-US" sz="2000" b="0" kern="1200" dirty="0" smtClean="0">
                          <a:solidFill>
                            <a:schemeClr val="tx1"/>
                          </a:solidFill>
                          <a:latin typeface="+mj-lt"/>
                        </a:rPr>
                        <a:t>Children &gt; 44 weeks up to 1 year</a:t>
                      </a:r>
                      <a:endParaRPr lang="en-CA" sz="2000" b="0" dirty="0">
                        <a:latin typeface="+mj-lt"/>
                      </a:endParaRPr>
                    </a:p>
                  </a:txBody>
                  <a:tcPr/>
                </a:tc>
                <a:tc>
                  <a:txBody>
                    <a:bodyPr/>
                    <a:lstStyle/>
                    <a:p>
                      <a:r>
                        <a:rPr lang="en-US" sz="2000" b="0" kern="1200" dirty="0" smtClean="0">
                          <a:solidFill>
                            <a:schemeClr val="tx1"/>
                          </a:solidFill>
                          <a:latin typeface="+mj-lt"/>
                        </a:rPr>
                        <a:t>40-60 mg/kg/day, divided q6-8h</a:t>
                      </a:r>
                      <a:endParaRPr lang="en-CA" sz="2000" b="0" dirty="0">
                        <a:latin typeface="+mj-lt"/>
                      </a:endParaRPr>
                    </a:p>
                  </a:txBody>
                  <a:tcPr/>
                </a:tc>
              </a:tr>
              <a:tr h="370840">
                <a:tc>
                  <a:txBody>
                    <a:bodyPr/>
                    <a:lstStyle/>
                    <a:p>
                      <a:r>
                        <a:rPr lang="en-US" sz="2000" b="0" kern="1200" dirty="0" smtClean="0">
                          <a:solidFill>
                            <a:schemeClr val="tx1"/>
                          </a:solidFill>
                          <a:latin typeface="+mj-lt"/>
                        </a:rPr>
                        <a:t>Children 1 – 12 years</a:t>
                      </a:r>
                      <a:endParaRPr lang="en-CA" sz="2000" b="0" dirty="0">
                        <a:latin typeface="+mj-lt"/>
                      </a:endParaRPr>
                    </a:p>
                  </a:txBody>
                  <a:tcPr/>
                </a:tc>
                <a:tc>
                  <a:txBody>
                    <a:bodyPr/>
                    <a:lstStyle/>
                    <a:p>
                      <a:r>
                        <a:rPr lang="en-US" sz="2000" b="0" kern="1200" dirty="0" smtClean="0">
                          <a:solidFill>
                            <a:schemeClr val="tx1"/>
                          </a:solidFill>
                          <a:latin typeface="+mj-lt"/>
                        </a:rPr>
                        <a:t>60 mg/kg/day, divided q6-8h </a:t>
                      </a:r>
                      <a:endParaRPr lang="en-CA" sz="2000" b="0" dirty="0">
                        <a:latin typeface="+mj-lt"/>
                      </a:endParaRPr>
                    </a:p>
                  </a:txBody>
                  <a:tcPr/>
                </a:tc>
              </a:tr>
              <a:tr h="370840">
                <a:tc>
                  <a:txBody>
                    <a:bodyPr/>
                    <a:lstStyle/>
                    <a:p>
                      <a:r>
                        <a:rPr lang="en-US" sz="2000" b="0" kern="1200" dirty="0" smtClean="0">
                          <a:solidFill>
                            <a:schemeClr val="tx1"/>
                          </a:solidFill>
                          <a:latin typeface="+mj-lt"/>
                        </a:rPr>
                        <a:t>Children/Adolescents  &gt; 12 years</a:t>
                      </a:r>
                      <a:endParaRPr lang="en-CA" sz="2000" b="0" dirty="0">
                        <a:latin typeface="+mj-lt"/>
                      </a:endParaRPr>
                    </a:p>
                  </a:txBody>
                  <a:tcPr/>
                </a:tc>
                <a:tc>
                  <a:txBody>
                    <a:bodyPr/>
                    <a:lstStyle/>
                    <a:p>
                      <a:r>
                        <a:rPr lang="en-US" sz="2000" kern="1200" dirty="0" smtClean="0">
                          <a:solidFill>
                            <a:schemeClr val="tx1"/>
                          </a:solidFill>
                          <a:latin typeface="Arial" pitchFamily="34" charset="0"/>
                        </a:rPr>
                        <a:t>PK</a:t>
                      </a:r>
                      <a:r>
                        <a:rPr lang="en-US" sz="2000" kern="1200" baseline="0" dirty="0" smtClean="0">
                          <a:solidFill>
                            <a:schemeClr val="tx1"/>
                          </a:solidFill>
                          <a:latin typeface="Arial" pitchFamily="34" charset="0"/>
                        </a:rPr>
                        <a:t> </a:t>
                      </a:r>
                      <a:r>
                        <a:rPr lang="en-US" sz="2000" kern="1200" dirty="0" smtClean="0">
                          <a:solidFill>
                            <a:schemeClr val="tx1"/>
                          </a:solidFill>
                          <a:latin typeface="Arial" pitchFamily="34" charset="0"/>
                        </a:rPr>
                        <a:t>parameters will transition to become increasingly like those of adults. Consideration of the age of the child and the severity of illness needs to be made when choosing an initial dose between 30-60mg/kg/day divided into a q6h, q8h, or q12h interval.</a:t>
                      </a:r>
                      <a:endParaRPr lang="en-CA" sz="2000" b="0" dirty="0">
                        <a:latin typeface="+mj-lt"/>
                      </a:endParaRPr>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spect="1" noChangeArrowheads="1"/>
          </p:cNvSpPr>
          <p:nvPr>
            <p:ph type="title" idx="4294967295"/>
          </p:nvPr>
        </p:nvSpPr>
        <p:spPr>
          <a:xfrm>
            <a:off x="0" y="528638"/>
            <a:ext cx="8631238" cy="1143000"/>
          </a:xfrm>
        </p:spPr>
        <p:txBody>
          <a:bodyPr wrap="none" lIns="0" tIns="0" rIns="0" bIns="0" anchor="b"/>
          <a:lstStyle/>
          <a:p>
            <a:pPr eaLnBrk="1" hangingPunct="1"/>
            <a:r>
              <a:rPr lang="en-US" sz="4000" b="0" dirty="0" err="1" smtClean="0"/>
              <a:t>Vancomycin</a:t>
            </a:r>
            <a:r>
              <a:rPr lang="en-US" sz="4000" b="0" dirty="0" smtClean="0"/>
              <a:t> Dosing: Adults</a:t>
            </a:r>
          </a:p>
        </p:txBody>
      </p:sp>
      <p:sp>
        <p:nvSpPr>
          <p:cNvPr id="45060" name="Rectangle 3"/>
          <p:cNvSpPr>
            <a:spLocks noGrp="1" noChangeAspect="1" noChangeArrowheads="1"/>
          </p:cNvSpPr>
          <p:nvPr>
            <p:ph type="body" idx="4294967295"/>
          </p:nvPr>
        </p:nvSpPr>
        <p:spPr>
          <a:xfrm>
            <a:off x="513884" y="2075330"/>
            <a:ext cx="8118475" cy="4343399"/>
          </a:xfrm>
        </p:spPr>
        <p:txBody>
          <a:bodyPr lIns="0" tIns="0" rIns="0" bIns="0"/>
          <a:lstStyle/>
          <a:p>
            <a:pPr marL="223838" indent="-223838" eaLnBrk="1" hangingPunct="1">
              <a:tabLst>
                <a:tab pos="223838" algn="l"/>
                <a:tab pos="458788" algn="l"/>
                <a:tab pos="1141413" algn="l"/>
                <a:tab pos="1598613" algn="l"/>
              </a:tabLst>
            </a:pPr>
            <a:r>
              <a:rPr lang="en-US" sz="2800" b="1" dirty="0" smtClean="0">
                <a:cs typeface="Arial" charset="0"/>
              </a:rPr>
              <a:t>15 mg/kg/dose of TOTAL BODY WEIGHT </a:t>
            </a:r>
            <a:r>
              <a:rPr lang="en-US" sz="2800" dirty="0" smtClean="0">
                <a:cs typeface="Arial" charset="0"/>
              </a:rPr>
              <a:t>(TBW) to an empiric maximum of 2 g/dose</a:t>
            </a:r>
          </a:p>
          <a:p>
            <a:pPr marL="223838" indent="-223838" eaLnBrk="1" hangingPunct="1">
              <a:tabLst>
                <a:tab pos="223838" algn="l"/>
                <a:tab pos="458788" algn="l"/>
                <a:tab pos="1141413" algn="l"/>
                <a:tab pos="1598613" algn="l"/>
              </a:tabLst>
            </a:pPr>
            <a:endParaRPr lang="en-US" sz="2800" dirty="0" smtClean="0">
              <a:cs typeface="Arial" charset="0"/>
            </a:endParaRPr>
          </a:p>
          <a:p>
            <a:pPr marL="223838" indent="-223838" eaLnBrk="1" hangingPunct="1">
              <a:tabLst>
                <a:tab pos="223838" algn="l"/>
                <a:tab pos="458788" algn="l"/>
                <a:tab pos="1141413" algn="l"/>
                <a:tab pos="1598613" algn="l"/>
              </a:tabLst>
            </a:pPr>
            <a:r>
              <a:rPr lang="en-US" sz="2800" dirty="0" smtClean="0">
                <a:cs typeface="Arial" charset="0"/>
              </a:rPr>
              <a:t>Can consider loading doses (25-30 mg/kg) to achieve target levels more quickly:</a:t>
            </a:r>
          </a:p>
          <a:p>
            <a:pPr marL="1023938" lvl="2" indent="-223838" eaLnBrk="1" hangingPunct="1">
              <a:tabLst>
                <a:tab pos="223838" algn="l"/>
                <a:tab pos="458788" algn="l"/>
                <a:tab pos="1141413" algn="l"/>
                <a:tab pos="1598613" algn="l"/>
              </a:tabLst>
            </a:pPr>
            <a:r>
              <a:rPr lang="en-US" dirty="0" smtClean="0">
                <a:cs typeface="Arial" charset="0"/>
              </a:rPr>
              <a:t>severe infections</a:t>
            </a:r>
          </a:p>
          <a:p>
            <a:pPr marL="1023938" lvl="2" indent="-223838" eaLnBrk="1" hangingPunct="1">
              <a:tabLst>
                <a:tab pos="223838" algn="l"/>
                <a:tab pos="458788" algn="l"/>
                <a:tab pos="1141413" algn="l"/>
                <a:tab pos="1598613" algn="l"/>
              </a:tabLst>
            </a:pPr>
            <a:r>
              <a:rPr lang="en-US" dirty="0" smtClean="0">
                <a:cs typeface="Arial" charset="0"/>
              </a:rPr>
              <a:t>renal dysfunction</a:t>
            </a:r>
          </a:p>
          <a:p>
            <a:pPr marL="1023938" lvl="2" indent="-223838" eaLnBrk="1" hangingPunct="1">
              <a:buNone/>
              <a:tabLst>
                <a:tab pos="223838" algn="l"/>
                <a:tab pos="458788" algn="l"/>
                <a:tab pos="1141413" algn="l"/>
                <a:tab pos="1598613" algn="l"/>
              </a:tabLst>
            </a:pPr>
            <a:endParaRPr lang="en-US" sz="2800" dirty="0" smtClean="0">
              <a:cs typeface="Arial" charset="0"/>
            </a:endParaRPr>
          </a:p>
          <a:p>
            <a:pPr marL="223838" indent="-223838" eaLnBrk="1" hangingPunct="1">
              <a:tabLst>
                <a:tab pos="223838" algn="l"/>
                <a:tab pos="458788" algn="l"/>
                <a:tab pos="1141413" algn="l"/>
                <a:tab pos="1598613" algn="l"/>
              </a:tabLst>
            </a:pPr>
            <a:r>
              <a:rPr lang="en-US" b="1" dirty="0" smtClean="0">
                <a:cs typeface="Arial" charset="0"/>
              </a:rPr>
              <a:t>Initial dosing interval - </a:t>
            </a:r>
            <a:r>
              <a:rPr lang="en-US" dirty="0" smtClean="0">
                <a:cs typeface="Arial" charset="0"/>
              </a:rPr>
              <a:t>Derive from </a:t>
            </a:r>
            <a:r>
              <a:rPr lang="en-US" dirty="0" err="1" smtClean="0">
                <a:cs typeface="Arial" charset="0"/>
              </a:rPr>
              <a:t>creatinine</a:t>
            </a:r>
            <a:r>
              <a:rPr lang="en-US" dirty="0" smtClean="0">
                <a:cs typeface="Arial" charset="0"/>
              </a:rPr>
              <a:t> clearance</a:t>
            </a:r>
          </a:p>
          <a:p>
            <a:pPr marL="623888" lvl="1" indent="-223838" eaLnBrk="1" hangingPunct="1">
              <a:tabLst>
                <a:tab pos="223838" algn="l"/>
                <a:tab pos="458788" algn="l"/>
                <a:tab pos="1141413" algn="l"/>
                <a:tab pos="1598613" algn="l"/>
              </a:tabLst>
            </a:pPr>
            <a:endParaRPr lang="en-US" sz="2800" dirty="0" smtClean="0">
              <a:cs typeface="Arial" charset="0"/>
            </a:endParaRPr>
          </a:p>
          <a:p>
            <a:pPr marL="223838" indent="-223838" eaLnBrk="1" hangingPunct="1">
              <a:tabLst>
                <a:tab pos="223838" algn="l"/>
                <a:tab pos="458788" algn="l"/>
                <a:tab pos="1141413" algn="l"/>
                <a:tab pos="1598613" algn="l"/>
              </a:tabLst>
            </a:pPr>
            <a:endParaRPr lang="en-US" sz="32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3"/>
          <p:cNvSpPr txBox="1">
            <a:spLocks noChangeArrowheads="1"/>
          </p:cNvSpPr>
          <p:nvPr/>
        </p:nvSpPr>
        <p:spPr bwMode="auto">
          <a:xfrm>
            <a:off x="0" y="2155362"/>
            <a:ext cx="4622800" cy="3108325"/>
          </a:xfrm>
          <a:prstGeom prst="rect">
            <a:avLst/>
          </a:prstGeom>
          <a:noFill/>
          <a:ln w="12700">
            <a:noFill/>
            <a:miter lim="800000"/>
            <a:headEnd/>
            <a:tailEnd/>
          </a:ln>
        </p:spPr>
        <p:txBody>
          <a:bodyPr wrap="none">
            <a:spAutoFit/>
          </a:bodyPr>
          <a:lstStyle/>
          <a:p>
            <a:pPr eaLnBrk="0" hangingPunct="0">
              <a:defRPr/>
            </a:pPr>
            <a:r>
              <a:rPr lang="en-US" sz="2800" dirty="0">
                <a:latin typeface="+mn-lt"/>
              </a:rPr>
              <a:t>Cockcroft &amp; </a:t>
            </a:r>
            <a:r>
              <a:rPr lang="en-US" sz="2800" dirty="0" err="1">
                <a:latin typeface="+mn-lt"/>
              </a:rPr>
              <a:t>Gault</a:t>
            </a:r>
            <a:endParaRPr lang="en-US" sz="2800" dirty="0">
              <a:latin typeface="+mn-lt"/>
            </a:endParaRPr>
          </a:p>
          <a:p>
            <a:pPr eaLnBrk="0" hangingPunct="0">
              <a:defRPr/>
            </a:pPr>
            <a:r>
              <a:rPr lang="en-US" sz="2400" dirty="0">
                <a:latin typeface="+mn-lt"/>
              </a:rPr>
              <a:t> 				</a:t>
            </a:r>
          </a:p>
          <a:p>
            <a:pPr eaLnBrk="0" hangingPunct="0">
              <a:defRPr/>
            </a:pPr>
            <a:r>
              <a:rPr lang="en-US" sz="2400" dirty="0">
                <a:latin typeface="+mn-lt"/>
              </a:rPr>
              <a:t>a) Male     </a:t>
            </a:r>
            <a:r>
              <a:rPr lang="en-US" sz="2400" dirty="0" err="1">
                <a:latin typeface="+mn-lt"/>
              </a:rPr>
              <a:t>Clcr</a:t>
            </a:r>
            <a:r>
              <a:rPr lang="en-US" sz="2400" dirty="0">
                <a:latin typeface="+mn-lt"/>
              </a:rPr>
              <a:t>= </a:t>
            </a:r>
            <a:r>
              <a:rPr lang="en-US" sz="2400" u="sng" dirty="0">
                <a:latin typeface="+mn-lt"/>
              </a:rPr>
              <a:t>140 – Age (BW)</a:t>
            </a:r>
          </a:p>
          <a:p>
            <a:pPr eaLnBrk="0" hangingPunct="0">
              <a:defRPr/>
            </a:pPr>
            <a:r>
              <a:rPr lang="en-US" sz="2400" dirty="0">
                <a:latin typeface="+mn-lt"/>
              </a:rPr>
              <a:t>                             (Cr/88.4)72</a:t>
            </a:r>
          </a:p>
          <a:p>
            <a:pPr eaLnBrk="0" hangingPunct="0">
              <a:defRPr/>
            </a:pPr>
            <a:r>
              <a:rPr lang="en-US" sz="2400" dirty="0">
                <a:latin typeface="+mn-lt"/>
              </a:rPr>
              <a:t>  </a:t>
            </a:r>
          </a:p>
          <a:p>
            <a:pPr eaLnBrk="0" hangingPunct="0">
              <a:defRPr/>
            </a:pPr>
            <a:endParaRPr lang="en-US" sz="2400" dirty="0">
              <a:latin typeface="+mn-lt"/>
            </a:endParaRPr>
          </a:p>
          <a:p>
            <a:pPr eaLnBrk="0" hangingPunct="0">
              <a:defRPr/>
            </a:pPr>
            <a:r>
              <a:rPr lang="en-US" sz="2400" dirty="0">
                <a:latin typeface="+mn-lt"/>
              </a:rPr>
              <a:t>b) Female:  </a:t>
            </a:r>
            <a:r>
              <a:rPr lang="en-US" sz="2400" dirty="0" err="1">
                <a:latin typeface="+mn-lt"/>
              </a:rPr>
              <a:t>Clcr</a:t>
            </a:r>
            <a:r>
              <a:rPr lang="en-US" sz="2400" dirty="0">
                <a:latin typeface="+mn-lt"/>
              </a:rPr>
              <a:t> Male * 0.85</a:t>
            </a:r>
          </a:p>
          <a:p>
            <a:pPr eaLnBrk="0" hangingPunct="0">
              <a:defRPr/>
            </a:pPr>
            <a:endParaRPr lang="en-US" sz="2400" dirty="0">
              <a:latin typeface="+mn-lt"/>
            </a:endParaRPr>
          </a:p>
        </p:txBody>
      </p:sp>
      <p:sp>
        <p:nvSpPr>
          <p:cNvPr id="44037" name="Text Box 4"/>
          <p:cNvSpPr txBox="1">
            <a:spLocks noChangeArrowheads="1"/>
          </p:cNvSpPr>
          <p:nvPr/>
        </p:nvSpPr>
        <p:spPr bwMode="auto">
          <a:xfrm>
            <a:off x="4962525" y="2066083"/>
            <a:ext cx="4181475" cy="3935413"/>
          </a:xfrm>
          <a:prstGeom prst="rect">
            <a:avLst/>
          </a:prstGeom>
          <a:noFill/>
          <a:ln w="12700">
            <a:noFill/>
            <a:miter lim="800000"/>
            <a:headEnd/>
            <a:tailEnd/>
          </a:ln>
        </p:spPr>
        <p:txBody>
          <a:bodyPr wrap="none">
            <a:spAutoFit/>
          </a:bodyPr>
          <a:lstStyle/>
          <a:p>
            <a:pPr eaLnBrk="0" hangingPunct="0">
              <a:defRPr/>
            </a:pPr>
            <a:r>
              <a:rPr lang="en-US" sz="2800" u="sng" dirty="0" smtClean="0"/>
              <a:t>Limitations of CG:</a:t>
            </a:r>
          </a:p>
          <a:p>
            <a:pPr eaLnBrk="0" hangingPunct="0">
              <a:defRPr/>
            </a:pPr>
            <a:endParaRPr lang="en-US" sz="2800" dirty="0">
              <a:latin typeface="+mn-lt"/>
            </a:endParaRPr>
          </a:p>
          <a:p>
            <a:pPr eaLnBrk="0" hangingPunct="0">
              <a:defRPr/>
            </a:pPr>
            <a:r>
              <a:rPr lang="en-US" sz="2800" dirty="0">
                <a:latin typeface="+mn-lt"/>
              </a:rPr>
              <a:t>1.  No females in study.</a:t>
            </a:r>
          </a:p>
          <a:p>
            <a:pPr eaLnBrk="0" hangingPunct="0">
              <a:defRPr/>
            </a:pPr>
            <a:endParaRPr lang="en-US" sz="2800" dirty="0">
              <a:latin typeface="+mn-lt"/>
            </a:endParaRPr>
          </a:p>
          <a:p>
            <a:pPr eaLnBrk="0" hangingPunct="0">
              <a:defRPr/>
            </a:pPr>
            <a:r>
              <a:rPr lang="en-US" sz="2800" dirty="0">
                <a:latin typeface="+mn-lt"/>
              </a:rPr>
              <a:t>2.  No &gt; 65 </a:t>
            </a:r>
            <a:r>
              <a:rPr lang="en-US" sz="2800" dirty="0" err="1">
                <a:latin typeface="+mn-lt"/>
              </a:rPr>
              <a:t>yo</a:t>
            </a:r>
            <a:r>
              <a:rPr lang="en-US" sz="2800" dirty="0">
                <a:latin typeface="+mn-lt"/>
              </a:rPr>
              <a:t> in study.</a:t>
            </a:r>
          </a:p>
          <a:p>
            <a:pPr eaLnBrk="0" hangingPunct="0">
              <a:defRPr/>
            </a:pPr>
            <a:endParaRPr lang="en-US" sz="2800" dirty="0">
              <a:latin typeface="+mn-lt"/>
            </a:endParaRPr>
          </a:p>
          <a:p>
            <a:pPr eaLnBrk="0" hangingPunct="0">
              <a:defRPr/>
            </a:pPr>
            <a:r>
              <a:rPr lang="en-US" sz="2800" dirty="0">
                <a:latin typeface="+mn-lt"/>
              </a:rPr>
              <a:t>3.  No muscle wasting or </a:t>
            </a:r>
          </a:p>
          <a:p>
            <a:pPr eaLnBrk="0" hangingPunct="0">
              <a:defRPr/>
            </a:pPr>
            <a:r>
              <a:rPr lang="en-US" sz="2800" dirty="0">
                <a:latin typeface="+mn-lt"/>
              </a:rPr>
              <a:t>     neurological disease.</a:t>
            </a:r>
          </a:p>
          <a:p>
            <a:pPr eaLnBrk="0" hangingPunct="0">
              <a:defRPr/>
            </a:pPr>
            <a:endParaRPr lang="en-US" sz="2800" dirty="0">
              <a:latin typeface="+mn-lt"/>
            </a:endParaRPr>
          </a:p>
        </p:txBody>
      </p:sp>
      <p:sp>
        <p:nvSpPr>
          <p:cNvPr id="190469" name="Rectangle 5"/>
          <p:cNvSpPr>
            <a:spLocks noChangeArrowheads="1"/>
          </p:cNvSpPr>
          <p:nvPr/>
        </p:nvSpPr>
        <p:spPr bwMode="auto">
          <a:xfrm>
            <a:off x="0" y="914400"/>
            <a:ext cx="9144000" cy="584775"/>
          </a:xfrm>
          <a:prstGeom prst="rect">
            <a:avLst/>
          </a:prstGeom>
          <a:noFill/>
          <a:ln w="12700">
            <a:noFill/>
            <a:miter lim="800000"/>
            <a:headEnd/>
            <a:tailEnd/>
          </a:ln>
          <a:effectLst/>
        </p:spPr>
        <p:txBody>
          <a:bodyPr wrap="square">
            <a:spAutoFit/>
          </a:bodyPr>
          <a:lstStyle/>
          <a:p>
            <a:pPr algn="ctr" eaLnBrk="0" hangingPunct="0">
              <a:defRPr/>
            </a:pPr>
            <a:r>
              <a:rPr lang="en-US" sz="3200" b="1" dirty="0" smtClean="0">
                <a:solidFill>
                  <a:srgbClr val="0065BD"/>
                </a:solidFill>
              </a:rPr>
              <a:t>Creatinine Clearance: Stable Renal Function</a:t>
            </a:r>
            <a:endParaRPr lang="en-US" sz="3200" b="1" dirty="0">
              <a:solidFill>
                <a:srgbClr val="0065BD"/>
              </a:solidFill>
              <a:latin typeface="+mn-lt"/>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Outline</a:t>
            </a:r>
            <a:endParaRPr lang="en-CA" dirty="0"/>
          </a:p>
        </p:txBody>
      </p:sp>
      <p:sp>
        <p:nvSpPr>
          <p:cNvPr id="3" name="Content Placeholder 2"/>
          <p:cNvSpPr>
            <a:spLocks noGrp="1"/>
          </p:cNvSpPr>
          <p:nvPr>
            <p:ph idx="1"/>
          </p:nvPr>
        </p:nvSpPr>
        <p:spPr>
          <a:xfrm>
            <a:off x="531813" y="1680882"/>
            <a:ext cx="8118475" cy="3946525"/>
          </a:xfrm>
        </p:spPr>
        <p:txBody>
          <a:bodyPr/>
          <a:lstStyle/>
          <a:p>
            <a:r>
              <a:rPr lang="en-CA" sz="2800" dirty="0" err="1" smtClean="0"/>
              <a:t>Vancomycin</a:t>
            </a:r>
            <a:endParaRPr lang="en-CA" sz="2800" dirty="0" smtClean="0"/>
          </a:p>
          <a:p>
            <a:pPr lvl="1"/>
            <a:r>
              <a:rPr lang="en-CA" sz="2800" dirty="0" smtClean="0"/>
              <a:t>Pharmacology</a:t>
            </a:r>
          </a:p>
          <a:p>
            <a:pPr lvl="1"/>
            <a:r>
              <a:rPr lang="en-CA" sz="2800" dirty="0" err="1" smtClean="0"/>
              <a:t>Pharmacodynamic</a:t>
            </a:r>
            <a:r>
              <a:rPr lang="en-CA" sz="2800" dirty="0" smtClean="0"/>
              <a:t> properties</a:t>
            </a:r>
          </a:p>
          <a:p>
            <a:pPr lvl="1"/>
            <a:r>
              <a:rPr lang="en-CA" sz="2800" dirty="0" smtClean="0"/>
              <a:t>Pharmacokinetic properties</a:t>
            </a:r>
          </a:p>
          <a:p>
            <a:pPr lvl="1"/>
            <a:r>
              <a:rPr lang="en-CA" sz="2800" dirty="0" smtClean="0"/>
              <a:t>Toxicity/Adverse Effects</a:t>
            </a:r>
          </a:p>
          <a:p>
            <a:pPr lvl="1"/>
            <a:r>
              <a:rPr lang="en-CA" sz="2800" dirty="0" smtClean="0"/>
              <a:t>Clinical Use</a:t>
            </a:r>
          </a:p>
          <a:p>
            <a:pPr lvl="1"/>
            <a:r>
              <a:rPr lang="en-CA" sz="2800" dirty="0" smtClean="0"/>
              <a:t>Dosing</a:t>
            </a:r>
          </a:p>
          <a:p>
            <a:pPr lvl="1"/>
            <a:r>
              <a:rPr lang="en-CA" sz="2800" dirty="0" smtClean="0"/>
              <a:t>Therapeutic drug monitoring</a:t>
            </a:r>
          </a:p>
          <a:p>
            <a:pPr lvl="1"/>
            <a:r>
              <a:rPr lang="en-CA" sz="2800" dirty="0" smtClean="0"/>
              <a:t>Applied pharmacokinetics/cases</a:t>
            </a:r>
            <a:endParaRPr lang="en-CA"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ChangeArrowheads="1"/>
          </p:cNvSpPr>
          <p:nvPr/>
        </p:nvSpPr>
        <p:spPr bwMode="auto">
          <a:xfrm>
            <a:off x="762000" y="596900"/>
            <a:ext cx="7772400" cy="1143000"/>
          </a:xfrm>
          <a:prstGeom prst="rect">
            <a:avLst/>
          </a:prstGeom>
          <a:noFill/>
          <a:ln w="9525">
            <a:noFill/>
            <a:miter lim="800000"/>
            <a:headEnd/>
            <a:tailEnd/>
          </a:ln>
          <a:effectLst/>
        </p:spPr>
        <p:txBody>
          <a:bodyPr lIns="92075" tIns="46038" rIns="92075" bIns="46038" anchor="b"/>
          <a:lstStyle/>
          <a:p>
            <a:pPr algn="ctr" eaLnBrk="0" hangingPunct="0">
              <a:defRPr/>
            </a:pPr>
            <a:r>
              <a:rPr lang="en-US" sz="3200" dirty="0" smtClean="0">
                <a:solidFill>
                  <a:srgbClr val="0065BD"/>
                </a:solidFill>
                <a:latin typeface="Arial" pitchFamily="34" charset="0"/>
              </a:rPr>
              <a:t>Determine Interval from Chart</a:t>
            </a:r>
          </a:p>
          <a:p>
            <a:pPr algn="ctr" eaLnBrk="0" hangingPunct="0">
              <a:defRPr/>
            </a:pPr>
            <a:r>
              <a:rPr lang="en-US" sz="2400" dirty="0" smtClean="0">
                <a:solidFill>
                  <a:srgbClr val="0065BD"/>
                </a:solidFill>
                <a:latin typeface="Arial" pitchFamily="34" charset="0"/>
              </a:rPr>
              <a:t>Bugs &amp; Drugs 2012: </a:t>
            </a:r>
            <a:r>
              <a:rPr lang="en-US" sz="2400" dirty="0" err="1" smtClean="0">
                <a:solidFill>
                  <a:srgbClr val="0065BD"/>
                </a:solidFill>
                <a:latin typeface="Arial" pitchFamily="34" charset="0"/>
              </a:rPr>
              <a:t>Vancomycin</a:t>
            </a:r>
            <a:r>
              <a:rPr lang="en-US" sz="2400" dirty="0" smtClean="0">
                <a:solidFill>
                  <a:srgbClr val="0065BD"/>
                </a:solidFill>
                <a:latin typeface="Arial" pitchFamily="34" charset="0"/>
              </a:rPr>
              <a:t> Dosing Guidelines</a:t>
            </a:r>
            <a:endParaRPr lang="en-US" sz="2400" dirty="0">
              <a:solidFill>
                <a:srgbClr val="0065BD"/>
              </a:solidFill>
              <a:effectLst>
                <a:outerShdw blurRad="38100" dist="38100" dir="2700000" algn="tl">
                  <a:srgbClr val="C0C0C0"/>
                </a:outerShdw>
              </a:effectLst>
              <a:latin typeface="Arial" pitchFamily="34" charset="0"/>
            </a:endParaRPr>
          </a:p>
        </p:txBody>
      </p:sp>
      <p:sp>
        <p:nvSpPr>
          <p:cNvPr id="2052" name="Rectangle 3"/>
          <p:cNvSpPr>
            <a:spLocks noChangeArrowheads="1"/>
          </p:cNvSpPr>
          <p:nvPr/>
        </p:nvSpPr>
        <p:spPr bwMode="auto">
          <a:xfrm>
            <a:off x="846138" y="1752600"/>
            <a:ext cx="1338262" cy="457200"/>
          </a:xfrm>
          <a:prstGeom prst="rect">
            <a:avLst/>
          </a:prstGeom>
          <a:noFill/>
          <a:ln w="9525">
            <a:noFill/>
            <a:miter lim="800000"/>
            <a:headEnd/>
            <a:tailEnd/>
          </a:ln>
        </p:spPr>
        <p:txBody>
          <a:bodyPr wrap="none" lIns="92075" tIns="46038" rIns="92075" bIns="46038">
            <a:spAutoFit/>
          </a:bodyPr>
          <a:lstStyle/>
          <a:p>
            <a:pPr eaLnBrk="0" hangingPunct="0"/>
            <a:r>
              <a:rPr lang="en-US" sz="2400">
                <a:solidFill>
                  <a:srgbClr val="FFFFFF"/>
                </a:solidFill>
              </a:rPr>
              <a:t>B)  Adults</a:t>
            </a:r>
            <a:endParaRPr lang="en-US" sz="2400" b="1">
              <a:solidFill>
                <a:schemeClr val="hlink"/>
              </a:solidFill>
            </a:endParaRPr>
          </a:p>
        </p:txBody>
      </p:sp>
      <p:sp>
        <p:nvSpPr>
          <p:cNvPr id="2053" name="Rectangle 4"/>
          <p:cNvSpPr>
            <a:spLocks noChangeArrowheads="1"/>
          </p:cNvSpPr>
          <p:nvPr/>
        </p:nvSpPr>
        <p:spPr bwMode="auto">
          <a:xfrm>
            <a:off x="1117600" y="2286000"/>
            <a:ext cx="6665913" cy="457200"/>
          </a:xfrm>
          <a:prstGeom prst="rect">
            <a:avLst/>
          </a:prstGeom>
          <a:noFill/>
          <a:ln w="9525">
            <a:noFill/>
            <a:miter lim="800000"/>
            <a:headEnd/>
            <a:tailEnd/>
          </a:ln>
        </p:spPr>
        <p:txBody>
          <a:bodyPr lIns="92075" tIns="46038" rIns="92075" bIns="46038">
            <a:spAutoFit/>
          </a:bodyPr>
          <a:lstStyle/>
          <a:p>
            <a:pPr eaLnBrk="0" hangingPunct="0">
              <a:tabLst>
                <a:tab pos="238125" algn="l"/>
              </a:tabLst>
            </a:pPr>
            <a:r>
              <a:rPr lang="en-US" sz="2400" b="1">
                <a:solidFill>
                  <a:srgbClr val="00FFCC"/>
                </a:solidFill>
              </a:rPr>
              <a:t> </a:t>
            </a:r>
            <a:r>
              <a:rPr lang="en-US" sz="2400">
                <a:solidFill>
                  <a:srgbClr val="FFFFFF"/>
                </a:solidFill>
              </a:rPr>
              <a:t>2.  Dosing interval determination</a:t>
            </a:r>
            <a:r>
              <a:rPr lang="en-US" sz="2400" b="1">
                <a:solidFill>
                  <a:srgbClr val="00FFCC"/>
                </a:solidFill>
              </a:rPr>
              <a:t>:</a:t>
            </a:r>
          </a:p>
        </p:txBody>
      </p:sp>
      <p:graphicFrame>
        <p:nvGraphicFramePr>
          <p:cNvPr id="2050" name="Object 5"/>
          <p:cNvGraphicFramePr>
            <a:graphicFrameLocks/>
          </p:cNvGraphicFramePr>
          <p:nvPr/>
        </p:nvGraphicFramePr>
        <p:xfrm>
          <a:off x="541338" y="1884363"/>
          <a:ext cx="7743825" cy="4497387"/>
        </p:xfrm>
        <a:graphic>
          <a:graphicData uri="http://schemas.openxmlformats.org/presentationml/2006/ole">
            <p:oleObj spid="_x0000_s2051" name="Document" r:id="rId4" imgW="4446000" imgH="2580120" progId="Word.Document.8">
              <p:embed/>
            </p:oleObj>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Dosing at Low </a:t>
            </a:r>
            <a:r>
              <a:rPr lang="en-CA" dirty="0" err="1" smtClean="0"/>
              <a:t>Cl</a:t>
            </a:r>
            <a:r>
              <a:rPr lang="en-CA" sz="2000" dirty="0" err="1" smtClean="0"/>
              <a:t>Cr</a:t>
            </a:r>
            <a:endParaRPr lang="en-CA" dirty="0"/>
          </a:p>
        </p:txBody>
      </p:sp>
      <p:sp>
        <p:nvSpPr>
          <p:cNvPr id="3" name="Content Placeholder 2"/>
          <p:cNvSpPr>
            <a:spLocks noGrp="1"/>
          </p:cNvSpPr>
          <p:nvPr>
            <p:ph idx="1"/>
          </p:nvPr>
        </p:nvSpPr>
        <p:spPr/>
        <p:txBody>
          <a:bodyPr/>
          <a:lstStyle/>
          <a:p>
            <a:r>
              <a:rPr lang="en-CA" dirty="0" err="1" smtClean="0"/>
              <a:t>Cl</a:t>
            </a:r>
            <a:r>
              <a:rPr lang="en-CA" sz="1800" dirty="0" err="1" smtClean="0"/>
              <a:t>Cr</a:t>
            </a:r>
            <a:r>
              <a:rPr lang="en-CA" dirty="0" smtClean="0"/>
              <a:t> &lt; 30 </a:t>
            </a:r>
            <a:r>
              <a:rPr lang="en-CA" dirty="0" err="1" smtClean="0"/>
              <a:t>mL</a:t>
            </a:r>
            <a:r>
              <a:rPr lang="en-CA" dirty="0" smtClean="0"/>
              <a:t>/min</a:t>
            </a:r>
          </a:p>
          <a:p>
            <a:pPr lvl="1"/>
            <a:r>
              <a:rPr lang="en-CA" dirty="0" smtClean="0"/>
              <a:t>Likely require a pharmacokinetic consult</a:t>
            </a:r>
          </a:p>
          <a:p>
            <a:pPr lvl="1"/>
            <a:r>
              <a:rPr lang="en-CA" dirty="0" smtClean="0"/>
              <a:t>See next couple slides re: determining dosing interval</a:t>
            </a:r>
          </a:p>
          <a:p>
            <a:pPr lvl="1"/>
            <a:endParaRPr lang="en-CA" dirty="0" smtClean="0"/>
          </a:p>
          <a:p>
            <a:r>
              <a:rPr lang="en-CA" dirty="0" err="1" smtClean="0"/>
              <a:t>Cl</a:t>
            </a:r>
            <a:r>
              <a:rPr lang="en-CA" sz="1800" dirty="0" err="1" smtClean="0"/>
              <a:t>Cr</a:t>
            </a:r>
            <a:r>
              <a:rPr lang="en-CA" dirty="0" smtClean="0"/>
              <a:t> &lt; 10 </a:t>
            </a:r>
            <a:r>
              <a:rPr lang="en-CA" dirty="0" err="1" smtClean="0"/>
              <a:t>mL</a:t>
            </a:r>
            <a:r>
              <a:rPr lang="en-CA" dirty="0" smtClean="0"/>
              <a:t>/min</a:t>
            </a:r>
          </a:p>
          <a:p>
            <a:pPr lvl="1"/>
            <a:r>
              <a:rPr lang="en-CA" dirty="0" smtClean="0"/>
              <a:t>Likely on renal replacement</a:t>
            </a:r>
          </a:p>
          <a:p>
            <a:pPr lvl="1"/>
            <a:r>
              <a:rPr lang="en-CA" dirty="0" smtClean="0"/>
              <a:t>PD, IHD, CRRT</a:t>
            </a:r>
          </a:p>
          <a:p>
            <a:pPr lvl="1"/>
            <a:r>
              <a:rPr lang="en-CA" dirty="0" smtClean="0"/>
              <a:t>Refer to dosing guidelines for each modality </a:t>
            </a:r>
            <a:endParaRPr lang="en-CA"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 y="766763"/>
            <a:ext cx="9006840" cy="1143000"/>
          </a:xfrm>
        </p:spPr>
        <p:txBody>
          <a:bodyPr/>
          <a:lstStyle/>
          <a:p>
            <a:r>
              <a:rPr lang="en-CA" sz="3200" dirty="0" smtClean="0"/>
              <a:t>Determining Interval from Calculation</a:t>
            </a:r>
            <a:endParaRPr lang="en-CA" sz="3200" dirty="0"/>
          </a:p>
        </p:txBody>
      </p:sp>
      <p:sp>
        <p:nvSpPr>
          <p:cNvPr id="3" name="Content Placeholder 2"/>
          <p:cNvSpPr>
            <a:spLocks noGrp="1"/>
          </p:cNvSpPr>
          <p:nvPr>
            <p:ph idx="1"/>
          </p:nvPr>
        </p:nvSpPr>
        <p:spPr/>
        <p:txBody>
          <a:bodyPr/>
          <a:lstStyle/>
          <a:p>
            <a:r>
              <a:rPr lang="en-US" dirty="0" err="1" smtClean="0"/>
              <a:t>k</a:t>
            </a:r>
            <a:r>
              <a:rPr lang="en-US" baseline="-25000" dirty="0" err="1" smtClean="0"/>
              <a:t>eVancomycin</a:t>
            </a:r>
            <a:r>
              <a:rPr lang="en-US" dirty="0" smtClean="0"/>
              <a:t>= 0.00083(</a:t>
            </a:r>
            <a:r>
              <a:rPr lang="en-US" dirty="0" err="1" smtClean="0"/>
              <a:t>CLcr</a:t>
            </a:r>
            <a:r>
              <a:rPr lang="en-US" dirty="0" smtClean="0"/>
              <a:t>) + 0.0044  h</a:t>
            </a:r>
            <a:r>
              <a:rPr lang="en-US" baseline="30000" dirty="0" smtClean="0"/>
              <a:t>-1</a:t>
            </a:r>
          </a:p>
          <a:p>
            <a:pPr marL="514350" indent="-514350">
              <a:buNone/>
            </a:pPr>
            <a:endParaRPr lang="en-CA" dirty="0" smtClean="0">
              <a:cs typeface="Arial" charset="0"/>
            </a:endParaRPr>
          </a:p>
          <a:p>
            <a:pPr marL="514350" indent="-514350"/>
            <a:r>
              <a:rPr lang="en-CA" dirty="0" smtClean="0">
                <a:cs typeface="Arial" charset="0"/>
              </a:rPr>
              <a:t>Tau (interval)</a:t>
            </a:r>
            <a:r>
              <a:rPr lang="en-US" dirty="0" smtClean="0">
                <a:cs typeface="Arial" charset="0"/>
              </a:rPr>
              <a:t> = </a:t>
            </a:r>
            <a:r>
              <a:rPr lang="en-US" u="sng" dirty="0" err="1" smtClean="0">
                <a:cs typeface="Arial" charset="0"/>
              </a:rPr>
              <a:t>ln</a:t>
            </a:r>
            <a:r>
              <a:rPr lang="en-US" u="sng" dirty="0" smtClean="0">
                <a:cs typeface="Arial" charset="0"/>
              </a:rPr>
              <a:t> (</a:t>
            </a:r>
            <a:r>
              <a:rPr lang="en-US" u="sng" dirty="0" err="1" smtClean="0">
                <a:cs typeface="Arial" charset="0"/>
              </a:rPr>
              <a:t>C</a:t>
            </a:r>
            <a:r>
              <a:rPr lang="en-US" u="sng" baseline="-25000" dirty="0" err="1" smtClean="0">
                <a:cs typeface="Arial" charset="0"/>
              </a:rPr>
              <a:t>max</a:t>
            </a:r>
            <a:r>
              <a:rPr lang="en-US" u="sng" dirty="0" smtClean="0">
                <a:cs typeface="Arial" charset="0"/>
              </a:rPr>
              <a:t>/</a:t>
            </a:r>
            <a:r>
              <a:rPr lang="en-US" u="sng" dirty="0" err="1" smtClean="0">
                <a:cs typeface="Arial" charset="0"/>
              </a:rPr>
              <a:t>C</a:t>
            </a:r>
            <a:r>
              <a:rPr lang="en-US" u="sng" baseline="-25000" dirty="0" err="1" smtClean="0">
                <a:cs typeface="Arial" charset="0"/>
              </a:rPr>
              <a:t>min</a:t>
            </a:r>
            <a:r>
              <a:rPr lang="en-US" u="sng" dirty="0" smtClean="0">
                <a:cs typeface="Arial" charset="0"/>
              </a:rPr>
              <a:t>)</a:t>
            </a:r>
          </a:p>
          <a:p>
            <a:pPr marL="514350" indent="-514350">
              <a:buNone/>
              <a:tabLst>
                <a:tab pos="3319463" algn="l"/>
              </a:tabLst>
            </a:pPr>
            <a:r>
              <a:rPr lang="en-US" dirty="0" smtClean="0">
                <a:cs typeface="Arial" charset="0"/>
              </a:rPr>
              <a:t>		</a:t>
            </a:r>
            <a:r>
              <a:rPr lang="en-US" dirty="0" err="1" smtClean="0">
                <a:cs typeface="Arial" charset="0"/>
              </a:rPr>
              <a:t>k</a:t>
            </a:r>
            <a:r>
              <a:rPr lang="en-US" baseline="-25000" dirty="0" err="1" smtClean="0">
                <a:cs typeface="Arial" charset="0"/>
              </a:rPr>
              <a:t>e</a:t>
            </a:r>
            <a:r>
              <a:rPr lang="en-US" dirty="0" smtClean="0">
                <a:cs typeface="Arial" charset="0"/>
              </a:rPr>
              <a:t> </a:t>
            </a:r>
          </a:p>
          <a:p>
            <a:pPr marL="609600" indent="-609600" eaLnBrk="1" hangingPunct="1">
              <a:buNone/>
            </a:pPr>
            <a:r>
              <a:rPr lang="en-US" dirty="0" smtClean="0">
                <a:cs typeface="Arial" charset="0"/>
              </a:rPr>
              <a:t>Can also estimate t</a:t>
            </a:r>
            <a:r>
              <a:rPr lang="en-US" baseline="-25000" dirty="0" smtClean="0">
                <a:cs typeface="Arial" charset="0"/>
              </a:rPr>
              <a:t>1/2 </a:t>
            </a:r>
            <a:r>
              <a:rPr lang="en-US" dirty="0" smtClean="0">
                <a:cs typeface="Arial" charset="0"/>
              </a:rPr>
              <a:t>from </a:t>
            </a:r>
            <a:r>
              <a:rPr lang="en-US" dirty="0" err="1" smtClean="0">
                <a:cs typeface="Arial" charset="0"/>
              </a:rPr>
              <a:t>K</a:t>
            </a:r>
            <a:r>
              <a:rPr lang="en-US" baseline="-25000" dirty="0" err="1" smtClean="0">
                <a:cs typeface="Arial" charset="0"/>
              </a:rPr>
              <a:t>e</a:t>
            </a:r>
            <a:endParaRPr lang="en-US" sz="2800" baseline="-25000" dirty="0" smtClean="0">
              <a:cs typeface="Arial" charset="0"/>
            </a:endParaRPr>
          </a:p>
          <a:p>
            <a:pPr marL="1009650" lvl="1" indent="-609600" eaLnBrk="1" hangingPunct="1"/>
            <a:r>
              <a:rPr lang="en-US" sz="2000" dirty="0" smtClean="0">
                <a:cs typeface="Arial" charset="0"/>
              </a:rPr>
              <a:t>helps confirm recommended dosing interval</a:t>
            </a:r>
          </a:p>
          <a:p>
            <a:pPr marL="1009650" lvl="1" indent="-609600" eaLnBrk="1" hangingPunct="1">
              <a:buNone/>
            </a:pPr>
            <a:r>
              <a:rPr lang="en-US" sz="2000" dirty="0" smtClean="0">
                <a:cs typeface="Arial" charset="0"/>
              </a:rPr>
              <a:t>	 t</a:t>
            </a:r>
            <a:r>
              <a:rPr lang="en-US" sz="2000" baseline="-25000" dirty="0" smtClean="0">
                <a:cs typeface="Arial" charset="0"/>
              </a:rPr>
              <a:t>1/2</a:t>
            </a:r>
            <a:r>
              <a:rPr lang="en-US" sz="2000" dirty="0" smtClean="0">
                <a:cs typeface="Arial" charset="0"/>
              </a:rPr>
              <a:t> = 0.693/</a:t>
            </a:r>
            <a:r>
              <a:rPr lang="en-US" sz="2000" dirty="0" err="1" smtClean="0">
                <a:cs typeface="Arial" charset="0"/>
              </a:rPr>
              <a:t>k</a:t>
            </a:r>
            <a:r>
              <a:rPr lang="en-US" sz="2000" baseline="-25000" dirty="0" err="1" smtClean="0">
                <a:cs typeface="Arial" charset="0"/>
              </a:rPr>
              <a:t>e</a:t>
            </a:r>
            <a:r>
              <a:rPr lang="en-US" sz="2000" baseline="-25000" dirty="0" smtClean="0">
                <a:cs typeface="Arial" charset="0"/>
              </a:rPr>
              <a:t> </a:t>
            </a:r>
          </a:p>
          <a:p>
            <a:pPr marL="1009650" lvl="1" indent="-609600" eaLnBrk="1" hangingPunct="1">
              <a:buNone/>
            </a:pPr>
            <a:r>
              <a:rPr lang="en-US" sz="2000" baseline="-25000" dirty="0" smtClean="0">
                <a:cs typeface="Arial" charset="0"/>
              </a:rPr>
              <a:t>	</a:t>
            </a:r>
            <a:r>
              <a:rPr lang="en-CA" sz="2000" dirty="0" smtClean="0">
                <a:cs typeface="Arial" charset="0"/>
              </a:rPr>
              <a:t> Tau = 2 x </a:t>
            </a:r>
            <a:r>
              <a:rPr lang="en-US" sz="2000" dirty="0" smtClean="0">
                <a:cs typeface="Arial" charset="0"/>
              </a:rPr>
              <a:t>t</a:t>
            </a:r>
            <a:r>
              <a:rPr lang="en-US" sz="2000" baseline="-25000" dirty="0" smtClean="0">
                <a:cs typeface="Arial" charset="0"/>
              </a:rPr>
              <a:t>1/2</a:t>
            </a:r>
            <a:endParaRPr lang="en-US" sz="2000" dirty="0" smtClean="0">
              <a:cs typeface="Arial" charset="0"/>
            </a:endParaRPr>
          </a:p>
          <a:p>
            <a:pPr marL="1009650" lvl="1" indent="-609600" eaLnBrk="1" hangingPunct="1"/>
            <a:r>
              <a:rPr lang="en-US" sz="2000" dirty="0" smtClean="0">
                <a:cs typeface="Arial" charset="0"/>
              </a:rPr>
              <a:t>helps determine time to steady state</a:t>
            </a:r>
            <a:r>
              <a:rPr lang="en-US" sz="2000" dirty="0" smtClean="0">
                <a:solidFill>
                  <a:srgbClr val="FF0000"/>
                </a:solidFill>
                <a:cs typeface="Arial" charset="0"/>
              </a:rPr>
              <a:t>*</a:t>
            </a:r>
            <a:r>
              <a:rPr lang="en-US" sz="2000" dirty="0" smtClean="0">
                <a:cs typeface="Arial" charset="0"/>
              </a:rPr>
              <a:t> and when trough level should be drawn (</a:t>
            </a:r>
            <a:r>
              <a:rPr lang="en-US" sz="1800" dirty="0" smtClean="0">
                <a:solidFill>
                  <a:srgbClr val="FF0000"/>
                </a:solidFill>
                <a:ea typeface="+mn-ea"/>
                <a:cs typeface="Arial" charset="0"/>
              </a:rPr>
              <a:t>*</a:t>
            </a:r>
            <a:r>
              <a:rPr lang="en-US" sz="1800" dirty="0" smtClean="0">
                <a:solidFill>
                  <a:srgbClr val="000000"/>
                </a:solidFill>
                <a:ea typeface="+mn-ea"/>
                <a:cs typeface="Arial" charset="0"/>
              </a:rPr>
              <a:t> Steady state occurs in 4-5 half lives)</a:t>
            </a:r>
            <a:endParaRPr lang="en-US" dirty="0" smtClean="0">
              <a:cs typeface="Arial" charset="0"/>
            </a:endParaRPr>
          </a:p>
          <a:p>
            <a:pPr marL="990600" lvl="1" indent="-533400" eaLnBrk="1" hangingPunct="1">
              <a:buFontTx/>
              <a:buNone/>
            </a:pPr>
            <a:r>
              <a:rPr lang="en-US" dirty="0" smtClean="0">
                <a:cs typeface="Arial" charset="0"/>
              </a:rPr>
              <a:t>	</a:t>
            </a:r>
          </a:p>
          <a:p>
            <a:pPr marL="990600" lvl="1" indent="-533400" eaLnBrk="1" hangingPunct="1">
              <a:buFontTx/>
              <a:buNone/>
            </a:pPr>
            <a:r>
              <a:rPr lang="en-US" sz="1800" dirty="0" smtClean="0">
                <a:solidFill>
                  <a:srgbClr val="FF0000"/>
                </a:solidFill>
                <a:cs typeface="Arial" charset="0"/>
              </a:rPr>
              <a:t>				</a:t>
            </a:r>
            <a:endParaRPr lang="en-US" sz="1800" dirty="0" smtClean="0">
              <a:cs typeface="Arial" charset="0"/>
            </a:endParaRPr>
          </a:p>
          <a:p>
            <a:pPr marL="514350" indent="-514350"/>
            <a:endParaRPr lang="en-US" dirty="0" smtClean="0">
              <a:cs typeface="Arial" charset="0"/>
            </a:endParaRPr>
          </a:p>
          <a:p>
            <a:pPr marL="514350" indent="-514350">
              <a:buNone/>
            </a:pPr>
            <a:r>
              <a:rPr lang="en-US" dirty="0" smtClean="0">
                <a:cs typeface="Arial" charset="0"/>
              </a:rPr>
              <a:t>       </a:t>
            </a:r>
            <a:endParaRPr lang="en-US" baseline="300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ChangeArrowheads="1"/>
          </p:cNvSpPr>
          <p:nvPr/>
        </p:nvSpPr>
        <p:spPr bwMode="auto">
          <a:xfrm>
            <a:off x="785813" y="1173163"/>
            <a:ext cx="7602537" cy="755650"/>
          </a:xfrm>
          <a:prstGeom prst="rect">
            <a:avLst/>
          </a:prstGeom>
          <a:noFill/>
          <a:ln w="9525">
            <a:noFill/>
            <a:miter lim="800000"/>
            <a:headEnd/>
            <a:tailEnd/>
          </a:ln>
          <a:effectLst/>
        </p:spPr>
        <p:txBody>
          <a:bodyPr lIns="92075" tIns="46038" rIns="92075" bIns="46038" anchor="b"/>
          <a:lstStyle/>
          <a:p>
            <a:pPr eaLnBrk="0" hangingPunct="0">
              <a:defRPr/>
            </a:pPr>
            <a:r>
              <a:rPr lang="en-US" sz="3200" b="1" dirty="0" err="1" smtClean="0">
                <a:solidFill>
                  <a:srgbClr val="0065BD"/>
                </a:solidFill>
                <a:latin typeface="+mj-lt"/>
              </a:rPr>
              <a:t>Vancomycin</a:t>
            </a:r>
            <a:r>
              <a:rPr lang="en-US" sz="3200" b="1" dirty="0">
                <a:solidFill>
                  <a:srgbClr val="0065BD"/>
                </a:solidFill>
                <a:latin typeface="+mj-lt"/>
              </a:rPr>
              <a:t> </a:t>
            </a:r>
            <a:r>
              <a:rPr lang="en-US" sz="3200" b="1" dirty="0" smtClean="0">
                <a:solidFill>
                  <a:srgbClr val="0065BD"/>
                </a:solidFill>
                <a:latin typeface="+mj-lt"/>
              </a:rPr>
              <a:t>Monitoring </a:t>
            </a:r>
            <a:r>
              <a:rPr lang="en-US" sz="3200" b="1" dirty="0">
                <a:solidFill>
                  <a:srgbClr val="0065BD"/>
                </a:solidFill>
                <a:latin typeface="+mj-lt"/>
              </a:rPr>
              <a:t/>
            </a:r>
            <a:br>
              <a:rPr lang="en-US" sz="3200" b="1" dirty="0">
                <a:solidFill>
                  <a:srgbClr val="0065BD"/>
                </a:solidFill>
                <a:latin typeface="+mj-lt"/>
              </a:rPr>
            </a:br>
            <a:endParaRPr lang="en-US" sz="3200" b="1" dirty="0">
              <a:solidFill>
                <a:srgbClr val="0065BD"/>
              </a:solidFill>
              <a:latin typeface="+mj-lt"/>
            </a:endParaRPr>
          </a:p>
        </p:txBody>
      </p:sp>
      <p:sp>
        <p:nvSpPr>
          <p:cNvPr id="47107" name="Rectangle 3"/>
          <p:cNvSpPr>
            <a:spLocks noChangeArrowheads="1"/>
          </p:cNvSpPr>
          <p:nvPr/>
        </p:nvSpPr>
        <p:spPr bwMode="auto">
          <a:xfrm>
            <a:off x="350838" y="1828800"/>
            <a:ext cx="8382000" cy="954088"/>
          </a:xfrm>
          <a:prstGeom prst="rect">
            <a:avLst/>
          </a:prstGeom>
          <a:noFill/>
          <a:ln w="9525">
            <a:noFill/>
            <a:miter lim="800000"/>
            <a:headEnd/>
            <a:tailEnd/>
          </a:ln>
        </p:spPr>
        <p:txBody>
          <a:bodyPr lIns="92075" tIns="46038" rIns="92075" bIns="46038">
            <a:spAutoFit/>
          </a:bodyPr>
          <a:lstStyle/>
          <a:p>
            <a:pPr marL="808038" lvl="1" indent="-350838" eaLnBrk="0" hangingPunct="0">
              <a:spcBef>
                <a:spcPct val="100000"/>
              </a:spcBef>
              <a:buSzPct val="85000"/>
              <a:buFont typeface="Arial" pitchFamily="34" charset="0"/>
              <a:buChar char="•"/>
            </a:pPr>
            <a:r>
              <a:rPr lang="en-US" sz="2800" dirty="0" smtClean="0"/>
              <a:t>Routine </a:t>
            </a:r>
            <a:r>
              <a:rPr lang="en-US" sz="2800" dirty="0"/>
              <a:t>monitoring of </a:t>
            </a:r>
            <a:r>
              <a:rPr lang="en-US" sz="2800" dirty="0" err="1"/>
              <a:t>vancomycin</a:t>
            </a:r>
            <a:r>
              <a:rPr lang="en-US" sz="2800" dirty="0"/>
              <a:t> levels is NOT recommended because there is:</a:t>
            </a:r>
            <a:endParaRPr lang="en-US" sz="2800" b="1" dirty="0"/>
          </a:p>
        </p:txBody>
      </p:sp>
      <p:sp>
        <p:nvSpPr>
          <p:cNvPr id="47108" name="Rectangle 4"/>
          <p:cNvSpPr>
            <a:spLocks noChangeArrowheads="1"/>
          </p:cNvSpPr>
          <p:nvPr/>
        </p:nvSpPr>
        <p:spPr bwMode="auto">
          <a:xfrm>
            <a:off x="436563" y="2689225"/>
            <a:ext cx="8389937" cy="2770631"/>
          </a:xfrm>
          <a:prstGeom prst="rect">
            <a:avLst/>
          </a:prstGeom>
          <a:noFill/>
          <a:ln w="9525">
            <a:noFill/>
            <a:miter lim="800000"/>
            <a:headEnd/>
            <a:tailEnd/>
          </a:ln>
        </p:spPr>
        <p:txBody>
          <a:bodyPr lIns="92075" tIns="46038" rIns="92075" bIns="46038">
            <a:spAutoFit/>
          </a:bodyPr>
          <a:lstStyle/>
          <a:p>
            <a:pPr marL="1143000" lvl="2" indent="-228600" eaLnBrk="0" hangingPunct="0">
              <a:spcBef>
                <a:spcPct val="100000"/>
              </a:spcBef>
              <a:buClr>
                <a:schemeClr val="hlink"/>
              </a:buClr>
              <a:buSzPct val="85000"/>
              <a:buFont typeface="Wingdings" pitchFamily="2" charset="2"/>
              <a:buChar char="Ø"/>
            </a:pPr>
            <a:r>
              <a:rPr lang="en-US" sz="2400" dirty="0"/>
              <a:t>little literature evidence to support </a:t>
            </a:r>
            <a:r>
              <a:rPr lang="en-US" sz="2400" dirty="0" smtClean="0"/>
              <a:t>it</a:t>
            </a:r>
          </a:p>
          <a:p>
            <a:pPr marL="1143000" lvl="2" indent="-228600" eaLnBrk="0" hangingPunct="0">
              <a:spcBef>
                <a:spcPct val="100000"/>
              </a:spcBef>
              <a:buClr>
                <a:schemeClr val="hlink"/>
              </a:buClr>
              <a:buSzPct val="85000"/>
              <a:buFont typeface="Wingdings" pitchFamily="2" charset="2"/>
              <a:buChar char="Ø"/>
            </a:pPr>
            <a:r>
              <a:rPr lang="en-US" sz="2400" dirty="0" smtClean="0"/>
              <a:t>no </a:t>
            </a:r>
            <a:r>
              <a:rPr lang="en-US" sz="2400" dirty="0"/>
              <a:t>clear evidence that </a:t>
            </a:r>
            <a:r>
              <a:rPr lang="en-US" sz="2400" dirty="0" smtClean="0"/>
              <a:t>toxicity is reduced by </a:t>
            </a:r>
            <a:r>
              <a:rPr lang="en-US" sz="2400" dirty="0"/>
              <a:t>stricter adherence to specific concentration ranges</a:t>
            </a:r>
          </a:p>
          <a:p>
            <a:pPr marL="685800" lvl="1" indent="-228600" eaLnBrk="0" hangingPunct="0">
              <a:spcBef>
                <a:spcPct val="100000"/>
              </a:spcBef>
              <a:buClr>
                <a:schemeClr val="hlink"/>
              </a:buClr>
              <a:buSzPct val="85000"/>
              <a:buFont typeface="Wingdings" pitchFamily="2" charset="2"/>
              <a:buChar char="Ø"/>
            </a:pPr>
            <a:r>
              <a:rPr lang="en-US" sz="2600" dirty="0" smtClean="0"/>
              <a:t>However…Increasing </a:t>
            </a:r>
            <a:r>
              <a:rPr lang="en-US" sz="2600" dirty="0"/>
              <a:t>need for trough levels with higher targets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ChangeArrowheads="1"/>
          </p:cNvSpPr>
          <p:nvPr/>
        </p:nvSpPr>
        <p:spPr bwMode="auto">
          <a:xfrm>
            <a:off x="608013" y="865188"/>
            <a:ext cx="7840662" cy="685800"/>
          </a:xfrm>
          <a:prstGeom prst="rect">
            <a:avLst/>
          </a:prstGeom>
          <a:noFill/>
          <a:ln w="9525">
            <a:noFill/>
            <a:miter lim="800000"/>
            <a:headEnd/>
            <a:tailEnd/>
          </a:ln>
          <a:effectLst/>
        </p:spPr>
        <p:txBody>
          <a:bodyPr lIns="92075" tIns="46038" rIns="92075" bIns="46038" anchor="b"/>
          <a:lstStyle/>
          <a:p>
            <a:pPr eaLnBrk="0" hangingPunct="0">
              <a:defRPr/>
            </a:pPr>
            <a:r>
              <a:rPr lang="en-US" sz="3600" b="1" dirty="0" err="1">
                <a:solidFill>
                  <a:srgbClr val="0065BD"/>
                </a:solidFill>
                <a:latin typeface="+mj-lt"/>
              </a:rPr>
              <a:t>Vancomycin</a:t>
            </a:r>
            <a:r>
              <a:rPr lang="en-US" sz="3600" b="1" dirty="0">
                <a:solidFill>
                  <a:srgbClr val="0065BD"/>
                </a:solidFill>
                <a:latin typeface="+mj-lt"/>
              </a:rPr>
              <a:t> </a:t>
            </a:r>
            <a:r>
              <a:rPr lang="en-US" sz="3600" b="1" dirty="0" smtClean="0">
                <a:solidFill>
                  <a:srgbClr val="0065BD"/>
                </a:solidFill>
                <a:latin typeface="+mj-lt"/>
              </a:rPr>
              <a:t>Monitoring</a:t>
            </a:r>
            <a:endParaRPr lang="en-US" sz="3600" b="1" dirty="0">
              <a:solidFill>
                <a:srgbClr val="0065BD"/>
              </a:solidFill>
              <a:latin typeface="+mj-lt"/>
            </a:endParaRPr>
          </a:p>
        </p:txBody>
      </p:sp>
      <p:sp>
        <p:nvSpPr>
          <p:cNvPr id="49155" name="Rectangle 3"/>
          <p:cNvSpPr>
            <a:spLocks noChangeArrowheads="1"/>
          </p:cNvSpPr>
          <p:nvPr/>
        </p:nvSpPr>
        <p:spPr bwMode="auto">
          <a:xfrm>
            <a:off x="436563" y="1689781"/>
            <a:ext cx="8429625" cy="4549580"/>
          </a:xfrm>
          <a:prstGeom prst="rect">
            <a:avLst/>
          </a:prstGeom>
          <a:noFill/>
          <a:ln w="9525">
            <a:noFill/>
            <a:miter lim="800000"/>
            <a:headEnd/>
            <a:tailEnd/>
          </a:ln>
        </p:spPr>
        <p:txBody>
          <a:bodyPr lIns="92075" tIns="46038" rIns="92075" bIns="46038">
            <a:spAutoFit/>
          </a:bodyPr>
          <a:lstStyle/>
          <a:p>
            <a:pPr eaLnBrk="0" hangingPunct="0">
              <a:lnSpc>
                <a:spcPct val="90000"/>
              </a:lnSpc>
              <a:spcBef>
                <a:spcPct val="50000"/>
              </a:spcBef>
            </a:pPr>
            <a:r>
              <a:rPr lang="en-US" sz="2800" dirty="0" smtClean="0"/>
              <a:t>Who to do trough levels in:</a:t>
            </a:r>
            <a:endParaRPr lang="en-US" sz="2800" dirty="0"/>
          </a:p>
          <a:p>
            <a:pPr marL="808038" lvl="1" indent="-466725" eaLnBrk="0" hangingPunct="0">
              <a:lnSpc>
                <a:spcPct val="90000"/>
              </a:lnSpc>
              <a:spcBef>
                <a:spcPct val="20000"/>
              </a:spcBef>
              <a:buSzPct val="85000"/>
              <a:buFont typeface="Arial" pitchFamily="34" charset="0"/>
              <a:buChar char="•"/>
            </a:pPr>
            <a:r>
              <a:rPr lang="en-US" sz="2400" dirty="0">
                <a:latin typeface="+mn-lt"/>
              </a:rPr>
              <a:t>Deteriorating/unstable renal </a:t>
            </a:r>
            <a:r>
              <a:rPr lang="en-US" sz="2400" dirty="0" smtClean="0">
                <a:latin typeface="+mn-lt"/>
              </a:rPr>
              <a:t>function</a:t>
            </a:r>
          </a:p>
          <a:p>
            <a:pPr marL="1265238" lvl="2" indent="-466725" eaLnBrk="0" hangingPunct="0">
              <a:lnSpc>
                <a:spcPct val="90000"/>
              </a:lnSpc>
              <a:spcBef>
                <a:spcPct val="20000"/>
              </a:spcBef>
              <a:buSzPct val="85000"/>
              <a:buFont typeface="Arial" pitchFamily="34" charset="0"/>
              <a:buChar char="•"/>
            </a:pPr>
            <a:r>
              <a:rPr lang="en-US" sz="2000" b="1" dirty="0" smtClean="0">
                <a:latin typeface="+mn-lt"/>
                <a:sym typeface="Symbol"/>
              </a:rPr>
              <a:t></a:t>
            </a:r>
            <a:r>
              <a:rPr lang="en-US" sz="2000" dirty="0" smtClean="0">
                <a:latin typeface="+mn-lt"/>
                <a:sym typeface="Symbol"/>
              </a:rPr>
              <a:t> </a:t>
            </a:r>
            <a:r>
              <a:rPr lang="en-US" sz="2000" dirty="0" err="1" smtClean="0">
                <a:latin typeface="+mn-lt"/>
              </a:rPr>
              <a:t>SCr</a:t>
            </a:r>
            <a:r>
              <a:rPr lang="en-US" sz="2000" dirty="0" smtClean="0">
                <a:latin typeface="+mn-lt"/>
              </a:rPr>
              <a:t> </a:t>
            </a:r>
            <a:r>
              <a:rPr lang="en-US" sz="2000" dirty="0">
                <a:latin typeface="+mn-lt"/>
              </a:rPr>
              <a:t>≥ 40 </a:t>
            </a:r>
            <a:r>
              <a:rPr lang="en-US" sz="2000" dirty="0" err="1">
                <a:latin typeface="+mn-lt"/>
              </a:rPr>
              <a:t>mcmol</a:t>
            </a:r>
            <a:r>
              <a:rPr lang="en-US" sz="2000" dirty="0">
                <a:latin typeface="+mn-lt"/>
              </a:rPr>
              <a:t>/L or 50% </a:t>
            </a:r>
            <a:r>
              <a:rPr lang="en-US" sz="2000" dirty="0" smtClean="0">
                <a:latin typeface="+mn-lt"/>
              </a:rPr>
              <a:t>baseline</a:t>
            </a:r>
            <a:endParaRPr lang="en-US" sz="2000" dirty="0">
              <a:latin typeface="+mn-lt"/>
            </a:endParaRPr>
          </a:p>
          <a:p>
            <a:pPr marL="808038" lvl="1" indent="-466725" eaLnBrk="0" hangingPunct="0">
              <a:lnSpc>
                <a:spcPct val="90000"/>
              </a:lnSpc>
              <a:spcBef>
                <a:spcPct val="20000"/>
              </a:spcBef>
              <a:buSzPct val="85000"/>
              <a:buFont typeface="Arial" pitchFamily="34" charset="0"/>
              <a:buChar char="•"/>
            </a:pPr>
            <a:r>
              <a:rPr lang="en-US" sz="2400" dirty="0">
                <a:latin typeface="+mn-lt"/>
              </a:rPr>
              <a:t>Morbidly obese </a:t>
            </a:r>
            <a:r>
              <a:rPr lang="en-US" sz="2400" dirty="0" smtClean="0">
                <a:latin typeface="+mn-lt"/>
              </a:rPr>
              <a:t>patients</a:t>
            </a:r>
          </a:p>
          <a:p>
            <a:pPr marL="1265238" lvl="2" indent="-466725" eaLnBrk="0" hangingPunct="0">
              <a:lnSpc>
                <a:spcPct val="90000"/>
              </a:lnSpc>
              <a:spcBef>
                <a:spcPct val="20000"/>
              </a:spcBef>
              <a:buSzPct val="85000"/>
              <a:buFont typeface="Arial" pitchFamily="34" charset="0"/>
              <a:buChar char="•"/>
            </a:pPr>
            <a:r>
              <a:rPr lang="en-US" sz="2000" dirty="0" smtClean="0">
                <a:latin typeface="+mn-lt"/>
              </a:rPr>
              <a:t>&gt; </a:t>
            </a:r>
            <a:r>
              <a:rPr lang="en-US" sz="2000" dirty="0">
                <a:latin typeface="+mn-lt"/>
              </a:rPr>
              <a:t>190% </a:t>
            </a:r>
            <a:r>
              <a:rPr lang="en-US" sz="2000" dirty="0" smtClean="0">
                <a:latin typeface="+mn-lt"/>
              </a:rPr>
              <a:t>IBW or BMI ≥ 40 kg/m</a:t>
            </a:r>
            <a:r>
              <a:rPr lang="en-US" sz="2000" baseline="30000" dirty="0" smtClean="0">
                <a:latin typeface="+mn-lt"/>
              </a:rPr>
              <a:t>2</a:t>
            </a:r>
            <a:endParaRPr lang="en-US" sz="2000" baseline="30000" dirty="0">
              <a:latin typeface="+mn-lt"/>
            </a:endParaRPr>
          </a:p>
          <a:p>
            <a:pPr marL="808038" lvl="1" indent="-466725" eaLnBrk="0" hangingPunct="0">
              <a:lnSpc>
                <a:spcPct val="90000"/>
              </a:lnSpc>
              <a:spcBef>
                <a:spcPct val="20000"/>
              </a:spcBef>
              <a:buSzPct val="85000"/>
              <a:buFont typeface="Arial" pitchFamily="34" charset="0"/>
              <a:buChar char="•"/>
            </a:pPr>
            <a:r>
              <a:rPr lang="en-US" sz="2400" dirty="0">
                <a:latin typeface="+mn-lt"/>
              </a:rPr>
              <a:t>Altered </a:t>
            </a:r>
            <a:r>
              <a:rPr lang="en-US" sz="2400" dirty="0" err="1">
                <a:latin typeface="+mn-lt"/>
              </a:rPr>
              <a:t>V</a:t>
            </a:r>
            <a:r>
              <a:rPr lang="en-US" sz="2400" baseline="-25000" dirty="0" err="1">
                <a:latin typeface="+mn-lt"/>
              </a:rPr>
              <a:t>d</a:t>
            </a:r>
            <a:r>
              <a:rPr lang="en-US" sz="2400" dirty="0">
                <a:latin typeface="+mn-lt"/>
              </a:rPr>
              <a:t> or clearance of </a:t>
            </a:r>
            <a:r>
              <a:rPr lang="en-US" sz="2400" dirty="0" smtClean="0">
                <a:latin typeface="+mn-lt"/>
              </a:rPr>
              <a:t>drug</a:t>
            </a:r>
          </a:p>
          <a:p>
            <a:pPr marL="1265238" lvl="2" indent="-466725" eaLnBrk="0" hangingPunct="0">
              <a:lnSpc>
                <a:spcPct val="90000"/>
              </a:lnSpc>
              <a:spcBef>
                <a:spcPct val="20000"/>
              </a:spcBef>
              <a:buSzPct val="85000"/>
              <a:buFont typeface="Arial" pitchFamily="34" charset="0"/>
              <a:buChar char="•"/>
            </a:pPr>
            <a:r>
              <a:rPr lang="en-US" sz="2000" dirty="0" smtClean="0">
                <a:latin typeface="+mn-lt"/>
              </a:rPr>
              <a:t>CF</a:t>
            </a:r>
            <a:r>
              <a:rPr lang="en-US" sz="2000" dirty="0">
                <a:latin typeface="+mn-lt"/>
              </a:rPr>
              <a:t>, pediatrics, elderly, cancer, burns &gt; 20% </a:t>
            </a:r>
            <a:r>
              <a:rPr lang="en-US" sz="2000" dirty="0" smtClean="0">
                <a:latin typeface="+mn-lt"/>
              </a:rPr>
              <a:t>BSA</a:t>
            </a:r>
            <a:endParaRPr lang="en-US" sz="2000" dirty="0">
              <a:latin typeface="+mn-lt"/>
            </a:endParaRPr>
          </a:p>
          <a:p>
            <a:pPr marL="808038" lvl="1" indent="-466725" eaLnBrk="0" hangingPunct="0">
              <a:lnSpc>
                <a:spcPct val="90000"/>
              </a:lnSpc>
              <a:spcBef>
                <a:spcPct val="20000"/>
              </a:spcBef>
              <a:buSzPct val="85000"/>
              <a:buFont typeface="Arial" pitchFamily="34" charset="0"/>
              <a:buChar char="•"/>
            </a:pPr>
            <a:r>
              <a:rPr lang="en-US" sz="2400" dirty="0" smtClean="0">
                <a:latin typeface="+mn-lt"/>
              </a:rPr>
              <a:t>Anticipated therapy </a:t>
            </a:r>
            <a:r>
              <a:rPr lang="en-US" sz="2400" dirty="0">
                <a:latin typeface="+mn-lt"/>
              </a:rPr>
              <a:t>≥ 7 days</a:t>
            </a:r>
          </a:p>
          <a:p>
            <a:pPr marL="808038" lvl="1" indent="-466725" eaLnBrk="0" hangingPunct="0">
              <a:lnSpc>
                <a:spcPct val="90000"/>
              </a:lnSpc>
              <a:spcBef>
                <a:spcPct val="20000"/>
              </a:spcBef>
              <a:buSzPct val="85000"/>
              <a:buFont typeface="Arial" pitchFamily="34" charset="0"/>
              <a:buChar char="•"/>
            </a:pPr>
            <a:r>
              <a:rPr lang="en-US" sz="2400" dirty="0" smtClean="0">
                <a:latin typeface="+mn-lt"/>
              </a:rPr>
              <a:t>Severely </a:t>
            </a:r>
            <a:r>
              <a:rPr lang="en-US" sz="2400" dirty="0">
                <a:latin typeface="+mn-lt"/>
              </a:rPr>
              <a:t>ill </a:t>
            </a:r>
            <a:r>
              <a:rPr lang="en-US" sz="2400" dirty="0" smtClean="0">
                <a:latin typeface="+mn-lt"/>
              </a:rPr>
              <a:t>patients or those requiring higher trough</a:t>
            </a:r>
          </a:p>
          <a:p>
            <a:pPr marL="1265238" lvl="2" indent="-466725" eaLnBrk="0" hangingPunct="0">
              <a:lnSpc>
                <a:spcPct val="90000"/>
              </a:lnSpc>
              <a:spcBef>
                <a:spcPct val="20000"/>
              </a:spcBef>
              <a:buSzPct val="85000"/>
              <a:buFont typeface="Arial" pitchFamily="34" charset="0"/>
              <a:buChar char="•"/>
            </a:pPr>
            <a:r>
              <a:rPr lang="en-US" sz="2000" dirty="0" smtClean="0"/>
              <a:t>CNS, IE, pneumonia, </a:t>
            </a:r>
            <a:r>
              <a:rPr lang="en-US" sz="2000" dirty="0" err="1" smtClean="0"/>
              <a:t>osteomyelitis</a:t>
            </a:r>
            <a:r>
              <a:rPr lang="en-US" sz="2000" dirty="0" smtClean="0"/>
              <a:t>, sepsis, serious MRSA infections</a:t>
            </a:r>
            <a:endParaRPr lang="en-US" sz="2400" dirty="0">
              <a:latin typeface="+mn-lt"/>
            </a:endParaRPr>
          </a:p>
          <a:p>
            <a:pPr marL="808038" lvl="1" indent="-466725" eaLnBrk="0" hangingPunct="0">
              <a:lnSpc>
                <a:spcPct val="90000"/>
              </a:lnSpc>
              <a:spcBef>
                <a:spcPct val="20000"/>
              </a:spcBef>
              <a:buSzPct val="85000"/>
              <a:buFont typeface="Arial" pitchFamily="34" charset="0"/>
              <a:buChar char="•"/>
            </a:pPr>
            <a:r>
              <a:rPr lang="en-US" sz="2400" dirty="0">
                <a:latin typeface="+mn-lt"/>
              </a:rPr>
              <a:t>Selected dialysis patients</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spect="1" noChangeArrowheads="1"/>
          </p:cNvSpPr>
          <p:nvPr>
            <p:ph type="title" idx="4294967295"/>
          </p:nvPr>
        </p:nvSpPr>
        <p:spPr>
          <a:xfrm>
            <a:off x="470353" y="1291922"/>
            <a:ext cx="6858000" cy="228600"/>
          </a:xfrm>
        </p:spPr>
        <p:txBody>
          <a:bodyPr wrap="none" lIns="0" tIns="0" rIns="0" bIns="0" anchor="b"/>
          <a:lstStyle/>
          <a:p>
            <a:pPr eaLnBrk="1" hangingPunct="1"/>
            <a:r>
              <a:rPr lang="en-US" dirty="0" err="1" smtClean="0"/>
              <a:t>Vancomycin</a:t>
            </a:r>
            <a:r>
              <a:rPr lang="en-US" dirty="0" smtClean="0"/>
              <a:t> Monitoring</a:t>
            </a:r>
          </a:p>
        </p:txBody>
      </p:sp>
      <p:sp>
        <p:nvSpPr>
          <p:cNvPr id="51204" name="Rectangle 3"/>
          <p:cNvSpPr>
            <a:spLocks noGrp="1" noChangeAspect="1" noChangeArrowheads="1"/>
          </p:cNvSpPr>
          <p:nvPr>
            <p:ph type="body" idx="4294967295"/>
          </p:nvPr>
        </p:nvSpPr>
        <p:spPr>
          <a:xfrm>
            <a:off x="711200" y="1905000"/>
            <a:ext cx="7772400" cy="4114800"/>
          </a:xfrm>
        </p:spPr>
        <p:txBody>
          <a:bodyPr lIns="0" tIns="0" rIns="0" bIns="0"/>
          <a:lstStyle/>
          <a:p>
            <a:pPr marL="223838" indent="-223838" eaLnBrk="1" hangingPunct="1">
              <a:lnSpc>
                <a:spcPct val="90000"/>
              </a:lnSpc>
              <a:buFontTx/>
              <a:buNone/>
              <a:tabLst>
                <a:tab pos="223838" algn="l"/>
                <a:tab pos="458788" algn="l"/>
                <a:tab pos="1141413" algn="l"/>
                <a:tab pos="1598613" algn="l"/>
              </a:tabLst>
            </a:pPr>
            <a:r>
              <a:rPr lang="en-US" b="1" dirty="0" err="1" smtClean="0">
                <a:cs typeface="Arial" charset="0"/>
              </a:rPr>
              <a:t>Vancomycin</a:t>
            </a:r>
            <a:r>
              <a:rPr lang="en-US" b="1" dirty="0" smtClean="0">
                <a:cs typeface="Arial" charset="0"/>
              </a:rPr>
              <a:t> trough levels</a:t>
            </a:r>
          </a:p>
          <a:p>
            <a:pPr marL="165100" indent="-227013" eaLnBrk="1" hangingPunct="1">
              <a:lnSpc>
                <a:spcPct val="90000"/>
              </a:lnSpc>
              <a:tabLst>
                <a:tab pos="223838" algn="l"/>
                <a:tab pos="458788" algn="l"/>
                <a:tab pos="1141413" algn="l"/>
                <a:tab pos="1598613" algn="l"/>
              </a:tabLst>
            </a:pPr>
            <a:r>
              <a:rPr lang="en-US" dirty="0" smtClean="0">
                <a:cs typeface="Arial" charset="0"/>
              </a:rPr>
              <a:t>Collect specimen 30 min or less before next dose</a:t>
            </a:r>
          </a:p>
          <a:p>
            <a:pPr marL="165100" indent="-227013" eaLnBrk="1" hangingPunct="1">
              <a:lnSpc>
                <a:spcPct val="90000"/>
              </a:lnSpc>
              <a:tabLst>
                <a:tab pos="223838" algn="l"/>
                <a:tab pos="458788" algn="l"/>
                <a:tab pos="1141413" algn="l"/>
                <a:tab pos="1598613" algn="l"/>
              </a:tabLst>
            </a:pPr>
            <a:r>
              <a:rPr lang="en-US" dirty="0" smtClean="0">
                <a:cs typeface="Arial" charset="0"/>
              </a:rPr>
              <a:t>First level in 1-2 days and after at least 2 doses</a:t>
            </a:r>
          </a:p>
          <a:p>
            <a:pPr marL="908050" lvl="2" eaLnBrk="1" hangingPunct="1">
              <a:lnSpc>
                <a:spcPct val="90000"/>
              </a:lnSpc>
              <a:tabLst>
                <a:tab pos="223838" algn="l"/>
                <a:tab pos="458788" algn="l"/>
                <a:tab pos="1141413" algn="l"/>
                <a:tab pos="1598613" algn="l"/>
              </a:tabLst>
            </a:pPr>
            <a:r>
              <a:rPr lang="en-US" sz="2000" dirty="0" smtClean="0">
                <a:cs typeface="Arial" charset="0"/>
              </a:rPr>
              <a:t>Don’t rush</a:t>
            </a:r>
          </a:p>
          <a:p>
            <a:pPr marL="1365250" lvl="3" eaLnBrk="1" hangingPunct="1">
              <a:lnSpc>
                <a:spcPct val="90000"/>
              </a:lnSpc>
              <a:tabLst>
                <a:tab pos="223838" algn="l"/>
                <a:tab pos="458788" algn="l"/>
                <a:tab pos="1141413" algn="l"/>
                <a:tab pos="1598613" algn="l"/>
              </a:tabLst>
            </a:pPr>
            <a:r>
              <a:rPr lang="en-US" sz="1800" dirty="0" smtClean="0">
                <a:cs typeface="Arial" charset="0"/>
              </a:rPr>
              <a:t>Longer you wait = closer to steady state</a:t>
            </a:r>
          </a:p>
          <a:p>
            <a:pPr marL="908050" lvl="2" eaLnBrk="1" hangingPunct="1">
              <a:lnSpc>
                <a:spcPct val="90000"/>
              </a:lnSpc>
              <a:tabLst>
                <a:tab pos="223838" algn="l"/>
                <a:tab pos="458788" algn="l"/>
                <a:tab pos="1141413" algn="l"/>
                <a:tab pos="1598613" algn="l"/>
              </a:tabLst>
            </a:pPr>
            <a:r>
              <a:rPr lang="en-US" sz="2000" dirty="0" smtClean="0">
                <a:cs typeface="Arial" charset="0"/>
              </a:rPr>
              <a:t>Avoid weekends/middle of the night</a:t>
            </a:r>
          </a:p>
          <a:p>
            <a:pPr marL="1365250" lvl="3" eaLnBrk="1" hangingPunct="1">
              <a:lnSpc>
                <a:spcPct val="90000"/>
              </a:lnSpc>
              <a:tabLst>
                <a:tab pos="223838" algn="l"/>
                <a:tab pos="458788" algn="l"/>
                <a:tab pos="1141413" algn="l"/>
                <a:tab pos="1598613" algn="l"/>
              </a:tabLst>
            </a:pPr>
            <a:r>
              <a:rPr lang="en-US" sz="1800" dirty="0" smtClean="0">
                <a:cs typeface="Arial" charset="0"/>
              </a:rPr>
              <a:t>May be helpful to suggest “before Monday morning dose” rather than “before 5</a:t>
            </a:r>
            <a:r>
              <a:rPr lang="en-US" sz="1800" baseline="30000" dirty="0" smtClean="0">
                <a:cs typeface="Arial" charset="0"/>
              </a:rPr>
              <a:t>th</a:t>
            </a:r>
            <a:r>
              <a:rPr lang="en-US" sz="1800" dirty="0" smtClean="0">
                <a:cs typeface="Arial" charset="0"/>
              </a:rPr>
              <a:t> dose”</a:t>
            </a:r>
          </a:p>
          <a:p>
            <a:pPr marL="1365250" lvl="3" eaLnBrk="1" hangingPunct="1">
              <a:lnSpc>
                <a:spcPct val="90000"/>
              </a:lnSpc>
              <a:tabLst>
                <a:tab pos="223838" algn="l"/>
                <a:tab pos="458788" algn="l"/>
                <a:tab pos="1141413" algn="l"/>
                <a:tab pos="1598613" algn="l"/>
              </a:tabLst>
            </a:pPr>
            <a:r>
              <a:rPr lang="en-US" sz="1800" dirty="0" smtClean="0">
                <a:cs typeface="Arial" charset="0"/>
              </a:rPr>
              <a:t>If has to be on the weekend, document plan clearly for others to follow-up</a:t>
            </a:r>
          </a:p>
          <a:p>
            <a:pPr marL="908050" lvl="2" eaLnBrk="1" hangingPunct="1">
              <a:lnSpc>
                <a:spcPct val="90000"/>
              </a:lnSpc>
              <a:tabLst>
                <a:tab pos="223838" algn="l"/>
                <a:tab pos="458788" algn="l"/>
                <a:tab pos="1141413" algn="l"/>
                <a:tab pos="1598613" algn="l"/>
              </a:tabLst>
            </a:pPr>
            <a:r>
              <a:rPr lang="en-US" sz="2000" dirty="0" smtClean="0">
                <a:cs typeface="Arial" charset="0"/>
              </a:rPr>
              <a:t>Some patients may need level sooner </a:t>
            </a:r>
          </a:p>
          <a:p>
            <a:pPr marL="1365250" lvl="3" eaLnBrk="1" hangingPunct="1">
              <a:lnSpc>
                <a:spcPct val="90000"/>
              </a:lnSpc>
              <a:tabLst>
                <a:tab pos="223838" algn="l"/>
                <a:tab pos="458788" algn="l"/>
                <a:tab pos="1141413" algn="l"/>
                <a:tab pos="1598613" algn="l"/>
              </a:tabLst>
            </a:pPr>
            <a:r>
              <a:rPr lang="en-US" sz="1800" dirty="0" smtClean="0">
                <a:cs typeface="Arial" charset="0"/>
              </a:rPr>
              <a:t>Obese patients, high renal function (</a:t>
            </a:r>
            <a:r>
              <a:rPr lang="en-US" sz="1800" dirty="0" err="1" smtClean="0">
                <a:cs typeface="Arial" charset="0"/>
              </a:rPr>
              <a:t>peds</a:t>
            </a:r>
            <a:r>
              <a:rPr lang="en-US" sz="1800" dirty="0" smtClean="0">
                <a:cs typeface="Arial" charset="0"/>
              </a:rPr>
              <a:t>)</a:t>
            </a:r>
            <a:endParaRPr lang="en-US" sz="2600" dirty="0" smtClean="0">
              <a:cs typeface="Arial" charset="0"/>
            </a:endParaRPr>
          </a:p>
          <a:p>
            <a:pPr marL="508000" lvl="1" eaLnBrk="1" hangingPunct="1">
              <a:lnSpc>
                <a:spcPct val="90000"/>
              </a:lnSpc>
              <a:tabLst>
                <a:tab pos="223838" algn="l"/>
                <a:tab pos="458788" algn="l"/>
                <a:tab pos="1141413" algn="l"/>
                <a:tab pos="1598613" algn="l"/>
              </a:tabLst>
            </a:pPr>
            <a:r>
              <a:rPr lang="en-US" sz="2600" dirty="0" smtClean="0">
                <a:cs typeface="Arial" charset="0"/>
              </a:rPr>
              <a:t>Subsequent levels once/week</a:t>
            </a:r>
          </a:p>
          <a:p>
            <a:pPr marL="223838" indent="-223838" eaLnBrk="1" hangingPunct="1">
              <a:lnSpc>
                <a:spcPct val="90000"/>
              </a:lnSpc>
              <a:tabLst>
                <a:tab pos="223838" algn="l"/>
                <a:tab pos="458788" algn="l"/>
                <a:tab pos="1141413" algn="l"/>
                <a:tab pos="1598613" algn="l"/>
              </a:tabLst>
            </a:pPr>
            <a:endParaRPr lang="en-US" sz="2000" dirty="0"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Target 15-20 mg/L</a:t>
            </a:r>
            <a:endParaRPr lang="en-US" dirty="0"/>
          </a:p>
        </p:txBody>
      </p:sp>
      <p:sp>
        <p:nvSpPr>
          <p:cNvPr id="5" name="Content Placeholder 2"/>
          <p:cNvSpPr txBox="1">
            <a:spLocks/>
          </p:cNvSpPr>
          <p:nvPr/>
        </p:nvSpPr>
        <p:spPr bwMode="auto">
          <a:xfrm>
            <a:off x="430212" y="1803400"/>
            <a:ext cx="8118475" cy="3946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Pneumonia</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err="1" smtClean="0">
                <a:ln>
                  <a:noFill/>
                </a:ln>
                <a:solidFill>
                  <a:schemeClr val="tx1"/>
                </a:solidFill>
                <a:effectLst/>
                <a:uLnTx/>
                <a:uFillTx/>
                <a:latin typeface="+mn-lt"/>
                <a:ea typeface="+mn-ea"/>
                <a:cs typeface="+mn-cs"/>
              </a:rPr>
              <a:t>Bacteremia</a:t>
            </a: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err="1" smtClean="0">
                <a:ln>
                  <a:noFill/>
                </a:ln>
                <a:solidFill>
                  <a:schemeClr val="tx1"/>
                </a:solidFill>
                <a:effectLst/>
                <a:uLnTx/>
                <a:uFillTx/>
                <a:latin typeface="+mn-lt"/>
                <a:ea typeface="+mn-ea"/>
                <a:cs typeface="+mn-cs"/>
              </a:rPr>
              <a:t>Osteomyelitis</a:t>
            </a: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CNS infections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Infective endocarditis (IE)</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“Serious deep seated infections”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MRSA – still need to consider site of infection</a:t>
            </a:r>
          </a:p>
          <a:p>
            <a:pPr marL="342900" marR="0" lvl="0" indent="-342900" algn="l" defTabSz="914400" rtl="0" eaLnBrk="0" fontAlgn="base" latinLnBrk="0" hangingPunct="0">
              <a:lnSpc>
                <a:spcPct val="100000"/>
              </a:lnSpc>
              <a:spcBef>
                <a:spcPct val="20000"/>
              </a:spcBef>
              <a:spcAft>
                <a:spcPct val="0"/>
              </a:spcAft>
              <a:buClrTx/>
              <a:buSzTx/>
              <a:tabLst/>
              <a:defRPr/>
            </a:pPr>
            <a:r>
              <a:rPr lang="en-US" sz="2800" b="1" kern="0" noProof="0" dirty="0" smtClean="0">
                <a:solidFill>
                  <a:srgbClr val="0065BD"/>
                </a:solidFill>
                <a:latin typeface="+mn-lt"/>
              </a:rPr>
              <a:t>Target 10-20 mg/L for other infections</a:t>
            </a:r>
            <a:endParaRPr kumimoji="0" lang="en-US" sz="2800" b="1" i="0" u="none" strike="noStrike" kern="0" cap="none" spc="0" normalizeH="0" baseline="0" noProof="0" dirty="0" smtClean="0">
              <a:ln>
                <a:noFill/>
              </a:ln>
              <a:solidFill>
                <a:srgbClr val="0065BD"/>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0" y="1841500"/>
            <a:ext cx="8686800" cy="523862"/>
          </a:xfrm>
          <a:prstGeom prst="rect">
            <a:avLst/>
          </a:prstGeom>
          <a:noFill/>
          <a:ln w="9525">
            <a:noFill/>
            <a:miter lim="800000"/>
            <a:headEnd/>
            <a:tailEnd/>
          </a:ln>
        </p:spPr>
        <p:txBody>
          <a:bodyPr lIns="92075" tIns="46038" rIns="92075" bIns="46038">
            <a:spAutoFit/>
          </a:bodyPr>
          <a:lstStyle/>
          <a:p>
            <a:pPr marL="808038" lvl="1" indent="-350838" eaLnBrk="0" hangingPunct="0">
              <a:spcBef>
                <a:spcPct val="100000"/>
              </a:spcBef>
              <a:buClr>
                <a:srgbClr val="00FFFF"/>
              </a:buClr>
              <a:buSzPct val="85000"/>
            </a:pPr>
            <a:r>
              <a:rPr lang="en-US" sz="2800" dirty="0" smtClean="0"/>
              <a:t>Peak </a:t>
            </a:r>
            <a:r>
              <a:rPr lang="en-US" sz="2800" dirty="0"/>
              <a:t>(post) levels are </a:t>
            </a:r>
            <a:r>
              <a:rPr lang="en-US" sz="2800" dirty="0" smtClean="0"/>
              <a:t>NOT generally indicated</a:t>
            </a:r>
            <a:endParaRPr lang="en-US" sz="2800" dirty="0"/>
          </a:p>
        </p:txBody>
      </p:sp>
      <p:sp>
        <p:nvSpPr>
          <p:cNvPr id="192515" name="Rectangle 3"/>
          <p:cNvSpPr>
            <a:spLocks noChangeArrowheads="1"/>
          </p:cNvSpPr>
          <p:nvPr/>
        </p:nvSpPr>
        <p:spPr bwMode="auto">
          <a:xfrm>
            <a:off x="405947" y="2439534"/>
            <a:ext cx="7885113" cy="1936557"/>
          </a:xfrm>
          <a:prstGeom prst="rect">
            <a:avLst/>
          </a:prstGeom>
          <a:noFill/>
          <a:ln w="9525">
            <a:noFill/>
            <a:miter lim="800000"/>
            <a:headEnd/>
            <a:tailEnd/>
          </a:ln>
          <a:effectLst/>
        </p:spPr>
        <p:txBody>
          <a:bodyPr lIns="92075" tIns="46038" rIns="92075" bIns="46038">
            <a:spAutoFit/>
          </a:bodyPr>
          <a:lstStyle/>
          <a:p>
            <a:pPr marL="808038" lvl="1" indent="-466725" eaLnBrk="0" hangingPunct="0">
              <a:lnSpc>
                <a:spcPct val="90000"/>
              </a:lnSpc>
              <a:spcBef>
                <a:spcPct val="20000"/>
              </a:spcBef>
              <a:buSzPct val="85000"/>
              <a:buFont typeface="Arial" pitchFamily="34" charset="0"/>
              <a:buChar char="•"/>
              <a:defRPr/>
            </a:pPr>
            <a:r>
              <a:rPr lang="en-US" sz="2400" dirty="0" smtClean="0">
                <a:latin typeface="Arial" pitchFamily="34" charset="0"/>
              </a:rPr>
              <a:t>Peaks do not correlate to clinical </a:t>
            </a:r>
            <a:r>
              <a:rPr lang="en-US" sz="2400" dirty="0">
                <a:latin typeface="Arial" pitchFamily="34" charset="0"/>
              </a:rPr>
              <a:t>outcome </a:t>
            </a:r>
            <a:r>
              <a:rPr lang="en-US" sz="2400" dirty="0" smtClean="0">
                <a:latin typeface="Arial" pitchFamily="34" charset="0"/>
              </a:rPr>
              <a:t>or </a:t>
            </a:r>
            <a:r>
              <a:rPr lang="en-US" sz="2400" dirty="0">
                <a:latin typeface="Arial" pitchFamily="34" charset="0"/>
              </a:rPr>
              <a:t>bacterial </a:t>
            </a:r>
            <a:r>
              <a:rPr lang="en-US" sz="2400" dirty="0" smtClean="0">
                <a:latin typeface="Arial" pitchFamily="34" charset="0"/>
              </a:rPr>
              <a:t>eradication (AUC/MIC does)</a:t>
            </a:r>
          </a:p>
          <a:p>
            <a:pPr marL="808038" lvl="1" indent="-466725" eaLnBrk="0" hangingPunct="0">
              <a:lnSpc>
                <a:spcPct val="90000"/>
              </a:lnSpc>
              <a:spcBef>
                <a:spcPct val="20000"/>
              </a:spcBef>
              <a:buSzPct val="85000"/>
              <a:buFont typeface="Arial" pitchFamily="34" charset="0"/>
              <a:buChar char="•"/>
              <a:defRPr/>
            </a:pPr>
            <a:r>
              <a:rPr lang="en-US" sz="2400" dirty="0" smtClean="0">
                <a:latin typeface="Arial" pitchFamily="34" charset="0"/>
              </a:rPr>
              <a:t>3-compartment </a:t>
            </a:r>
            <a:r>
              <a:rPr lang="en-US" sz="2400" dirty="0">
                <a:latin typeface="Arial" pitchFamily="34" charset="0"/>
              </a:rPr>
              <a:t>model makes it difficult to identify the true </a:t>
            </a:r>
            <a:r>
              <a:rPr lang="en-US" sz="2400" dirty="0" smtClean="0">
                <a:latin typeface="Arial" pitchFamily="34" charset="0"/>
              </a:rPr>
              <a:t>peak</a:t>
            </a:r>
            <a:endParaRPr lang="en-US" sz="2400" dirty="0">
              <a:latin typeface="Arial" pitchFamily="34" charset="0"/>
            </a:endParaRPr>
          </a:p>
          <a:p>
            <a:pPr marL="808038" lvl="1" indent="-466725" eaLnBrk="0" hangingPunct="0">
              <a:lnSpc>
                <a:spcPct val="90000"/>
              </a:lnSpc>
              <a:spcBef>
                <a:spcPct val="20000"/>
              </a:spcBef>
              <a:buClr>
                <a:schemeClr val="hlink"/>
              </a:buClr>
              <a:buSzPct val="85000"/>
              <a:defRPr/>
            </a:pPr>
            <a:endParaRPr lang="en-US" sz="2600" dirty="0">
              <a:latin typeface="Arial" pitchFamily="34" charset="0"/>
            </a:endParaRPr>
          </a:p>
        </p:txBody>
      </p:sp>
      <p:sp>
        <p:nvSpPr>
          <p:cNvPr id="192516" name="Rectangle 4"/>
          <p:cNvSpPr>
            <a:spLocks noChangeArrowheads="1"/>
          </p:cNvSpPr>
          <p:nvPr/>
        </p:nvSpPr>
        <p:spPr bwMode="auto">
          <a:xfrm>
            <a:off x="779463" y="838200"/>
            <a:ext cx="7678737" cy="685800"/>
          </a:xfrm>
          <a:prstGeom prst="rect">
            <a:avLst/>
          </a:prstGeom>
          <a:noFill/>
          <a:ln w="9525">
            <a:noFill/>
            <a:miter lim="800000"/>
            <a:headEnd/>
            <a:tailEnd/>
          </a:ln>
          <a:effectLst/>
        </p:spPr>
        <p:txBody>
          <a:bodyPr lIns="92075" tIns="46038" rIns="92075" bIns="46038" anchor="b"/>
          <a:lstStyle/>
          <a:p>
            <a:pPr eaLnBrk="0" hangingPunct="0">
              <a:defRPr/>
            </a:pPr>
            <a:r>
              <a:rPr lang="en-US" sz="3200" b="1" dirty="0" err="1">
                <a:solidFill>
                  <a:srgbClr val="0065BD"/>
                </a:solidFill>
                <a:latin typeface="+mj-lt"/>
              </a:rPr>
              <a:t>Vancomycin</a:t>
            </a:r>
            <a:r>
              <a:rPr lang="en-US" sz="3200" b="1" dirty="0">
                <a:solidFill>
                  <a:srgbClr val="0065BD"/>
                </a:solidFill>
                <a:latin typeface="+mj-lt"/>
              </a:rPr>
              <a:t> </a:t>
            </a:r>
            <a:r>
              <a:rPr lang="en-US" sz="3200" b="1" dirty="0" smtClean="0">
                <a:solidFill>
                  <a:srgbClr val="0065BD"/>
                </a:solidFill>
                <a:latin typeface="+mj-lt"/>
              </a:rPr>
              <a:t>Monitoring</a:t>
            </a:r>
            <a:endParaRPr lang="en-US" sz="3200" b="1" dirty="0">
              <a:solidFill>
                <a:srgbClr val="0065BD"/>
              </a:solidFill>
              <a:latin typeface="+mj-lt"/>
            </a:endParaRPr>
          </a:p>
        </p:txBody>
      </p:sp>
      <p:sp>
        <p:nvSpPr>
          <p:cNvPr id="192517" name="Text Box 5"/>
          <p:cNvSpPr txBox="1">
            <a:spLocks noChangeArrowheads="1"/>
          </p:cNvSpPr>
          <p:nvPr/>
        </p:nvSpPr>
        <p:spPr bwMode="auto">
          <a:xfrm>
            <a:off x="1295400" y="5951538"/>
            <a:ext cx="255588" cy="400050"/>
          </a:xfrm>
          <a:prstGeom prst="rect">
            <a:avLst/>
          </a:prstGeom>
          <a:noFill/>
          <a:ln w="12700">
            <a:noFill/>
            <a:miter lim="800000"/>
            <a:headEnd/>
            <a:tailEnd/>
          </a:ln>
        </p:spPr>
        <p:txBody>
          <a:bodyPr wrap="none">
            <a:spAutoFit/>
          </a:bodyPr>
          <a:lstStyle/>
          <a:p>
            <a:pPr eaLnBrk="0" hangingPunct="0"/>
            <a:r>
              <a:rPr lang="en-US" sz="200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2517">
                                            <p:txEl>
                                              <p:pRg st="0" end="0"/>
                                            </p:txEl>
                                          </p:spTgt>
                                        </p:tgtEl>
                                        <p:attrNameLst>
                                          <p:attrName>style.visibility</p:attrName>
                                        </p:attrNameLst>
                                      </p:cBhvr>
                                      <p:to>
                                        <p:strVal val="visible"/>
                                      </p:to>
                                    </p:set>
                                    <p:anim calcmode="lin" valueType="num">
                                      <p:cBhvr additive="base">
                                        <p:cTn id="7" dur="500" fill="hold"/>
                                        <p:tgtEl>
                                          <p:spTgt spid="1925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251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ChangeArrowheads="1"/>
          </p:cNvSpPr>
          <p:nvPr/>
        </p:nvSpPr>
        <p:spPr bwMode="auto">
          <a:xfrm>
            <a:off x="779463" y="762000"/>
            <a:ext cx="7678737" cy="685800"/>
          </a:xfrm>
          <a:prstGeom prst="rect">
            <a:avLst/>
          </a:prstGeom>
          <a:noFill/>
          <a:ln w="9525">
            <a:noFill/>
            <a:miter lim="800000"/>
            <a:headEnd/>
            <a:tailEnd/>
          </a:ln>
          <a:effectLst/>
        </p:spPr>
        <p:txBody>
          <a:bodyPr lIns="92075" tIns="46038" rIns="92075" bIns="46038" anchor="b"/>
          <a:lstStyle/>
          <a:p>
            <a:pPr eaLnBrk="0" hangingPunct="0">
              <a:defRPr/>
            </a:pPr>
            <a:r>
              <a:rPr lang="en-US" sz="3200" b="1" dirty="0" err="1">
                <a:solidFill>
                  <a:srgbClr val="0065BD"/>
                </a:solidFill>
                <a:latin typeface="+mj-lt"/>
              </a:rPr>
              <a:t>Vancomycin</a:t>
            </a:r>
            <a:r>
              <a:rPr lang="en-US" sz="3200" b="1" dirty="0">
                <a:solidFill>
                  <a:srgbClr val="0065BD"/>
                </a:solidFill>
                <a:latin typeface="+mj-lt"/>
              </a:rPr>
              <a:t> </a:t>
            </a:r>
            <a:r>
              <a:rPr lang="en-US" sz="3200" b="1" dirty="0" smtClean="0">
                <a:solidFill>
                  <a:srgbClr val="0065BD"/>
                </a:solidFill>
                <a:latin typeface="+mj-lt"/>
              </a:rPr>
              <a:t>Monitoring</a:t>
            </a:r>
            <a:endParaRPr lang="en-US" sz="3200" b="1" dirty="0">
              <a:solidFill>
                <a:srgbClr val="0065BD"/>
              </a:solidFill>
              <a:latin typeface="+mj-lt"/>
            </a:endParaRPr>
          </a:p>
        </p:txBody>
      </p:sp>
      <p:sp>
        <p:nvSpPr>
          <p:cNvPr id="50179" name="Rectangle 3"/>
          <p:cNvSpPr>
            <a:spLocks noChangeArrowheads="1"/>
          </p:cNvSpPr>
          <p:nvPr/>
        </p:nvSpPr>
        <p:spPr bwMode="auto">
          <a:xfrm>
            <a:off x="384175" y="1858963"/>
            <a:ext cx="8382000" cy="3915560"/>
          </a:xfrm>
          <a:prstGeom prst="rect">
            <a:avLst/>
          </a:prstGeom>
          <a:noFill/>
          <a:ln w="9525">
            <a:noFill/>
            <a:miter lim="800000"/>
            <a:headEnd/>
            <a:tailEnd/>
          </a:ln>
        </p:spPr>
        <p:txBody>
          <a:bodyPr lIns="92075" tIns="46038" rIns="92075" bIns="46038">
            <a:spAutoFit/>
          </a:bodyPr>
          <a:lstStyle/>
          <a:p>
            <a:pPr eaLnBrk="0" hangingPunct="0">
              <a:lnSpc>
                <a:spcPct val="90000"/>
              </a:lnSpc>
              <a:spcBef>
                <a:spcPct val="50000"/>
              </a:spcBef>
              <a:buFont typeface="Arial" pitchFamily="34" charset="0"/>
              <a:buChar char="•"/>
            </a:pPr>
            <a:r>
              <a:rPr lang="en-US" sz="2800" dirty="0" smtClean="0"/>
              <a:t>Serum </a:t>
            </a:r>
            <a:r>
              <a:rPr lang="en-US" sz="2800" dirty="0" err="1"/>
              <a:t>creatinine</a:t>
            </a:r>
            <a:endParaRPr lang="en-US" sz="2800" dirty="0"/>
          </a:p>
          <a:p>
            <a:pPr marL="685800" lvl="1" indent="-228600" eaLnBrk="0" hangingPunct="0">
              <a:lnSpc>
                <a:spcPct val="90000"/>
              </a:lnSpc>
              <a:spcBef>
                <a:spcPct val="20000"/>
              </a:spcBef>
              <a:buClr>
                <a:schemeClr val="hlink"/>
              </a:buClr>
              <a:buFontTx/>
              <a:buChar char="•"/>
            </a:pPr>
            <a:r>
              <a:rPr lang="en-US" sz="2800" dirty="0" smtClean="0"/>
              <a:t>Baseline &amp; once weekly</a:t>
            </a:r>
          </a:p>
          <a:p>
            <a:pPr marL="1143000" lvl="2" indent="-228600" eaLnBrk="0" hangingPunct="0">
              <a:lnSpc>
                <a:spcPct val="90000"/>
              </a:lnSpc>
              <a:spcBef>
                <a:spcPct val="20000"/>
              </a:spcBef>
              <a:buClr>
                <a:schemeClr val="hlink"/>
              </a:buClr>
              <a:buFontTx/>
              <a:buChar char="•"/>
            </a:pPr>
            <a:r>
              <a:rPr lang="en-US" sz="2400" dirty="0" smtClean="0"/>
              <a:t>more </a:t>
            </a:r>
            <a:r>
              <a:rPr lang="en-US" sz="2400" dirty="0"/>
              <a:t>frequently based on patient </a:t>
            </a:r>
            <a:r>
              <a:rPr lang="en-US" sz="2400" dirty="0" smtClean="0"/>
              <a:t>condition</a:t>
            </a:r>
            <a:endParaRPr lang="en-US" sz="2800" dirty="0" smtClean="0"/>
          </a:p>
          <a:p>
            <a:pPr marL="685800" lvl="1" indent="-228600" eaLnBrk="0" hangingPunct="0">
              <a:lnSpc>
                <a:spcPct val="90000"/>
              </a:lnSpc>
              <a:spcBef>
                <a:spcPct val="20000"/>
              </a:spcBef>
              <a:buClr>
                <a:schemeClr val="hlink"/>
              </a:buClr>
              <a:buFontTx/>
              <a:buChar char="•"/>
            </a:pPr>
            <a:r>
              <a:rPr lang="en-US" sz="2800" dirty="0" smtClean="0"/>
              <a:t>If </a:t>
            </a:r>
            <a:r>
              <a:rPr lang="en-US" sz="2800" dirty="0" err="1"/>
              <a:t>creatinine</a:t>
            </a:r>
            <a:r>
              <a:rPr lang="en-US" sz="2800" dirty="0"/>
              <a:t> changes need to re-evaluate </a:t>
            </a:r>
            <a:r>
              <a:rPr lang="en-US" sz="2800" dirty="0" smtClean="0"/>
              <a:t>dosing</a:t>
            </a:r>
          </a:p>
          <a:p>
            <a:pPr marL="1143000" lvl="2" indent="-228600" eaLnBrk="0" hangingPunct="0">
              <a:lnSpc>
                <a:spcPct val="90000"/>
              </a:lnSpc>
              <a:spcBef>
                <a:spcPct val="20000"/>
              </a:spcBef>
              <a:buClr>
                <a:schemeClr val="hlink"/>
              </a:buClr>
              <a:buFontTx/>
              <a:buChar char="•"/>
            </a:pPr>
            <a:r>
              <a:rPr lang="en-US" sz="2400" dirty="0" smtClean="0"/>
              <a:t>suggest </a:t>
            </a:r>
            <a:r>
              <a:rPr lang="en-US" sz="2400" dirty="0"/>
              <a:t>drawing a </a:t>
            </a:r>
            <a:r>
              <a:rPr lang="en-US" sz="2400" dirty="0" smtClean="0"/>
              <a:t>trough level</a:t>
            </a:r>
          </a:p>
          <a:p>
            <a:pPr marL="1143000" lvl="2" indent="-228600" eaLnBrk="0" hangingPunct="0">
              <a:lnSpc>
                <a:spcPct val="90000"/>
              </a:lnSpc>
              <a:spcBef>
                <a:spcPct val="20000"/>
              </a:spcBef>
              <a:buClr>
                <a:schemeClr val="hlink"/>
              </a:buClr>
              <a:buFontTx/>
              <a:buChar char="•"/>
            </a:pPr>
            <a:endParaRPr lang="en-US" sz="2400" dirty="0" smtClean="0"/>
          </a:p>
          <a:p>
            <a:pPr marL="228600" indent="-228600" eaLnBrk="0" hangingPunct="0">
              <a:lnSpc>
                <a:spcPct val="90000"/>
              </a:lnSpc>
              <a:spcBef>
                <a:spcPct val="20000"/>
              </a:spcBef>
              <a:buClr>
                <a:schemeClr val="hlink"/>
              </a:buClr>
              <a:buFontTx/>
              <a:buChar char="•"/>
            </a:pPr>
            <a:r>
              <a:rPr lang="en-US" sz="2800" dirty="0" smtClean="0"/>
              <a:t>CBC with differential</a:t>
            </a:r>
          </a:p>
          <a:p>
            <a:pPr marL="685800" lvl="1" indent="-228600" eaLnBrk="0" hangingPunct="0">
              <a:lnSpc>
                <a:spcPct val="90000"/>
              </a:lnSpc>
              <a:spcBef>
                <a:spcPct val="20000"/>
              </a:spcBef>
              <a:buClr>
                <a:schemeClr val="hlink"/>
              </a:buClr>
              <a:buFontTx/>
              <a:buChar char="•"/>
            </a:pPr>
            <a:r>
              <a:rPr lang="en-US" sz="2400" dirty="0" smtClean="0"/>
              <a:t>Baseline &amp; once weekly</a:t>
            </a:r>
            <a:endParaRPr lang="en-US" sz="2400" dirty="0"/>
          </a:p>
        </p:txBody>
      </p:sp>
      <p:sp>
        <p:nvSpPr>
          <p:cNvPr id="194564" name="Rectangle 4"/>
          <p:cNvSpPr>
            <a:spLocks noChangeArrowheads="1"/>
          </p:cNvSpPr>
          <p:nvPr/>
        </p:nvSpPr>
        <p:spPr bwMode="auto">
          <a:xfrm>
            <a:off x="762000" y="3810000"/>
            <a:ext cx="8382000" cy="425450"/>
          </a:xfrm>
          <a:prstGeom prst="rect">
            <a:avLst/>
          </a:prstGeom>
          <a:noFill/>
          <a:ln w="9525">
            <a:noFill/>
            <a:miter lim="800000"/>
            <a:headEnd/>
            <a:tailEnd/>
          </a:ln>
          <a:effectLst/>
        </p:spPr>
        <p:txBody>
          <a:bodyPr lIns="92075" tIns="46038" rIns="92075" bIns="46038">
            <a:spAutoFit/>
          </a:bodyPr>
          <a:lstStyle/>
          <a:p>
            <a:pPr eaLnBrk="0" hangingPunct="0">
              <a:lnSpc>
                <a:spcPct val="90000"/>
              </a:lnSpc>
              <a:spcBef>
                <a:spcPct val="50000"/>
              </a:spcBef>
              <a:tabLst>
                <a:tab pos="857250" algn="l"/>
              </a:tabLst>
              <a:defRPr/>
            </a:pPr>
            <a:endParaRPr lang="en-US" sz="2400" b="1" i="1">
              <a:effectLst>
                <a:outerShdw blurRad="38100" dist="38100" dir="2700000" algn="tl">
                  <a:srgbClr val="C0C0C0"/>
                </a:outerShdw>
              </a:effectLst>
              <a:latin typeface="Arial" pitchFamily="34"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2"/>
          <p:cNvSpPr txBox="1">
            <a:spLocks noChangeArrowheads="1"/>
          </p:cNvSpPr>
          <p:nvPr/>
        </p:nvSpPr>
        <p:spPr bwMode="auto">
          <a:xfrm>
            <a:off x="846667" y="804334"/>
            <a:ext cx="7135287" cy="646331"/>
          </a:xfrm>
          <a:prstGeom prst="rect">
            <a:avLst/>
          </a:prstGeom>
          <a:noFill/>
          <a:ln w="12700">
            <a:noFill/>
            <a:miter lim="800000"/>
            <a:headEnd/>
            <a:tailEnd/>
          </a:ln>
        </p:spPr>
        <p:txBody>
          <a:bodyPr wrap="none">
            <a:spAutoFit/>
          </a:bodyPr>
          <a:lstStyle/>
          <a:p>
            <a:pPr eaLnBrk="0" hangingPunct="0"/>
            <a:r>
              <a:rPr lang="en-US" sz="3600" b="1" dirty="0" smtClean="0">
                <a:solidFill>
                  <a:srgbClr val="0065BD"/>
                </a:solidFill>
              </a:rPr>
              <a:t>The “Pharmacokinetic Consult”</a:t>
            </a:r>
            <a:endParaRPr lang="en-US" sz="3600" b="1" dirty="0">
              <a:solidFill>
                <a:srgbClr val="0065BD"/>
              </a:solidFill>
            </a:endParaRPr>
          </a:p>
        </p:txBody>
      </p:sp>
      <p:sp>
        <p:nvSpPr>
          <p:cNvPr id="53252" name="Text Box 3"/>
          <p:cNvSpPr txBox="1">
            <a:spLocks noChangeArrowheads="1"/>
          </p:cNvSpPr>
          <p:nvPr/>
        </p:nvSpPr>
        <p:spPr bwMode="auto">
          <a:xfrm>
            <a:off x="439738" y="1652588"/>
            <a:ext cx="8399462" cy="4401205"/>
          </a:xfrm>
          <a:prstGeom prst="rect">
            <a:avLst/>
          </a:prstGeom>
          <a:noFill/>
          <a:ln w="12700">
            <a:noFill/>
            <a:miter lim="800000"/>
            <a:headEnd/>
            <a:tailEnd/>
          </a:ln>
        </p:spPr>
        <p:txBody>
          <a:bodyPr>
            <a:spAutoFit/>
          </a:bodyPr>
          <a:lstStyle/>
          <a:p>
            <a:pPr marL="457200" indent="-457200" eaLnBrk="0" hangingPunct="0"/>
            <a:r>
              <a:rPr lang="en-US" sz="2800" dirty="0" smtClean="0"/>
              <a:t>Decide on interval based on renal function:</a:t>
            </a:r>
          </a:p>
          <a:p>
            <a:pPr marL="514350" indent="-514350" eaLnBrk="0" hangingPunct="0"/>
            <a:r>
              <a:rPr lang="en-US" sz="2800" dirty="0" smtClean="0"/>
              <a:t>	Calculate </a:t>
            </a:r>
            <a:r>
              <a:rPr lang="en-US" sz="2800" dirty="0" err="1" smtClean="0"/>
              <a:t>ClCr</a:t>
            </a:r>
            <a:r>
              <a:rPr lang="en-US" sz="2800" dirty="0" smtClean="0"/>
              <a:t> using Cockcroft-</a:t>
            </a:r>
            <a:r>
              <a:rPr lang="en-US" sz="2800" dirty="0" err="1" smtClean="0"/>
              <a:t>Gault</a:t>
            </a:r>
            <a:r>
              <a:rPr lang="en-US" sz="2800" dirty="0" smtClean="0"/>
              <a:t> &amp;</a:t>
            </a:r>
          </a:p>
          <a:p>
            <a:pPr marL="1076325" indent="-568325" eaLnBrk="0" hangingPunct="0"/>
            <a:r>
              <a:rPr lang="en-US" sz="2800" dirty="0" smtClean="0"/>
              <a:t>a) 	use Bugs &amp; Drugs table, or</a:t>
            </a:r>
          </a:p>
          <a:p>
            <a:pPr marL="1076325" indent="-568325" eaLnBrk="0" hangingPunct="0">
              <a:buAutoNum type="alphaLcParenR" startAt="2"/>
            </a:pPr>
            <a:r>
              <a:rPr lang="en-US" sz="2800" dirty="0" smtClean="0"/>
              <a:t>Equations:  </a:t>
            </a:r>
          </a:p>
          <a:p>
            <a:pPr marL="514350" indent="561975" eaLnBrk="0" hangingPunct="0"/>
            <a:r>
              <a:rPr lang="en-US" sz="2800" dirty="0" err="1" smtClean="0"/>
              <a:t>k</a:t>
            </a:r>
            <a:r>
              <a:rPr lang="en-US" sz="2800" baseline="-25000" dirty="0" err="1" smtClean="0"/>
              <a:t>eVancomycin</a:t>
            </a:r>
            <a:r>
              <a:rPr lang="en-US" sz="2800" dirty="0" smtClean="0"/>
              <a:t>= 0.00083(</a:t>
            </a:r>
            <a:r>
              <a:rPr lang="en-US" sz="2800" dirty="0" err="1" smtClean="0"/>
              <a:t>CLcr</a:t>
            </a:r>
            <a:r>
              <a:rPr lang="en-US" sz="2800" dirty="0" smtClean="0"/>
              <a:t>) + 0.0044  h</a:t>
            </a:r>
            <a:r>
              <a:rPr lang="en-US" sz="2800" baseline="30000" dirty="0" smtClean="0"/>
              <a:t>-1</a:t>
            </a:r>
          </a:p>
          <a:p>
            <a:pPr marL="514350" indent="561975" eaLnBrk="0" hangingPunct="0"/>
            <a:r>
              <a:rPr lang="en-CA" sz="2800" dirty="0" smtClean="0">
                <a:cs typeface="Arial" charset="0"/>
              </a:rPr>
              <a:t>Tau</a:t>
            </a:r>
            <a:r>
              <a:rPr lang="en-US" sz="2800" dirty="0" smtClean="0">
                <a:cs typeface="Arial" charset="0"/>
              </a:rPr>
              <a:t> = </a:t>
            </a:r>
            <a:r>
              <a:rPr lang="en-US" sz="2800" u="sng" dirty="0" err="1" smtClean="0">
                <a:cs typeface="Arial" charset="0"/>
              </a:rPr>
              <a:t>ln</a:t>
            </a:r>
            <a:r>
              <a:rPr lang="en-US" sz="2800" u="sng" dirty="0" smtClean="0">
                <a:cs typeface="Arial" charset="0"/>
              </a:rPr>
              <a:t> (</a:t>
            </a:r>
            <a:r>
              <a:rPr lang="en-US" sz="2800" u="sng" dirty="0" err="1" smtClean="0">
                <a:cs typeface="Arial" charset="0"/>
              </a:rPr>
              <a:t>C</a:t>
            </a:r>
            <a:r>
              <a:rPr lang="en-US" sz="2800" u="sng" baseline="-25000" dirty="0" err="1" smtClean="0">
                <a:cs typeface="Arial" charset="0"/>
              </a:rPr>
              <a:t>max</a:t>
            </a:r>
            <a:r>
              <a:rPr lang="en-US" sz="2800" u="sng" dirty="0" smtClean="0">
                <a:cs typeface="Arial" charset="0"/>
              </a:rPr>
              <a:t>/</a:t>
            </a:r>
            <a:r>
              <a:rPr lang="en-US" sz="2800" u="sng" dirty="0" err="1" smtClean="0">
                <a:cs typeface="Arial" charset="0"/>
              </a:rPr>
              <a:t>C</a:t>
            </a:r>
            <a:r>
              <a:rPr lang="en-US" sz="2800" u="sng" baseline="-25000" dirty="0" err="1" smtClean="0">
                <a:cs typeface="Arial" charset="0"/>
              </a:rPr>
              <a:t>min</a:t>
            </a:r>
            <a:r>
              <a:rPr lang="en-US" sz="2800" u="sng" dirty="0" smtClean="0">
                <a:cs typeface="Arial" charset="0"/>
              </a:rPr>
              <a:t>)</a:t>
            </a:r>
            <a:r>
              <a:rPr lang="en-US" sz="2800" dirty="0" smtClean="0">
                <a:cs typeface="Arial" charset="0"/>
              </a:rPr>
              <a:t> </a:t>
            </a:r>
          </a:p>
          <a:p>
            <a:pPr marL="514350" indent="561975" eaLnBrk="0" hangingPunct="0"/>
            <a:r>
              <a:rPr lang="en-US" sz="2800" dirty="0" smtClean="0">
                <a:cs typeface="Arial" charset="0"/>
              </a:rPr>
              <a:t>                  </a:t>
            </a:r>
            <a:r>
              <a:rPr lang="en-US" sz="2800" dirty="0" err="1" smtClean="0">
                <a:cs typeface="Arial" charset="0"/>
              </a:rPr>
              <a:t>k</a:t>
            </a:r>
            <a:r>
              <a:rPr lang="en-US" sz="2800" baseline="-25000" dirty="0" err="1" smtClean="0">
                <a:cs typeface="Arial" charset="0"/>
              </a:rPr>
              <a:t>e</a:t>
            </a:r>
            <a:endParaRPr lang="en-US" sz="2800" baseline="30000" dirty="0" smtClean="0"/>
          </a:p>
          <a:p>
            <a:pPr marL="457200" indent="-457200" eaLnBrk="0" hangingPunct="0"/>
            <a:r>
              <a:rPr lang="en-US" sz="2800" dirty="0" smtClean="0"/>
              <a:t> Decide </a:t>
            </a:r>
            <a:r>
              <a:rPr lang="en-US" sz="2800" dirty="0"/>
              <a:t>if trough level required for </a:t>
            </a:r>
            <a:r>
              <a:rPr lang="en-US" sz="2800" dirty="0" smtClean="0"/>
              <a:t>monitoring</a:t>
            </a:r>
          </a:p>
          <a:p>
            <a:pPr marL="457200" indent="-457200" eaLnBrk="0" hangingPunct="0"/>
            <a:endParaRPr lang="en-US" sz="2800" dirty="0"/>
          </a:p>
          <a:p>
            <a:pPr marL="457200" indent="-457200" eaLnBrk="0" hangingPunct="0"/>
            <a:r>
              <a:rPr lang="en-US" sz="2800" dirty="0"/>
              <a:t> </a:t>
            </a:r>
            <a:r>
              <a:rPr lang="en-US" sz="2800" dirty="0" smtClean="0"/>
              <a:t>Arrange </a:t>
            </a:r>
            <a:r>
              <a:rPr lang="en-US" sz="2800" dirty="0"/>
              <a:t>for serum creatinine +/- </a:t>
            </a:r>
            <a:r>
              <a:rPr lang="en-US" sz="2800" dirty="0" err="1"/>
              <a:t>vanco</a:t>
            </a:r>
            <a:r>
              <a:rPr lang="en-US" sz="2800" dirty="0"/>
              <a:t> trough</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spect="1" noChangeArrowheads="1"/>
          </p:cNvSpPr>
          <p:nvPr>
            <p:ph type="title" idx="4294967295"/>
          </p:nvPr>
        </p:nvSpPr>
        <p:spPr>
          <a:xfrm>
            <a:off x="0" y="479425"/>
            <a:ext cx="8631238" cy="1143000"/>
          </a:xfrm>
        </p:spPr>
        <p:txBody>
          <a:bodyPr wrap="none" lIns="0" tIns="0" rIns="0" bIns="0" anchor="b"/>
          <a:lstStyle/>
          <a:p>
            <a:pPr eaLnBrk="1" hangingPunct="1"/>
            <a:r>
              <a:rPr lang="en-US" sz="4000" dirty="0" err="1" smtClean="0"/>
              <a:t>Vancomycin</a:t>
            </a:r>
            <a:r>
              <a:rPr lang="en-US" sz="4000" dirty="0" smtClean="0"/>
              <a:t> History Lesson</a:t>
            </a:r>
          </a:p>
        </p:txBody>
      </p:sp>
      <p:sp>
        <p:nvSpPr>
          <p:cNvPr id="7171" name="Rectangle 3"/>
          <p:cNvSpPr>
            <a:spLocks noGrp="1" noChangeAspect="1" noChangeArrowheads="1"/>
          </p:cNvSpPr>
          <p:nvPr>
            <p:ph type="body" idx="4294967295"/>
          </p:nvPr>
        </p:nvSpPr>
        <p:spPr>
          <a:xfrm>
            <a:off x="685800" y="1952625"/>
            <a:ext cx="7620000" cy="3352800"/>
          </a:xfrm>
        </p:spPr>
        <p:txBody>
          <a:bodyPr lIns="0" tIns="0" rIns="0" bIns="0"/>
          <a:lstStyle/>
          <a:p>
            <a:pPr marL="533400" indent="-533400" eaLnBrk="1" hangingPunct="1"/>
            <a:r>
              <a:rPr lang="en-US" sz="2800" dirty="0" smtClean="0"/>
              <a:t>Derived from the word “vanquish”</a:t>
            </a:r>
          </a:p>
          <a:p>
            <a:pPr marL="933450" lvl="1" indent="-533400" eaLnBrk="1" hangingPunct="1"/>
            <a:r>
              <a:rPr lang="en-US" dirty="0" smtClean="0"/>
              <a:t>Obtained from </a:t>
            </a:r>
            <a:r>
              <a:rPr lang="en-US" i="1" dirty="0" err="1" smtClean="0"/>
              <a:t>Streptomyces</a:t>
            </a:r>
            <a:r>
              <a:rPr lang="en-US" i="1" dirty="0" smtClean="0"/>
              <a:t> </a:t>
            </a:r>
            <a:r>
              <a:rPr lang="en-US" i="1" dirty="0" err="1" smtClean="0"/>
              <a:t>orientalis</a:t>
            </a:r>
            <a:endParaRPr lang="en-US" i="1" dirty="0" smtClean="0"/>
          </a:p>
          <a:p>
            <a:pPr marL="933450" lvl="1" indent="-533400" eaLnBrk="1" hangingPunct="1"/>
            <a:r>
              <a:rPr lang="en-US" dirty="0" smtClean="0"/>
              <a:t>Isolated 1956: Picric acid precipitation from Borneo soil sample</a:t>
            </a:r>
          </a:p>
          <a:p>
            <a:pPr marL="533400" indent="-533400" eaLnBrk="1" hangingPunct="1"/>
            <a:r>
              <a:rPr lang="en-US" sz="2800" dirty="0" smtClean="0"/>
              <a:t>Prior to 1986: Purity 80 - 90%</a:t>
            </a:r>
          </a:p>
          <a:p>
            <a:pPr marL="533400" indent="-533400" eaLnBrk="1" hangingPunct="1"/>
            <a:r>
              <a:rPr lang="en-US" sz="2800" dirty="0" smtClean="0"/>
              <a:t>After 1986:  Purity increased to &gt; 90%</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spect="1" noChangeArrowheads="1"/>
          </p:cNvSpPr>
          <p:nvPr>
            <p:ph type="title" idx="4294967295"/>
          </p:nvPr>
        </p:nvSpPr>
        <p:spPr>
          <a:xfrm>
            <a:off x="0" y="409575"/>
            <a:ext cx="8631238" cy="1143000"/>
          </a:xfrm>
        </p:spPr>
        <p:txBody>
          <a:bodyPr wrap="none" lIns="0" tIns="0" rIns="0" bIns="0" anchor="b"/>
          <a:lstStyle/>
          <a:p>
            <a:pPr eaLnBrk="1" hangingPunct="1"/>
            <a:r>
              <a:rPr lang="en-US" dirty="0" smtClean="0"/>
              <a:t>TDM Tips: </a:t>
            </a:r>
          </a:p>
        </p:txBody>
      </p:sp>
      <p:sp>
        <p:nvSpPr>
          <p:cNvPr id="54276" name="Rectangle 3"/>
          <p:cNvSpPr>
            <a:spLocks noGrp="1" noChangeAspect="1" noChangeArrowheads="1"/>
          </p:cNvSpPr>
          <p:nvPr>
            <p:ph type="body" idx="4294967295"/>
          </p:nvPr>
        </p:nvSpPr>
        <p:spPr>
          <a:xfrm>
            <a:off x="484188" y="1908175"/>
            <a:ext cx="7620000" cy="3980996"/>
          </a:xfrm>
        </p:spPr>
        <p:txBody>
          <a:bodyPr lIns="0" tIns="0" rIns="0" bIns="0"/>
          <a:lstStyle/>
          <a:p>
            <a:pPr marL="609600" indent="-609600" eaLnBrk="1" hangingPunct="1">
              <a:buNone/>
            </a:pPr>
            <a:r>
              <a:rPr lang="en-US" sz="2800" dirty="0" smtClean="0">
                <a:cs typeface="Arial" charset="0"/>
              </a:rPr>
              <a:t>If desired, one can estimate </a:t>
            </a:r>
            <a:r>
              <a:rPr lang="en-US" sz="2800" dirty="0" err="1" smtClean="0">
                <a:cs typeface="Arial" charset="0"/>
              </a:rPr>
              <a:t>k</a:t>
            </a:r>
            <a:r>
              <a:rPr lang="en-US" sz="2800" baseline="-25000" dirty="0" err="1" smtClean="0">
                <a:cs typeface="Arial" charset="0"/>
              </a:rPr>
              <a:t>e</a:t>
            </a:r>
            <a:r>
              <a:rPr lang="en-US" sz="2800" dirty="0" smtClean="0">
                <a:cs typeface="Arial" charset="0"/>
              </a:rPr>
              <a:t> and t</a:t>
            </a:r>
            <a:r>
              <a:rPr lang="en-US" sz="2800" baseline="-25000" dirty="0" smtClean="0">
                <a:cs typeface="Arial" charset="0"/>
              </a:rPr>
              <a:t>1/2</a:t>
            </a:r>
            <a:endParaRPr lang="en-US" sz="2800" dirty="0" smtClean="0">
              <a:cs typeface="Arial" charset="0"/>
            </a:endParaRPr>
          </a:p>
          <a:p>
            <a:pPr marL="1009650" lvl="1" indent="-609600" eaLnBrk="1" hangingPunct="1"/>
            <a:r>
              <a:rPr lang="en-US" dirty="0" smtClean="0">
                <a:cs typeface="Arial" charset="0"/>
              </a:rPr>
              <a:t>helps confirm recommended dosing interval</a:t>
            </a:r>
          </a:p>
          <a:p>
            <a:pPr marL="1009650" lvl="1" indent="-609600" eaLnBrk="1" hangingPunct="1"/>
            <a:r>
              <a:rPr lang="en-US" dirty="0" smtClean="0">
                <a:cs typeface="Arial" charset="0"/>
              </a:rPr>
              <a:t>helps determine time to steady state</a:t>
            </a:r>
            <a:r>
              <a:rPr lang="en-US" dirty="0" smtClean="0">
                <a:solidFill>
                  <a:srgbClr val="FF0000"/>
                </a:solidFill>
                <a:cs typeface="Arial" charset="0"/>
              </a:rPr>
              <a:t>*</a:t>
            </a:r>
            <a:r>
              <a:rPr lang="en-US" dirty="0" smtClean="0">
                <a:cs typeface="Arial" charset="0"/>
              </a:rPr>
              <a:t> and when trough level should be </a:t>
            </a:r>
            <a:r>
              <a:rPr lang="en-US" smtClean="0">
                <a:cs typeface="Arial" charset="0"/>
              </a:rPr>
              <a:t>drawn </a:t>
            </a:r>
            <a:r>
              <a:rPr lang="en-US" smtClean="0">
                <a:solidFill>
                  <a:srgbClr val="FF0000"/>
                </a:solidFill>
                <a:cs typeface="Arial" charset="0"/>
              </a:rPr>
              <a:t>*</a:t>
            </a:r>
            <a:r>
              <a:rPr lang="en-US" smtClean="0">
                <a:cs typeface="Arial" charset="0"/>
              </a:rPr>
              <a:t> </a:t>
            </a:r>
            <a:r>
              <a:rPr lang="en-US" dirty="0" smtClean="0">
                <a:cs typeface="Arial" charset="0"/>
              </a:rPr>
              <a:t>Steady state occurs in 4-5 half lives)</a:t>
            </a:r>
          </a:p>
          <a:p>
            <a:pPr marL="609600" indent="-609600" eaLnBrk="1" hangingPunct="1"/>
            <a:endParaRPr lang="en-US" sz="2800" dirty="0" smtClean="0">
              <a:cs typeface="Arial" charset="0"/>
            </a:endParaRPr>
          </a:p>
          <a:p>
            <a:pPr marL="990600" lvl="1" indent="-533400" eaLnBrk="1" hangingPunct="1">
              <a:buFontTx/>
              <a:buNone/>
            </a:pPr>
            <a:r>
              <a:rPr lang="en-US" sz="2800" dirty="0" smtClean="0">
                <a:cs typeface="Arial" charset="0"/>
              </a:rPr>
              <a:t>	</a:t>
            </a:r>
            <a:r>
              <a:rPr lang="en-US" sz="2800" dirty="0" err="1" smtClean="0">
                <a:cs typeface="Arial" charset="0"/>
              </a:rPr>
              <a:t>k</a:t>
            </a:r>
            <a:r>
              <a:rPr lang="en-US" sz="2800" baseline="-25000" dirty="0" err="1" smtClean="0">
                <a:cs typeface="Arial" charset="0"/>
              </a:rPr>
              <a:t>e</a:t>
            </a:r>
            <a:r>
              <a:rPr lang="en-US" sz="2800" dirty="0" smtClean="0">
                <a:cs typeface="Arial" charset="0"/>
              </a:rPr>
              <a:t> (</a:t>
            </a:r>
            <a:r>
              <a:rPr lang="en-US" sz="2800" dirty="0" err="1" smtClean="0">
                <a:cs typeface="Arial" charset="0"/>
              </a:rPr>
              <a:t>est</a:t>
            </a:r>
            <a:r>
              <a:rPr lang="en-US" sz="2800" dirty="0" smtClean="0">
                <a:cs typeface="Arial" charset="0"/>
              </a:rPr>
              <a:t>) = </a:t>
            </a:r>
            <a:r>
              <a:rPr lang="en-US" sz="2800" dirty="0" err="1" smtClean="0">
                <a:cs typeface="Arial" charset="0"/>
              </a:rPr>
              <a:t>CrCl</a:t>
            </a:r>
            <a:r>
              <a:rPr lang="en-US" sz="2800" dirty="0" smtClean="0">
                <a:cs typeface="Arial" charset="0"/>
              </a:rPr>
              <a:t>*0.00083 + 0.0044</a:t>
            </a:r>
          </a:p>
          <a:p>
            <a:pPr marL="990600" lvl="1" indent="-533400" eaLnBrk="1" hangingPunct="1">
              <a:buFontTx/>
              <a:buNone/>
            </a:pPr>
            <a:r>
              <a:rPr lang="en-US" sz="2800" dirty="0" smtClean="0">
                <a:cs typeface="Arial" charset="0"/>
              </a:rPr>
              <a:t>	t</a:t>
            </a:r>
            <a:r>
              <a:rPr lang="en-US" sz="2800" baseline="-25000" dirty="0" smtClean="0">
                <a:cs typeface="Arial" charset="0"/>
              </a:rPr>
              <a:t>1/2</a:t>
            </a:r>
            <a:r>
              <a:rPr lang="en-US" sz="2800" dirty="0" smtClean="0">
                <a:cs typeface="Arial" charset="0"/>
              </a:rPr>
              <a:t> = 0.693/</a:t>
            </a:r>
            <a:r>
              <a:rPr lang="en-US" sz="2800" dirty="0" err="1" smtClean="0">
                <a:cs typeface="Arial" charset="0"/>
              </a:rPr>
              <a:t>k</a:t>
            </a:r>
            <a:r>
              <a:rPr lang="en-US" sz="2800" baseline="-25000" dirty="0" err="1" smtClean="0">
                <a:cs typeface="Arial" charset="0"/>
              </a:rPr>
              <a:t>e</a:t>
            </a:r>
            <a:r>
              <a:rPr lang="en-US" sz="2800" baseline="-25000" dirty="0" smtClean="0">
                <a:cs typeface="Arial" charset="0"/>
              </a:rPr>
              <a:t> </a:t>
            </a:r>
            <a:endParaRPr lang="en-US" sz="2800" dirty="0" smtClean="0">
              <a:cs typeface="Arial"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spect="1" noChangeArrowheads="1"/>
          </p:cNvSpPr>
          <p:nvPr>
            <p:ph type="title" idx="4294967295"/>
          </p:nvPr>
        </p:nvSpPr>
        <p:spPr>
          <a:xfrm>
            <a:off x="0" y="449263"/>
            <a:ext cx="8631238" cy="1143000"/>
          </a:xfrm>
        </p:spPr>
        <p:txBody>
          <a:bodyPr wrap="none" lIns="0" tIns="0" rIns="0" bIns="0" anchor="b"/>
          <a:lstStyle/>
          <a:p>
            <a:pPr eaLnBrk="1" hangingPunct="1"/>
            <a:r>
              <a:rPr lang="en-US" dirty="0" smtClean="0"/>
              <a:t>TDM Tips:</a:t>
            </a:r>
          </a:p>
        </p:txBody>
      </p:sp>
      <p:sp>
        <p:nvSpPr>
          <p:cNvPr id="55300" name="Rectangle 3"/>
          <p:cNvSpPr>
            <a:spLocks noGrp="1" noChangeAspect="1" noChangeArrowheads="1"/>
          </p:cNvSpPr>
          <p:nvPr>
            <p:ph type="body" idx="4294967295"/>
          </p:nvPr>
        </p:nvSpPr>
        <p:spPr>
          <a:xfrm>
            <a:off x="341313" y="1746250"/>
            <a:ext cx="8524875" cy="5410200"/>
          </a:xfrm>
        </p:spPr>
        <p:txBody>
          <a:bodyPr lIns="0" tIns="0" rIns="0" bIns="0"/>
          <a:lstStyle/>
          <a:p>
            <a:pPr marL="609600" indent="-609600" eaLnBrk="1" hangingPunct="1">
              <a:buNone/>
            </a:pPr>
            <a:r>
              <a:rPr lang="en-US" sz="2800" dirty="0" smtClean="0">
                <a:cs typeface="Arial" charset="0"/>
              </a:rPr>
              <a:t>When to draw first level (if needed):</a:t>
            </a:r>
          </a:p>
          <a:p>
            <a:pPr marL="609600" indent="-609600" eaLnBrk="1" hangingPunct="1"/>
            <a:r>
              <a:rPr lang="en-US" sz="2600" dirty="0" smtClean="0">
                <a:cs typeface="Arial" charset="0"/>
              </a:rPr>
              <a:t>If proper dose has been ordered to initiate therapy, there is no rush to order first level and the longer you wait the greater the chance of ensuring steady state.</a:t>
            </a:r>
          </a:p>
          <a:p>
            <a:pPr marL="609600" indent="-609600" eaLnBrk="1" hangingPunct="1"/>
            <a:r>
              <a:rPr lang="en-US" sz="2600" dirty="0" smtClean="0">
                <a:cs typeface="Arial" charset="0"/>
              </a:rPr>
              <a:t>Avoid weekends.</a:t>
            </a:r>
          </a:p>
          <a:p>
            <a:pPr marL="609600" indent="-609600" eaLnBrk="1" hangingPunct="1"/>
            <a:r>
              <a:rPr lang="en-US" sz="2600" dirty="0" smtClean="0">
                <a:cs typeface="Arial" charset="0"/>
              </a:rPr>
              <a:t>Instead of ordering a level with “X dose”, consider ordering a level prior to “X-day morning’s dose”. </a:t>
            </a:r>
          </a:p>
          <a:p>
            <a:pPr marL="1009650" lvl="1" indent="-609600" eaLnBrk="1" hangingPunct="1"/>
            <a:r>
              <a:rPr lang="en-US" sz="2600" dirty="0" smtClean="0">
                <a:cs typeface="Arial" charset="0"/>
              </a:rPr>
              <a:t>Reduces chance that patient will be woken to have a level drawn in the middle of the night when there is no need to do so</a:t>
            </a:r>
            <a:r>
              <a:rPr lang="en-US" dirty="0" smtClean="0">
                <a:cs typeface="Arial" charset="0"/>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spect="1" noChangeArrowheads="1"/>
          </p:cNvSpPr>
          <p:nvPr>
            <p:ph type="title" idx="4294967295"/>
          </p:nvPr>
        </p:nvSpPr>
        <p:spPr>
          <a:xfrm>
            <a:off x="0" y="468313"/>
            <a:ext cx="8631238" cy="1143000"/>
          </a:xfrm>
        </p:spPr>
        <p:txBody>
          <a:bodyPr wrap="none" lIns="0" tIns="0" rIns="0" bIns="0" anchor="b"/>
          <a:lstStyle/>
          <a:p>
            <a:pPr eaLnBrk="1" hangingPunct="1"/>
            <a:r>
              <a:rPr lang="en-US" dirty="0" smtClean="0"/>
              <a:t>TDM Tips:</a:t>
            </a:r>
          </a:p>
        </p:txBody>
      </p:sp>
      <p:sp>
        <p:nvSpPr>
          <p:cNvPr id="56324" name="Rectangle 3"/>
          <p:cNvSpPr>
            <a:spLocks noGrp="1" noChangeAspect="1" noChangeArrowheads="1"/>
          </p:cNvSpPr>
          <p:nvPr>
            <p:ph type="body" idx="4294967295"/>
          </p:nvPr>
        </p:nvSpPr>
        <p:spPr>
          <a:xfrm>
            <a:off x="531138" y="1905000"/>
            <a:ext cx="8007350" cy="4953000"/>
          </a:xfrm>
        </p:spPr>
        <p:txBody>
          <a:bodyPr lIns="0" tIns="0" rIns="0" bIns="0"/>
          <a:lstStyle/>
          <a:p>
            <a:pPr marL="0" indent="0" eaLnBrk="1" hangingPunct="1">
              <a:buNone/>
            </a:pPr>
            <a:r>
              <a:rPr lang="en-US" sz="2800" dirty="0" smtClean="0">
                <a:cs typeface="Arial" charset="0"/>
              </a:rPr>
              <a:t>If weekend levels can not be avoided, document your recommendations and plan for your patient based on what the level may be.</a:t>
            </a:r>
          </a:p>
          <a:p>
            <a:pPr marL="1009650" lvl="1" indent="-609600" eaLnBrk="1" hangingPunct="1"/>
            <a:r>
              <a:rPr lang="en-US" sz="2800" dirty="0" smtClean="0">
                <a:cs typeface="Arial" charset="0"/>
              </a:rPr>
              <a:t>Reduces the stress on the weekend staff to figure out who this patient is and what the targets are.</a:t>
            </a:r>
          </a:p>
          <a:p>
            <a:pPr marL="1009650" lvl="1" indent="-609600" eaLnBrk="1" hangingPunct="1"/>
            <a:r>
              <a:rPr lang="en-US" sz="2800" dirty="0" smtClean="0">
                <a:cs typeface="Arial" charset="0"/>
              </a:rPr>
              <a:t>Ensures your patient is maintained on the therapy you have planned for them.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dirty="0" smtClean="0"/>
              <a:t>Remember to document! </a:t>
            </a:r>
            <a:r>
              <a:rPr lang="en-US" sz="3200" b="0" dirty="0" smtClean="0"/>
              <a:t>Example: </a:t>
            </a:r>
            <a:endParaRPr lang="en-CA" b="0" dirty="0" smtClean="0"/>
          </a:p>
        </p:txBody>
      </p:sp>
      <p:sp>
        <p:nvSpPr>
          <p:cNvPr id="57347" name="Content Placeholder 3"/>
          <p:cNvSpPr>
            <a:spLocks noGrp="1"/>
          </p:cNvSpPr>
          <p:nvPr>
            <p:ph idx="1"/>
          </p:nvPr>
        </p:nvSpPr>
        <p:spPr>
          <a:xfrm>
            <a:off x="238125" y="2036763"/>
            <a:ext cx="8905875" cy="4228850"/>
          </a:xfrm>
        </p:spPr>
        <p:txBody>
          <a:bodyPr>
            <a:spAutoFit/>
          </a:bodyPr>
          <a:lstStyle/>
          <a:p>
            <a:pPr marL="457200" lvl="1" indent="0" eaLnBrk="1" hangingPunct="1">
              <a:buFontTx/>
              <a:buNone/>
            </a:pPr>
            <a:r>
              <a:rPr lang="en-US" dirty="0" smtClean="0">
                <a:cs typeface="Arial" charset="0"/>
              </a:rPr>
              <a:t>Patient (70 </a:t>
            </a:r>
            <a:r>
              <a:rPr lang="en-US" dirty="0" err="1" smtClean="0">
                <a:cs typeface="Arial" charset="0"/>
              </a:rPr>
              <a:t>y.o</a:t>
            </a:r>
            <a:r>
              <a:rPr lang="en-US" dirty="0" smtClean="0">
                <a:cs typeface="Arial" charset="0"/>
              </a:rPr>
              <a:t>.) is currently on day 2 of </a:t>
            </a:r>
            <a:r>
              <a:rPr lang="en-US" dirty="0" err="1" smtClean="0">
                <a:cs typeface="Arial" charset="0"/>
              </a:rPr>
              <a:t>vancomycin</a:t>
            </a:r>
            <a:r>
              <a:rPr lang="en-US" dirty="0" smtClean="0">
                <a:cs typeface="Arial" charset="0"/>
              </a:rPr>
              <a:t> 1 g IV q12h for the treatment of MRSA </a:t>
            </a:r>
            <a:r>
              <a:rPr lang="en-US" dirty="0" err="1" smtClean="0">
                <a:cs typeface="Arial" charset="0"/>
              </a:rPr>
              <a:t>osteomyelitis</a:t>
            </a:r>
            <a:r>
              <a:rPr lang="en-US" dirty="0" smtClean="0">
                <a:cs typeface="Arial" charset="0"/>
              </a:rPr>
              <a:t>.  Patient weight is 80 kg and </a:t>
            </a:r>
            <a:r>
              <a:rPr lang="en-US" dirty="0" err="1" smtClean="0">
                <a:cs typeface="Arial" charset="0"/>
              </a:rPr>
              <a:t>SCr</a:t>
            </a:r>
            <a:r>
              <a:rPr lang="en-US" dirty="0" smtClean="0">
                <a:cs typeface="Arial" charset="0"/>
              </a:rPr>
              <a:t> is 90 </a:t>
            </a:r>
            <a:r>
              <a:rPr lang="en-US" dirty="0" err="1" smtClean="0">
                <a:cs typeface="Arial" charset="0"/>
              </a:rPr>
              <a:t>mcmol</a:t>
            </a:r>
            <a:r>
              <a:rPr lang="en-US" dirty="0" smtClean="0">
                <a:cs typeface="Arial" charset="0"/>
              </a:rPr>
              <a:t>/L (</a:t>
            </a:r>
            <a:r>
              <a:rPr lang="en-US" dirty="0" err="1" smtClean="0">
                <a:cs typeface="Arial" charset="0"/>
              </a:rPr>
              <a:t>CrCl</a:t>
            </a:r>
            <a:r>
              <a:rPr lang="en-US" dirty="0" smtClean="0">
                <a:cs typeface="Arial" charset="0"/>
              </a:rPr>
              <a:t>(</a:t>
            </a:r>
            <a:r>
              <a:rPr lang="en-US" dirty="0" err="1" smtClean="0">
                <a:cs typeface="Arial" charset="0"/>
              </a:rPr>
              <a:t>est</a:t>
            </a:r>
            <a:r>
              <a:rPr lang="en-US" dirty="0" smtClean="0">
                <a:cs typeface="Arial" charset="0"/>
              </a:rPr>
              <a:t>) ~ 75 </a:t>
            </a:r>
            <a:r>
              <a:rPr lang="en-US" dirty="0" err="1" smtClean="0">
                <a:cs typeface="Arial" charset="0"/>
              </a:rPr>
              <a:t>mL</a:t>
            </a:r>
            <a:r>
              <a:rPr lang="en-US" dirty="0" smtClean="0">
                <a:cs typeface="Arial" charset="0"/>
              </a:rPr>
              <a:t>/min).  Target trough level is 15-20 mg/L.  A trough level has been ordered for this patient prior to Sunday morning’s dose.  Given patient demographics, expect level to be at steady state by Sunday, and come back at approximately  12-13 mg/L.  If level on Sunday is less than 13 mg/L, recommend increasing dose to 1.25 g IV q12h for a 25% increase in trough level.     </a:t>
            </a:r>
          </a:p>
          <a:p>
            <a:pPr marL="457200" lvl="1" indent="0" eaLnBrk="1" hangingPunct="1">
              <a:buFontTx/>
              <a:buNone/>
            </a:pPr>
            <a:r>
              <a:rPr lang="en-US" dirty="0" smtClean="0">
                <a:cs typeface="Arial" charset="0"/>
              </a:rPr>
              <a:t> I.M. Smart </a:t>
            </a:r>
            <a:r>
              <a:rPr lang="en-US" dirty="0" err="1" smtClean="0">
                <a:cs typeface="Arial" charset="0"/>
              </a:rPr>
              <a:t>BScPharm</a:t>
            </a:r>
            <a:r>
              <a:rPr lang="en-US" dirty="0" smtClean="0">
                <a:cs typeface="Arial" charset="0"/>
              </a:rPr>
              <a:t> (445-5555)</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spect="1" noChangeArrowheads="1"/>
          </p:cNvSpPr>
          <p:nvPr>
            <p:ph type="title" idx="4294967295"/>
          </p:nvPr>
        </p:nvSpPr>
        <p:spPr>
          <a:xfrm>
            <a:off x="0" y="508000"/>
            <a:ext cx="8631238" cy="1143000"/>
          </a:xfrm>
        </p:spPr>
        <p:txBody>
          <a:bodyPr wrap="none" lIns="0" tIns="0" rIns="0" bIns="0" anchor="b"/>
          <a:lstStyle/>
          <a:p>
            <a:pPr eaLnBrk="1" hangingPunct="1"/>
            <a:r>
              <a:rPr lang="en-US" dirty="0" smtClean="0"/>
              <a:t>Adjusting Dose Based on Levels</a:t>
            </a:r>
          </a:p>
        </p:txBody>
      </p:sp>
      <p:sp>
        <p:nvSpPr>
          <p:cNvPr id="58372" name="Rectangle 3"/>
          <p:cNvSpPr>
            <a:spLocks noGrp="1" noChangeAspect="1" noChangeArrowheads="1"/>
          </p:cNvSpPr>
          <p:nvPr>
            <p:ph type="body" idx="4294967295"/>
          </p:nvPr>
        </p:nvSpPr>
        <p:spPr>
          <a:xfrm>
            <a:off x="357641" y="3537855"/>
            <a:ext cx="8118475" cy="2808515"/>
          </a:xfrm>
        </p:spPr>
        <p:txBody>
          <a:bodyPr lIns="0" tIns="0" rIns="0" bIns="0"/>
          <a:lstStyle/>
          <a:p>
            <a:pPr marL="609600" indent="-609600" eaLnBrk="1" hangingPunct="1"/>
            <a:r>
              <a:rPr lang="en-US" dirty="0" smtClean="0">
                <a:cs typeface="Arial" charset="0"/>
              </a:rPr>
              <a:t>Remember that </a:t>
            </a:r>
            <a:r>
              <a:rPr lang="en-US" dirty="0" err="1" smtClean="0">
                <a:cs typeface="Arial" charset="0"/>
              </a:rPr>
              <a:t>vancomycin</a:t>
            </a:r>
            <a:r>
              <a:rPr lang="en-US" dirty="0" smtClean="0">
                <a:cs typeface="Arial" charset="0"/>
              </a:rPr>
              <a:t> exhibits first order kinetics</a:t>
            </a:r>
          </a:p>
          <a:p>
            <a:pPr marL="1009650" lvl="1" indent="-609600" eaLnBrk="1" hangingPunct="1"/>
            <a:r>
              <a:rPr lang="en-US" sz="2000" dirty="0" smtClean="0">
                <a:cs typeface="Arial" charset="0"/>
              </a:rPr>
              <a:t>Changes in dose will result in proportional changes in the level</a:t>
            </a:r>
            <a:endParaRPr lang="en-US" dirty="0" smtClean="0">
              <a:cs typeface="Arial" charset="0"/>
            </a:endParaRPr>
          </a:p>
          <a:p>
            <a:pPr marL="609600" indent="-609600" eaLnBrk="1" hangingPunct="1">
              <a:buFontTx/>
              <a:buNone/>
            </a:pPr>
            <a:r>
              <a:rPr lang="en-US" sz="2800" dirty="0" smtClean="0">
                <a:cs typeface="Arial" charset="0"/>
              </a:rPr>
              <a:t>			</a:t>
            </a:r>
            <a:r>
              <a:rPr lang="en-US" sz="2800" u="sng" dirty="0" smtClean="0">
                <a:cs typeface="Arial" charset="0"/>
              </a:rPr>
              <a:t>Dose</a:t>
            </a:r>
            <a:r>
              <a:rPr lang="en-US" sz="2800" baseline="-25000" dirty="0" smtClean="0">
                <a:cs typeface="Arial" charset="0"/>
              </a:rPr>
              <a:t>1</a:t>
            </a:r>
            <a:r>
              <a:rPr lang="en-US" sz="2800" dirty="0" smtClean="0">
                <a:cs typeface="Arial" charset="0"/>
              </a:rPr>
              <a:t>  </a:t>
            </a:r>
            <a:r>
              <a:rPr lang="en-US" sz="2800" baseline="-30000" dirty="0" smtClean="0">
                <a:cs typeface="Arial" charset="0"/>
              </a:rPr>
              <a:t>=</a:t>
            </a:r>
            <a:r>
              <a:rPr lang="en-US" sz="2800" dirty="0" smtClean="0">
                <a:cs typeface="Arial" charset="0"/>
              </a:rPr>
              <a:t>  </a:t>
            </a:r>
            <a:r>
              <a:rPr lang="en-US" sz="2800" u="sng" dirty="0" smtClean="0">
                <a:cs typeface="Arial" charset="0"/>
              </a:rPr>
              <a:t>Dose</a:t>
            </a:r>
            <a:r>
              <a:rPr lang="en-US" sz="2800" baseline="-25000" dirty="0" smtClean="0">
                <a:cs typeface="Arial" charset="0"/>
              </a:rPr>
              <a:t>2</a:t>
            </a:r>
          </a:p>
          <a:p>
            <a:pPr marL="609600" indent="-609600" eaLnBrk="1" hangingPunct="1">
              <a:buFontTx/>
              <a:buNone/>
            </a:pPr>
            <a:r>
              <a:rPr lang="en-US" sz="2800" dirty="0" smtClean="0">
                <a:cs typeface="Arial" charset="0"/>
              </a:rPr>
              <a:t>		        Conc’n</a:t>
            </a:r>
            <a:r>
              <a:rPr lang="en-US" sz="2800" baseline="-25000" dirty="0" smtClean="0">
                <a:cs typeface="Arial" charset="0"/>
              </a:rPr>
              <a:t>1</a:t>
            </a:r>
            <a:r>
              <a:rPr lang="en-US" sz="2800" dirty="0" smtClean="0">
                <a:cs typeface="Arial" charset="0"/>
              </a:rPr>
              <a:t>    Conc’n</a:t>
            </a:r>
            <a:r>
              <a:rPr lang="en-US" sz="2800" baseline="-25000" dirty="0" smtClean="0">
                <a:cs typeface="Arial" charset="0"/>
              </a:rPr>
              <a:t>2</a:t>
            </a:r>
          </a:p>
          <a:p>
            <a:pPr marL="609600" indent="-609600" eaLnBrk="1" hangingPunct="1"/>
            <a:r>
              <a:rPr lang="en-US" dirty="0" smtClean="0">
                <a:cs typeface="Arial" charset="0"/>
              </a:rPr>
              <a:t>And to repeat levels on new dose, as needed</a:t>
            </a:r>
          </a:p>
          <a:p>
            <a:pPr marL="609600" indent="-609600" eaLnBrk="1" hangingPunct="1">
              <a:buFontTx/>
              <a:buNone/>
            </a:pPr>
            <a:endParaRPr lang="en-US" sz="2800" baseline="-25000" dirty="0" smtClean="0">
              <a:cs typeface="Arial" charset="0"/>
            </a:endParaRPr>
          </a:p>
        </p:txBody>
      </p:sp>
      <p:sp>
        <p:nvSpPr>
          <p:cNvPr id="5" name="TextBox 4"/>
          <p:cNvSpPr txBox="1"/>
          <p:nvPr/>
        </p:nvSpPr>
        <p:spPr>
          <a:xfrm>
            <a:off x="402770" y="1948543"/>
            <a:ext cx="3233059" cy="1754326"/>
          </a:xfrm>
          <a:prstGeom prst="rect">
            <a:avLst/>
          </a:prstGeom>
          <a:noFill/>
        </p:spPr>
        <p:txBody>
          <a:bodyPr wrap="square" rtlCol="0">
            <a:spAutoFit/>
          </a:bodyPr>
          <a:lstStyle/>
          <a:p>
            <a:r>
              <a:rPr lang="en-CA" u="sng" dirty="0" smtClean="0">
                <a:solidFill>
                  <a:srgbClr val="FF0000"/>
                </a:solidFill>
              </a:rPr>
              <a:t>Trough too low</a:t>
            </a:r>
          </a:p>
          <a:p>
            <a:pPr lvl="1"/>
            <a:r>
              <a:rPr lang="en-CA" dirty="0" smtClean="0"/>
              <a:t>Shorten dosing interval  or </a:t>
            </a:r>
          </a:p>
          <a:p>
            <a:pPr lvl="1"/>
            <a:r>
              <a:rPr lang="en-CA" dirty="0" smtClean="0"/>
              <a:t>Increase dose</a:t>
            </a:r>
          </a:p>
          <a:p>
            <a:pPr lvl="1"/>
            <a:endParaRPr lang="en-CA" dirty="0" smtClean="0"/>
          </a:p>
          <a:p>
            <a:endParaRPr lang="en-CA" dirty="0"/>
          </a:p>
        </p:txBody>
      </p:sp>
      <p:sp>
        <p:nvSpPr>
          <p:cNvPr id="7" name="TextBox 6"/>
          <p:cNvSpPr txBox="1"/>
          <p:nvPr/>
        </p:nvSpPr>
        <p:spPr>
          <a:xfrm>
            <a:off x="4071257" y="2024743"/>
            <a:ext cx="3712029" cy="1477328"/>
          </a:xfrm>
          <a:prstGeom prst="rect">
            <a:avLst/>
          </a:prstGeom>
          <a:noFill/>
        </p:spPr>
        <p:txBody>
          <a:bodyPr wrap="square" rtlCol="0">
            <a:spAutoFit/>
          </a:bodyPr>
          <a:lstStyle/>
          <a:p>
            <a:r>
              <a:rPr lang="en-CA" u="sng" dirty="0" smtClean="0">
                <a:solidFill>
                  <a:srgbClr val="FF0000"/>
                </a:solidFill>
              </a:rPr>
              <a:t>Trough too high</a:t>
            </a:r>
          </a:p>
          <a:p>
            <a:pPr lvl="1"/>
            <a:r>
              <a:rPr lang="en-CA" dirty="0" smtClean="0"/>
              <a:t>Extend dosing interval</a:t>
            </a:r>
          </a:p>
          <a:p>
            <a:pPr lvl="1"/>
            <a:r>
              <a:rPr lang="en-CA" dirty="0" smtClean="0"/>
              <a:t>or</a:t>
            </a:r>
          </a:p>
          <a:p>
            <a:pPr lvl="1"/>
            <a:r>
              <a:rPr lang="en-CA" dirty="0" smtClean="0"/>
              <a:t>Decrease dose</a:t>
            </a:r>
          </a:p>
          <a:p>
            <a:endParaRPr lang="en-CA"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2625" y="2935288"/>
            <a:ext cx="7772400" cy="1362075"/>
          </a:xfrm>
        </p:spPr>
        <p:txBody>
          <a:bodyPr/>
          <a:lstStyle/>
          <a:p>
            <a:pPr>
              <a:defRPr/>
            </a:pPr>
            <a:r>
              <a:rPr lang="en-US" dirty="0" smtClean="0"/>
              <a:t>VANCOMYCIN TDM CASES</a:t>
            </a:r>
            <a:endParaRPr lang="en-CA" dirty="0"/>
          </a:p>
        </p:txBody>
      </p:sp>
      <p:sp>
        <p:nvSpPr>
          <p:cNvPr id="62467" name="Text Placeholder 4"/>
          <p:cNvSpPr>
            <a:spLocks noGrp="1"/>
          </p:cNvSpPr>
          <p:nvPr>
            <p:ph type="body" idx="1"/>
          </p:nvPr>
        </p:nvSpPr>
        <p:spPr>
          <a:xfrm>
            <a:off x="603250" y="3841750"/>
            <a:ext cx="7772400" cy="1500188"/>
          </a:xfrm>
        </p:spPr>
        <p:txBody>
          <a:bodyPr anchor="t"/>
          <a:lstStyle/>
          <a:p>
            <a:pPr algn="ctr"/>
            <a:r>
              <a:rPr lang="en-US" sz="2800" smtClean="0">
                <a:solidFill>
                  <a:srgbClr val="0065BD"/>
                </a:solidFill>
              </a:rPr>
              <a:t>So now that we’ve reviewed the PK and PD it’s time to practice your new skills</a:t>
            </a:r>
            <a:endParaRPr lang="en-CA" sz="2800" smtClean="0">
              <a:solidFill>
                <a:srgbClr val="0065BD"/>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spect="1" noChangeArrowheads="1"/>
          </p:cNvSpPr>
          <p:nvPr>
            <p:ph type="title" idx="4294967295"/>
          </p:nvPr>
        </p:nvSpPr>
        <p:spPr>
          <a:xfrm>
            <a:off x="0" y="309563"/>
            <a:ext cx="8631238" cy="1143000"/>
          </a:xfrm>
        </p:spPr>
        <p:txBody>
          <a:bodyPr wrap="none" lIns="0" tIns="0" rIns="0" bIns="0" anchor="b"/>
          <a:lstStyle/>
          <a:p>
            <a:pPr eaLnBrk="1" hangingPunct="1"/>
            <a:r>
              <a:rPr lang="en-US" dirty="0" smtClean="0"/>
              <a:t>TDM Problem #1</a:t>
            </a:r>
          </a:p>
        </p:txBody>
      </p:sp>
      <p:sp>
        <p:nvSpPr>
          <p:cNvPr id="81924" name="Rectangle 3"/>
          <p:cNvSpPr>
            <a:spLocks noGrp="1" noChangeAspect="1" noChangeArrowheads="1"/>
          </p:cNvSpPr>
          <p:nvPr>
            <p:ph type="body" idx="4294967295"/>
          </p:nvPr>
        </p:nvSpPr>
        <p:spPr>
          <a:xfrm>
            <a:off x="609600" y="1981200"/>
            <a:ext cx="7620000" cy="3352800"/>
          </a:xfrm>
        </p:spPr>
        <p:txBody>
          <a:bodyPr lIns="0" tIns="0" rIns="0" bIns="0"/>
          <a:lstStyle/>
          <a:p>
            <a:pPr marL="0" indent="0" eaLnBrk="1" hangingPunct="1">
              <a:buFontTx/>
              <a:buNone/>
              <a:tabLst>
                <a:tab pos="458788" algn="l"/>
                <a:tab pos="1141413" algn="l"/>
                <a:tab pos="1598613" algn="l"/>
              </a:tabLst>
            </a:pPr>
            <a:r>
              <a:rPr lang="en-US" sz="2600" dirty="0" smtClean="0">
                <a:cs typeface="Arial" charset="0"/>
              </a:rPr>
              <a:t>Most common scenario: </a:t>
            </a:r>
          </a:p>
          <a:p>
            <a:pPr marL="400050" lvl="1" indent="0" eaLnBrk="1" hangingPunct="1">
              <a:tabLst>
                <a:tab pos="458788" algn="l"/>
                <a:tab pos="1141413" algn="l"/>
                <a:tab pos="1598613" algn="l"/>
              </a:tabLst>
            </a:pPr>
            <a:r>
              <a:rPr lang="en-US" dirty="0" smtClean="0">
                <a:cs typeface="Arial" charset="0"/>
              </a:rPr>
              <a:t>trough level drawn on a given regimen</a:t>
            </a:r>
          </a:p>
          <a:p>
            <a:pPr marL="400050" lvl="1" indent="0" eaLnBrk="1" hangingPunct="1">
              <a:tabLst>
                <a:tab pos="458788" algn="l"/>
                <a:tab pos="1141413" algn="l"/>
                <a:tab pos="1598613" algn="l"/>
              </a:tabLst>
            </a:pPr>
            <a:r>
              <a:rPr lang="en-US" dirty="0" smtClean="0">
                <a:cs typeface="Arial" charset="0"/>
              </a:rPr>
              <a:t>need to make recommendation for appropriate dosage</a:t>
            </a:r>
          </a:p>
          <a:p>
            <a:pPr marL="565150" lvl="1" indent="-227013" eaLnBrk="1" hangingPunct="1">
              <a:tabLst>
                <a:tab pos="458788" algn="l"/>
                <a:tab pos="1141413" algn="l"/>
                <a:tab pos="1598613" algn="l"/>
              </a:tabLst>
            </a:pPr>
            <a:r>
              <a:rPr lang="en-US" sz="2600" dirty="0" smtClean="0">
                <a:cs typeface="Arial" charset="0"/>
              </a:rPr>
              <a:t>Can’t do PK calculations</a:t>
            </a:r>
          </a:p>
          <a:p>
            <a:pPr marL="565150" lvl="1" indent="-227013" eaLnBrk="1" hangingPunct="1">
              <a:buNone/>
              <a:tabLst>
                <a:tab pos="458788" algn="l"/>
                <a:tab pos="1141413" algn="l"/>
                <a:tab pos="1598613" algn="l"/>
              </a:tabLst>
            </a:pPr>
            <a:endParaRPr lang="en-US" sz="2600" dirty="0" smtClean="0">
              <a:cs typeface="Arial" charset="0"/>
            </a:endParaRPr>
          </a:p>
          <a:p>
            <a:pPr marL="565150" lvl="1" indent="-227013" eaLnBrk="1" hangingPunct="1">
              <a:buNone/>
              <a:tabLst>
                <a:tab pos="458788" algn="l"/>
                <a:tab pos="1141413" algn="l"/>
                <a:tab pos="1598613" algn="l"/>
              </a:tabLst>
            </a:pPr>
            <a:r>
              <a:rPr lang="en-US" sz="2600" dirty="0" smtClean="0">
                <a:cs typeface="Arial" charset="0"/>
              </a:rPr>
              <a:t>*** Important to remember that </a:t>
            </a:r>
            <a:r>
              <a:rPr lang="en-US" sz="2600" dirty="0" err="1" smtClean="0">
                <a:cs typeface="Arial" charset="0"/>
              </a:rPr>
              <a:t>vancomycin</a:t>
            </a:r>
            <a:r>
              <a:rPr lang="en-US" sz="2600" dirty="0" smtClean="0">
                <a:cs typeface="Arial" charset="0"/>
              </a:rPr>
              <a:t> follows 1</a:t>
            </a:r>
            <a:r>
              <a:rPr lang="en-US" sz="2600" baseline="30000" dirty="0" smtClean="0">
                <a:cs typeface="Arial" charset="0"/>
              </a:rPr>
              <a:t>st</a:t>
            </a:r>
            <a:r>
              <a:rPr lang="en-US" sz="2600" dirty="0" smtClean="0">
                <a:cs typeface="Arial" charset="0"/>
              </a:rPr>
              <a:t> order kinetics so you can use a ratio to make your recommendation. ***</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bwMode="auto">
          <a:xfrm>
            <a:off x="7010400" y="6438900"/>
            <a:ext cx="1905000" cy="457200"/>
          </a:xfrm>
          <a:prstGeom prst="rect">
            <a:avLst/>
          </a:prstGeom>
          <a:noFill/>
          <a:ln>
            <a:miter lim="800000"/>
            <a:headEnd/>
            <a:tailEnd/>
          </a:ln>
        </p:spPr>
        <p:txBody>
          <a:bodyPr/>
          <a:lstStyle/>
          <a:p>
            <a:pPr algn="r" eaLnBrk="0" hangingPunct="0">
              <a:defRPr/>
            </a:pPr>
            <a:endParaRPr lang="en-US" sz="1200" dirty="0">
              <a:solidFill>
                <a:schemeClr val="bg1"/>
              </a:solidFill>
              <a:latin typeface="+mj-lt"/>
              <a:ea typeface="ＭＳ Ｐゴシック" pitchFamily="-28" charset="-128"/>
            </a:endParaRPr>
          </a:p>
        </p:txBody>
      </p:sp>
      <p:sp>
        <p:nvSpPr>
          <p:cNvPr id="82947" name="Rectangle 2"/>
          <p:cNvSpPr>
            <a:spLocks noGrp="1" noChangeAspect="1" noChangeArrowheads="1"/>
          </p:cNvSpPr>
          <p:nvPr>
            <p:ph type="title" idx="4294967295"/>
          </p:nvPr>
        </p:nvSpPr>
        <p:spPr>
          <a:xfrm>
            <a:off x="0" y="468313"/>
            <a:ext cx="8631238" cy="1143000"/>
          </a:xfrm>
        </p:spPr>
        <p:txBody>
          <a:bodyPr wrap="none" lIns="0" tIns="0" rIns="0" bIns="0" anchor="b"/>
          <a:lstStyle/>
          <a:p>
            <a:pPr eaLnBrk="1" hangingPunct="1"/>
            <a:r>
              <a:rPr lang="en-US" dirty="0" smtClean="0"/>
              <a:t>TDM Problem #1</a:t>
            </a:r>
          </a:p>
        </p:txBody>
      </p:sp>
      <p:sp>
        <p:nvSpPr>
          <p:cNvPr id="82948" name="Rectangle 3"/>
          <p:cNvSpPr>
            <a:spLocks noGrp="1" noChangeAspect="1" noChangeArrowheads="1"/>
          </p:cNvSpPr>
          <p:nvPr>
            <p:ph type="body" idx="4294967295"/>
          </p:nvPr>
        </p:nvSpPr>
        <p:spPr>
          <a:xfrm>
            <a:off x="609600" y="2057400"/>
            <a:ext cx="7620000" cy="3352800"/>
          </a:xfrm>
        </p:spPr>
        <p:txBody>
          <a:bodyPr lIns="0" tIns="0" rIns="0" bIns="0"/>
          <a:lstStyle/>
          <a:p>
            <a:pPr marL="0" indent="0" eaLnBrk="1" hangingPunct="1">
              <a:buFontTx/>
              <a:buNone/>
              <a:tabLst>
                <a:tab pos="223838" algn="l"/>
                <a:tab pos="458788" algn="l"/>
                <a:tab pos="1141413" algn="l"/>
                <a:tab pos="1598613" algn="l"/>
              </a:tabLst>
            </a:pPr>
            <a:r>
              <a:rPr lang="en-US" sz="2600" smtClean="0">
                <a:cs typeface="Arial" charset="0"/>
              </a:rPr>
              <a:t>A 24 year old patient is admitted to your team with a chronic osteomyelitis secondary to a MVA 2 years ago.  Drainage from the wound as well as the bone chip grows </a:t>
            </a:r>
            <a:r>
              <a:rPr lang="en-US" sz="2600" i="1" smtClean="0">
                <a:cs typeface="Arial" charset="0"/>
              </a:rPr>
              <a:t>coagulase negative Staphylococcus</a:t>
            </a:r>
            <a:r>
              <a:rPr lang="en-US" sz="2600" smtClean="0">
                <a:cs typeface="Arial" charset="0"/>
              </a:rPr>
              <a:t>.  A trough level drawn 3 days into therapy of vancomycin 1000 mg IV q12h comes back at 12 mg/L.  Target trough level is 15-20 mg/L.  </a:t>
            </a:r>
          </a:p>
          <a:p>
            <a:pPr marL="0" indent="0" eaLnBrk="1" hangingPunct="1">
              <a:buFontTx/>
              <a:buNone/>
              <a:tabLst>
                <a:tab pos="223838" algn="l"/>
                <a:tab pos="458788" algn="l"/>
                <a:tab pos="1141413" algn="l"/>
                <a:tab pos="1598613" algn="l"/>
              </a:tabLst>
            </a:pPr>
            <a:endParaRPr lang="en-US" sz="2600" smtClean="0">
              <a:cs typeface="Arial" charset="0"/>
            </a:endParaRPr>
          </a:p>
          <a:p>
            <a:pPr marL="0" indent="0" eaLnBrk="1" hangingPunct="1">
              <a:buFont typeface="Times" pitchFamily="48" charset="0"/>
              <a:buAutoNum type="alphaLcParenR"/>
              <a:tabLst>
                <a:tab pos="223838" algn="l"/>
                <a:tab pos="458788" algn="l"/>
                <a:tab pos="1141413" algn="l"/>
                <a:tab pos="1598613" algn="l"/>
              </a:tabLst>
            </a:pPr>
            <a:r>
              <a:rPr lang="en-US" sz="2600" smtClean="0">
                <a:cs typeface="Arial" charset="0"/>
              </a:rPr>
              <a:t>Is vancomycin the right drug, and if so what dose would you recommend?  </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spect="1" noChangeArrowheads="1"/>
          </p:cNvSpPr>
          <p:nvPr>
            <p:ph type="title" idx="4294967295"/>
          </p:nvPr>
        </p:nvSpPr>
        <p:spPr>
          <a:xfrm>
            <a:off x="0" y="388938"/>
            <a:ext cx="8631238" cy="1143000"/>
          </a:xfrm>
        </p:spPr>
        <p:txBody>
          <a:bodyPr wrap="none" lIns="0" tIns="0" rIns="0" bIns="0" anchor="b"/>
          <a:lstStyle/>
          <a:p>
            <a:pPr eaLnBrk="1" hangingPunct="1"/>
            <a:r>
              <a:rPr lang="en-US" dirty="0" smtClean="0"/>
              <a:t>TDM Problem #1</a:t>
            </a:r>
          </a:p>
        </p:txBody>
      </p:sp>
      <p:sp>
        <p:nvSpPr>
          <p:cNvPr id="141315" name="Rectangle 3"/>
          <p:cNvSpPr>
            <a:spLocks noGrp="1" noChangeAspect="1" noChangeArrowheads="1"/>
          </p:cNvSpPr>
          <p:nvPr>
            <p:ph type="body" idx="4294967295"/>
          </p:nvPr>
        </p:nvSpPr>
        <p:spPr>
          <a:xfrm>
            <a:off x="304800" y="1905000"/>
            <a:ext cx="8669338" cy="4114800"/>
          </a:xfrm>
        </p:spPr>
        <p:txBody>
          <a:bodyPr lIns="0" tIns="0" rIns="0" bIns="0"/>
          <a:lstStyle/>
          <a:p>
            <a:pPr marL="381000" indent="-381000" eaLnBrk="1" hangingPunct="1">
              <a:buFont typeface="Times" pitchFamily="48" charset="0"/>
              <a:buAutoNum type="alphaLcParenR" startAt="2"/>
              <a:tabLst>
                <a:tab pos="223838" algn="l"/>
                <a:tab pos="458788" algn="l"/>
                <a:tab pos="1141413" algn="l"/>
                <a:tab pos="1598613" algn="l"/>
              </a:tabLst>
            </a:pPr>
            <a:r>
              <a:rPr lang="en-US" sz="2800" dirty="0" smtClean="0">
                <a:cs typeface="Arial" charset="0"/>
              </a:rPr>
              <a:t>What is your expected trough level from new dose?</a:t>
            </a:r>
          </a:p>
          <a:p>
            <a:pPr marL="381000" indent="-381000" eaLnBrk="1" hangingPunct="1">
              <a:buFontTx/>
              <a:buNone/>
              <a:tabLst>
                <a:tab pos="223838" algn="l"/>
                <a:tab pos="458788" algn="l"/>
                <a:tab pos="1141413" algn="l"/>
                <a:tab pos="1598613" algn="l"/>
              </a:tabLst>
            </a:pPr>
            <a:endParaRPr lang="en-US" dirty="0" smtClean="0">
              <a:cs typeface="Arial" charset="0"/>
            </a:endParaRPr>
          </a:p>
          <a:p>
            <a:pPr marL="381000" indent="-381000" eaLnBrk="1" hangingPunct="1">
              <a:buFontTx/>
              <a:buNone/>
              <a:tabLst>
                <a:tab pos="223838" algn="l"/>
                <a:tab pos="458788" algn="l"/>
                <a:tab pos="1141413" algn="l"/>
                <a:tab pos="1598613" algn="l"/>
              </a:tabLst>
            </a:pPr>
            <a:endParaRPr lang="en-US"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spect="1" noChangeArrowheads="1"/>
          </p:cNvSpPr>
          <p:nvPr>
            <p:ph type="title" idx="4294967295"/>
          </p:nvPr>
        </p:nvSpPr>
        <p:spPr>
          <a:xfrm>
            <a:off x="0" y="449263"/>
            <a:ext cx="8631238" cy="1143000"/>
          </a:xfrm>
        </p:spPr>
        <p:txBody>
          <a:bodyPr wrap="none" lIns="0" tIns="0" rIns="0" bIns="0" anchor="b"/>
          <a:lstStyle/>
          <a:p>
            <a:pPr eaLnBrk="1" hangingPunct="1"/>
            <a:r>
              <a:rPr lang="en-US" dirty="0" smtClean="0"/>
              <a:t>TDM Problem #2</a:t>
            </a:r>
          </a:p>
        </p:txBody>
      </p:sp>
      <p:sp>
        <p:nvSpPr>
          <p:cNvPr id="63492" name="Rectangle 3"/>
          <p:cNvSpPr>
            <a:spLocks noGrp="1" noChangeAspect="1" noChangeArrowheads="1"/>
          </p:cNvSpPr>
          <p:nvPr>
            <p:ph type="body" idx="4294967295"/>
          </p:nvPr>
        </p:nvSpPr>
        <p:spPr>
          <a:xfrm>
            <a:off x="711200" y="1981200"/>
            <a:ext cx="7993063" cy="4114800"/>
          </a:xfrm>
        </p:spPr>
        <p:txBody>
          <a:bodyPr lIns="0" tIns="0" rIns="0" bIns="0"/>
          <a:lstStyle/>
          <a:p>
            <a:pPr marL="0" indent="0" eaLnBrk="1" hangingPunct="1">
              <a:buFontTx/>
              <a:buNone/>
            </a:pPr>
            <a:r>
              <a:rPr lang="en-US" sz="2800" smtClean="0">
                <a:cs typeface="Arial" charset="0"/>
              </a:rPr>
              <a:t>R.M., a 92 y.o. female (53 kg, 5’2”) has been started on vancomycin 500 mg IV Q6H for an infection of a left heel ulcer.  </a:t>
            </a:r>
          </a:p>
          <a:p>
            <a:pPr marL="0" indent="0" eaLnBrk="1" hangingPunct="1">
              <a:buFontTx/>
              <a:buNone/>
            </a:pPr>
            <a:r>
              <a:rPr lang="en-US" sz="2800" smtClean="0">
                <a:cs typeface="Arial" charset="0"/>
              </a:rPr>
              <a:t>C&amp;S of left foot wound shows </a:t>
            </a:r>
            <a:r>
              <a:rPr lang="en-US" sz="2800" i="1" smtClean="0">
                <a:cs typeface="Arial" charset="0"/>
              </a:rPr>
              <a:t>Enterococcus faecalis</a:t>
            </a:r>
            <a:r>
              <a:rPr lang="en-US" sz="2800" smtClean="0">
                <a:cs typeface="Arial" charset="0"/>
              </a:rPr>
              <a:t> and Coagulase negative Staph (</a:t>
            </a:r>
            <a:r>
              <a:rPr lang="en-US" sz="2800" i="1" smtClean="0">
                <a:cs typeface="Arial" charset="0"/>
              </a:rPr>
              <a:t>Staphylococcus epidermidis)</a:t>
            </a:r>
            <a:r>
              <a:rPr lang="en-US" sz="2800" smtClean="0">
                <a:cs typeface="Arial" charset="0"/>
              </a:rPr>
              <a:t>, both susceptible to vancomycin.</a:t>
            </a:r>
          </a:p>
          <a:p>
            <a:pPr marL="0" indent="0" eaLnBrk="1" hangingPunct="1">
              <a:buFontTx/>
              <a:buNone/>
            </a:pPr>
            <a:endParaRPr lang="en-US" sz="2800" smtClean="0">
              <a:cs typeface="Arial" charset="0"/>
            </a:endParaRPr>
          </a:p>
          <a:p>
            <a:pPr marL="0" indent="0" eaLnBrk="1" hangingPunct="1">
              <a:buFontTx/>
              <a:buNone/>
            </a:pPr>
            <a:r>
              <a:rPr lang="en-US" sz="2800" smtClean="0">
                <a:cs typeface="Arial" charset="0"/>
              </a:rPr>
              <a:t>Labs:  SCr = 58</a:t>
            </a:r>
            <a:r>
              <a:rPr lang="en-US" sz="2800" b="1" smtClean="0">
                <a:cs typeface="Arial" charset="0"/>
              </a:rPr>
              <a:t> </a:t>
            </a:r>
            <a:r>
              <a:rPr lang="en-US" sz="2800" smtClean="0">
                <a:cs typeface="Arial" charset="0"/>
              </a:rPr>
              <a:t>µmol/L</a:t>
            </a:r>
            <a:r>
              <a:rPr lang="en-US" sz="2800" b="1" smtClean="0">
                <a:cs typeface="Arial" charset="0"/>
              </a:rPr>
              <a:t> 	</a:t>
            </a:r>
            <a:r>
              <a:rPr lang="en-US" sz="2800" smtClean="0">
                <a:cs typeface="Arial" charset="0"/>
              </a:rPr>
              <a:t>BUN</a:t>
            </a:r>
            <a:r>
              <a:rPr lang="en-US" sz="2800" b="1" smtClean="0">
                <a:cs typeface="Arial" charset="0"/>
              </a:rPr>
              <a:t> = </a:t>
            </a:r>
            <a:r>
              <a:rPr lang="en-US" sz="2800" smtClean="0">
                <a:cs typeface="Arial" charset="0"/>
              </a:rPr>
              <a:t>14 mmol/L</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txBox="1">
            <a:spLocks noGrp="1"/>
          </p:cNvSpPr>
          <p:nvPr/>
        </p:nvSpPr>
        <p:spPr bwMode="auto">
          <a:xfrm>
            <a:off x="7010400" y="6438900"/>
            <a:ext cx="1905000" cy="457200"/>
          </a:xfrm>
          <a:prstGeom prst="rect">
            <a:avLst/>
          </a:prstGeom>
          <a:noFill/>
          <a:ln>
            <a:miter lim="800000"/>
            <a:headEnd/>
            <a:tailEnd/>
          </a:ln>
        </p:spPr>
        <p:txBody>
          <a:bodyPr/>
          <a:lstStyle/>
          <a:p>
            <a:pPr algn="r" eaLnBrk="0" hangingPunct="0">
              <a:defRPr/>
            </a:pPr>
            <a:fld id="{B52A7822-A34E-483B-B1B5-715570BF03FE}" type="slidenum">
              <a:rPr lang="en-US" sz="1200">
                <a:solidFill>
                  <a:schemeClr val="bg1"/>
                </a:solidFill>
                <a:latin typeface="+mj-lt"/>
                <a:ea typeface="ＭＳ Ｐゴシック" pitchFamily="-28" charset="-128"/>
              </a:rPr>
              <a:pPr algn="r" eaLnBrk="0" hangingPunct="0">
                <a:defRPr/>
              </a:pPr>
              <a:t>5</a:t>
            </a:fld>
            <a:endParaRPr lang="en-US" sz="1200">
              <a:solidFill>
                <a:schemeClr val="bg1"/>
              </a:solidFill>
              <a:latin typeface="+mj-lt"/>
              <a:ea typeface="ＭＳ Ｐゴシック" pitchFamily="-28" charset="-128"/>
            </a:endParaRPr>
          </a:p>
        </p:txBody>
      </p:sp>
      <p:pic>
        <p:nvPicPr>
          <p:cNvPr id="8195" name="Picture 2" descr="npo000052"/>
          <p:cNvPicPr>
            <a:picLocks noChangeAspect="1" noChangeArrowheads="1"/>
          </p:cNvPicPr>
          <p:nvPr/>
        </p:nvPicPr>
        <p:blipFill>
          <a:blip r:embed="rId3" cstate="print"/>
          <a:srcRect/>
          <a:stretch>
            <a:fillRect/>
          </a:stretch>
        </p:blipFill>
        <p:spPr bwMode="auto">
          <a:xfrm>
            <a:off x="-222250" y="-133350"/>
            <a:ext cx="9588500" cy="7124700"/>
          </a:xfrm>
          <a:prstGeom prst="rect">
            <a:avLst/>
          </a:prstGeom>
          <a:noFill/>
          <a:ln w="9525" algn="ctr">
            <a:noFill/>
            <a:miter lim="800000"/>
            <a:headEnd/>
            <a:tailEnd/>
          </a:ln>
        </p:spPr>
      </p:pic>
      <p:sp>
        <p:nvSpPr>
          <p:cNvPr id="8196" name="Text Box 3"/>
          <p:cNvSpPr txBox="1">
            <a:spLocks noChangeArrowheads="1"/>
          </p:cNvSpPr>
          <p:nvPr/>
        </p:nvSpPr>
        <p:spPr bwMode="auto">
          <a:xfrm>
            <a:off x="508000" y="228600"/>
            <a:ext cx="4216400" cy="519113"/>
          </a:xfrm>
          <a:prstGeom prst="rect">
            <a:avLst/>
          </a:prstGeom>
          <a:noFill/>
          <a:ln w="12700">
            <a:noFill/>
            <a:miter lim="800000"/>
            <a:headEnd/>
            <a:tailEnd/>
          </a:ln>
        </p:spPr>
        <p:txBody>
          <a:bodyPr>
            <a:spAutoFit/>
          </a:bodyPr>
          <a:lstStyle/>
          <a:p>
            <a:pPr eaLnBrk="0" hangingPunct="0"/>
            <a:r>
              <a:rPr lang="en-US" sz="2800" b="1">
                <a:latin typeface="Times New Roman" pitchFamily="18" charset="0"/>
              </a:rPr>
              <a:t>“Mississippi Mud”</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spect="1" noChangeArrowheads="1"/>
          </p:cNvSpPr>
          <p:nvPr>
            <p:ph type="title" idx="4294967295"/>
          </p:nvPr>
        </p:nvSpPr>
        <p:spPr>
          <a:xfrm>
            <a:off x="0" y="508000"/>
            <a:ext cx="8631238" cy="1143000"/>
          </a:xfrm>
        </p:spPr>
        <p:txBody>
          <a:bodyPr wrap="none" lIns="0" tIns="0" rIns="0" bIns="0" anchor="b"/>
          <a:lstStyle/>
          <a:p>
            <a:pPr eaLnBrk="1" hangingPunct="1"/>
            <a:r>
              <a:rPr lang="en-US" dirty="0" smtClean="0"/>
              <a:t>TDM Problem #2</a:t>
            </a:r>
          </a:p>
        </p:txBody>
      </p:sp>
      <p:sp>
        <p:nvSpPr>
          <p:cNvPr id="64516" name="Rectangle 3"/>
          <p:cNvSpPr>
            <a:spLocks noGrp="1" noChangeAspect="1" noChangeArrowheads="1"/>
          </p:cNvSpPr>
          <p:nvPr>
            <p:ph type="body" idx="4294967295"/>
          </p:nvPr>
        </p:nvSpPr>
        <p:spPr>
          <a:xfrm>
            <a:off x="320675" y="1822450"/>
            <a:ext cx="8467725" cy="4114800"/>
          </a:xfrm>
        </p:spPr>
        <p:txBody>
          <a:bodyPr lIns="0" tIns="0" rIns="0" bIns="0"/>
          <a:lstStyle/>
          <a:p>
            <a:pPr marL="609600" indent="-609600" eaLnBrk="1" hangingPunct="1">
              <a:buFont typeface="Wingdings" pitchFamily="2" charset="2"/>
              <a:buAutoNum type="arabicPeriod"/>
            </a:pPr>
            <a:r>
              <a:rPr lang="en-US" sz="2800" smtClean="0">
                <a:cs typeface="Arial" charset="0"/>
              </a:rPr>
              <a:t>Based on the clinical information available, is vancomycin the appropriate antimicrobial choice for this lady?</a:t>
            </a:r>
          </a:p>
          <a:p>
            <a:pPr marL="609600" indent="-609600" eaLnBrk="1" hangingPunct="1">
              <a:buFont typeface="Wingdings" pitchFamily="2" charset="2"/>
              <a:buAutoNum type="arabicPeriod"/>
            </a:pPr>
            <a:endParaRPr lang="en-US" sz="2800" smtClean="0">
              <a:cs typeface="Arial" charset="0"/>
            </a:endParaRPr>
          </a:p>
          <a:p>
            <a:pPr marL="609600" indent="-609600" eaLnBrk="1" hangingPunct="1">
              <a:buFont typeface="Wingdings" pitchFamily="2" charset="2"/>
              <a:buAutoNum type="arabicPeriod"/>
            </a:pPr>
            <a:r>
              <a:rPr lang="en-US" sz="2800" smtClean="0">
                <a:cs typeface="Arial" charset="0"/>
              </a:rPr>
              <a:t>What would be an appropriate dosage regimen for this patient?</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spect="1" noChangeArrowheads="1"/>
          </p:cNvSpPr>
          <p:nvPr>
            <p:ph type="title" idx="4294967295"/>
          </p:nvPr>
        </p:nvSpPr>
        <p:spPr>
          <a:xfrm>
            <a:off x="0" y="449263"/>
            <a:ext cx="8631238" cy="1143000"/>
          </a:xfrm>
        </p:spPr>
        <p:txBody>
          <a:bodyPr wrap="none" lIns="0" tIns="0" rIns="0" bIns="0" anchor="b"/>
          <a:lstStyle/>
          <a:p>
            <a:pPr eaLnBrk="1" hangingPunct="1"/>
            <a:r>
              <a:rPr lang="en-US" dirty="0" smtClean="0"/>
              <a:t>TDM Problem #2</a:t>
            </a:r>
          </a:p>
        </p:txBody>
      </p:sp>
      <p:sp>
        <p:nvSpPr>
          <p:cNvPr id="123907" name="Rectangle 3"/>
          <p:cNvSpPr>
            <a:spLocks noGrp="1" noChangeAspect="1" noChangeArrowheads="1"/>
          </p:cNvSpPr>
          <p:nvPr>
            <p:ph type="body" idx="4294967295"/>
          </p:nvPr>
        </p:nvSpPr>
        <p:spPr>
          <a:xfrm>
            <a:off x="396875" y="1951038"/>
            <a:ext cx="8408988" cy="4114800"/>
          </a:xfrm>
        </p:spPr>
        <p:txBody>
          <a:bodyPr lIns="0" tIns="0" rIns="0" bIns="0"/>
          <a:lstStyle/>
          <a:p>
            <a:pPr marL="814388" lvl="1" indent="-635000" eaLnBrk="1" hangingPunct="1">
              <a:buClr>
                <a:schemeClr val="bg1"/>
              </a:buClr>
              <a:buFontTx/>
              <a:buNone/>
            </a:pPr>
            <a:r>
              <a:rPr lang="en-US" sz="2800" dirty="0" smtClean="0">
                <a:cs typeface="Arial" charset="0"/>
              </a:rPr>
              <a:t>3. What is the expected </a:t>
            </a:r>
            <a:r>
              <a:rPr lang="en-US" sz="2800" dirty="0" err="1" smtClean="0">
                <a:cs typeface="Arial" charset="0"/>
              </a:rPr>
              <a:t>Cmax</a:t>
            </a:r>
            <a:r>
              <a:rPr lang="en-US" sz="2800" dirty="0" smtClean="0">
                <a:cs typeface="Arial" charset="0"/>
              </a:rPr>
              <a:t> and </a:t>
            </a:r>
            <a:r>
              <a:rPr lang="en-US" sz="2800" dirty="0" err="1" smtClean="0">
                <a:cs typeface="Arial" charset="0"/>
              </a:rPr>
              <a:t>Cmin</a:t>
            </a:r>
            <a:r>
              <a:rPr lang="en-US" sz="2800" dirty="0" smtClean="0">
                <a:cs typeface="Arial" charset="0"/>
              </a:rPr>
              <a:t> on this new regimen?</a:t>
            </a:r>
          </a:p>
          <a:p>
            <a:pPr marL="609600" indent="-609600" eaLnBrk="1" hangingPunct="1">
              <a:buFontTx/>
              <a:buNone/>
            </a:pPr>
            <a:endParaRPr lang="en-US" sz="2600" dirty="0" smtClean="0">
              <a:cs typeface="Arial" charset="0"/>
            </a:endParaRPr>
          </a:p>
          <a:p>
            <a:pPr marL="609600" indent="-609600" eaLnBrk="1" hangingPunct="1">
              <a:buFontTx/>
              <a:buNone/>
            </a:pPr>
            <a:endParaRPr lang="en-US" sz="2600" dirty="0" smtClean="0">
              <a:cs typeface="Arial" charset="0"/>
            </a:endParaRPr>
          </a:p>
          <a:p>
            <a:pPr marL="609600" indent="-609600" eaLnBrk="1" hangingPunct="1">
              <a:buFontTx/>
              <a:buNone/>
            </a:pPr>
            <a:endParaRPr lang="en-US" sz="2600" dirty="0" smtClean="0">
              <a:cs typeface="Arial" charset="0"/>
            </a:endParaRPr>
          </a:p>
          <a:p>
            <a:pPr marL="609600" indent="-609600" eaLnBrk="1" hangingPunct="1">
              <a:buClr>
                <a:schemeClr val="bg1"/>
              </a:buClr>
              <a:buFontTx/>
              <a:buNone/>
            </a:pPr>
            <a:r>
              <a:rPr lang="en-US" sz="2600" dirty="0" smtClean="0">
                <a:cs typeface="Arial" charset="0"/>
              </a:rPr>
              <a:t>4</a:t>
            </a:r>
            <a:r>
              <a:rPr lang="en-US" sz="2800" dirty="0" smtClean="0">
                <a:cs typeface="Arial" charset="0"/>
              </a:rPr>
              <a:t>. When should levels be requested?</a:t>
            </a:r>
          </a:p>
          <a:p>
            <a:pPr marL="609600" indent="-609600" eaLnBrk="1" hangingPunct="1">
              <a:buClr>
                <a:schemeClr val="bg1"/>
              </a:buClr>
              <a:buFontTx/>
              <a:buNone/>
            </a:pPr>
            <a:endParaRPr lang="el-GR" sz="2600" u="sng" baseline="30000" dirty="0" smtClean="0">
              <a:cs typeface="Arial" charset="0"/>
            </a:endParaRPr>
          </a:p>
          <a:p>
            <a:pPr marL="609600" indent="-609600" eaLnBrk="1" hangingPunct="1">
              <a:buFontTx/>
              <a:buNone/>
            </a:pPr>
            <a:endParaRPr lang="en-US" sz="2600" baseline="300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3907">
                                            <p:txEl>
                                              <p:pRg st="4" end="4"/>
                                            </p:txEl>
                                          </p:spTgt>
                                        </p:tgtEl>
                                        <p:attrNameLst>
                                          <p:attrName>style.visibility</p:attrName>
                                        </p:attrNameLst>
                                      </p:cBhvr>
                                      <p:to>
                                        <p:strVal val="visible"/>
                                      </p:to>
                                    </p:set>
                                    <p:anim calcmode="lin" valueType="num">
                                      <p:cBhvr additive="base">
                                        <p:cTn id="7" dur="1000" fill="hold"/>
                                        <p:tgtEl>
                                          <p:spTgt spid="123907">
                                            <p:txEl>
                                              <p:pRg st="4" end="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390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spect="1" noChangeArrowheads="1"/>
          </p:cNvSpPr>
          <p:nvPr>
            <p:ph type="title" idx="4294967295"/>
          </p:nvPr>
        </p:nvSpPr>
        <p:spPr>
          <a:xfrm>
            <a:off x="0" y="508000"/>
            <a:ext cx="8631238" cy="1143000"/>
          </a:xfrm>
        </p:spPr>
        <p:txBody>
          <a:bodyPr wrap="none" lIns="0" tIns="0" rIns="0" bIns="0" anchor="b"/>
          <a:lstStyle/>
          <a:p>
            <a:pPr eaLnBrk="1" hangingPunct="1"/>
            <a:r>
              <a:rPr lang="en-US" dirty="0" smtClean="0"/>
              <a:t>TDM Problem #3</a:t>
            </a:r>
          </a:p>
        </p:txBody>
      </p:sp>
      <p:sp>
        <p:nvSpPr>
          <p:cNvPr id="67588" name="Rectangle 3"/>
          <p:cNvSpPr>
            <a:spLocks noGrp="1" noChangeAspect="1" noChangeArrowheads="1"/>
          </p:cNvSpPr>
          <p:nvPr>
            <p:ph type="body" idx="4294967295"/>
          </p:nvPr>
        </p:nvSpPr>
        <p:spPr>
          <a:xfrm>
            <a:off x="439738" y="1752600"/>
            <a:ext cx="8467725" cy="4724400"/>
          </a:xfrm>
        </p:spPr>
        <p:txBody>
          <a:bodyPr lIns="0" tIns="0" rIns="0" bIns="0"/>
          <a:lstStyle/>
          <a:p>
            <a:pPr marL="0" indent="0" eaLnBrk="1" hangingPunct="1">
              <a:lnSpc>
                <a:spcPct val="80000"/>
              </a:lnSpc>
              <a:buFontTx/>
              <a:buNone/>
            </a:pPr>
            <a:r>
              <a:rPr lang="en-US" sz="2600" dirty="0" smtClean="0">
                <a:cs typeface="Arial" charset="0"/>
              </a:rPr>
              <a:t>A 35 </a:t>
            </a:r>
            <a:r>
              <a:rPr lang="en-US" sz="2600" dirty="0" err="1" smtClean="0">
                <a:cs typeface="Arial" charset="0"/>
              </a:rPr>
              <a:t>y.o</a:t>
            </a:r>
            <a:r>
              <a:rPr lang="en-US" sz="2600" dirty="0" smtClean="0">
                <a:cs typeface="Arial" charset="0"/>
              </a:rPr>
              <a:t>. male (92 kg, 6’0”) has been started on vancomycin 1 g IV Q12H for treatment of </a:t>
            </a:r>
            <a:r>
              <a:rPr lang="en-US" sz="2600" dirty="0" err="1" smtClean="0">
                <a:cs typeface="Arial" charset="0"/>
              </a:rPr>
              <a:t>endocarditis</a:t>
            </a:r>
            <a:r>
              <a:rPr lang="en-US" sz="2600" dirty="0" smtClean="0">
                <a:cs typeface="Arial" charset="0"/>
              </a:rPr>
              <a:t>.  C&amp;S of blood shows </a:t>
            </a:r>
            <a:r>
              <a:rPr lang="en-US" sz="2600" dirty="0" err="1" smtClean="0">
                <a:cs typeface="Arial" charset="0"/>
              </a:rPr>
              <a:t>methicillin</a:t>
            </a:r>
            <a:r>
              <a:rPr lang="en-US" sz="2600" dirty="0" smtClean="0">
                <a:cs typeface="Arial" charset="0"/>
              </a:rPr>
              <a:t> resistant </a:t>
            </a:r>
            <a:r>
              <a:rPr lang="en-US" sz="2600" i="1" dirty="0" smtClean="0">
                <a:cs typeface="Arial" charset="0"/>
              </a:rPr>
              <a:t>Staphylococcus aureus</a:t>
            </a:r>
            <a:r>
              <a:rPr lang="en-US" sz="2600" dirty="0" smtClean="0">
                <a:cs typeface="Arial" charset="0"/>
              </a:rPr>
              <a:t>, susceptible to vancomycin.  </a:t>
            </a:r>
            <a:r>
              <a:rPr lang="en-US" sz="2600" dirty="0" err="1" smtClean="0">
                <a:cs typeface="Arial" charset="0"/>
              </a:rPr>
              <a:t>Endocarditis</a:t>
            </a:r>
            <a:r>
              <a:rPr lang="en-US" sz="2600" dirty="0" smtClean="0">
                <a:cs typeface="Arial" charset="0"/>
              </a:rPr>
              <a:t> was confirmed by echocardiogram.  Patient has a long history of injection drug abuse.</a:t>
            </a:r>
          </a:p>
          <a:p>
            <a:pPr marL="0" indent="0" eaLnBrk="1" hangingPunct="1">
              <a:lnSpc>
                <a:spcPct val="80000"/>
              </a:lnSpc>
              <a:buFontTx/>
              <a:buNone/>
            </a:pPr>
            <a:endParaRPr lang="en-US" sz="2600" dirty="0" smtClean="0">
              <a:cs typeface="Arial" charset="0"/>
            </a:endParaRPr>
          </a:p>
          <a:p>
            <a:pPr marL="0" indent="0" eaLnBrk="1" hangingPunct="1">
              <a:lnSpc>
                <a:spcPct val="80000"/>
              </a:lnSpc>
              <a:buFontTx/>
              <a:buNone/>
            </a:pPr>
            <a:r>
              <a:rPr lang="en-US" dirty="0" smtClean="0">
                <a:cs typeface="Arial" charset="0"/>
              </a:rPr>
              <a:t>Labs:  </a:t>
            </a:r>
            <a:r>
              <a:rPr lang="en-US" dirty="0" err="1" smtClean="0">
                <a:cs typeface="Arial" charset="0"/>
              </a:rPr>
              <a:t>SCr</a:t>
            </a:r>
            <a:r>
              <a:rPr lang="en-US" dirty="0" smtClean="0">
                <a:cs typeface="Arial" charset="0"/>
              </a:rPr>
              <a:t> = 72 </a:t>
            </a:r>
            <a:r>
              <a:rPr lang="en-US" dirty="0" smtClean="0">
                <a:cs typeface="Arial" charset="0"/>
                <a:sym typeface="Symbol" pitchFamily="18" charset="2"/>
              </a:rPr>
              <a:t></a:t>
            </a:r>
            <a:r>
              <a:rPr lang="en-US" dirty="0" smtClean="0">
                <a:cs typeface="Arial" charset="0"/>
              </a:rPr>
              <a:t>mol/L 		BUN = 5 </a:t>
            </a:r>
            <a:r>
              <a:rPr lang="en-US" dirty="0" err="1" smtClean="0">
                <a:cs typeface="Arial" charset="0"/>
              </a:rPr>
              <a:t>mmol</a:t>
            </a:r>
            <a:r>
              <a:rPr lang="en-US" dirty="0" smtClean="0">
                <a:cs typeface="Arial" charset="0"/>
              </a:rPr>
              <a:t>/L</a:t>
            </a:r>
          </a:p>
          <a:p>
            <a:pPr marL="0" indent="0" eaLnBrk="1" hangingPunct="1">
              <a:lnSpc>
                <a:spcPct val="80000"/>
              </a:lnSpc>
              <a:buFontTx/>
              <a:buNone/>
            </a:pPr>
            <a:r>
              <a:rPr lang="en-US" dirty="0" smtClean="0">
                <a:cs typeface="Arial" charset="0"/>
              </a:rPr>
              <a:t>Levels (3rd dose):     post (peak)  = 14 mg/L drawn at 1400H</a:t>
            </a:r>
          </a:p>
          <a:p>
            <a:pPr marL="0" indent="0" eaLnBrk="1" hangingPunct="1">
              <a:lnSpc>
                <a:spcPct val="80000"/>
              </a:lnSpc>
              <a:buFontTx/>
              <a:buNone/>
            </a:pPr>
            <a:r>
              <a:rPr lang="en-US" dirty="0" smtClean="0">
                <a:cs typeface="Arial" charset="0"/>
              </a:rPr>
              <a:t>			 pre (trough) =  3 mg/L  drawn at 1155H</a:t>
            </a:r>
          </a:p>
          <a:p>
            <a:pPr marL="0" indent="0" eaLnBrk="1" hangingPunct="1">
              <a:lnSpc>
                <a:spcPct val="80000"/>
              </a:lnSpc>
              <a:buFontTx/>
              <a:buNone/>
            </a:pPr>
            <a:endParaRPr lang="en-US" sz="2600" dirty="0" smtClean="0">
              <a:cs typeface="Arial" charset="0"/>
            </a:endParaRPr>
          </a:p>
          <a:p>
            <a:pPr marL="0" indent="0" eaLnBrk="1" hangingPunct="1">
              <a:lnSpc>
                <a:spcPct val="80000"/>
              </a:lnSpc>
              <a:buFontTx/>
              <a:buNone/>
            </a:pPr>
            <a:r>
              <a:rPr lang="en-US" sz="2600" dirty="0" smtClean="0">
                <a:cs typeface="Arial" charset="0"/>
              </a:rPr>
              <a:t>Time dose administered:  1200H</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bwMode="auto">
          <a:xfrm>
            <a:off x="7010400" y="6438900"/>
            <a:ext cx="1905000" cy="457200"/>
          </a:xfrm>
          <a:prstGeom prst="rect">
            <a:avLst/>
          </a:prstGeom>
          <a:noFill/>
          <a:ln>
            <a:miter lim="800000"/>
            <a:headEnd/>
            <a:tailEnd/>
          </a:ln>
        </p:spPr>
        <p:txBody>
          <a:bodyPr/>
          <a:lstStyle/>
          <a:p>
            <a:pPr algn="r" eaLnBrk="0" hangingPunct="0">
              <a:defRPr/>
            </a:pPr>
            <a:endParaRPr lang="en-US" sz="1200" dirty="0">
              <a:solidFill>
                <a:schemeClr val="bg1"/>
              </a:solidFill>
              <a:latin typeface="+mj-lt"/>
              <a:ea typeface="ＭＳ Ｐゴシック" pitchFamily="-28" charset="-128"/>
            </a:endParaRPr>
          </a:p>
        </p:txBody>
      </p:sp>
      <p:sp>
        <p:nvSpPr>
          <p:cNvPr id="68611" name="Rectangle 2"/>
          <p:cNvSpPr>
            <a:spLocks noGrp="1" noChangeAspect="1" noChangeArrowheads="1"/>
          </p:cNvSpPr>
          <p:nvPr>
            <p:ph type="title" idx="4294967295"/>
          </p:nvPr>
        </p:nvSpPr>
        <p:spPr>
          <a:xfrm>
            <a:off x="0" y="428625"/>
            <a:ext cx="8631238" cy="1143000"/>
          </a:xfrm>
        </p:spPr>
        <p:txBody>
          <a:bodyPr wrap="none" lIns="0" tIns="0" rIns="0" bIns="0" anchor="b"/>
          <a:lstStyle/>
          <a:p>
            <a:pPr eaLnBrk="1" hangingPunct="1"/>
            <a:r>
              <a:rPr lang="en-US" dirty="0" smtClean="0"/>
              <a:t>TDM Problem #3</a:t>
            </a:r>
          </a:p>
        </p:txBody>
      </p:sp>
      <p:sp>
        <p:nvSpPr>
          <p:cNvPr id="126979" name="Rectangle 3"/>
          <p:cNvSpPr>
            <a:spLocks noGrp="1" noChangeAspect="1" noChangeArrowheads="1"/>
          </p:cNvSpPr>
          <p:nvPr>
            <p:ph type="body" idx="4294967295"/>
          </p:nvPr>
        </p:nvSpPr>
        <p:spPr>
          <a:xfrm>
            <a:off x="508000" y="1981200"/>
            <a:ext cx="8466138" cy="4572000"/>
          </a:xfrm>
        </p:spPr>
        <p:txBody>
          <a:bodyPr lIns="0" tIns="0" rIns="0" bIns="0"/>
          <a:lstStyle/>
          <a:p>
            <a:pPr marL="609600" indent="-609600" eaLnBrk="1" hangingPunct="1">
              <a:buFont typeface="Wingdings" pitchFamily="2" charset="2"/>
              <a:buAutoNum type="arabicPeriod"/>
            </a:pPr>
            <a:r>
              <a:rPr lang="en-US" sz="2800" dirty="0" smtClean="0">
                <a:cs typeface="Arial" charset="0"/>
              </a:rPr>
              <a:t>Is </a:t>
            </a:r>
            <a:r>
              <a:rPr lang="en-US" sz="2800" dirty="0" err="1" smtClean="0">
                <a:cs typeface="Arial" charset="0"/>
              </a:rPr>
              <a:t>vancomycin</a:t>
            </a:r>
            <a:r>
              <a:rPr lang="en-US" sz="2800" dirty="0" smtClean="0">
                <a:cs typeface="Arial" charset="0"/>
              </a:rPr>
              <a:t> the appropriate therapeutic choice for this patient?  Why? </a:t>
            </a:r>
          </a:p>
          <a:p>
            <a:pPr marL="609600" indent="-609600" eaLnBrk="1" hangingPunct="1">
              <a:buFont typeface="Wingdings" pitchFamily="2" charset="2"/>
              <a:buAutoNum type="arabicPeriod"/>
            </a:pPr>
            <a:endParaRPr lang="en-US" sz="2800" dirty="0" smtClean="0">
              <a:cs typeface="Arial" charset="0"/>
            </a:endParaRPr>
          </a:p>
          <a:p>
            <a:pPr marL="609600" indent="-609600" eaLnBrk="1" hangingPunct="1">
              <a:buFont typeface="Wingdings" pitchFamily="2" charset="2"/>
              <a:buAutoNum type="arabicPeriod"/>
            </a:pPr>
            <a:r>
              <a:rPr lang="en-US" sz="2800" dirty="0" smtClean="0">
                <a:cs typeface="Arial" charset="0"/>
              </a:rPr>
              <a:t>What is the patient’s </a:t>
            </a:r>
            <a:r>
              <a:rPr lang="en-US" sz="2800" dirty="0" err="1" smtClean="0">
                <a:cs typeface="Arial" charset="0"/>
              </a:rPr>
              <a:t>k</a:t>
            </a:r>
            <a:r>
              <a:rPr lang="en-US" sz="2800" baseline="-25000" dirty="0" err="1" smtClean="0">
                <a:cs typeface="Arial" charset="0"/>
              </a:rPr>
              <a:t>e</a:t>
            </a:r>
            <a:r>
              <a:rPr lang="en-US" sz="2800" dirty="0" smtClean="0">
                <a:cs typeface="Arial" charset="0"/>
              </a:rPr>
              <a:t> and t</a:t>
            </a:r>
            <a:r>
              <a:rPr lang="en-US" sz="2800" baseline="-25000" dirty="0" smtClean="0">
                <a:cs typeface="Arial" charset="0"/>
              </a:rPr>
              <a:t>1/2</a:t>
            </a:r>
            <a:r>
              <a:rPr lang="en-US" sz="2800" dirty="0" smtClean="0">
                <a:cs typeface="Arial" charset="0"/>
              </a:rPr>
              <a:t>?</a:t>
            </a:r>
          </a:p>
          <a:p>
            <a:pPr marL="609600" indent="-609600" eaLnBrk="1" hangingPunct="1">
              <a:buFont typeface="Wingdings" pitchFamily="2" charset="2"/>
              <a:buNone/>
            </a:pPr>
            <a:r>
              <a:rPr lang="en-US" sz="2800" dirty="0" smtClean="0">
                <a:cs typeface="Arial"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6979">
                                            <p:txEl>
                                              <p:pRg st="3" end="3"/>
                                            </p:txEl>
                                          </p:spTgt>
                                        </p:tgtEl>
                                        <p:attrNameLst>
                                          <p:attrName>style.visibility</p:attrName>
                                        </p:attrNameLst>
                                      </p:cBhvr>
                                      <p:to>
                                        <p:strVal val="visible"/>
                                      </p:to>
                                    </p:set>
                                    <p:anim calcmode="lin" valueType="num">
                                      <p:cBhvr additive="base">
                                        <p:cTn id="7" dur="1000" fill="hold"/>
                                        <p:tgtEl>
                                          <p:spTgt spid="126979">
                                            <p:txEl>
                                              <p:pRg st="3" end="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697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spect="1" noChangeArrowheads="1"/>
          </p:cNvSpPr>
          <p:nvPr>
            <p:ph type="title" idx="4294967295"/>
          </p:nvPr>
        </p:nvSpPr>
        <p:spPr>
          <a:xfrm>
            <a:off x="0" y="428625"/>
            <a:ext cx="8631238" cy="1143000"/>
          </a:xfrm>
        </p:spPr>
        <p:txBody>
          <a:bodyPr wrap="none" lIns="0" tIns="0" rIns="0" bIns="0" anchor="b"/>
          <a:lstStyle/>
          <a:p>
            <a:pPr eaLnBrk="1" hangingPunct="1"/>
            <a:r>
              <a:rPr lang="en-US" dirty="0" smtClean="0"/>
              <a:t>TDM Problem #3</a:t>
            </a:r>
          </a:p>
        </p:txBody>
      </p:sp>
      <p:sp>
        <p:nvSpPr>
          <p:cNvPr id="128003" name="Rectangle 3"/>
          <p:cNvSpPr>
            <a:spLocks noGrp="1" noChangeAspect="1" noChangeArrowheads="1"/>
          </p:cNvSpPr>
          <p:nvPr>
            <p:ph type="body" idx="4294967295"/>
          </p:nvPr>
        </p:nvSpPr>
        <p:spPr>
          <a:xfrm>
            <a:off x="576263" y="1981200"/>
            <a:ext cx="8128000" cy="4114800"/>
          </a:xfrm>
        </p:spPr>
        <p:txBody>
          <a:bodyPr lIns="0" tIns="0" rIns="0" bIns="0"/>
          <a:lstStyle/>
          <a:p>
            <a:pPr marL="609600" indent="-609600" eaLnBrk="1" hangingPunct="1">
              <a:buFontTx/>
              <a:buNone/>
            </a:pPr>
            <a:r>
              <a:rPr lang="en-US" dirty="0" smtClean="0"/>
              <a:t>3</a:t>
            </a:r>
            <a:r>
              <a:rPr lang="en-US" sz="2800" dirty="0" smtClean="0"/>
              <a:t>. </a:t>
            </a:r>
            <a:r>
              <a:rPr lang="en-US" sz="2800" dirty="0" smtClean="0">
                <a:cs typeface="Arial" charset="0"/>
              </a:rPr>
              <a:t>What is the patient’s </a:t>
            </a:r>
            <a:r>
              <a:rPr lang="en-US" sz="2800" dirty="0" err="1" smtClean="0">
                <a:cs typeface="Arial" charset="0"/>
              </a:rPr>
              <a:t>Vd</a:t>
            </a:r>
            <a:r>
              <a:rPr lang="en-US" sz="2800" dirty="0" smtClean="0">
                <a:cs typeface="Arial" charset="0"/>
              </a:rPr>
              <a:t>?</a:t>
            </a:r>
          </a:p>
          <a:p>
            <a:pPr marL="609600" indent="-609600" eaLnBrk="1" hangingPunct="1">
              <a:buFontTx/>
              <a:buNone/>
            </a:pPr>
            <a:endParaRPr lang="en-US" sz="2800" dirty="0" smtClean="0">
              <a:cs typeface="Arial" charset="0"/>
            </a:endParaRPr>
          </a:p>
          <a:p>
            <a:pPr marL="609600" indent="-609600" eaLnBrk="1" hangingPunct="1">
              <a:buFontTx/>
              <a:buNone/>
            </a:pPr>
            <a:endParaRPr lang="en-US" sz="2800" dirty="0" smtClean="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spect="1" noChangeArrowheads="1"/>
          </p:cNvSpPr>
          <p:nvPr>
            <p:ph type="title" idx="4294967295"/>
          </p:nvPr>
        </p:nvSpPr>
        <p:spPr>
          <a:xfrm>
            <a:off x="0" y="528638"/>
            <a:ext cx="8631238" cy="1143000"/>
          </a:xfrm>
        </p:spPr>
        <p:txBody>
          <a:bodyPr wrap="none" lIns="0" tIns="0" rIns="0" bIns="0" anchor="b"/>
          <a:lstStyle/>
          <a:p>
            <a:pPr eaLnBrk="1" hangingPunct="1"/>
            <a:r>
              <a:rPr lang="en-US" dirty="0" smtClean="0"/>
              <a:t>TDM Problem #3</a:t>
            </a:r>
          </a:p>
        </p:txBody>
      </p:sp>
      <p:sp>
        <p:nvSpPr>
          <p:cNvPr id="129027" name="Rectangle 3"/>
          <p:cNvSpPr>
            <a:spLocks noGrp="1" noChangeAspect="1" noChangeArrowheads="1"/>
          </p:cNvSpPr>
          <p:nvPr>
            <p:ph type="body" idx="4294967295"/>
          </p:nvPr>
        </p:nvSpPr>
        <p:spPr>
          <a:xfrm>
            <a:off x="390525" y="1738718"/>
            <a:ext cx="8753475" cy="4876800"/>
          </a:xfrm>
        </p:spPr>
        <p:txBody>
          <a:bodyPr lIns="0" tIns="0" rIns="0" bIns="0"/>
          <a:lstStyle/>
          <a:p>
            <a:pPr marL="395288" indent="-395288" eaLnBrk="1" hangingPunct="1">
              <a:buFontTx/>
              <a:buNone/>
              <a:tabLst>
                <a:tab pos="3200400" algn="l"/>
              </a:tabLst>
            </a:pPr>
            <a:r>
              <a:rPr lang="en-US" dirty="0" smtClean="0"/>
              <a:t>4</a:t>
            </a:r>
            <a:r>
              <a:rPr lang="en-US" sz="2600" dirty="0" smtClean="0"/>
              <a:t>. </a:t>
            </a:r>
            <a:r>
              <a:rPr lang="en-US" sz="2600" dirty="0" smtClean="0">
                <a:cs typeface="Arial" charset="0"/>
              </a:rPr>
              <a:t>What new dosage regimen would you recommend if any?  </a:t>
            </a:r>
          </a:p>
          <a:p>
            <a:pPr marL="395288" indent="-395288" eaLnBrk="1" hangingPunct="1">
              <a:buFontTx/>
              <a:buNone/>
              <a:tabLst>
                <a:tab pos="3200400" algn="l"/>
              </a:tabLst>
            </a:pPr>
            <a:endParaRPr lang="en-US" sz="2600" dirty="0" smtClean="0">
              <a:cs typeface="Arial" charset="0"/>
            </a:endParaRPr>
          </a:p>
          <a:p>
            <a:pPr marL="395288" indent="-395288" eaLnBrk="1" hangingPunct="1">
              <a:buFontTx/>
              <a:buNone/>
              <a:tabLst>
                <a:tab pos="3200400" algn="l"/>
              </a:tabLst>
            </a:pPr>
            <a:r>
              <a:rPr lang="en-US" sz="2600" dirty="0" smtClean="0">
                <a:cs typeface="Arial" charset="0"/>
              </a:rPr>
              <a:t>	</a:t>
            </a:r>
          </a:p>
          <a:p>
            <a:pPr marL="395288" indent="-395288" eaLnBrk="1" hangingPunct="1">
              <a:buFontTx/>
              <a:buNone/>
              <a:tabLst>
                <a:tab pos="3200400" algn="l"/>
              </a:tabLst>
            </a:pPr>
            <a:endParaRPr lang="en-US" sz="2600" dirty="0" smtClean="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9027">
                                            <p:txEl>
                                              <p:pRg st="2" end="2"/>
                                            </p:txEl>
                                          </p:spTgt>
                                        </p:tgtEl>
                                        <p:attrNameLst>
                                          <p:attrName>style.visibility</p:attrName>
                                        </p:attrNameLst>
                                      </p:cBhvr>
                                      <p:to>
                                        <p:strVal val="visible"/>
                                      </p:to>
                                    </p:set>
                                    <p:anim calcmode="lin" valueType="num">
                                      <p:cBhvr additive="base">
                                        <p:cTn id="7" dur="1000" fill="hold"/>
                                        <p:tgtEl>
                                          <p:spTgt spid="129027">
                                            <p:txEl>
                                              <p:pRg st="2" end="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90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spect="1" noChangeArrowheads="1"/>
          </p:cNvSpPr>
          <p:nvPr>
            <p:ph type="title" idx="4294967295"/>
          </p:nvPr>
        </p:nvSpPr>
        <p:spPr>
          <a:xfrm>
            <a:off x="0" y="528638"/>
            <a:ext cx="8631238" cy="1143000"/>
          </a:xfrm>
        </p:spPr>
        <p:txBody>
          <a:bodyPr wrap="none" lIns="0" tIns="0" rIns="0" bIns="0" anchor="b"/>
          <a:lstStyle/>
          <a:p>
            <a:pPr eaLnBrk="1" hangingPunct="1"/>
            <a:r>
              <a:rPr lang="en-US" dirty="0" smtClean="0"/>
              <a:t>TDM Problem #3</a:t>
            </a:r>
          </a:p>
        </p:txBody>
      </p:sp>
      <p:sp>
        <p:nvSpPr>
          <p:cNvPr id="129027" name="Rectangle 3"/>
          <p:cNvSpPr>
            <a:spLocks noGrp="1" noChangeAspect="1" noChangeArrowheads="1"/>
          </p:cNvSpPr>
          <p:nvPr>
            <p:ph type="body" idx="4294967295"/>
          </p:nvPr>
        </p:nvSpPr>
        <p:spPr>
          <a:xfrm>
            <a:off x="390525" y="1719263"/>
            <a:ext cx="8753475" cy="4876800"/>
          </a:xfrm>
        </p:spPr>
        <p:txBody>
          <a:bodyPr lIns="0" tIns="0" rIns="0" bIns="0"/>
          <a:lstStyle/>
          <a:p>
            <a:pPr marL="395288" indent="-395288" eaLnBrk="1" hangingPunct="1">
              <a:buFontTx/>
              <a:buNone/>
              <a:tabLst>
                <a:tab pos="3200400" algn="l"/>
              </a:tabLst>
            </a:pPr>
            <a:r>
              <a:rPr lang="en-US" dirty="0" smtClean="0"/>
              <a:t>5. </a:t>
            </a:r>
            <a:r>
              <a:rPr lang="en-US" sz="2600" dirty="0" smtClean="0">
                <a:cs typeface="Arial" charset="0"/>
              </a:rPr>
              <a:t>What are the predicted levels with this new dose?</a:t>
            </a:r>
          </a:p>
          <a:p>
            <a:pPr marL="395288" indent="-395288" eaLnBrk="1" hangingPunct="1">
              <a:buFontTx/>
              <a:buNone/>
              <a:tabLst>
                <a:tab pos="3200400" algn="l"/>
              </a:tabLst>
            </a:pPr>
            <a:r>
              <a:rPr lang="en-US" sz="2600" dirty="0" smtClean="0">
                <a:cs typeface="Arial" charset="0"/>
              </a:rPr>
              <a:t>	</a:t>
            </a:r>
          </a:p>
          <a:p>
            <a:pPr marL="395288" indent="-395288" eaLnBrk="1" hangingPunct="1">
              <a:buFontTx/>
              <a:buNone/>
              <a:tabLst>
                <a:tab pos="3200400" algn="l"/>
              </a:tabLst>
            </a:pPr>
            <a:endParaRPr lang="en-US" sz="2600" dirty="0" smtClean="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9027">
                                            <p:txEl>
                                              <p:pRg st="1" end="1"/>
                                            </p:txEl>
                                          </p:spTgt>
                                        </p:tgtEl>
                                        <p:attrNameLst>
                                          <p:attrName>style.visibility</p:attrName>
                                        </p:attrNameLst>
                                      </p:cBhvr>
                                      <p:to>
                                        <p:strVal val="visible"/>
                                      </p:to>
                                    </p:set>
                                    <p:anim calcmode="lin" valueType="num">
                                      <p:cBhvr additive="base">
                                        <p:cTn id="7" dur="1000" fill="hold"/>
                                        <p:tgtEl>
                                          <p:spTgt spid="129027">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902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dirty="0" smtClean="0"/>
              <a:t>TDM Problem #3</a:t>
            </a:r>
            <a:endParaRPr lang="en-CA" dirty="0" smtClean="0"/>
          </a:p>
        </p:txBody>
      </p:sp>
      <p:sp>
        <p:nvSpPr>
          <p:cNvPr id="71683" name="Content Placeholder 2"/>
          <p:cNvSpPr>
            <a:spLocks noGrp="1"/>
          </p:cNvSpPr>
          <p:nvPr>
            <p:ph idx="1"/>
          </p:nvPr>
        </p:nvSpPr>
        <p:spPr/>
        <p:txBody>
          <a:bodyPr/>
          <a:lstStyle/>
          <a:p>
            <a:pPr marL="457200" indent="-457200">
              <a:buFontTx/>
              <a:buNone/>
            </a:pPr>
            <a:r>
              <a:rPr lang="en-US" sz="2800" smtClean="0">
                <a:cs typeface="Arial" charset="0"/>
              </a:rPr>
              <a:t>5.  Would your interpretation of the levels differ if the peak came back at 25 mg/L and was taken at 1300H (rather than 1400H)?</a:t>
            </a:r>
          </a:p>
          <a:p>
            <a:pPr marL="457200" indent="-457200">
              <a:buFontTx/>
              <a:buNone/>
            </a:pPr>
            <a:endParaRPr lang="en-CA"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spect="1" noChangeArrowheads="1"/>
          </p:cNvSpPr>
          <p:nvPr>
            <p:ph type="title" idx="4294967295"/>
          </p:nvPr>
        </p:nvSpPr>
        <p:spPr>
          <a:xfrm>
            <a:off x="0" y="528638"/>
            <a:ext cx="8631238" cy="1143000"/>
          </a:xfrm>
        </p:spPr>
        <p:txBody>
          <a:bodyPr wrap="none" lIns="0" tIns="0" rIns="0" bIns="0" anchor="b"/>
          <a:lstStyle/>
          <a:p>
            <a:pPr eaLnBrk="1" hangingPunct="1"/>
            <a:r>
              <a:rPr lang="en-US" dirty="0" smtClean="0"/>
              <a:t>TDM Problem #4</a:t>
            </a:r>
          </a:p>
        </p:txBody>
      </p:sp>
      <p:sp>
        <p:nvSpPr>
          <p:cNvPr id="72708" name="Rectangle 3"/>
          <p:cNvSpPr>
            <a:spLocks noGrp="1" noChangeAspect="1" noChangeArrowheads="1"/>
          </p:cNvSpPr>
          <p:nvPr>
            <p:ph type="body" idx="4294967295"/>
          </p:nvPr>
        </p:nvSpPr>
        <p:spPr>
          <a:xfrm>
            <a:off x="733249" y="1718733"/>
            <a:ext cx="7993062" cy="4648200"/>
          </a:xfrm>
        </p:spPr>
        <p:txBody>
          <a:bodyPr lIns="0" tIns="0" rIns="0" bIns="0"/>
          <a:lstStyle/>
          <a:p>
            <a:pPr marL="0" indent="0" eaLnBrk="1" hangingPunct="1">
              <a:lnSpc>
                <a:spcPct val="90000"/>
              </a:lnSpc>
              <a:buFontTx/>
              <a:buNone/>
            </a:pPr>
            <a:r>
              <a:rPr lang="en-US" sz="2600" dirty="0" smtClean="0">
                <a:cs typeface="Arial" charset="0"/>
              </a:rPr>
              <a:t>Based on previous high trough levels, a 68 </a:t>
            </a:r>
            <a:r>
              <a:rPr lang="en-US" sz="2600" dirty="0" err="1" smtClean="0">
                <a:cs typeface="Arial" charset="0"/>
              </a:rPr>
              <a:t>y.o</a:t>
            </a:r>
            <a:r>
              <a:rPr lang="en-US" sz="2600" dirty="0" smtClean="0">
                <a:cs typeface="Arial" charset="0"/>
              </a:rPr>
              <a:t>. male was on </a:t>
            </a:r>
            <a:r>
              <a:rPr lang="en-US" sz="2600" dirty="0" err="1" smtClean="0">
                <a:cs typeface="Arial" charset="0"/>
              </a:rPr>
              <a:t>vancomycin</a:t>
            </a:r>
            <a:r>
              <a:rPr lang="en-US" sz="2600" dirty="0" smtClean="0">
                <a:cs typeface="Arial" charset="0"/>
              </a:rPr>
              <a:t> 1750 mg IV Q12H for the treatment of a methicillin resistant </a:t>
            </a:r>
            <a:r>
              <a:rPr lang="en-US" sz="2600" i="1" dirty="0" smtClean="0">
                <a:cs typeface="Arial" charset="0"/>
              </a:rPr>
              <a:t>Staphylococcus </a:t>
            </a:r>
            <a:r>
              <a:rPr lang="en-US" sz="2600" i="1" dirty="0" err="1" smtClean="0">
                <a:cs typeface="Arial" charset="0"/>
              </a:rPr>
              <a:t>epidermidis</a:t>
            </a:r>
            <a:r>
              <a:rPr lang="en-US" sz="2600" dirty="0" smtClean="0">
                <a:cs typeface="Arial" charset="0"/>
              </a:rPr>
              <a:t> infection of his left knee prosthesis.  The knee was </a:t>
            </a:r>
            <a:r>
              <a:rPr lang="en-US" sz="2600" dirty="0" err="1" smtClean="0">
                <a:cs typeface="Arial" charset="0"/>
              </a:rPr>
              <a:t>debrided</a:t>
            </a:r>
            <a:r>
              <a:rPr lang="en-US" sz="2600" dirty="0" smtClean="0">
                <a:cs typeface="Arial" charset="0"/>
              </a:rPr>
              <a:t> but hardware retained.</a:t>
            </a:r>
          </a:p>
          <a:p>
            <a:pPr marL="0" indent="0" eaLnBrk="1" hangingPunct="1">
              <a:lnSpc>
                <a:spcPct val="90000"/>
              </a:lnSpc>
              <a:buFontTx/>
              <a:buNone/>
            </a:pPr>
            <a:r>
              <a:rPr lang="en-US" sz="2600" dirty="0" smtClean="0">
                <a:cs typeface="Arial" charset="0"/>
              </a:rPr>
              <a:t>Baseline Labs (10 Mar):  SCr = 78 </a:t>
            </a:r>
            <a:r>
              <a:rPr lang="en-US" sz="2600" dirty="0" smtClean="0">
                <a:cs typeface="Arial" charset="0"/>
                <a:sym typeface="Symbol" pitchFamily="18" charset="2"/>
              </a:rPr>
              <a:t></a:t>
            </a:r>
            <a:r>
              <a:rPr lang="en-US" sz="2600" dirty="0" smtClean="0">
                <a:cs typeface="Arial" charset="0"/>
              </a:rPr>
              <a:t>mol/L		</a:t>
            </a:r>
          </a:p>
          <a:p>
            <a:pPr marL="0" indent="0" eaLnBrk="1" hangingPunct="1">
              <a:lnSpc>
                <a:spcPct val="90000"/>
              </a:lnSpc>
              <a:buFontTx/>
              <a:buNone/>
            </a:pPr>
            <a:r>
              <a:rPr lang="en-US" sz="2600" dirty="0" smtClean="0">
                <a:cs typeface="Arial" charset="0"/>
              </a:rPr>
              <a:t>Pre (trough) = 36 mg/L (21 Mar@0915h; prior to 11</a:t>
            </a:r>
            <a:r>
              <a:rPr lang="en-US" sz="2600" baseline="30000" dirty="0" smtClean="0">
                <a:cs typeface="Arial" charset="0"/>
              </a:rPr>
              <a:t>th</a:t>
            </a:r>
            <a:r>
              <a:rPr lang="en-US" sz="2600" dirty="0" smtClean="0">
                <a:cs typeface="Arial" charset="0"/>
              </a:rPr>
              <a:t> dose, but dose </a:t>
            </a:r>
            <a:r>
              <a:rPr lang="en-US" sz="2600" smtClean="0">
                <a:cs typeface="Arial" charset="0"/>
              </a:rPr>
              <a:t>note given)</a:t>
            </a:r>
            <a:endParaRPr lang="en-US" sz="2600" dirty="0" smtClean="0">
              <a:cs typeface="Arial" charset="0"/>
            </a:endParaRPr>
          </a:p>
          <a:p>
            <a:pPr marL="0" indent="0" eaLnBrk="1" hangingPunct="1">
              <a:lnSpc>
                <a:spcPct val="90000"/>
              </a:lnSpc>
              <a:buFontTx/>
              <a:buNone/>
            </a:pPr>
            <a:r>
              <a:rPr lang="en-US" sz="2600" dirty="0" smtClean="0">
                <a:cs typeface="Arial" charset="0"/>
              </a:rPr>
              <a:t>Level unexpected for patient’s weight (125 kg) and </a:t>
            </a:r>
            <a:r>
              <a:rPr lang="en-US" sz="2600" dirty="0" err="1" smtClean="0">
                <a:cs typeface="Arial" charset="0"/>
              </a:rPr>
              <a:t>SCr.</a:t>
            </a:r>
            <a:endParaRPr lang="en-US" sz="2600" dirty="0" smtClean="0">
              <a:cs typeface="Arial" charset="0"/>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spect="1" noChangeArrowheads="1"/>
          </p:cNvSpPr>
          <p:nvPr>
            <p:ph type="title" idx="4294967295"/>
          </p:nvPr>
        </p:nvSpPr>
        <p:spPr>
          <a:xfrm>
            <a:off x="0" y="528638"/>
            <a:ext cx="8631238" cy="1143000"/>
          </a:xfrm>
        </p:spPr>
        <p:txBody>
          <a:bodyPr wrap="none" lIns="0" tIns="0" rIns="0" bIns="0" anchor="b"/>
          <a:lstStyle/>
          <a:p>
            <a:pPr eaLnBrk="1" hangingPunct="1"/>
            <a:r>
              <a:rPr lang="en-US" dirty="0" smtClean="0"/>
              <a:t>TDM Problem #4</a:t>
            </a:r>
          </a:p>
        </p:txBody>
      </p:sp>
      <p:sp>
        <p:nvSpPr>
          <p:cNvPr id="131075" name="Rectangle 3"/>
          <p:cNvSpPr>
            <a:spLocks noGrp="1" noChangeAspect="1" noChangeArrowheads="1"/>
          </p:cNvSpPr>
          <p:nvPr>
            <p:ph type="body" idx="4294967295"/>
          </p:nvPr>
        </p:nvSpPr>
        <p:spPr>
          <a:xfrm>
            <a:off x="677863" y="1981200"/>
            <a:ext cx="8466137" cy="4114800"/>
          </a:xfrm>
        </p:spPr>
        <p:txBody>
          <a:bodyPr lIns="0" tIns="0" rIns="0" bIns="0"/>
          <a:lstStyle/>
          <a:p>
            <a:pPr marL="609600" indent="-609600" eaLnBrk="1" hangingPunct="1">
              <a:lnSpc>
                <a:spcPct val="90000"/>
              </a:lnSpc>
              <a:buFont typeface="Wingdings" pitchFamily="2" charset="2"/>
              <a:buAutoNum type="arabicPeriod"/>
            </a:pPr>
            <a:r>
              <a:rPr lang="en-US" sz="2800" dirty="0" smtClean="0">
                <a:cs typeface="Arial" charset="0"/>
              </a:rPr>
              <a:t>Is </a:t>
            </a:r>
            <a:r>
              <a:rPr lang="en-US" sz="2800" dirty="0" err="1" smtClean="0">
                <a:cs typeface="Arial" charset="0"/>
              </a:rPr>
              <a:t>vancomycin</a:t>
            </a:r>
            <a:r>
              <a:rPr lang="en-US" sz="2800" dirty="0" smtClean="0">
                <a:cs typeface="Arial" charset="0"/>
              </a:rPr>
              <a:t> the most appropriate therapeutic choice for this patient?</a:t>
            </a:r>
          </a:p>
          <a:p>
            <a:pPr marL="609600" indent="-609600" eaLnBrk="1" hangingPunct="1">
              <a:lnSpc>
                <a:spcPct val="90000"/>
              </a:lnSpc>
              <a:buFont typeface="Wingdings" pitchFamily="2" charset="2"/>
              <a:buAutoNum type="arabicPeriod"/>
            </a:pPr>
            <a:endParaRPr lang="en-US" sz="2800" dirty="0" smtClean="0">
              <a:cs typeface="Arial" charset="0"/>
            </a:endParaRPr>
          </a:p>
          <a:p>
            <a:pPr marL="609600" indent="-609600" eaLnBrk="1" hangingPunct="1">
              <a:lnSpc>
                <a:spcPct val="90000"/>
              </a:lnSpc>
              <a:buFont typeface="Wingdings" pitchFamily="2" charset="2"/>
              <a:buAutoNum type="arabicPeriod"/>
            </a:pPr>
            <a:r>
              <a:rPr lang="en-US" sz="2800" dirty="0" smtClean="0">
                <a:cs typeface="Arial" charset="0"/>
              </a:rPr>
              <a:t>What would you recommend?</a:t>
            </a:r>
          </a:p>
          <a:p>
            <a:pPr marL="914400" indent="-338138" eaLnBrk="1" hangingPunct="1">
              <a:lnSpc>
                <a:spcPct val="90000"/>
              </a:lnSpc>
            </a:pPr>
            <a:endParaRPr lang="en-US" sz="2800" dirty="0" smtClean="0">
              <a:cs typeface="Arial" charset="0"/>
            </a:endParaRPr>
          </a:p>
          <a:p>
            <a:pPr marL="914400" indent="-338138" eaLnBrk="1" hangingPunct="1">
              <a:lnSpc>
                <a:spcPct val="90000"/>
              </a:lnSpc>
              <a:buNone/>
            </a:pPr>
            <a:endParaRPr lang="en-US" sz="2800" dirty="0" smtClean="0">
              <a:cs typeface="Arial" charset="0"/>
            </a:endParaRPr>
          </a:p>
          <a:p>
            <a:pPr marL="914400" indent="-338138" eaLnBrk="1" hangingPunct="1">
              <a:lnSpc>
                <a:spcPct val="90000"/>
              </a:lnSpc>
              <a:buNone/>
            </a:pPr>
            <a:endParaRPr lang="en-US" sz="2800" dirty="0" smtClean="0">
              <a:cs typeface="Arial" charset="0"/>
            </a:endParaRPr>
          </a:p>
          <a:p>
            <a:pPr marL="914400" indent="-338138" eaLnBrk="1" hangingPunct="1">
              <a:lnSpc>
                <a:spcPct val="90000"/>
              </a:lnSpc>
              <a:buNone/>
            </a:pPr>
            <a:r>
              <a:rPr lang="en-US" sz="2800" dirty="0" smtClean="0">
                <a:cs typeface="Arial" charset="0"/>
              </a:rPr>
              <a:t>No further doses given </a:t>
            </a:r>
          </a:p>
          <a:p>
            <a:pPr marL="914400" indent="-338138" eaLnBrk="1" hangingPunct="1">
              <a:lnSpc>
                <a:spcPct val="90000"/>
              </a:lnSpc>
              <a:buNone/>
            </a:pPr>
            <a:r>
              <a:rPr lang="en-US" sz="2800" dirty="0" smtClean="0">
                <a:cs typeface="Arial" charset="0"/>
              </a:rPr>
              <a:t>- Repeat level 22Mar 0930 = 25.6 mg/L</a:t>
            </a:r>
          </a:p>
          <a:p>
            <a:pPr marL="609600" indent="-609600" eaLnBrk="1" hangingPunct="1">
              <a:lnSpc>
                <a:spcPct val="90000"/>
              </a:lnSpc>
              <a:buNone/>
            </a:pPr>
            <a:endParaRPr lang="en-US" sz="2800" dirty="0" smtClean="0">
              <a:cs typeface="Arial" charset="0"/>
            </a:endParaRPr>
          </a:p>
          <a:p>
            <a:pPr marL="609600" indent="-609600" eaLnBrk="1" hangingPunct="1">
              <a:lnSpc>
                <a:spcPct val="90000"/>
              </a:lnSpc>
              <a:buNone/>
            </a:pPr>
            <a:r>
              <a:rPr lang="en-US" sz="2800" dirty="0" smtClean="0">
                <a:cs typeface="Arial" charset="0"/>
              </a:rPr>
              <a:t>  </a:t>
            </a:r>
          </a:p>
          <a:p>
            <a:pPr marL="609600" indent="-609600" eaLnBrk="1" hangingPunct="1">
              <a:lnSpc>
                <a:spcPct val="90000"/>
              </a:lnSpc>
              <a:buFontTx/>
              <a:buNone/>
            </a:pPr>
            <a:r>
              <a:rPr lang="en-US" sz="2800" dirty="0" smtClean="0">
                <a:cs typeface="Arial" charset="0"/>
              </a:rPr>
              <a:t>	</a:t>
            </a:r>
            <a:endParaRPr lang="el-GR" sz="2600" dirty="0" smtClean="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1075">
                                            <p:txEl>
                                              <p:pRg st="10" end="10"/>
                                            </p:txEl>
                                          </p:spTgt>
                                        </p:tgtEl>
                                        <p:attrNameLst>
                                          <p:attrName>style.visibility</p:attrName>
                                        </p:attrNameLst>
                                      </p:cBhvr>
                                      <p:to>
                                        <p:strVal val="visible"/>
                                      </p:to>
                                    </p:set>
                                    <p:anim calcmode="lin" valueType="num">
                                      <p:cBhvr additive="base">
                                        <p:cTn id="7" dur="1000" fill="hold"/>
                                        <p:tgtEl>
                                          <p:spTgt spid="131075">
                                            <p:txEl>
                                              <p:pRg st="1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107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spect="1" noChangeArrowheads="1"/>
          </p:cNvSpPr>
          <p:nvPr>
            <p:ph type="title" idx="4294967295"/>
          </p:nvPr>
        </p:nvSpPr>
        <p:spPr>
          <a:xfrm>
            <a:off x="0" y="531813"/>
            <a:ext cx="8631238" cy="1143000"/>
          </a:xfrm>
        </p:spPr>
        <p:txBody>
          <a:bodyPr wrap="none" lIns="0" tIns="0" rIns="0" bIns="0" anchor="b"/>
          <a:lstStyle/>
          <a:p>
            <a:pPr eaLnBrk="1" hangingPunct="1"/>
            <a:r>
              <a:rPr lang="en-US" dirty="0" smtClean="0"/>
              <a:t>Mechanism of Action</a:t>
            </a:r>
          </a:p>
        </p:txBody>
      </p:sp>
      <p:sp>
        <p:nvSpPr>
          <p:cNvPr id="10243" name="Text Box 3"/>
          <p:cNvSpPr txBox="1">
            <a:spLocks noChangeArrowheads="1"/>
          </p:cNvSpPr>
          <p:nvPr/>
        </p:nvSpPr>
        <p:spPr bwMode="auto">
          <a:xfrm>
            <a:off x="381000" y="1828800"/>
            <a:ext cx="8763000" cy="2246769"/>
          </a:xfrm>
          <a:prstGeom prst="rect">
            <a:avLst/>
          </a:prstGeom>
          <a:noFill/>
          <a:ln w="12700">
            <a:noFill/>
            <a:miter lim="800000"/>
            <a:headEnd/>
            <a:tailEnd/>
          </a:ln>
        </p:spPr>
        <p:txBody>
          <a:bodyPr>
            <a:spAutoFit/>
          </a:bodyPr>
          <a:lstStyle/>
          <a:p>
            <a:pPr eaLnBrk="0" hangingPunct="0"/>
            <a:endParaRPr lang="en-US" sz="2800" dirty="0"/>
          </a:p>
          <a:p>
            <a:pPr marL="285750" indent="-285750" eaLnBrk="0" hangingPunct="0">
              <a:buFont typeface="Arial" pitchFamily="34" charset="0"/>
              <a:buChar char="•"/>
            </a:pPr>
            <a:r>
              <a:rPr lang="en-US" sz="2800" dirty="0" smtClean="0"/>
              <a:t>Inhibits </a:t>
            </a:r>
            <a:r>
              <a:rPr lang="en-US" sz="2800" dirty="0"/>
              <a:t>bacterial cell wall synthesis </a:t>
            </a:r>
          </a:p>
          <a:p>
            <a:pPr marL="285750" indent="-285750" eaLnBrk="0" hangingPunct="0">
              <a:buFont typeface="Arial" pitchFamily="34" charset="0"/>
              <a:buChar char="•"/>
            </a:pPr>
            <a:endParaRPr lang="en-US" sz="2800" dirty="0"/>
          </a:p>
          <a:p>
            <a:pPr marL="285750" indent="-285750" eaLnBrk="0" hangingPunct="0">
              <a:buFont typeface="Arial" pitchFamily="34" charset="0"/>
              <a:buChar char="•"/>
            </a:pPr>
            <a:r>
              <a:rPr lang="en-US" sz="2800" dirty="0" smtClean="0"/>
              <a:t>Also </a:t>
            </a:r>
            <a:r>
              <a:rPr lang="en-US" sz="2800" dirty="0"/>
              <a:t>alters permeability of cell </a:t>
            </a:r>
            <a:r>
              <a:rPr lang="en-US" sz="2800" dirty="0" smtClean="0"/>
              <a:t>membrane</a:t>
            </a:r>
            <a:endParaRPr lang="en-US" sz="2800" dirty="0"/>
          </a:p>
          <a:p>
            <a:pPr eaLnBrk="0" hangingPunct="0">
              <a:buFont typeface="Arial" pitchFamily="34" charset="0"/>
              <a:buChar char="•"/>
            </a:pPr>
            <a:endParaRPr lang="en-US" sz="2800"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spect="1" noChangeArrowheads="1"/>
          </p:cNvSpPr>
          <p:nvPr>
            <p:ph type="title" idx="4294967295"/>
          </p:nvPr>
        </p:nvSpPr>
        <p:spPr>
          <a:xfrm>
            <a:off x="0" y="528638"/>
            <a:ext cx="8631238" cy="1143000"/>
          </a:xfrm>
        </p:spPr>
        <p:txBody>
          <a:bodyPr wrap="none" lIns="0" tIns="0" rIns="0" bIns="0" anchor="b"/>
          <a:lstStyle/>
          <a:p>
            <a:pPr eaLnBrk="1" hangingPunct="1"/>
            <a:r>
              <a:rPr lang="en-US" dirty="0" smtClean="0"/>
              <a:t>TDM Problem #4</a:t>
            </a:r>
          </a:p>
        </p:txBody>
      </p:sp>
      <p:sp>
        <p:nvSpPr>
          <p:cNvPr id="131075" name="Rectangle 3"/>
          <p:cNvSpPr>
            <a:spLocks noGrp="1" noChangeAspect="1" noChangeArrowheads="1"/>
          </p:cNvSpPr>
          <p:nvPr>
            <p:ph type="body" idx="4294967295"/>
          </p:nvPr>
        </p:nvSpPr>
        <p:spPr>
          <a:xfrm>
            <a:off x="677863" y="1981200"/>
            <a:ext cx="8466137" cy="4114800"/>
          </a:xfrm>
        </p:spPr>
        <p:txBody>
          <a:bodyPr lIns="0" tIns="0" rIns="0" bIns="0"/>
          <a:lstStyle/>
          <a:p>
            <a:pPr marL="609600" indent="-609600" eaLnBrk="1" hangingPunct="1">
              <a:lnSpc>
                <a:spcPct val="90000"/>
              </a:lnSpc>
              <a:buNone/>
            </a:pPr>
            <a:r>
              <a:rPr lang="en-US" sz="2800" dirty="0" smtClean="0">
                <a:cs typeface="Arial" charset="0"/>
              </a:rPr>
              <a:t>3.	What new dosage regimen would you recommend?</a:t>
            </a:r>
          </a:p>
          <a:p>
            <a:pPr marL="609600" indent="-609600" eaLnBrk="1" hangingPunct="1">
              <a:lnSpc>
                <a:spcPct val="90000"/>
              </a:lnSpc>
              <a:buNone/>
            </a:pPr>
            <a:r>
              <a:rPr lang="en-US" sz="2800" dirty="0" smtClean="0">
                <a:cs typeface="Arial" charset="0"/>
              </a:rPr>
              <a:t>		</a:t>
            </a:r>
          </a:p>
          <a:p>
            <a:pPr marL="609600" indent="-609600" eaLnBrk="1" hangingPunct="1">
              <a:lnSpc>
                <a:spcPct val="90000"/>
              </a:lnSpc>
              <a:buNone/>
              <a:tabLst>
                <a:tab pos="1771650" algn="l"/>
              </a:tabLst>
            </a:pPr>
            <a:endParaRPr lang="en-US" sz="2800" dirty="0" smtClean="0">
              <a:cs typeface="Arial" charset="0"/>
            </a:endParaRPr>
          </a:p>
          <a:p>
            <a:pPr marL="609600" indent="-609600" eaLnBrk="1" hangingPunct="1">
              <a:lnSpc>
                <a:spcPct val="90000"/>
              </a:lnSpc>
              <a:buNone/>
            </a:pPr>
            <a:endParaRPr lang="en-US" sz="2800" baseline="-25000" dirty="0" smtClean="0">
              <a:cs typeface="Arial" charset="0"/>
            </a:endParaRPr>
          </a:p>
          <a:p>
            <a:pPr marL="609600" indent="-609600" eaLnBrk="1" hangingPunct="1">
              <a:lnSpc>
                <a:spcPct val="90000"/>
              </a:lnSpc>
              <a:buNone/>
            </a:pPr>
            <a:r>
              <a:rPr lang="en-US" sz="2800" dirty="0" smtClean="0">
                <a:cs typeface="Arial" charset="0"/>
              </a:rPr>
              <a:t>  </a:t>
            </a:r>
          </a:p>
          <a:p>
            <a:pPr marL="609600" indent="-609600" eaLnBrk="1" hangingPunct="1">
              <a:lnSpc>
                <a:spcPct val="90000"/>
              </a:lnSpc>
              <a:buFontTx/>
              <a:buNone/>
            </a:pPr>
            <a:r>
              <a:rPr lang="en-US" sz="2800" dirty="0" smtClean="0">
                <a:cs typeface="Arial" charset="0"/>
              </a:rPr>
              <a:t>	</a:t>
            </a:r>
            <a:endParaRPr lang="el-GR" sz="2600" dirty="0" smtClean="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1075">
                                            <p:txEl>
                                              <p:pRg st="5" end="5"/>
                                            </p:txEl>
                                          </p:spTgt>
                                        </p:tgtEl>
                                        <p:attrNameLst>
                                          <p:attrName>style.visibility</p:attrName>
                                        </p:attrNameLst>
                                      </p:cBhvr>
                                      <p:to>
                                        <p:strVal val="visible"/>
                                      </p:to>
                                    </p:set>
                                    <p:anim calcmode="lin" valueType="num">
                                      <p:cBhvr additive="base">
                                        <p:cTn id="7" dur="1000" fill="hold"/>
                                        <p:tgtEl>
                                          <p:spTgt spid="131075">
                                            <p:txEl>
                                              <p:pRg st="5" end="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107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spect="1" noChangeArrowheads="1"/>
          </p:cNvSpPr>
          <p:nvPr>
            <p:ph type="title" idx="4294967295"/>
          </p:nvPr>
        </p:nvSpPr>
        <p:spPr>
          <a:xfrm>
            <a:off x="0" y="528638"/>
            <a:ext cx="8631238" cy="1143000"/>
          </a:xfrm>
        </p:spPr>
        <p:txBody>
          <a:bodyPr wrap="none" lIns="0" tIns="0" rIns="0" bIns="0" anchor="b"/>
          <a:lstStyle/>
          <a:p>
            <a:pPr eaLnBrk="1" hangingPunct="1"/>
            <a:r>
              <a:rPr lang="en-US" dirty="0" smtClean="0"/>
              <a:t>TDM Problem #4</a:t>
            </a:r>
          </a:p>
        </p:txBody>
      </p:sp>
      <p:sp>
        <p:nvSpPr>
          <p:cNvPr id="131075" name="Rectangle 3"/>
          <p:cNvSpPr>
            <a:spLocks noGrp="1" noChangeAspect="1" noChangeArrowheads="1"/>
          </p:cNvSpPr>
          <p:nvPr>
            <p:ph type="body" idx="4294967295"/>
          </p:nvPr>
        </p:nvSpPr>
        <p:spPr>
          <a:xfrm>
            <a:off x="677863" y="1981200"/>
            <a:ext cx="8466137" cy="4114800"/>
          </a:xfrm>
        </p:spPr>
        <p:txBody>
          <a:bodyPr lIns="0" tIns="0" rIns="0" bIns="0"/>
          <a:lstStyle/>
          <a:p>
            <a:pPr marL="609600" indent="-609600" eaLnBrk="1" hangingPunct="1">
              <a:lnSpc>
                <a:spcPct val="90000"/>
              </a:lnSpc>
              <a:buNone/>
            </a:pPr>
            <a:r>
              <a:rPr lang="en-US" sz="2800" dirty="0" smtClean="0">
                <a:cs typeface="Arial" charset="0"/>
              </a:rPr>
              <a:t>4.	When would you recommend starting new dosage regimen?</a:t>
            </a:r>
          </a:p>
          <a:p>
            <a:pPr marL="609600" indent="-609600" eaLnBrk="1" hangingPunct="1">
              <a:lnSpc>
                <a:spcPct val="90000"/>
              </a:lnSpc>
              <a:buNone/>
            </a:pPr>
            <a:r>
              <a:rPr lang="en-US" sz="2800" dirty="0" smtClean="0">
                <a:cs typeface="Arial" charset="0"/>
              </a:rPr>
              <a:t>	 	</a:t>
            </a:r>
          </a:p>
          <a:p>
            <a:pPr marL="609600" indent="-609600" eaLnBrk="1" hangingPunct="1">
              <a:lnSpc>
                <a:spcPct val="90000"/>
              </a:lnSpc>
              <a:buNone/>
              <a:tabLst>
                <a:tab pos="1771650" algn="l"/>
              </a:tabLst>
            </a:pPr>
            <a:endParaRPr lang="en-US" sz="2800" dirty="0" smtClean="0">
              <a:cs typeface="Arial" charset="0"/>
            </a:endParaRPr>
          </a:p>
          <a:p>
            <a:pPr marL="609600" indent="-609600" eaLnBrk="1" hangingPunct="1">
              <a:lnSpc>
                <a:spcPct val="90000"/>
              </a:lnSpc>
              <a:buNone/>
            </a:pPr>
            <a:endParaRPr lang="en-US" sz="2800" baseline="-25000" dirty="0" smtClean="0">
              <a:cs typeface="Arial" charset="0"/>
            </a:endParaRPr>
          </a:p>
          <a:p>
            <a:pPr marL="609600" indent="-609600" eaLnBrk="1" hangingPunct="1">
              <a:lnSpc>
                <a:spcPct val="90000"/>
              </a:lnSpc>
              <a:buNone/>
            </a:pPr>
            <a:r>
              <a:rPr lang="en-US" sz="2800" dirty="0" smtClean="0">
                <a:cs typeface="Arial" charset="0"/>
              </a:rPr>
              <a:t>  </a:t>
            </a:r>
          </a:p>
          <a:p>
            <a:pPr marL="609600" indent="-609600" eaLnBrk="1" hangingPunct="1">
              <a:lnSpc>
                <a:spcPct val="90000"/>
              </a:lnSpc>
              <a:buFontTx/>
              <a:buNone/>
            </a:pPr>
            <a:r>
              <a:rPr lang="en-US" sz="2800" dirty="0" smtClean="0">
                <a:cs typeface="Arial" charset="0"/>
              </a:rPr>
              <a:t>	</a:t>
            </a:r>
            <a:endParaRPr lang="el-GR" sz="2600" dirty="0" smtClean="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1075">
                                            <p:txEl>
                                              <p:pRg st="5" end="5"/>
                                            </p:txEl>
                                          </p:spTgt>
                                        </p:tgtEl>
                                        <p:attrNameLst>
                                          <p:attrName>style.visibility</p:attrName>
                                        </p:attrNameLst>
                                      </p:cBhvr>
                                      <p:to>
                                        <p:strVal val="visible"/>
                                      </p:to>
                                    </p:set>
                                    <p:anim calcmode="lin" valueType="num">
                                      <p:cBhvr additive="base">
                                        <p:cTn id="7" dur="1000" fill="hold"/>
                                        <p:tgtEl>
                                          <p:spTgt spid="131075">
                                            <p:txEl>
                                              <p:pRg st="5" end="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107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330740" y="1877291"/>
            <a:ext cx="8813259" cy="3946525"/>
          </a:xfrm>
        </p:spPr>
        <p:txBody>
          <a:bodyPr/>
          <a:lstStyle/>
          <a:p>
            <a:r>
              <a:rPr lang="en-US" dirty="0" smtClean="0"/>
              <a:t>Remember to assess your patient before doing TDM:</a:t>
            </a:r>
          </a:p>
          <a:p>
            <a:pPr lvl="1"/>
            <a:r>
              <a:rPr lang="en-US" sz="2200" dirty="0" smtClean="0"/>
              <a:t>Does the patient have an infection – and is </a:t>
            </a:r>
            <a:r>
              <a:rPr lang="en-US" sz="2200" dirty="0" err="1" smtClean="0"/>
              <a:t>vancomycin</a:t>
            </a:r>
            <a:r>
              <a:rPr lang="en-US" sz="2200" dirty="0" smtClean="0"/>
              <a:t> the right drug to treat it?</a:t>
            </a:r>
          </a:p>
          <a:p>
            <a:pPr lvl="1"/>
            <a:r>
              <a:rPr lang="en-US" sz="2200" dirty="0" smtClean="0"/>
              <a:t>What is the clinical status of the patient – is patient improving, are markers like SCr stable, or reliable to use? Are levels at steady state?</a:t>
            </a:r>
          </a:p>
          <a:p>
            <a:pPr lvl="1"/>
            <a:r>
              <a:rPr lang="en-US" sz="2200" dirty="0" smtClean="0"/>
              <a:t>How long does the patient need treatment? Are levels required?  What are your targets?</a:t>
            </a:r>
          </a:p>
          <a:p>
            <a:pPr lvl="1"/>
            <a:r>
              <a:rPr lang="en-US" sz="2200" dirty="0" smtClean="0"/>
              <a:t>Think about when you order levels – avoid overnight or weekend draws where able</a:t>
            </a:r>
          </a:p>
          <a:p>
            <a:r>
              <a:rPr lang="en-US" dirty="0" smtClean="0"/>
              <a:t>The math is the easy part – you should have your plan first</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spect="1" noChangeArrowheads="1"/>
          </p:cNvSpPr>
          <p:nvPr>
            <p:ph type="ctrTitle" idx="4294967295"/>
          </p:nvPr>
        </p:nvSpPr>
        <p:spPr>
          <a:xfrm>
            <a:off x="914400" y="2286000"/>
            <a:ext cx="3354388" cy="1600200"/>
          </a:xfrm>
        </p:spPr>
        <p:txBody>
          <a:bodyPr lIns="0" tIns="0" rIns="0" bIns="0" anchor="t"/>
          <a:lstStyle/>
          <a:p>
            <a:pPr marL="0" algn="ctr" eaLnBrk="1" hangingPunct="1"/>
            <a:r>
              <a:rPr lang="en-US" smtClean="0">
                <a:solidFill>
                  <a:schemeClr val="bg1"/>
                </a:solidFill>
              </a:rPr>
              <a:t>Any Questions?</a:t>
            </a:r>
          </a:p>
        </p:txBody>
      </p:sp>
      <p:sp>
        <p:nvSpPr>
          <p:cNvPr id="84995" name="Rectangle 3"/>
          <p:cNvSpPr>
            <a:spLocks noGrp="1" noChangeAspect="1" noChangeArrowheads="1"/>
          </p:cNvSpPr>
          <p:nvPr>
            <p:ph type="subTitle" idx="4294967295"/>
          </p:nvPr>
        </p:nvSpPr>
        <p:spPr>
          <a:xfrm>
            <a:off x="0" y="2750273"/>
            <a:ext cx="4507201" cy="1012825"/>
          </a:xfrm>
        </p:spPr>
        <p:txBody>
          <a:bodyPr lIns="0" tIns="0" rIns="0" bIns="0"/>
          <a:lstStyle/>
          <a:p>
            <a:pPr marL="0" indent="0" algn="ctr" eaLnBrk="1" hangingPunct="1">
              <a:lnSpc>
                <a:spcPct val="80000"/>
              </a:lnSpc>
              <a:buFontTx/>
              <a:buNone/>
              <a:tabLst>
                <a:tab pos="223838" algn="l"/>
                <a:tab pos="458788" algn="l"/>
                <a:tab pos="1141413" algn="l"/>
                <a:tab pos="1598613" algn="l"/>
              </a:tabLst>
            </a:pPr>
            <a:r>
              <a:rPr lang="en-US" sz="4400" dirty="0" smtClean="0">
                <a:solidFill>
                  <a:srgbClr val="0065BD"/>
                </a:solidFill>
              </a:rPr>
              <a:t>QUESTIONS?</a:t>
            </a:r>
          </a:p>
          <a:p>
            <a:pPr marL="0" indent="0" algn="ctr" eaLnBrk="1" hangingPunct="1">
              <a:lnSpc>
                <a:spcPct val="80000"/>
              </a:lnSpc>
              <a:buFontTx/>
              <a:buNone/>
              <a:tabLst>
                <a:tab pos="223838" algn="l"/>
                <a:tab pos="458788" algn="l"/>
                <a:tab pos="1141413" algn="l"/>
                <a:tab pos="1598613" algn="l"/>
              </a:tabLst>
            </a:pPr>
            <a:endParaRPr lang="en-US" dirty="0" smtClean="0"/>
          </a:p>
          <a:p>
            <a:pPr marL="0" indent="0" algn="ctr" eaLnBrk="1" hangingPunct="1">
              <a:lnSpc>
                <a:spcPct val="80000"/>
              </a:lnSpc>
              <a:buFontTx/>
              <a:buNone/>
              <a:tabLst>
                <a:tab pos="223838" algn="l"/>
                <a:tab pos="458788" algn="l"/>
                <a:tab pos="1141413" algn="l"/>
                <a:tab pos="1598613" algn="l"/>
              </a:tabLst>
            </a:pPr>
            <a:endParaRPr lang="en-US" dirty="0" smtClean="0"/>
          </a:p>
          <a:p>
            <a:pPr marL="0" indent="0" algn="ctr" eaLnBrk="1" hangingPunct="1">
              <a:lnSpc>
                <a:spcPct val="80000"/>
              </a:lnSpc>
              <a:buFontTx/>
              <a:buNone/>
              <a:tabLst>
                <a:tab pos="223838" algn="l"/>
                <a:tab pos="458788" algn="l"/>
                <a:tab pos="1141413" algn="l"/>
                <a:tab pos="1598613" algn="l"/>
              </a:tabLst>
            </a:pPr>
            <a:endParaRPr lang="en-US" dirty="0" smtClean="0"/>
          </a:p>
          <a:p>
            <a:pPr marL="0" indent="0" algn="ctr" eaLnBrk="1" hangingPunct="1">
              <a:lnSpc>
                <a:spcPct val="80000"/>
              </a:lnSpc>
              <a:buFontTx/>
              <a:buNone/>
              <a:tabLst>
                <a:tab pos="223838" algn="l"/>
                <a:tab pos="458788" algn="l"/>
                <a:tab pos="1141413" algn="l"/>
                <a:tab pos="1598613" algn="l"/>
              </a:tabLst>
            </a:pPr>
            <a:endParaRPr lang="en-US" dirty="0" smtClean="0"/>
          </a:p>
        </p:txBody>
      </p:sp>
      <p:pic>
        <p:nvPicPr>
          <p:cNvPr id="84996" name="Picture 6" descr="MCj03605160000[1]"/>
          <p:cNvPicPr>
            <a:picLocks noChangeAspect="1" noChangeArrowheads="1"/>
          </p:cNvPicPr>
          <p:nvPr/>
        </p:nvPicPr>
        <p:blipFill>
          <a:blip r:embed="rId2" cstate="print"/>
          <a:srcRect/>
          <a:stretch>
            <a:fillRect/>
          </a:stretch>
        </p:blipFill>
        <p:spPr bwMode="auto">
          <a:xfrm>
            <a:off x="4446608" y="1940688"/>
            <a:ext cx="4262438" cy="2624138"/>
          </a:xfrm>
          <a:prstGeom prst="rect">
            <a:avLst/>
          </a:prstGeom>
          <a:noFill/>
          <a:ln w="9525">
            <a:noFill/>
            <a:miter lim="800000"/>
            <a:headEnd/>
            <a:tailEnd/>
          </a:ln>
        </p:spPr>
      </p:pic>
      <p:sp>
        <p:nvSpPr>
          <p:cNvPr id="5" name="TextBox 4"/>
          <p:cNvSpPr txBox="1"/>
          <p:nvPr/>
        </p:nvSpPr>
        <p:spPr>
          <a:xfrm>
            <a:off x="0" y="4940968"/>
            <a:ext cx="8951495" cy="707886"/>
          </a:xfrm>
          <a:prstGeom prst="rect">
            <a:avLst/>
          </a:prstGeom>
          <a:noFill/>
        </p:spPr>
        <p:txBody>
          <a:bodyPr wrap="square" rtlCol="0">
            <a:spAutoFit/>
          </a:bodyPr>
          <a:lstStyle/>
          <a:p>
            <a:pPr eaLnBrk="1" hangingPunct="1"/>
            <a:r>
              <a:rPr lang="en-US" sz="2000" dirty="0" smtClean="0"/>
              <a:t>Developed by:  Margaret Gray, </a:t>
            </a:r>
          </a:p>
          <a:p>
            <a:pPr eaLnBrk="1" hangingPunct="1"/>
            <a:r>
              <a:rPr lang="en-US" sz="2000" dirty="0" smtClean="0"/>
              <a:t>with Susan Fryters, Deonne Dersch-Mills, Stacey Ginther, and Clara Tsang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spect="1" noChangeArrowheads="1"/>
          </p:cNvSpPr>
          <p:nvPr>
            <p:ph type="title" idx="4294967295"/>
          </p:nvPr>
        </p:nvSpPr>
        <p:spPr>
          <a:xfrm>
            <a:off x="0" y="374650"/>
            <a:ext cx="8631238" cy="1143000"/>
          </a:xfrm>
        </p:spPr>
        <p:txBody>
          <a:bodyPr wrap="none" lIns="0" tIns="0" rIns="0" bIns="0" anchor="b"/>
          <a:lstStyle/>
          <a:p>
            <a:pPr eaLnBrk="1" hangingPunct="1"/>
            <a:r>
              <a:rPr lang="en-US" dirty="0" smtClean="0"/>
              <a:t>Spectrum of Activity</a:t>
            </a:r>
          </a:p>
        </p:txBody>
      </p:sp>
      <p:sp>
        <p:nvSpPr>
          <p:cNvPr id="11267" name="Text Box 3"/>
          <p:cNvSpPr txBox="1">
            <a:spLocks noChangeArrowheads="1"/>
          </p:cNvSpPr>
          <p:nvPr/>
        </p:nvSpPr>
        <p:spPr bwMode="auto">
          <a:xfrm>
            <a:off x="215153" y="1752600"/>
            <a:ext cx="8700247" cy="4401205"/>
          </a:xfrm>
          <a:prstGeom prst="rect">
            <a:avLst/>
          </a:prstGeom>
          <a:noFill/>
          <a:ln w="12700">
            <a:noFill/>
            <a:miter lim="800000"/>
            <a:headEnd/>
            <a:tailEnd/>
          </a:ln>
        </p:spPr>
        <p:txBody>
          <a:bodyPr wrap="square">
            <a:spAutoFit/>
          </a:bodyPr>
          <a:lstStyle/>
          <a:p>
            <a:pPr eaLnBrk="0" hangingPunct="0">
              <a:buFont typeface="Arial" pitchFamily="34" charset="0"/>
              <a:buChar char="•"/>
              <a:defRPr/>
            </a:pPr>
            <a:r>
              <a:rPr lang="en-US" sz="2400" dirty="0" smtClean="0">
                <a:latin typeface="Arial" pitchFamily="34" charset="0"/>
              </a:rPr>
              <a:t> </a:t>
            </a:r>
            <a:r>
              <a:rPr lang="en-US" sz="2800" dirty="0" smtClean="0">
                <a:latin typeface="Arial" pitchFamily="34" charset="0"/>
              </a:rPr>
              <a:t>Active against virtually </a:t>
            </a:r>
            <a:r>
              <a:rPr lang="en-US" sz="2800" dirty="0">
                <a:latin typeface="Arial" pitchFamily="34" charset="0"/>
              </a:rPr>
              <a:t>all </a:t>
            </a:r>
            <a:r>
              <a:rPr lang="en-US" sz="2800" dirty="0">
                <a:solidFill>
                  <a:srgbClr val="FF0000"/>
                </a:solidFill>
                <a:latin typeface="Arial" pitchFamily="34" charset="0"/>
              </a:rPr>
              <a:t>Gram positive </a:t>
            </a:r>
            <a:r>
              <a:rPr lang="en-US" sz="2800" dirty="0" smtClean="0">
                <a:latin typeface="Arial" pitchFamily="34" charset="0"/>
              </a:rPr>
              <a:t>organisms</a:t>
            </a:r>
          </a:p>
          <a:p>
            <a:pPr lvl="1" eaLnBrk="0" hangingPunct="0">
              <a:buFont typeface="Arial" pitchFamily="34" charset="0"/>
              <a:buChar char="•"/>
              <a:defRPr/>
            </a:pPr>
            <a:r>
              <a:rPr lang="en-US" sz="2800" dirty="0" smtClean="0">
                <a:latin typeface="Arial" pitchFamily="34" charset="0"/>
              </a:rPr>
              <a:t> including anaerobes, e.g. </a:t>
            </a:r>
            <a:r>
              <a:rPr lang="en-US" sz="2800" i="1" dirty="0">
                <a:latin typeface="Arial" pitchFamily="34" charset="0"/>
              </a:rPr>
              <a:t>C. </a:t>
            </a:r>
            <a:r>
              <a:rPr lang="en-US" sz="2800" i="1" dirty="0" err="1" smtClean="0">
                <a:latin typeface="Arial" pitchFamily="34" charset="0"/>
              </a:rPr>
              <a:t>difficile</a:t>
            </a:r>
            <a:endParaRPr lang="en-US" sz="2800" dirty="0">
              <a:latin typeface="Arial" pitchFamily="34" charset="0"/>
            </a:endParaRPr>
          </a:p>
          <a:p>
            <a:pPr eaLnBrk="0" hangingPunct="0">
              <a:buFont typeface="Arial" pitchFamily="34" charset="0"/>
              <a:buChar char="•"/>
              <a:defRPr/>
            </a:pPr>
            <a:endParaRPr lang="en-US" sz="2800" dirty="0">
              <a:latin typeface="Arial" pitchFamily="34" charset="0"/>
            </a:endParaRPr>
          </a:p>
          <a:p>
            <a:pPr eaLnBrk="0" hangingPunct="0">
              <a:buFont typeface="Arial" pitchFamily="34" charset="0"/>
              <a:buChar char="•"/>
              <a:defRPr/>
            </a:pPr>
            <a:r>
              <a:rPr lang="en-US" sz="2800" dirty="0" smtClean="0">
                <a:latin typeface="Arial" pitchFamily="34" charset="0"/>
              </a:rPr>
              <a:t> Resistance developing in some</a:t>
            </a:r>
            <a:endParaRPr lang="en-US" sz="2800" dirty="0">
              <a:latin typeface="Arial" pitchFamily="34" charset="0"/>
            </a:endParaRPr>
          </a:p>
          <a:p>
            <a:pPr lvl="1" eaLnBrk="0" hangingPunct="0">
              <a:buFont typeface="Arial" pitchFamily="34" charset="0"/>
              <a:buChar char="•"/>
              <a:defRPr/>
            </a:pPr>
            <a:r>
              <a:rPr lang="en-US" sz="2800" i="1" dirty="0" err="1" smtClean="0">
                <a:latin typeface="Arial" pitchFamily="34" charset="0"/>
              </a:rPr>
              <a:t>Enterococci</a:t>
            </a:r>
            <a:endParaRPr lang="en-US" sz="2800" dirty="0" smtClean="0">
              <a:latin typeface="Arial" pitchFamily="34" charset="0"/>
            </a:endParaRPr>
          </a:p>
          <a:p>
            <a:pPr lvl="1" eaLnBrk="0" hangingPunct="0">
              <a:buFont typeface="Arial" pitchFamily="34" charset="0"/>
              <a:buChar char="•"/>
              <a:defRPr/>
            </a:pPr>
            <a:r>
              <a:rPr lang="en-US" sz="2800" i="1" dirty="0" smtClean="0">
                <a:latin typeface="Arial" pitchFamily="34" charset="0"/>
              </a:rPr>
              <a:t>Staphylococci</a:t>
            </a:r>
            <a:endParaRPr lang="en-US" sz="2800" i="1" dirty="0">
              <a:latin typeface="Arial" pitchFamily="34" charset="0"/>
            </a:endParaRPr>
          </a:p>
          <a:p>
            <a:pPr eaLnBrk="0" hangingPunct="0">
              <a:buFont typeface="Arial" pitchFamily="34" charset="0"/>
              <a:buChar char="•"/>
              <a:defRPr/>
            </a:pPr>
            <a:endParaRPr lang="en-US" sz="2800" i="1" dirty="0">
              <a:latin typeface="Arial" pitchFamily="34" charset="0"/>
            </a:endParaRPr>
          </a:p>
          <a:p>
            <a:pPr eaLnBrk="0" hangingPunct="0">
              <a:buFont typeface="Arial" pitchFamily="34" charset="0"/>
              <a:buChar char="•"/>
              <a:defRPr/>
            </a:pPr>
            <a:r>
              <a:rPr lang="en-US" sz="2800" dirty="0" smtClean="0">
                <a:latin typeface="Arial" pitchFamily="34" charset="0"/>
              </a:rPr>
              <a:t>Note that </a:t>
            </a:r>
            <a:r>
              <a:rPr lang="en-US" sz="2800" i="1" dirty="0" smtClean="0">
                <a:latin typeface="Arial" pitchFamily="34" charset="0"/>
              </a:rPr>
              <a:t>Enterococcus </a:t>
            </a:r>
            <a:r>
              <a:rPr lang="en-US" sz="2800" i="1" dirty="0" err="1" smtClean="0">
                <a:latin typeface="Arial" pitchFamily="34" charset="0"/>
              </a:rPr>
              <a:t>faecalis</a:t>
            </a:r>
            <a:r>
              <a:rPr lang="en-US" sz="2800" i="1" dirty="0" smtClean="0">
                <a:latin typeface="Arial" pitchFamily="34" charset="0"/>
              </a:rPr>
              <a:t> </a:t>
            </a:r>
            <a:r>
              <a:rPr lang="en-US" sz="2800" dirty="0" smtClean="0">
                <a:latin typeface="Arial" pitchFamily="34" charset="0"/>
              </a:rPr>
              <a:t>has </a:t>
            </a:r>
            <a:r>
              <a:rPr lang="en-US" sz="2800" dirty="0">
                <a:latin typeface="Arial" pitchFamily="34" charset="0"/>
              </a:rPr>
              <a:t>lower MIC than </a:t>
            </a:r>
            <a:r>
              <a:rPr lang="en-US" sz="2800" i="1" dirty="0" err="1" smtClean="0">
                <a:latin typeface="Arial" pitchFamily="34" charset="0"/>
              </a:rPr>
              <a:t>faecium</a:t>
            </a:r>
            <a:endParaRPr lang="en-US" sz="2800" dirty="0">
              <a:latin typeface="Arial" pitchFamily="34" charset="0"/>
            </a:endParaRPr>
          </a:p>
          <a:p>
            <a:pPr eaLnBrk="0" hangingPunct="0">
              <a:defRPr/>
            </a:pPr>
            <a:endParaRPr lang="en-US" sz="2800" dirty="0">
              <a:latin typeface="Arial"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spect="1" noChangeArrowheads="1"/>
          </p:cNvSpPr>
          <p:nvPr>
            <p:ph type="title" idx="4294967295"/>
          </p:nvPr>
        </p:nvSpPr>
        <p:spPr>
          <a:xfrm>
            <a:off x="544513" y="834932"/>
            <a:ext cx="7772400" cy="685800"/>
          </a:xfrm>
        </p:spPr>
        <p:txBody>
          <a:bodyPr wrap="none" lIns="0" tIns="0" rIns="0" bIns="0" anchor="b"/>
          <a:lstStyle/>
          <a:p>
            <a:pPr eaLnBrk="1" hangingPunct="1"/>
            <a:r>
              <a:rPr lang="en-US" dirty="0" err="1" smtClean="0"/>
              <a:t>Pharmacodynamics</a:t>
            </a:r>
            <a:endParaRPr lang="en-US" dirty="0" smtClean="0"/>
          </a:p>
        </p:txBody>
      </p:sp>
      <p:sp>
        <p:nvSpPr>
          <p:cNvPr id="12291" name="Text Box 3"/>
          <p:cNvSpPr txBox="1">
            <a:spLocks noChangeArrowheads="1"/>
          </p:cNvSpPr>
          <p:nvPr/>
        </p:nvSpPr>
        <p:spPr bwMode="auto">
          <a:xfrm>
            <a:off x="304800" y="1676400"/>
            <a:ext cx="8561388" cy="5293757"/>
          </a:xfrm>
          <a:prstGeom prst="rect">
            <a:avLst/>
          </a:prstGeom>
          <a:noFill/>
          <a:ln w="12700">
            <a:noFill/>
            <a:miter lim="800000"/>
            <a:headEnd/>
            <a:tailEnd/>
          </a:ln>
        </p:spPr>
        <p:txBody>
          <a:bodyPr>
            <a:spAutoFit/>
          </a:bodyPr>
          <a:lstStyle/>
          <a:p>
            <a:pPr marL="457200" indent="-457200" eaLnBrk="0" hangingPunct="0">
              <a:buFont typeface="Arial" pitchFamily="34" charset="0"/>
              <a:buChar char="•"/>
              <a:defRPr/>
            </a:pPr>
            <a:r>
              <a:rPr lang="en-US" sz="2800" dirty="0" smtClean="0">
                <a:latin typeface="Arial" pitchFamily="34" charset="0"/>
              </a:rPr>
              <a:t>Time dependent bacterial kill  </a:t>
            </a:r>
            <a:endParaRPr lang="en-US" sz="2400" dirty="0" smtClean="0">
              <a:latin typeface="Arial" pitchFamily="34" charset="0"/>
            </a:endParaRPr>
          </a:p>
          <a:p>
            <a:pPr marL="914400" lvl="1" indent="-457200" eaLnBrk="0" hangingPunct="0">
              <a:buFontTx/>
              <a:buChar char="•"/>
              <a:defRPr/>
            </a:pPr>
            <a:r>
              <a:rPr lang="en-US" sz="2400" dirty="0" smtClean="0">
                <a:latin typeface="Arial" pitchFamily="34" charset="0"/>
              </a:rPr>
              <a:t>Best </a:t>
            </a:r>
            <a:r>
              <a:rPr lang="en-US" sz="2400" dirty="0">
                <a:latin typeface="Arial" pitchFamily="34" charset="0"/>
              </a:rPr>
              <a:t>described as the </a:t>
            </a:r>
            <a:r>
              <a:rPr lang="en-US" sz="2400" dirty="0" smtClean="0">
                <a:latin typeface="Arial" pitchFamily="34" charset="0"/>
              </a:rPr>
              <a:t>ratio of area </a:t>
            </a:r>
            <a:r>
              <a:rPr lang="en-US" sz="2400" dirty="0">
                <a:latin typeface="Arial" pitchFamily="34" charset="0"/>
              </a:rPr>
              <a:t>under the </a:t>
            </a:r>
            <a:r>
              <a:rPr lang="en-US" sz="2400" dirty="0" smtClean="0">
                <a:latin typeface="Arial" pitchFamily="34" charset="0"/>
              </a:rPr>
              <a:t>curve to the </a:t>
            </a:r>
            <a:r>
              <a:rPr lang="en-US" sz="2400" dirty="0">
                <a:latin typeface="Arial" pitchFamily="34" charset="0"/>
              </a:rPr>
              <a:t>MIC (AUC/MIC</a:t>
            </a:r>
            <a:r>
              <a:rPr lang="en-US" sz="2400" dirty="0" smtClean="0">
                <a:latin typeface="Arial" pitchFamily="34" charset="0"/>
              </a:rPr>
              <a:t>)</a:t>
            </a:r>
          </a:p>
          <a:p>
            <a:pPr marL="1371600" lvl="2" indent="-457200" eaLnBrk="0" hangingPunct="0">
              <a:buFontTx/>
              <a:buChar char="•"/>
              <a:defRPr/>
            </a:pPr>
            <a:r>
              <a:rPr lang="en-US" sz="2400" dirty="0" smtClean="0">
                <a:latin typeface="Arial" pitchFamily="34" charset="0"/>
              </a:rPr>
              <a:t>However AUC not practical to measure in clinical practice</a:t>
            </a:r>
          </a:p>
          <a:p>
            <a:pPr marL="457200" indent="-457200" eaLnBrk="0" hangingPunct="0">
              <a:buFontTx/>
              <a:buChar char="•"/>
              <a:defRPr/>
            </a:pPr>
            <a:endParaRPr lang="en-US" sz="2400" dirty="0" smtClean="0"/>
          </a:p>
          <a:p>
            <a:pPr marL="457200" indent="-457200" eaLnBrk="0" hangingPunct="0">
              <a:buFontTx/>
              <a:buChar char="•"/>
              <a:defRPr/>
            </a:pPr>
            <a:r>
              <a:rPr lang="en-US" sz="2400" dirty="0" smtClean="0"/>
              <a:t>Total exposure (AUC) over 24h period vs. MIC should be optimized</a:t>
            </a:r>
          </a:p>
          <a:p>
            <a:pPr marL="1371600" lvl="2" indent="-457200" eaLnBrk="0" hangingPunct="0">
              <a:buFont typeface="Arial" pitchFamily="34" charset="0"/>
              <a:buChar char="•"/>
            </a:pPr>
            <a:r>
              <a:rPr lang="en-US" sz="2400" dirty="0" smtClean="0"/>
              <a:t>Continuous infusion theoretically best but not demonstrated in trials</a:t>
            </a:r>
          </a:p>
          <a:p>
            <a:pPr marL="1371600" lvl="2" indent="-457200" eaLnBrk="0" hangingPunct="0">
              <a:buFont typeface="Arial" pitchFamily="34" charset="0"/>
              <a:buChar char="•"/>
            </a:pPr>
            <a:r>
              <a:rPr lang="en-US" sz="2400" dirty="0" smtClean="0"/>
              <a:t>Maintaining  trough levels 4-6 x MIC appears ideal</a:t>
            </a:r>
          </a:p>
          <a:p>
            <a:pPr marL="457200" indent="-457200" eaLnBrk="0" hangingPunct="0">
              <a:buFont typeface="Arial" pitchFamily="34" charset="0"/>
              <a:buChar char="•"/>
            </a:pPr>
            <a:r>
              <a:rPr lang="en-US" sz="2400" i="1" dirty="0" smtClean="0"/>
              <a:t>S. </a:t>
            </a:r>
            <a:r>
              <a:rPr lang="en-US" sz="2400" i="1" dirty="0" err="1" smtClean="0"/>
              <a:t>aureus</a:t>
            </a:r>
            <a:r>
              <a:rPr lang="en-US" sz="2400" i="1" dirty="0" smtClean="0"/>
              <a:t> </a:t>
            </a:r>
            <a:r>
              <a:rPr lang="en-US" sz="2400" dirty="0" smtClean="0"/>
              <a:t>S breakpoint for </a:t>
            </a:r>
            <a:r>
              <a:rPr lang="en-US" sz="2400" dirty="0" err="1" smtClean="0"/>
              <a:t>vancomycin</a:t>
            </a:r>
            <a:r>
              <a:rPr lang="en-US" sz="2400" dirty="0" smtClean="0"/>
              <a:t> is ≤ 2 mg/L</a:t>
            </a:r>
          </a:p>
          <a:p>
            <a:pPr marL="457200" indent="-457200" eaLnBrk="0" hangingPunct="0">
              <a:buFontTx/>
              <a:buChar char="•"/>
              <a:defRPr/>
            </a:pPr>
            <a:endParaRPr lang="en-US" dirty="0">
              <a:latin typeface="Arial" pitchFamily="34" charset="0"/>
            </a:endParaRPr>
          </a:p>
          <a:p>
            <a:pPr marL="457200" indent="-457200" eaLnBrk="0" hangingPunct="0">
              <a:buFontTx/>
              <a:buChar char="•"/>
              <a:defRPr/>
            </a:pPr>
            <a:endParaRPr lang="en-US" sz="2800" dirty="0" smtClean="0">
              <a:latin typeface="Arial"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spect="1" noChangeArrowheads="1"/>
          </p:cNvSpPr>
          <p:nvPr>
            <p:ph type="title" idx="4294967295"/>
          </p:nvPr>
        </p:nvSpPr>
        <p:spPr>
          <a:xfrm>
            <a:off x="225893" y="380907"/>
            <a:ext cx="8631237" cy="1143000"/>
          </a:xfrm>
        </p:spPr>
        <p:txBody>
          <a:bodyPr wrap="none" lIns="0" tIns="0" rIns="0" bIns="0" anchor="b"/>
          <a:lstStyle/>
          <a:p>
            <a:pPr eaLnBrk="1" hangingPunct="1"/>
            <a:r>
              <a:rPr lang="en-US" dirty="0" err="1" smtClean="0"/>
              <a:t>Pharmacodynamics</a:t>
            </a:r>
            <a:endParaRPr lang="en-US" dirty="0" smtClean="0"/>
          </a:p>
        </p:txBody>
      </p:sp>
      <p:sp>
        <p:nvSpPr>
          <p:cNvPr id="13315" name="Text Box 3"/>
          <p:cNvSpPr txBox="1">
            <a:spLocks noChangeArrowheads="1"/>
          </p:cNvSpPr>
          <p:nvPr/>
        </p:nvSpPr>
        <p:spPr bwMode="auto">
          <a:xfrm>
            <a:off x="373063" y="1752600"/>
            <a:ext cx="8435323" cy="3539430"/>
          </a:xfrm>
          <a:prstGeom prst="rect">
            <a:avLst/>
          </a:prstGeom>
          <a:noFill/>
          <a:ln w="12700">
            <a:noFill/>
            <a:miter lim="800000"/>
            <a:headEnd/>
            <a:tailEnd/>
          </a:ln>
        </p:spPr>
        <p:txBody>
          <a:bodyPr wrap="none">
            <a:spAutoFit/>
          </a:bodyPr>
          <a:lstStyle/>
          <a:p>
            <a:pPr marL="457200" indent="-457200" eaLnBrk="0" hangingPunct="0">
              <a:buFont typeface="Arial" pitchFamily="34" charset="0"/>
              <a:buChar char="•"/>
            </a:pPr>
            <a:r>
              <a:rPr lang="en-US" sz="2800" dirty="0" smtClean="0"/>
              <a:t>Slow bacterial kill</a:t>
            </a:r>
          </a:p>
          <a:p>
            <a:pPr marL="914400" lvl="1" indent="-457200" eaLnBrk="0" hangingPunct="0">
              <a:buFontTx/>
              <a:buChar char="•"/>
            </a:pPr>
            <a:r>
              <a:rPr lang="en-US" sz="2400" dirty="0" smtClean="0"/>
              <a:t>May </a:t>
            </a:r>
            <a:r>
              <a:rPr lang="en-US" sz="2400" dirty="0"/>
              <a:t>even appear </a:t>
            </a:r>
            <a:r>
              <a:rPr lang="en-US" sz="2400" dirty="0" err="1"/>
              <a:t>bacteriostatic</a:t>
            </a:r>
            <a:r>
              <a:rPr lang="en-US" sz="2400" dirty="0"/>
              <a:t> against some </a:t>
            </a:r>
            <a:r>
              <a:rPr lang="en-US" sz="2400" dirty="0" smtClean="0"/>
              <a:t>isolates</a:t>
            </a:r>
          </a:p>
          <a:p>
            <a:pPr marL="914400" lvl="1" indent="-457200" eaLnBrk="0" hangingPunct="0">
              <a:buFontTx/>
              <a:buChar char="•"/>
            </a:pPr>
            <a:endParaRPr lang="en-US" sz="2400" dirty="0" smtClean="0"/>
          </a:p>
          <a:p>
            <a:pPr marL="914400" lvl="1" indent="-457200" eaLnBrk="0" hangingPunct="0">
              <a:buFontTx/>
              <a:buChar char="•"/>
            </a:pPr>
            <a:endParaRPr lang="en-US" sz="2400" dirty="0"/>
          </a:p>
          <a:p>
            <a:pPr marL="457200" indent="-457200" eaLnBrk="0" hangingPunct="0">
              <a:buFontTx/>
              <a:buChar char="•"/>
              <a:defRPr/>
            </a:pPr>
            <a:r>
              <a:rPr lang="en-US" sz="2800" dirty="0" err="1" smtClean="0">
                <a:latin typeface="Arial" pitchFamily="34" charset="0"/>
              </a:rPr>
              <a:t>Inoculum</a:t>
            </a:r>
            <a:r>
              <a:rPr lang="en-US" sz="2800" dirty="0" smtClean="0">
                <a:latin typeface="Arial" pitchFamily="34" charset="0"/>
              </a:rPr>
              <a:t> dependent</a:t>
            </a:r>
          </a:p>
          <a:p>
            <a:pPr marL="914400" lvl="1" indent="-457200" eaLnBrk="0" hangingPunct="0">
              <a:buFontTx/>
              <a:buChar char="•"/>
              <a:defRPr/>
            </a:pPr>
            <a:r>
              <a:rPr lang="en-US" sz="2400" dirty="0" smtClean="0">
                <a:latin typeface="Arial" pitchFamily="34" charset="0"/>
              </a:rPr>
              <a:t>less effective with larger </a:t>
            </a:r>
            <a:r>
              <a:rPr lang="en-US" sz="2400" dirty="0" err="1" smtClean="0">
                <a:latin typeface="Arial" pitchFamily="34" charset="0"/>
              </a:rPr>
              <a:t>inoculum</a:t>
            </a:r>
            <a:endParaRPr lang="en-US" sz="2400" dirty="0" smtClean="0">
              <a:latin typeface="Arial" pitchFamily="34" charset="0"/>
            </a:endParaRPr>
          </a:p>
          <a:p>
            <a:pPr marL="914400" lvl="1" indent="-457200" eaLnBrk="0" hangingPunct="0">
              <a:buFontTx/>
              <a:buChar char="•"/>
              <a:defRPr/>
            </a:pPr>
            <a:r>
              <a:rPr lang="en-US" sz="2400" dirty="0" smtClean="0">
                <a:latin typeface="Arial" pitchFamily="34" charset="0"/>
              </a:rPr>
              <a:t>more aggressive therapy may be warranted </a:t>
            </a:r>
          </a:p>
          <a:p>
            <a:pPr marL="457200" indent="-457200" eaLnBrk="0" hangingPunct="0"/>
            <a:endParaRPr lang="en-US" sz="2000" dirty="0"/>
          </a:p>
          <a:p>
            <a:pPr marL="457200" indent="-457200" eaLnBrk="0" hangingPunct="0"/>
            <a:endParaRPr lang="en-US" sz="2800"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classified Document" ma:contentTypeID="0x010100D7BDA31BB2947943928ACC8E48D8DA4A" ma:contentTypeVersion="2" ma:contentTypeDescription="Create a new unclassified document." ma:contentTypeScope="" ma:versionID="c8a864e6b567c7381acfd0250c1dacca">
  <xsd:schema xmlns:xsd="http://www.w3.org/2001/XMLSchema" xmlns:xs="http://www.w3.org/2001/XMLSchema" xmlns:p="http://schemas.microsoft.com/office/2006/metadata/properties" xmlns:ns2="00259ab6-5bb7-4597-b499-a2b2f0efa6c9" targetNamespace="http://schemas.microsoft.com/office/2006/metadata/properties" ma:root="true" ma:fieldsID="87c71500c1920f88862231a82b86e61d" ns2:_="">
    <xsd:import namespace="00259ab6-5bb7-4597-b499-a2b2f0efa6c9"/>
    <xsd:element name="properties">
      <xsd:complexType>
        <xsd:sequence>
          <xsd:element name="documentManagement">
            <xsd:complexType>
              <xsd:all>
                <xsd:element ref="ns2:Module"/>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259ab6-5bb7-4597-b499-a2b2f0efa6c9" elementFormDefault="qualified">
    <xsd:import namespace="http://schemas.microsoft.com/office/2006/documentManagement/types"/>
    <xsd:import namespace="http://schemas.microsoft.com/office/infopath/2007/PartnerControls"/>
    <xsd:element name="Module" ma:index="8" ma:displayName="Module" ma:default="Patient Care Process" ma:format="Dropdown" ma:internalName="Module">
      <xsd:simpleType>
        <xsd:restriction base="dms:Choice">
          <xsd:enumeration value="Patient Care Process"/>
          <xsd:enumeration value="Antimicrobial Stewardship"/>
          <xsd:enumeration value="Documentation"/>
          <xsd:enumeration value="BPMH"/>
          <xsd:enumeration value="Seamless Care"/>
          <xsd:enumeration value="Allergy Assessment"/>
          <xsd:enumeration value="Lab Values"/>
          <xsd:enumeration value="DUE"/>
          <xsd:enumeration value="DI"/>
          <xsd:enumeration value="Renal &amp; Hepatic Dosing"/>
          <xsd:enumeration value="TDM - Introduction"/>
          <xsd:enumeration value="TDM - Anticonvulsants"/>
          <xsd:enumeration value="TDM - Anticoagulation"/>
          <xsd:enumeration value="TDM - Vancomycin"/>
          <xsd:enumeration value="TDM - Aminoglycosides"/>
          <xsd:enumeration value="Clinical Workload Reporting"/>
        </xsd:restriction>
      </xsd:simpleType>
    </xsd:element>
    <xsd:element name="Material_x0020_Type" ma:index="9" ma:displayName="Material Type" ma:default="Required prereading" ma:format="Dropdown" ma:internalName="Material_x0020_Type">
      <xsd:simpleType>
        <xsd:restriction base="dms:Choice">
          <xsd:enumeration value="Required prereading"/>
          <xsd:enumeration value="Optional prereading"/>
          <xsd:enumeration value="Slides"/>
          <xsd:enumeration value="Tools"/>
          <xsd:enumeration value="Other"/>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odule xmlns="00259ab6-5bb7-4597-b499-a2b2f0efa6c9">TDM - Vancomycin</Module>
    <Material_x0020_Type xmlns="00259ab6-5bb7-4597-b499-a2b2f0efa6c9">Slides</Material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1C5528-11FA-4BC1-8654-860D10A7D1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259ab6-5bb7-4597-b499-a2b2f0efa6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35BC14-EE8C-449A-B2E9-B66A249C9857}">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00259ab6-5bb7-4597-b499-a2b2f0efa6c9"/>
    <ds:schemaRef ds:uri="http://schemas.openxmlformats.org/package/2006/metadata/core-properties"/>
    <ds:schemaRef ds:uri="http://schemas.microsoft.com/office/infopath/2007/PartnerControls"/>
  </ds:schemaRefs>
</ds:datastoreItem>
</file>

<file path=customXml/itemProps3.xml><?xml version="1.0" encoding="utf-8"?>
<ds:datastoreItem xmlns:ds="http://schemas.openxmlformats.org/officeDocument/2006/customXml" ds:itemID="{EFDFF723-D81F-46B0-862A-7C9B816080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2934</TotalTime>
  <Words>2927</Words>
  <Application>Microsoft Office PowerPoint</Application>
  <PresentationFormat>On-screen Show (4:3)</PresentationFormat>
  <Paragraphs>560</Paragraphs>
  <Slides>63</Slides>
  <Notes>50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65" baseType="lpstr">
      <vt:lpstr>Default Design</vt:lpstr>
      <vt:lpstr>Document</vt:lpstr>
      <vt:lpstr>Vancomycin Pharmacodynamics &amp; Pharmacokinetics  </vt:lpstr>
      <vt:lpstr>Objectives</vt:lpstr>
      <vt:lpstr>Outline</vt:lpstr>
      <vt:lpstr>Vancomycin History Lesson</vt:lpstr>
      <vt:lpstr>Slide 5</vt:lpstr>
      <vt:lpstr>Mechanism of Action</vt:lpstr>
      <vt:lpstr>Spectrum of Activity</vt:lpstr>
      <vt:lpstr>Pharmacodynamics</vt:lpstr>
      <vt:lpstr>Pharmacodynamics</vt:lpstr>
      <vt:lpstr>Pharmacokinetics: Absorption</vt:lpstr>
      <vt:lpstr>Pharmacokinetics: Distribution</vt:lpstr>
      <vt:lpstr>Slide 12</vt:lpstr>
      <vt:lpstr>Pharmacokinetics: Distribution</vt:lpstr>
      <vt:lpstr>Pharmacokinetics</vt:lpstr>
      <vt:lpstr>Adverse Effects of Vancomycin</vt:lpstr>
      <vt:lpstr>Ototoxicity</vt:lpstr>
      <vt:lpstr>Nephrotoxicity</vt:lpstr>
      <vt:lpstr>Slide 18</vt:lpstr>
      <vt:lpstr>Slide 19</vt:lpstr>
      <vt:lpstr>Slide 20</vt:lpstr>
      <vt:lpstr>Adverse Effects</vt:lpstr>
      <vt:lpstr>Adverse Effects</vt:lpstr>
      <vt:lpstr>Vancomycin Use in Therapy</vt:lpstr>
      <vt:lpstr> Vancomycin Resistance </vt:lpstr>
      <vt:lpstr>Vancomycin &amp; Staphylococci  </vt:lpstr>
      <vt:lpstr>Vancomycin Dosing: Neonates</vt:lpstr>
      <vt:lpstr>Vancomycin Dosing:  Pediatrics</vt:lpstr>
      <vt:lpstr>Vancomycin Dosing: Adults</vt:lpstr>
      <vt:lpstr>Slide 29</vt:lpstr>
      <vt:lpstr>Slide 30</vt:lpstr>
      <vt:lpstr>Dosing at Low ClCr</vt:lpstr>
      <vt:lpstr>Determining Interval from Calculation</vt:lpstr>
      <vt:lpstr>Slide 33</vt:lpstr>
      <vt:lpstr>Slide 34</vt:lpstr>
      <vt:lpstr>Vancomycin Monitoring</vt:lpstr>
      <vt:lpstr>When to Target 15-20 mg/L</vt:lpstr>
      <vt:lpstr>Slide 37</vt:lpstr>
      <vt:lpstr>Slide 38</vt:lpstr>
      <vt:lpstr>Slide 39</vt:lpstr>
      <vt:lpstr>TDM Tips: </vt:lpstr>
      <vt:lpstr>TDM Tips:</vt:lpstr>
      <vt:lpstr>TDM Tips:</vt:lpstr>
      <vt:lpstr>Remember to document! Example: </vt:lpstr>
      <vt:lpstr>Adjusting Dose Based on Levels</vt:lpstr>
      <vt:lpstr>VANCOMYCIN TDM CASES</vt:lpstr>
      <vt:lpstr>TDM Problem #1</vt:lpstr>
      <vt:lpstr>TDM Problem #1</vt:lpstr>
      <vt:lpstr>TDM Problem #1</vt:lpstr>
      <vt:lpstr>TDM Problem #2</vt:lpstr>
      <vt:lpstr>TDM Problem #2</vt:lpstr>
      <vt:lpstr>TDM Problem #2</vt:lpstr>
      <vt:lpstr>TDM Problem #3</vt:lpstr>
      <vt:lpstr>TDM Problem #3</vt:lpstr>
      <vt:lpstr>TDM Problem #3</vt:lpstr>
      <vt:lpstr>TDM Problem #3</vt:lpstr>
      <vt:lpstr>TDM Problem #3</vt:lpstr>
      <vt:lpstr>TDM Problem #3</vt:lpstr>
      <vt:lpstr>TDM Problem #4</vt:lpstr>
      <vt:lpstr>TDM Problem #4</vt:lpstr>
      <vt:lpstr>TDM Problem #4</vt:lpstr>
      <vt:lpstr>TDM Problem #4</vt:lpstr>
      <vt:lpstr>Summary:</vt:lpstr>
      <vt:lpstr>Any Questions?</vt:lpstr>
    </vt:vector>
  </TitlesOfParts>
  <Company>Calgary Health Region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Vancomycin AHS orientation TDM (Participant)</dc:title>
  <dc:creator>David Veitch</dc:creator>
  <cp:lastModifiedBy>MargaretGray</cp:lastModifiedBy>
  <cp:revision>368</cp:revision>
  <dcterms:created xsi:type="dcterms:W3CDTF">2009-04-30T19:54:14Z</dcterms:created>
  <dcterms:modified xsi:type="dcterms:W3CDTF">2014-06-06T22:26:17Z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0x010100D7BDA31BB2947943928ACC8E48D8DA4A</vt:lpwstr>
  </property>
</Properties>
</file>