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99" r:id="rId6"/>
    <p:sldId id="261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9" r:id="rId19"/>
    <p:sldId id="280" r:id="rId20"/>
    <p:sldId id="281" r:id="rId21"/>
    <p:sldId id="282" r:id="rId22"/>
    <p:sldId id="301" r:id="rId23"/>
    <p:sldId id="283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T" initials="JT" lastIdx="9" clrIdx="0">
    <p:extLst>
      <p:ext uri="{19B8F6BF-5375-455C-9EA6-DF929625EA0E}">
        <p15:presenceInfo xmlns:p15="http://schemas.microsoft.com/office/powerpoint/2012/main" userId="a8267fe4100b78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382" autoAdjust="0"/>
  </p:normalViewPr>
  <p:slideViewPr>
    <p:cSldViewPr snapToGrid="0">
      <p:cViewPr varScale="1">
        <p:scale>
          <a:sx n="80" d="100"/>
          <a:sy n="80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A2C62-A327-4E9A-ADF9-9E2CE4027EB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CC62-A972-41D2-A71A-BA656575A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12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8E431-EA4C-4D8A-8DC3-9E1CC9237AC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52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8E431-EA4C-4D8A-8DC3-9E1CC9237AC1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11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8E431-EA4C-4D8A-8DC3-9E1CC9237AC1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43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8E431-EA4C-4D8A-8DC3-9E1CC9237AC1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2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98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29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8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1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3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0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50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56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57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D358-C939-425B-B97A-634B808C050C}" type="datetimeFigureOut">
              <a:rPr lang="en-CA" smtClean="0"/>
              <a:t>2018-09-16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0258-47A0-4E61-8B7E-956ED56B3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31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buffalo.com/cabs201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The Five Steps to Tech Enlightenment</a:t>
            </a:r>
            <a:endParaRPr lang="en-CA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mtClean="0"/>
              <a:t>Enhancing Your Practice Through Technology</a:t>
            </a:r>
          </a:p>
          <a:p>
            <a:endParaRPr lang="en-CA" smtClean="0"/>
          </a:p>
          <a:p>
            <a:r>
              <a:rPr lang="en-CA" smtClean="0"/>
              <a:t>Joshua Torrance, RPh, ACPR</a:t>
            </a:r>
          </a:p>
          <a:p>
            <a:r>
              <a:rPr lang="en-CA" smtClean="0"/>
              <a:t>CABS 2018</a:t>
            </a:r>
          </a:p>
          <a:p>
            <a:r>
              <a:rPr lang="en-CA" smtClean="0"/>
              <a:t>September 22,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Email Rules &amp; Filters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Email rules and filters allow you to move, mark as read, and even delete emails automatically without having to view them</a:t>
            </a:r>
          </a:p>
          <a:p>
            <a:endParaRPr lang="en-CA" dirty="0" smtClean="0"/>
          </a:p>
          <a:p>
            <a:r>
              <a:rPr lang="en-CA" b="1" dirty="0" smtClean="0"/>
              <a:t>How To Use</a:t>
            </a:r>
          </a:p>
          <a:p>
            <a:pPr lvl="1"/>
            <a:r>
              <a:rPr lang="en-CA" dirty="0" smtClean="0"/>
              <a:t>Look in your email program (e.g. Microsoft Outlook, Gmail, Hotmail) for the menu option called “Rules” or “Filters”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Low priority, repetitive, or recurrent emails can be dealt with automatically, saving you the time it would take to do this manually</a:t>
            </a:r>
          </a:p>
        </p:txBody>
      </p:sp>
    </p:spTree>
    <p:extLst>
      <p:ext uri="{BB962C8B-B14F-4D97-AF65-F5344CB8AC3E}">
        <p14:creationId xmlns:p14="http://schemas.microsoft.com/office/powerpoint/2010/main" val="7110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iPhone Control Center and Dock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The Control Center is a group of applications, which are accessible by swiping up from the bottom of your screen</a:t>
            </a:r>
          </a:p>
          <a:p>
            <a:pPr lvl="1"/>
            <a:r>
              <a:rPr lang="en-CA" dirty="0" smtClean="0"/>
              <a:t>Note</a:t>
            </a:r>
            <a:r>
              <a:rPr lang="en-CA" dirty="0"/>
              <a:t>: selection of applications available here is controlled by </a:t>
            </a:r>
            <a:r>
              <a:rPr lang="en-CA" dirty="0" smtClean="0"/>
              <a:t>Apple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The Dock is a row of applications on the bottom of your screen</a:t>
            </a:r>
          </a:p>
          <a:p>
            <a:endParaRPr lang="en-CA" dirty="0" smtClean="0"/>
          </a:p>
          <a:p>
            <a:r>
              <a:rPr lang="en-CA" b="1" dirty="0" smtClean="0"/>
              <a:t>How To Use</a:t>
            </a:r>
          </a:p>
          <a:p>
            <a:pPr lvl="1"/>
            <a:r>
              <a:rPr lang="en-CA" dirty="0" smtClean="0"/>
              <a:t>Customize your Control Center within your iPhone Settings</a:t>
            </a:r>
          </a:p>
          <a:p>
            <a:pPr lvl="1"/>
            <a:r>
              <a:rPr lang="en-CA" dirty="0" smtClean="0"/>
              <a:t>You can customize your Dock by tapping and holding an application on your screen</a:t>
            </a:r>
          </a:p>
          <a:p>
            <a:endParaRPr lang="en-CA" dirty="0" smtClean="0"/>
          </a:p>
          <a:p>
            <a:r>
              <a:rPr lang="en-CA" b="1" dirty="0" smtClean="0"/>
              <a:t>Benefits and Time Savings</a:t>
            </a:r>
          </a:p>
          <a:p>
            <a:pPr lvl="1"/>
            <a:r>
              <a:rPr lang="en-CA" dirty="0" smtClean="0"/>
              <a:t>Makes your frequently used applications more accessible</a:t>
            </a:r>
          </a:p>
          <a:p>
            <a:pPr lvl="1"/>
            <a:r>
              <a:rPr lang="en-CA" dirty="0" smtClean="0"/>
              <a:t>Control Center applications can be used without unlocking your phone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29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Phone Launcher and Widgets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Widgets are tools that you can use to view information or complete tasks without loading an app</a:t>
            </a:r>
          </a:p>
          <a:p>
            <a:endParaRPr lang="en-CA" dirty="0" smtClean="0"/>
          </a:p>
          <a:p>
            <a:r>
              <a:rPr lang="en-CA" dirty="0" smtClean="0"/>
              <a:t>The Launcher is a row of apps that you can access on any screen</a:t>
            </a:r>
          </a:p>
          <a:p>
            <a:endParaRPr lang="en-CA" dirty="0"/>
          </a:p>
          <a:p>
            <a:r>
              <a:rPr lang="en-CA" b="1" dirty="0" smtClean="0"/>
              <a:t>How to Use</a:t>
            </a:r>
          </a:p>
          <a:p>
            <a:pPr lvl="1"/>
            <a:r>
              <a:rPr lang="en-CA" dirty="0" smtClean="0"/>
              <a:t>Generally you will click and hold on a blank part of your screen to let you customize your Launcher apps and Widgets</a:t>
            </a:r>
          </a:p>
          <a:p>
            <a:pPr lvl="1"/>
            <a:endParaRPr lang="en-CA" dirty="0"/>
          </a:p>
          <a:p>
            <a:r>
              <a:rPr lang="en-CA" b="1" dirty="0" smtClean="0"/>
              <a:t>Benefits and Time Savings</a:t>
            </a:r>
          </a:p>
          <a:p>
            <a:pPr lvl="1"/>
            <a:r>
              <a:rPr lang="en-CA" dirty="0" smtClean="0"/>
              <a:t>Launcher makes your frequently used applications more accessible</a:t>
            </a:r>
          </a:p>
          <a:p>
            <a:pPr lvl="1"/>
            <a:r>
              <a:rPr lang="en-CA" dirty="0" smtClean="0"/>
              <a:t>Widgets let you quickly view frequently needed information or complete frequently completed tasks (e.g. calendar and email widgets)</a:t>
            </a:r>
          </a:p>
        </p:txBody>
      </p:sp>
    </p:spTree>
    <p:extLst>
      <p:ext uri="{BB962C8B-B14F-4D97-AF65-F5344CB8AC3E}">
        <p14:creationId xmlns:p14="http://schemas.microsoft.com/office/powerpoint/2010/main" val="19959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Advanced Tech Literacy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Step 2</a:t>
            </a:r>
          </a:p>
          <a:p>
            <a:endParaRPr lang="en-CA" dirty="0" smtClean="0"/>
          </a:p>
          <a:p>
            <a:r>
              <a:rPr lang="en-CA" dirty="0" smtClean="0"/>
              <a:t>Embracing your new technological prowess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808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Cloud Computing and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‘Cloud’ is simply a computer you can access online, which lets you access documents and tools anywhere with internet access</a:t>
            </a:r>
          </a:p>
          <a:p>
            <a:endParaRPr lang="en-CA" dirty="0" smtClean="0"/>
          </a:p>
          <a:p>
            <a:r>
              <a:rPr lang="en-CA" b="1" dirty="0" smtClean="0"/>
              <a:t>How To Use</a:t>
            </a:r>
          </a:p>
          <a:p>
            <a:pPr lvl="1"/>
            <a:r>
              <a:rPr lang="en-CA" dirty="0" smtClean="0"/>
              <a:t>Sign up with an appropriate provider, including, but not limited to:</a:t>
            </a:r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Improved and quicker access to any of your resources, even when using new devices</a:t>
            </a:r>
          </a:p>
          <a:p>
            <a:pPr lvl="1"/>
            <a:r>
              <a:rPr lang="en-CA" dirty="0" smtClean="0"/>
              <a:t>Can be used to provide a backup of data to mitigate catastrophic device failures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t="8267" r="5886" b="6881"/>
          <a:stretch/>
        </p:blipFill>
        <p:spPr>
          <a:xfrm>
            <a:off x="5604209" y="3822061"/>
            <a:ext cx="918278" cy="632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08" y="3951499"/>
            <a:ext cx="2286000" cy="373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88" y="3868189"/>
            <a:ext cx="975903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92" y="3822061"/>
            <a:ext cx="496322" cy="6322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3822061"/>
            <a:ext cx="835582" cy="632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29840" r="19594" b="10152"/>
          <a:stretch/>
        </p:blipFill>
        <p:spPr>
          <a:xfrm>
            <a:off x="9132613" y="3822061"/>
            <a:ext cx="632257" cy="6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Citation Managers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Citation manager lets you keep all your documents for eternity in an organized fashion</a:t>
            </a:r>
          </a:p>
          <a:p>
            <a:endParaRPr lang="en-CA" dirty="0" smtClean="0"/>
          </a:p>
          <a:p>
            <a:r>
              <a:rPr lang="en-CA" b="1" dirty="0" smtClean="0"/>
              <a:t>How to Use</a:t>
            </a:r>
          </a:p>
          <a:p>
            <a:pPr lvl="1"/>
            <a:r>
              <a:rPr lang="en-CA" dirty="0" smtClean="0"/>
              <a:t>Sign up with an appropriate provider, including, but not limited to: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Couple with cloud storage to make documents accessible anywhere</a:t>
            </a:r>
          </a:p>
          <a:p>
            <a:pPr lvl="2"/>
            <a:r>
              <a:rPr lang="en-CA" dirty="0"/>
              <a:t>N</a:t>
            </a:r>
            <a:r>
              <a:rPr lang="en-CA" dirty="0" smtClean="0"/>
              <a:t>ote: some providers will do this automatically for you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Less time spent looking up resources (either physically or electronically)</a:t>
            </a:r>
          </a:p>
          <a:p>
            <a:pPr lvl="1"/>
            <a:r>
              <a:rPr lang="en-CA" dirty="0" smtClean="0"/>
              <a:t>Automatic citation tools reduce time spent tagging content</a:t>
            </a:r>
          </a:p>
          <a:p>
            <a:pPr lvl="1"/>
            <a:r>
              <a:rPr lang="en-CA" dirty="0" smtClean="0"/>
              <a:t>Bibliography tools reduce time spent generating citations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3280253"/>
            <a:ext cx="1252567" cy="300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01" y="3125422"/>
            <a:ext cx="857520" cy="609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70" y="3280253"/>
            <a:ext cx="1511265" cy="300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34" y="3280253"/>
            <a:ext cx="1176368" cy="3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3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Password Managers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Password managers store your passwords in a secure database and let you quickly fill out login forms</a:t>
            </a:r>
          </a:p>
          <a:p>
            <a:endParaRPr lang="en-CA" dirty="0" smtClean="0"/>
          </a:p>
          <a:p>
            <a:r>
              <a:rPr lang="en-CA" b="1" dirty="0" smtClean="0"/>
              <a:t>How to Use</a:t>
            </a:r>
          </a:p>
          <a:p>
            <a:pPr lvl="1"/>
            <a:r>
              <a:rPr lang="en-CA" dirty="0" smtClean="0"/>
              <a:t>Sign up with an appropriate provider, including, but not limited to: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Less time entering usernames and passwords</a:t>
            </a:r>
          </a:p>
          <a:p>
            <a:pPr lvl="1"/>
            <a:r>
              <a:rPr lang="en-CA" dirty="0" smtClean="0"/>
              <a:t>Less time dealing with complex password rules</a:t>
            </a:r>
          </a:p>
          <a:p>
            <a:pPr lvl="1"/>
            <a:r>
              <a:rPr lang="en-CA" dirty="0" smtClean="0"/>
              <a:t>Significantly improves password security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7" t="13570" r="8042" b="22931"/>
          <a:stretch/>
        </p:blipFill>
        <p:spPr>
          <a:xfrm>
            <a:off x="1643928" y="3744705"/>
            <a:ext cx="1415865" cy="424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96" y="3744705"/>
            <a:ext cx="1036154" cy="424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95" y="3824863"/>
            <a:ext cx="1437646" cy="212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02" y="3728142"/>
            <a:ext cx="1231185" cy="424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59" y="3728142"/>
            <a:ext cx="1089126" cy="4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Practising with Practice Tools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Step 3</a:t>
            </a:r>
          </a:p>
          <a:p>
            <a:endParaRPr lang="en-CA" smtClean="0"/>
          </a:p>
          <a:p>
            <a:r>
              <a:rPr lang="en-CA" smtClean="0"/>
              <a:t>Putting your new skills to the test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9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Practising with Practice Tools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Mobile and online applications are ubiquitous in all pharmacy practice areas</a:t>
            </a:r>
          </a:p>
          <a:p>
            <a:pPr lvl="1"/>
            <a:r>
              <a:rPr lang="en-CA" dirty="0" smtClean="0"/>
              <a:t>Forcing yourself to practise with these tools and using them more efficiently will translate to time savings that gradually add up throughout your day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Less time spent trying to navigate the application</a:t>
            </a:r>
          </a:p>
          <a:p>
            <a:pPr lvl="1"/>
            <a:r>
              <a:rPr lang="en-CA" dirty="0" smtClean="0"/>
              <a:t>Less time spent logging into another device to access information</a:t>
            </a:r>
          </a:p>
          <a:p>
            <a:pPr lvl="1"/>
            <a:r>
              <a:rPr lang="en-CA" dirty="0" smtClean="0"/>
              <a:t>Using electronic resources ensures more up-to-date information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91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Basic Utility Belt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Apps that are likely to be used multiple times a day - you should be very comfortable using a few of these to see the maximum benefit</a:t>
            </a:r>
          </a:p>
          <a:p>
            <a:endParaRPr lang="en-CA" dirty="0" smtClean="0"/>
          </a:p>
          <a:p>
            <a:r>
              <a:rPr lang="en-CA" b="1" dirty="0" smtClean="0"/>
              <a:t>Drug Information</a:t>
            </a:r>
          </a:p>
          <a:p>
            <a:pPr lvl="1"/>
            <a:r>
              <a:rPr lang="en-CA" dirty="0" smtClean="0"/>
              <a:t>Lexicomp</a:t>
            </a:r>
          </a:p>
          <a:p>
            <a:pPr lvl="1"/>
            <a:r>
              <a:rPr lang="en-CA" dirty="0" smtClean="0"/>
              <a:t>Micromedex</a:t>
            </a:r>
          </a:p>
          <a:p>
            <a:pPr lvl="1"/>
            <a:r>
              <a:rPr lang="en-CA" dirty="0" err="1" smtClean="0"/>
              <a:t>RxTx</a:t>
            </a:r>
            <a:endParaRPr lang="en-CA" dirty="0" smtClean="0"/>
          </a:p>
          <a:p>
            <a:pPr lvl="1"/>
            <a:r>
              <a:rPr lang="en-CA" dirty="0" err="1" smtClean="0"/>
              <a:t>RxFiles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b="1" dirty="0" smtClean="0"/>
              <a:t>Treatment Information</a:t>
            </a:r>
          </a:p>
          <a:p>
            <a:pPr lvl="1"/>
            <a:r>
              <a:rPr lang="en-CA" dirty="0" smtClean="0"/>
              <a:t>DynaMed &amp; DynaMed Plus</a:t>
            </a:r>
          </a:p>
          <a:p>
            <a:pPr lvl="1"/>
            <a:r>
              <a:rPr lang="en-CA" dirty="0" err="1" smtClean="0"/>
              <a:t>UpToDate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3761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Presenter Disclosure</a:t>
            </a:r>
            <a:endParaRPr lang="en-C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Presenter’s Name: Joshua Torrance</a:t>
            </a:r>
          </a:p>
          <a:p>
            <a:endParaRPr lang="en-US" smtClean="0"/>
          </a:p>
          <a:p>
            <a:r>
              <a:rPr lang="en-CA" smtClean="0"/>
              <a:t>I have Relationships with commercial interests:</a:t>
            </a:r>
          </a:p>
          <a:p>
            <a:pPr lvl="1"/>
            <a:r>
              <a:rPr lang="en-CA" smtClean="0"/>
              <a:t>Director of QlinicalRx Solutions Inc.</a:t>
            </a:r>
          </a:p>
          <a:p>
            <a:endParaRPr lang="en-CA" smtClean="0"/>
          </a:p>
          <a:p>
            <a:r>
              <a:rPr lang="en-CA" smtClean="0"/>
              <a:t>Speaking Fees for current program:   </a:t>
            </a:r>
          </a:p>
          <a:p>
            <a:pPr lvl="1"/>
            <a:r>
              <a:rPr lang="en-US" smtClean="0"/>
              <a:t>I have received no speaker’s fee for this learning activity</a:t>
            </a:r>
            <a:endParaRPr lang="en-CA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24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Specialty Utility Belt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Specialty apps that may be relevant to specific practice areas and may get frequent use</a:t>
            </a:r>
          </a:p>
          <a:p>
            <a:endParaRPr lang="en-CA" dirty="0" smtClean="0"/>
          </a:p>
          <a:p>
            <a:r>
              <a:rPr lang="en-CA" b="1" dirty="0" smtClean="0"/>
              <a:t>Cardiac, Anticoagulation</a:t>
            </a:r>
          </a:p>
          <a:p>
            <a:pPr lvl="1"/>
            <a:r>
              <a:rPr lang="en-CA" dirty="0" err="1" smtClean="0"/>
              <a:t>iCCS</a:t>
            </a:r>
            <a:r>
              <a:rPr lang="en-CA" dirty="0" smtClean="0"/>
              <a:t> (Canadian Cardiovascular Society)</a:t>
            </a:r>
          </a:p>
          <a:p>
            <a:pPr lvl="1"/>
            <a:r>
              <a:rPr lang="en-CA" dirty="0" smtClean="0"/>
              <a:t>Hypertension Canada Guidelines</a:t>
            </a:r>
          </a:p>
          <a:p>
            <a:pPr lvl="1"/>
            <a:r>
              <a:rPr lang="en-CA" dirty="0" smtClean="0"/>
              <a:t>Thrombosis (Thrombosis Canada)</a:t>
            </a:r>
          </a:p>
          <a:p>
            <a:pPr lvl="1"/>
            <a:r>
              <a:rPr lang="en-CA" dirty="0" err="1" smtClean="0"/>
              <a:t>CredibleMeds</a:t>
            </a:r>
            <a:r>
              <a:rPr lang="en-CA" dirty="0" smtClean="0"/>
              <a:t> (for QTc prolonging medications)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b="1" dirty="0" smtClean="0"/>
              <a:t>Diabetes</a:t>
            </a:r>
          </a:p>
          <a:p>
            <a:pPr lvl="1"/>
            <a:r>
              <a:rPr lang="en-CA" dirty="0" smtClean="0"/>
              <a:t>Canadian Diabetes Guidelines</a:t>
            </a:r>
          </a:p>
          <a:p>
            <a:pPr lvl="1"/>
            <a:r>
              <a:rPr lang="en-CA" dirty="0" smtClean="0"/>
              <a:t>bbit.ca (website)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39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Specialty Utility Belt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Specialty </a:t>
            </a:r>
            <a:r>
              <a:rPr lang="en-CA" dirty="0"/>
              <a:t>apps that may be relevant to specific practice areas and may get frequent use</a:t>
            </a:r>
          </a:p>
          <a:p>
            <a:endParaRPr lang="en-CA" dirty="0" smtClean="0"/>
          </a:p>
          <a:p>
            <a:r>
              <a:rPr lang="en-CA" b="1" dirty="0" smtClean="0"/>
              <a:t>Infectious Diseases</a:t>
            </a:r>
          </a:p>
          <a:p>
            <a:pPr lvl="1"/>
            <a:r>
              <a:rPr lang="en-CA" dirty="0" smtClean="0"/>
              <a:t>Bugs &amp; Drugs</a:t>
            </a:r>
          </a:p>
          <a:p>
            <a:pPr lvl="1"/>
            <a:r>
              <a:rPr lang="en-CA" dirty="0" smtClean="0"/>
              <a:t>Sanford Guide to Antimicrobial Therapy</a:t>
            </a:r>
          </a:p>
          <a:p>
            <a:pPr lvl="1"/>
            <a:r>
              <a:rPr lang="en-CA" dirty="0" smtClean="0"/>
              <a:t>Spectrum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Medications in Pregnancy &amp; Lactation</a:t>
            </a:r>
          </a:p>
          <a:p>
            <a:pPr lvl="1"/>
            <a:r>
              <a:rPr lang="en-CA" dirty="0" err="1" smtClean="0"/>
              <a:t>LactMed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0067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Specialty Utility Belt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Specialty </a:t>
            </a:r>
            <a:r>
              <a:rPr lang="en-CA" dirty="0"/>
              <a:t>apps that may be relevant to specific practice areas and may get frequent use</a:t>
            </a:r>
          </a:p>
          <a:p>
            <a:endParaRPr lang="en-CA" dirty="0" smtClean="0"/>
          </a:p>
          <a:p>
            <a:r>
              <a:rPr lang="en-CA" b="1" dirty="0" smtClean="0"/>
              <a:t>Pain Management</a:t>
            </a:r>
          </a:p>
          <a:p>
            <a:pPr lvl="1"/>
            <a:r>
              <a:rPr lang="en-CA" dirty="0" smtClean="0"/>
              <a:t>Care Beyond Cure (eBook)</a:t>
            </a:r>
          </a:p>
          <a:p>
            <a:pPr lvl="1"/>
            <a:endParaRPr lang="en-CA" dirty="0"/>
          </a:p>
          <a:p>
            <a:r>
              <a:rPr lang="en-CA" b="1" dirty="0" smtClean="0"/>
              <a:t>Self-Use Anxiety Management</a:t>
            </a:r>
          </a:p>
          <a:p>
            <a:pPr lvl="1"/>
            <a:r>
              <a:rPr lang="en-CA" dirty="0" err="1" smtClean="0"/>
              <a:t>MindShift</a:t>
            </a:r>
            <a:endParaRPr lang="en-CA" dirty="0" smtClean="0"/>
          </a:p>
          <a:p>
            <a:pPr lvl="1"/>
            <a:r>
              <a:rPr lang="en-CA" dirty="0" smtClean="0"/>
              <a:t>Self-help Anxiety Management (SAM)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48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Advancing Knowledge with Technology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Step 4</a:t>
            </a:r>
          </a:p>
          <a:p>
            <a:endParaRPr lang="en-CA" smtClean="0"/>
          </a:p>
          <a:p>
            <a:r>
              <a:rPr lang="en-CA" smtClean="0"/>
              <a:t>Bettering yourself with technology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410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Passive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Learning that you do not need to directly engage in</a:t>
            </a:r>
          </a:p>
          <a:p>
            <a:pPr lvl="1"/>
            <a:r>
              <a:rPr lang="en-CA" dirty="0" smtClean="0"/>
              <a:t>May be less effective, but often more convenient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Less time spent looking up information, doing additional research</a:t>
            </a:r>
          </a:p>
          <a:p>
            <a:pPr lvl="1"/>
            <a:r>
              <a:rPr lang="en-CA" dirty="0" smtClean="0"/>
              <a:t>Can often be completed whenever you have a spare moment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26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Passive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Literature Summaries and Appraisals</a:t>
            </a:r>
          </a:p>
          <a:p>
            <a:pPr lvl="1"/>
            <a:r>
              <a:rPr lang="en-CA" dirty="0" smtClean="0"/>
              <a:t>Journal Alert Services</a:t>
            </a:r>
          </a:p>
          <a:p>
            <a:pPr lvl="2"/>
            <a:r>
              <a:rPr lang="en-CA" dirty="0" smtClean="0"/>
              <a:t>Service notifies you when new articles are published in your field(s) of interest</a:t>
            </a:r>
          </a:p>
          <a:p>
            <a:pPr lvl="2"/>
            <a:r>
              <a:rPr lang="en-CA" dirty="0" smtClean="0"/>
              <a:t>Often will include ratings on relevance and importance of the article, as well as some level of appraisal</a:t>
            </a:r>
          </a:p>
          <a:p>
            <a:pPr lvl="2"/>
            <a:r>
              <a:rPr lang="en-CA" dirty="0" smtClean="0"/>
              <a:t>Examples: </a:t>
            </a:r>
            <a:r>
              <a:rPr lang="en-CA" dirty="0"/>
              <a:t>NEJM Journal </a:t>
            </a:r>
            <a:r>
              <a:rPr lang="en-CA" dirty="0" smtClean="0"/>
              <a:t>Watch, </a:t>
            </a:r>
            <a:r>
              <a:rPr lang="en-CA" dirty="0" err="1" smtClean="0"/>
              <a:t>EvidenceAlerts</a:t>
            </a:r>
            <a:r>
              <a:rPr lang="en-CA" dirty="0" smtClean="0"/>
              <a:t>, Read by </a:t>
            </a:r>
            <a:r>
              <a:rPr lang="en-CA" dirty="0" err="1" smtClean="0"/>
              <a:t>QxMD</a:t>
            </a:r>
            <a:r>
              <a:rPr lang="en-CA" dirty="0" smtClean="0"/>
              <a:t>, ACP </a:t>
            </a:r>
            <a:r>
              <a:rPr lang="en-CA" dirty="0" err="1" smtClean="0"/>
              <a:t>JournalWise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Wiki Journal Club</a:t>
            </a:r>
          </a:p>
          <a:p>
            <a:pPr lvl="2"/>
            <a:r>
              <a:rPr lang="en-CA" dirty="0" smtClean="0"/>
              <a:t>Concise summaries of landmark trials in a “wiki” format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81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Passive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Twitter &amp; </a:t>
            </a:r>
            <a:r>
              <a:rPr lang="en-CA" dirty="0" err="1" smtClean="0"/>
              <a:t>Tweetorial</a:t>
            </a:r>
            <a:endParaRPr lang="en-CA" dirty="0" smtClean="0"/>
          </a:p>
          <a:p>
            <a:pPr lvl="1"/>
            <a:r>
              <a:rPr lang="en-CA" dirty="0" err="1" smtClean="0"/>
              <a:t>Tweetorial</a:t>
            </a:r>
            <a:r>
              <a:rPr lang="en-CA" dirty="0" smtClean="0"/>
              <a:t>: Health care professionals string together a series of tweets to provide education on a topic in short, easy to consume blurbs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Examples:</a:t>
            </a:r>
          </a:p>
          <a:p>
            <a:pPr lvl="2"/>
            <a:r>
              <a:rPr lang="en-CA" dirty="0" smtClean="0"/>
              <a:t>@</a:t>
            </a:r>
            <a:r>
              <a:rPr lang="en-CA" dirty="0" err="1" smtClean="0"/>
              <a:t>DavidJuurlink</a:t>
            </a:r>
            <a:r>
              <a:rPr lang="en-CA" dirty="0" smtClean="0"/>
              <a:t> (Dr. David </a:t>
            </a:r>
            <a:r>
              <a:rPr lang="en-CA" dirty="0" err="1" smtClean="0"/>
              <a:t>Juurlink</a:t>
            </a:r>
            <a:r>
              <a:rPr lang="en-CA" dirty="0" smtClean="0"/>
              <a:t> – Internal Medicine, Clinical Pharmacology/Toxicology)</a:t>
            </a:r>
          </a:p>
          <a:p>
            <a:pPr lvl="2"/>
            <a:r>
              <a:rPr lang="en-CA" dirty="0" smtClean="0"/>
              <a:t>@</a:t>
            </a:r>
            <a:r>
              <a:rPr lang="en-CA" dirty="0" err="1" smtClean="0"/>
              <a:t>psufka</a:t>
            </a:r>
            <a:r>
              <a:rPr lang="en-CA" dirty="0" smtClean="0"/>
              <a:t> (Dr. Paul </a:t>
            </a:r>
            <a:r>
              <a:rPr lang="en-CA" dirty="0" err="1" smtClean="0"/>
              <a:t>Sufka</a:t>
            </a:r>
            <a:r>
              <a:rPr lang="en-CA" dirty="0" smtClean="0"/>
              <a:t> – Rheumatologist)</a:t>
            </a:r>
          </a:p>
          <a:p>
            <a:pPr lvl="2"/>
            <a:r>
              <a:rPr lang="en-CA" dirty="0" smtClean="0"/>
              <a:t>@</a:t>
            </a:r>
            <a:r>
              <a:rPr lang="en-CA" dirty="0" err="1" smtClean="0"/>
              <a:t>tony_breu</a:t>
            </a:r>
            <a:r>
              <a:rPr lang="en-CA" dirty="0" smtClean="0"/>
              <a:t> (Dr. Tony </a:t>
            </a:r>
            <a:r>
              <a:rPr lang="en-CA" dirty="0" err="1" smtClean="0"/>
              <a:t>Breu</a:t>
            </a:r>
            <a:r>
              <a:rPr lang="en-CA" dirty="0" smtClean="0"/>
              <a:t> – Hospitalist)</a:t>
            </a:r>
          </a:p>
          <a:p>
            <a:pPr lvl="2"/>
            <a:r>
              <a:rPr lang="en-CA" dirty="0" smtClean="0"/>
              <a:t>@</a:t>
            </a:r>
            <a:r>
              <a:rPr lang="en-CA" dirty="0" err="1" smtClean="0"/>
              <a:t>VPplenarysesh</a:t>
            </a:r>
            <a:r>
              <a:rPr lang="en-CA" dirty="0" smtClean="0"/>
              <a:t> (Dr. Vinay Prasad – </a:t>
            </a:r>
            <a:r>
              <a:rPr lang="en-CA" dirty="0" err="1" smtClean="0"/>
              <a:t>HemeOnc</a:t>
            </a:r>
            <a:r>
              <a:rPr lang="en-CA" dirty="0" smtClean="0"/>
              <a:t>)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5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Passive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Podcasts</a:t>
            </a:r>
          </a:p>
          <a:p>
            <a:pPr lvl="1"/>
            <a:r>
              <a:rPr lang="en-CA" dirty="0" smtClean="0"/>
              <a:t>Informative and educational audio and video podcasts can educate you on a variety of topics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Examples:</a:t>
            </a:r>
          </a:p>
          <a:p>
            <a:pPr lvl="2"/>
            <a:r>
              <a:rPr lang="en-CA" dirty="0" smtClean="0"/>
              <a:t>Emergency Medicine Cases (Emergency Medicine)</a:t>
            </a:r>
          </a:p>
          <a:p>
            <a:pPr lvl="2"/>
            <a:r>
              <a:rPr lang="en-CA" dirty="0" smtClean="0"/>
              <a:t>Behind the Knife (Surgery)</a:t>
            </a:r>
          </a:p>
          <a:p>
            <a:pPr lvl="2"/>
            <a:r>
              <a:rPr lang="en-CA" dirty="0" smtClean="0"/>
              <a:t>BS Medicine (EBM &amp; General Medicine)</a:t>
            </a:r>
          </a:p>
          <a:p>
            <a:pPr lvl="2"/>
            <a:r>
              <a:rPr lang="en-CA" dirty="0" smtClean="0"/>
              <a:t>Bedside Rounds (General Medicine)</a:t>
            </a:r>
          </a:p>
          <a:p>
            <a:pPr lvl="2"/>
            <a:r>
              <a:rPr lang="en-CA" dirty="0" smtClean="0"/>
              <a:t>The </a:t>
            </a:r>
            <a:r>
              <a:rPr lang="en-CA" dirty="0" err="1" smtClean="0"/>
              <a:t>Curbsiders</a:t>
            </a:r>
            <a:r>
              <a:rPr lang="en-CA" dirty="0" smtClean="0"/>
              <a:t> (General Medicine)</a:t>
            </a:r>
          </a:p>
          <a:p>
            <a:pPr lvl="2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13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Active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Learning activities that require your direct engagement</a:t>
            </a:r>
          </a:p>
          <a:p>
            <a:pPr lvl="1"/>
            <a:r>
              <a:rPr lang="en-CA" dirty="0" smtClean="0"/>
              <a:t>Take more attention/focus, but learning is more likely to be retained</a:t>
            </a:r>
          </a:p>
          <a:p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More likely for you to remember information</a:t>
            </a:r>
          </a:p>
          <a:p>
            <a:pPr lvl="1"/>
            <a:r>
              <a:rPr lang="en-CA" dirty="0" smtClean="0"/>
              <a:t>New applications can let you complete active learning in just a few minutes whenever you have spare time</a:t>
            </a:r>
          </a:p>
        </p:txBody>
      </p:sp>
    </p:spTree>
    <p:extLst>
      <p:ext uri="{BB962C8B-B14F-4D97-AF65-F5344CB8AC3E}">
        <p14:creationId xmlns:p14="http://schemas.microsoft.com/office/powerpoint/2010/main" val="201287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Active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Flashcard &amp; Quiz Applications</a:t>
            </a:r>
          </a:p>
          <a:p>
            <a:pPr lvl="1"/>
            <a:r>
              <a:rPr lang="en-CA" dirty="0" smtClean="0"/>
              <a:t>Applications that let you create and quiz yourself on any topic of your choosing</a:t>
            </a:r>
          </a:p>
          <a:p>
            <a:pPr lvl="1"/>
            <a:r>
              <a:rPr lang="en-CA" dirty="0" smtClean="0"/>
              <a:t>Many communities already exist that have developed resources you can use</a:t>
            </a:r>
          </a:p>
          <a:p>
            <a:pPr lvl="1"/>
            <a:endParaRPr lang="en-CA" dirty="0" smtClean="0"/>
          </a:p>
          <a:p>
            <a:pPr lvl="1"/>
            <a:r>
              <a:rPr lang="en-CA" b="1" dirty="0" smtClean="0"/>
              <a:t>Examples</a:t>
            </a:r>
          </a:p>
          <a:p>
            <a:pPr lvl="2"/>
            <a:r>
              <a:rPr lang="en-CA" dirty="0" err="1"/>
              <a:t>B</a:t>
            </a:r>
            <a:r>
              <a:rPr lang="en-CA" dirty="0" err="1" smtClean="0"/>
              <a:t>rainscape</a:t>
            </a:r>
            <a:endParaRPr lang="en-CA" dirty="0" smtClean="0"/>
          </a:p>
          <a:p>
            <a:pPr lvl="2"/>
            <a:r>
              <a:rPr lang="en-CA" dirty="0" err="1" smtClean="0"/>
              <a:t>Kahoot</a:t>
            </a:r>
            <a:r>
              <a:rPr lang="en-CA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2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Commercial Support Disclosure</a:t>
            </a:r>
            <a:endParaRPr lang="en-C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mtClean="0"/>
          </a:p>
          <a:p>
            <a:r>
              <a:rPr lang="en-CA" smtClean="0"/>
              <a:t>This program has received no financial or in-kind support from any commercial or other organization</a:t>
            </a:r>
          </a:p>
          <a:p>
            <a:endParaRPr lang="en-CA" smtClean="0"/>
          </a:p>
          <a:p>
            <a:r>
              <a:rPr lang="en-CA" smtClean="0"/>
              <a:t>All references to specific companies or trademarks are for illustrative purposes only and are not an endorsement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72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Active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Pharmacy 5in5</a:t>
            </a:r>
          </a:p>
          <a:p>
            <a:pPr lvl="1"/>
            <a:r>
              <a:rPr lang="en-CA" dirty="0" smtClean="0"/>
              <a:t>Tailored pharmacist education designed to be completed in 5 minutes</a:t>
            </a:r>
          </a:p>
          <a:p>
            <a:pPr lvl="1"/>
            <a:r>
              <a:rPr lang="en-CA" dirty="0" smtClean="0"/>
              <a:t>Gives you quizzes and immediate feedback on the topics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81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Crowd Sourcing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4000" dirty="0" smtClean="0"/>
              <a:t>We are the Borg. Your biological and technological distinctiveness will be added to our own…</a:t>
            </a:r>
          </a:p>
          <a:p>
            <a:pPr marL="0" indent="0" algn="r">
              <a:buNone/>
            </a:pPr>
            <a:r>
              <a:rPr lang="en-CA" sz="4000" dirty="0" smtClean="0"/>
              <a:t>- The Borg Collective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436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Crowd Sourcing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Tools that let you collaborate with multiple health care professionals to learn and solve clinical questions</a:t>
            </a:r>
          </a:p>
          <a:p>
            <a:endParaRPr lang="en-CA" dirty="0" smtClean="0"/>
          </a:p>
          <a:p>
            <a:r>
              <a:rPr lang="en-CA" b="1" dirty="0" smtClean="0"/>
              <a:t>Examples</a:t>
            </a:r>
          </a:p>
          <a:p>
            <a:pPr lvl="1"/>
            <a:r>
              <a:rPr lang="en-CA" dirty="0" smtClean="0"/>
              <a:t>CSHP Pharmacy Specialty Networks</a:t>
            </a:r>
          </a:p>
          <a:p>
            <a:pPr lvl="1"/>
            <a:r>
              <a:rPr lang="en-CA" dirty="0" smtClean="0"/>
              <a:t>Figure 1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May provide you guidance on complex clinical questions in a fraction of the time it would take for you to research the information yourself</a:t>
            </a:r>
          </a:p>
          <a:p>
            <a:pPr lvl="1"/>
            <a:r>
              <a:rPr lang="en-CA" dirty="0" smtClean="0"/>
              <a:t>Also provides a good source of learning material on real life cases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24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trike="sngStrike" dirty="0" smtClean="0"/>
              <a:t>Assimilation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Integrating Practice with Technology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Step 5</a:t>
            </a:r>
          </a:p>
          <a:p>
            <a:endParaRPr lang="en-CA" dirty="0" smtClean="0"/>
          </a:p>
          <a:p>
            <a:r>
              <a:rPr lang="en-CA" strike="sngStrike" dirty="0" smtClean="0"/>
              <a:t>…Resistance is futile.</a:t>
            </a:r>
          </a:p>
          <a:p>
            <a:r>
              <a:rPr lang="en-CA" dirty="0" smtClean="0"/>
              <a:t>Transforming the world of health care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057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Integrated EMR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Multiple different health care systems that communicate with each other to provide seamless access to data</a:t>
            </a:r>
          </a:p>
          <a:p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No longer have to use multiple systems to collect and review data</a:t>
            </a:r>
          </a:p>
          <a:p>
            <a:pPr lvl="1"/>
            <a:r>
              <a:rPr lang="en-CA" dirty="0" smtClean="0"/>
              <a:t>Information can be presented in varied formats to best serve your practice</a:t>
            </a:r>
          </a:p>
          <a:p>
            <a:pPr lvl="1"/>
            <a:r>
              <a:rPr lang="en-CA" dirty="0" smtClean="0"/>
              <a:t>Patients can have enhanced access and control over their health information, improving accessibility and empowerment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52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trike="sngStrike" dirty="0"/>
              <a:t>Medical Tricorders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Phone-Based Point-of-Care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Using mobile devices to complete Point-of-Care activities that historically required advanced/speciality tools</a:t>
            </a:r>
          </a:p>
          <a:p>
            <a:endParaRPr lang="en-CA" dirty="0" smtClean="0"/>
          </a:p>
          <a:p>
            <a:r>
              <a:rPr lang="en-CA" b="1" dirty="0" smtClean="0"/>
              <a:t>Examples</a:t>
            </a:r>
          </a:p>
          <a:p>
            <a:pPr lvl="1"/>
            <a:r>
              <a:rPr lang="en-CA" dirty="0" smtClean="0"/>
              <a:t>Recording blood glucose readings</a:t>
            </a:r>
          </a:p>
          <a:p>
            <a:pPr lvl="1"/>
            <a:r>
              <a:rPr lang="en-CA" dirty="0" smtClean="0"/>
              <a:t>Auditory exams to screen for drug-induced ototoxicity</a:t>
            </a:r>
          </a:p>
          <a:p>
            <a:pPr lvl="1"/>
            <a:r>
              <a:rPr lang="en-CA" dirty="0" smtClean="0"/>
              <a:t>24-7 ECG recording and camera-based detection of atrial fibrillation</a:t>
            </a:r>
          </a:p>
          <a:p>
            <a:pPr lvl="1"/>
            <a:r>
              <a:rPr lang="en-CA" dirty="0" smtClean="0"/>
              <a:t>Troponin testing</a:t>
            </a:r>
          </a:p>
          <a:p>
            <a:pPr lvl="1"/>
            <a:r>
              <a:rPr lang="en-CA" dirty="0" smtClean="0"/>
              <a:t>Ultrasounds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Less time spent waiting for equipment and results</a:t>
            </a:r>
          </a:p>
          <a:p>
            <a:pPr lvl="1"/>
            <a:r>
              <a:rPr lang="en-CA" dirty="0" smtClean="0"/>
              <a:t>Can allow decision making on the spot, rather than having to come back and revisit the situation at a later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By the end of this presentation you will be able to:</a:t>
            </a:r>
          </a:p>
          <a:p>
            <a:pPr lvl="1"/>
            <a:r>
              <a:rPr lang="en-CA" smtClean="0"/>
              <a:t>List at least 3 shortcuts you can use on your computer and/or mobile device to improve efficiency when completing patient assessments and documentation</a:t>
            </a:r>
          </a:p>
          <a:p>
            <a:pPr lvl="1"/>
            <a:endParaRPr lang="en-CA" smtClean="0"/>
          </a:p>
          <a:p>
            <a:pPr lvl="1"/>
            <a:r>
              <a:rPr lang="en-CA" smtClean="0"/>
              <a:t>Describe at least one application you could use to improve your practice</a:t>
            </a:r>
          </a:p>
          <a:p>
            <a:pPr lvl="1"/>
            <a:endParaRPr lang="en-CA" smtClean="0"/>
          </a:p>
          <a:p>
            <a:pPr lvl="1"/>
            <a:r>
              <a:rPr lang="en-CA" smtClean="0"/>
              <a:t>Describe how integrated health care systems can improve practice and patient care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10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Tutorials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Additional details, examples, and tutorials will be available after the presentation (September 22, 2018) on:</a:t>
            </a:r>
          </a:p>
          <a:p>
            <a:pPr lvl="1"/>
            <a:r>
              <a:rPr lang="en-CA" dirty="0" smtClean="0"/>
              <a:t>Twitter (@</a:t>
            </a:r>
            <a:r>
              <a:rPr lang="en-CA" dirty="0" err="1" smtClean="0"/>
              <a:t>StudyBuffalo</a:t>
            </a:r>
            <a:r>
              <a:rPr lang="en-CA" dirty="0" smtClean="0"/>
              <a:t>)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Online (</a:t>
            </a:r>
            <a:r>
              <a:rPr lang="en-CA" dirty="0" smtClean="0">
                <a:hlinkClick r:id="rId2"/>
              </a:rPr>
              <a:t>https://studybuffalo.com/cabs2018/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47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Basic Tech Literacy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Step 1</a:t>
            </a:r>
          </a:p>
          <a:p>
            <a:endParaRPr lang="en-CA" smtClean="0"/>
          </a:p>
          <a:p>
            <a:r>
              <a:rPr lang="en-CA" smtClean="0"/>
              <a:t>Building your foundational skills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7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Keyboard Shortcuts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Keyboard shortcuts let you complete tasks without using your mouse</a:t>
            </a:r>
          </a:p>
          <a:p>
            <a:endParaRPr lang="en-CA" dirty="0" smtClean="0"/>
          </a:p>
          <a:p>
            <a:r>
              <a:rPr lang="en-CA" b="1" dirty="0" smtClean="0"/>
              <a:t>How to Use</a:t>
            </a:r>
          </a:p>
          <a:p>
            <a:pPr lvl="1"/>
            <a:r>
              <a:rPr lang="en-CA" dirty="0" smtClean="0"/>
              <a:t>Hold down the proper keys on the keyboard at the same time to trigger the shortcut</a:t>
            </a:r>
          </a:p>
          <a:p>
            <a:endParaRPr lang="en-CA" dirty="0" smtClean="0"/>
          </a:p>
          <a:p>
            <a:r>
              <a:rPr lang="en-CA" b="1" dirty="0" smtClean="0"/>
              <a:t>Benefits &amp; Time Savings</a:t>
            </a:r>
          </a:p>
          <a:p>
            <a:pPr lvl="1"/>
            <a:r>
              <a:rPr lang="en-CA" dirty="0" smtClean="0"/>
              <a:t>Less time is spent moving from keyboard to mouse and back again</a:t>
            </a:r>
          </a:p>
          <a:p>
            <a:pPr lvl="1"/>
            <a:r>
              <a:rPr lang="en-CA" dirty="0" smtClean="0"/>
              <a:t>Less time spent looking for the proper button to complete the task</a:t>
            </a:r>
          </a:p>
        </p:txBody>
      </p:sp>
    </p:spTree>
    <p:extLst>
      <p:ext uri="{BB962C8B-B14F-4D97-AF65-F5344CB8AC3E}">
        <p14:creationId xmlns:p14="http://schemas.microsoft.com/office/powerpoint/2010/main" val="31138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Keyboard Shortcuts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 smtClean="0"/>
              <a:t>Copy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Places a copy of the selected text on your computer’s </a:t>
            </a:r>
            <a:r>
              <a:rPr lang="en-CA" u="sng" dirty="0" smtClean="0"/>
              <a:t>clipboard</a:t>
            </a:r>
            <a:r>
              <a:rPr lang="en-CA" dirty="0" smtClean="0"/>
              <a:t>, keeping selected text intact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Cut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Places a copy of the selected text on your computer’s </a:t>
            </a:r>
            <a:r>
              <a:rPr lang="en-CA" u="sng" dirty="0" smtClean="0"/>
              <a:t>clipboard</a:t>
            </a:r>
            <a:r>
              <a:rPr lang="en-CA" dirty="0" smtClean="0"/>
              <a:t>, deleting the selected text at the same time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Paste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Places the contents of the computer’s </a:t>
            </a:r>
            <a:r>
              <a:rPr lang="en-CA" u="sng" dirty="0" smtClean="0"/>
              <a:t>clipboard</a:t>
            </a:r>
            <a:r>
              <a:rPr lang="en-CA" dirty="0" smtClean="0"/>
              <a:t> at the specified location</a:t>
            </a:r>
            <a:endParaRPr lang="en-CA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15900" y="1676401"/>
            <a:ext cx="1889400" cy="595311"/>
            <a:chOff x="1752600" y="1707813"/>
            <a:chExt cx="1889400" cy="595311"/>
          </a:xfrm>
        </p:grpSpPr>
        <p:sp>
          <p:nvSpPr>
            <p:cNvPr id="4" name="Rounded Rectangle 3"/>
            <p:cNvSpPr/>
            <p:nvPr/>
          </p:nvSpPr>
          <p:spPr>
            <a:xfrm>
              <a:off x="1752600" y="1707813"/>
              <a:ext cx="914400" cy="595311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94984" y="177463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Ctrl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0" y="1707813"/>
              <a:ext cx="594000" cy="594000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4748" y="17746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8846" y="18201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+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15900" y="3290890"/>
            <a:ext cx="1889400" cy="595311"/>
            <a:chOff x="1794984" y="3315337"/>
            <a:chExt cx="1889400" cy="595311"/>
          </a:xfrm>
        </p:grpSpPr>
        <p:sp>
          <p:nvSpPr>
            <p:cNvPr id="9" name="Rounded Rectangle 8"/>
            <p:cNvSpPr/>
            <p:nvPr/>
          </p:nvSpPr>
          <p:spPr>
            <a:xfrm>
              <a:off x="1794984" y="3315337"/>
              <a:ext cx="914400" cy="595311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7368" y="3382159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Ctrl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90384" y="3315337"/>
              <a:ext cx="594000" cy="594000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97406" y="338215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1230" y="34276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15900" y="4921912"/>
            <a:ext cx="1889400" cy="595311"/>
            <a:chOff x="1752600" y="4932813"/>
            <a:chExt cx="1889400" cy="595311"/>
          </a:xfrm>
        </p:grpSpPr>
        <p:sp>
          <p:nvSpPr>
            <p:cNvPr id="14" name="Rounded Rectangle 13"/>
            <p:cNvSpPr/>
            <p:nvPr/>
          </p:nvSpPr>
          <p:spPr>
            <a:xfrm>
              <a:off x="1752600" y="4932813"/>
              <a:ext cx="914400" cy="595311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4984" y="499963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Ctrl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048000" y="4932813"/>
              <a:ext cx="594000" cy="594000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55022" y="49996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98846" y="50451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0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Keyboard Shortcuts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1" dirty="0" smtClean="0"/>
              <a:t>Undo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Reverses the most recent change made; can usually be done multiple times by repeating the shortcut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Redo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Reverses the changes made by the undo shortcut; can usually be done multiple times by repeating the shortcut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Alt + tab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Cycle between all your open applications</a:t>
            </a:r>
          </a:p>
          <a:p>
            <a:pPr lvl="1"/>
            <a:r>
              <a:rPr lang="en-CA" dirty="0" smtClean="0"/>
              <a:t>Hold the Alt key and re-click Tab to cycle through multiple windows</a:t>
            </a:r>
            <a:endParaRPr lang="en-CA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20099" y="1679667"/>
            <a:ext cx="1889400" cy="595311"/>
            <a:chOff x="1828800" y="1670141"/>
            <a:chExt cx="1889400" cy="595311"/>
          </a:xfrm>
        </p:grpSpPr>
        <p:sp>
          <p:nvSpPr>
            <p:cNvPr id="4" name="Rounded Rectangle 3"/>
            <p:cNvSpPr/>
            <p:nvPr/>
          </p:nvSpPr>
          <p:spPr>
            <a:xfrm>
              <a:off x="1828800" y="1670141"/>
              <a:ext cx="914400" cy="595311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71184" y="173696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Ctrl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24200" y="1670141"/>
              <a:ext cx="594000" cy="594000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1222" y="1736963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Z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5046" y="17824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20099" y="3182100"/>
            <a:ext cx="1889400" cy="595311"/>
            <a:chOff x="1858341" y="3411182"/>
            <a:chExt cx="1889400" cy="595311"/>
          </a:xfrm>
        </p:grpSpPr>
        <p:sp>
          <p:nvSpPr>
            <p:cNvPr id="9" name="Rounded Rectangle 8"/>
            <p:cNvSpPr/>
            <p:nvPr/>
          </p:nvSpPr>
          <p:spPr>
            <a:xfrm>
              <a:off x="1858341" y="3411182"/>
              <a:ext cx="914400" cy="595311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0725" y="347800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Ctrl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53741" y="3411182"/>
              <a:ext cx="594000" cy="594000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0763" y="347800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04587" y="35235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+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20100" y="4726201"/>
            <a:ext cx="2192149" cy="596622"/>
            <a:chOff x="2209505" y="5106452"/>
            <a:chExt cx="2192149" cy="596622"/>
          </a:xfrm>
        </p:grpSpPr>
        <p:sp>
          <p:nvSpPr>
            <p:cNvPr id="14" name="Rounded Rectangle 13"/>
            <p:cNvSpPr/>
            <p:nvPr/>
          </p:nvSpPr>
          <p:spPr>
            <a:xfrm>
              <a:off x="2209505" y="5107763"/>
              <a:ext cx="914400" cy="595311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51889" y="5174585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Alt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9851" y="5174585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50000"/>
                    </a:schemeClr>
                  </a:solidFill>
                </a:rPr>
                <a:t>Tab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5751" y="52200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+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87254" y="5106452"/>
              <a:ext cx="914400" cy="595311"/>
            </a:xfrm>
            <a:prstGeom prst="round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014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1740</Words>
  <Application>Microsoft Office PowerPoint</Application>
  <PresentationFormat>Widescreen</PresentationFormat>
  <Paragraphs>318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The Five Steps to Tech Enlightenment</vt:lpstr>
      <vt:lpstr>Presenter Disclosure</vt:lpstr>
      <vt:lpstr>Commercial Support Disclosure</vt:lpstr>
      <vt:lpstr>Objectives</vt:lpstr>
      <vt:lpstr>Tutorials</vt:lpstr>
      <vt:lpstr>Basic Tech Literacy</vt:lpstr>
      <vt:lpstr>Keyboard Shortcuts</vt:lpstr>
      <vt:lpstr>Keyboard Shortcuts</vt:lpstr>
      <vt:lpstr>Keyboard Shortcuts</vt:lpstr>
      <vt:lpstr>Email Rules &amp; Filters</vt:lpstr>
      <vt:lpstr>iPhone Control Center and Dock</vt:lpstr>
      <vt:lpstr>Android Phone Launcher and Widgets</vt:lpstr>
      <vt:lpstr>Advanced Tech Literacy</vt:lpstr>
      <vt:lpstr>Cloud Computing and Storage</vt:lpstr>
      <vt:lpstr>Citation Managers</vt:lpstr>
      <vt:lpstr>Password Managers</vt:lpstr>
      <vt:lpstr>Practising with Practice Tools</vt:lpstr>
      <vt:lpstr>Practising with Practice Tools</vt:lpstr>
      <vt:lpstr>The Basic Utility Belt</vt:lpstr>
      <vt:lpstr>The Specialty Utility Belt</vt:lpstr>
      <vt:lpstr>The Specialty Utility Belt</vt:lpstr>
      <vt:lpstr>The Specialty Utility Belt</vt:lpstr>
      <vt:lpstr>Advancing Knowledge with Technology</vt:lpstr>
      <vt:lpstr>Passive Learning</vt:lpstr>
      <vt:lpstr>Passive Learning</vt:lpstr>
      <vt:lpstr>Passive Learning</vt:lpstr>
      <vt:lpstr>Passive Learning</vt:lpstr>
      <vt:lpstr>Active Learning</vt:lpstr>
      <vt:lpstr>Active Learning</vt:lpstr>
      <vt:lpstr>Active Learning</vt:lpstr>
      <vt:lpstr>Crowd Sourcing</vt:lpstr>
      <vt:lpstr>Crowd Sourcing</vt:lpstr>
      <vt:lpstr>Assimilation Integrating Practice with Technology</vt:lpstr>
      <vt:lpstr>Integrated EMR systems</vt:lpstr>
      <vt:lpstr>Medical Tricorders Phone-Based Point-of-Care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Five Steps to Tech Enlightenment</dc:title>
  <dc:creator>Joshua T</dc:creator>
  <cp:lastModifiedBy>Joshua T</cp:lastModifiedBy>
  <cp:revision>17</cp:revision>
  <dcterms:created xsi:type="dcterms:W3CDTF">2018-09-11T22:32:19Z</dcterms:created>
  <dcterms:modified xsi:type="dcterms:W3CDTF">2018-09-16T23:39:50Z</dcterms:modified>
</cp:coreProperties>
</file>