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Consolas" panose="020B0609020204030204" pitchFamily="49" charset="0"/>
      <p:regular r:id="rId39"/>
      <p:bold r:id="rId40"/>
      <p:italic r:id="rId41"/>
      <p:boldItalic r:id="rId42"/>
    </p:embeddedFont>
    <p:embeddedFont>
      <p:font typeface="Roboto Mono" panose="00000009000000000000" pitchFamily="49"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83D368-9B18-4F23-829C-BAA019B9A023}">
  <a:tblStyle styleId="{A583D368-9B18-4F23-829C-BAA019B9A0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2" y="2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43db8a3f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43db8a3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e835b13d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e835b13d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e835b13d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1e835b13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3d7267407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3d7267407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d7267407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3d7267407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d7267407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3d7267407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d7267407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d7267407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d7267407d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d7267407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e835b13d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e835b13d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d7267407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d7267407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3d7267407d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3d7267407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aaf244c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aaf244c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3d7267407d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3d7267407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3d7267407d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3d7267407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3d7267407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3d7267407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3d7267407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3d7267407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1e835b13de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1e835b13d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e835b13d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e835b13d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1e835b13d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e835b13d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1e835b13de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1e835b13de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e835b13d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e835b13d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1e835b13d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1e835b13d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e835b13de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e835b13de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https://publishing.aip.org/publications/latest-content/cleaning-up-the-atmosphere-with-quantum-computing/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e835b13d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e835b13d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1e835b13de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1e835b13de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1e835b13de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1e835b13de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1e835b13de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1e835b13de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1e835b13de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1e835b13de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1e835b13de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1e835b13d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d7267407d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d7267407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1e835b13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1e835b13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1e835b13d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1e835b13d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e835b13d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e835b13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e835b13d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e835b13d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1e835b13d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1e835b13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Subtitl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60" name="Google Shape;60;p14"/>
          <p:cNvSpPr txBox="1">
            <a:spLocks noGrp="1"/>
          </p:cNvSpPr>
          <p:nvPr>
            <p:ph type="subTitle" idx="2"/>
          </p:nvPr>
        </p:nvSpPr>
        <p:spPr>
          <a:xfrm>
            <a:off x="1473000" y="3788500"/>
            <a:ext cx="6198000" cy="479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no subtitle)">
  <p:cSld name="TITLE_1">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1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18"/>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6" name="Google Shape;76;p18"/>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2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1"/>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7" name="Google Shape;8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D9EAD3"/>
        </a:solidFill>
        <a:effectLst/>
      </p:bgPr>
    </p:bg>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D9EAD3"/>
        </a:solidFill>
        <a:effectLst/>
      </p:bgPr>
    </p:bg>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D9EAD3"/>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4"/>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9" name="Google Shape;99;p24"/>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D9EAD3"/>
        </a:solidFill>
        <a:effectLst/>
      </p:bgPr>
    </p:bg>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D9EAD3"/>
        </a:solidFill>
        <a:effectLst/>
      </p:bgPr>
    </p:bg>
    <p:spTree>
      <p:nvGrpSpPr>
        <p:cNvPr id="1" name="Shape 103"/>
        <p:cNvGrpSpPr/>
        <p:nvPr/>
      </p:nvGrpSpPr>
      <p:grpSpPr>
        <a:xfrm>
          <a:off x="0" y="0"/>
          <a:ext cx="0" cy="0"/>
          <a:chOff x="0" y="0"/>
          <a:chExt cx="0" cy="0"/>
        </a:xfrm>
      </p:grpSpPr>
      <p:sp>
        <p:nvSpPr>
          <p:cNvPr id="104" name="Google Shape;10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D9EAD3"/>
        </a:solidFill>
        <a:effectLst/>
      </p:bgPr>
    </p:bg>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 Dan Scope">
  <p:cSld name="SECTION_HEADER_1_1">
    <p:bg>
      <p:bgPr>
        <a:solidFill>
          <a:srgbClr val="FCE5CD"/>
        </a:solidFill>
        <a:effectLst/>
      </p:bgPr>
    </p:bg>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 Dan Scope">
  <p:cSld name="TITLE_AND_BODY_1_1">
    <p:bg>
      <p:bgPr>
        <a:solidFill>
          <a:srgbClr val="FCE5CD"/>
        </a:solidFill>
        <a:effectLst/>
      </p:bgPr>
    </p:bg>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 Dan Scope">
  <p:cSld name="TITLE_AND_TWO_COLUMNS_1_1">
    <p:bg>
      <p:bgPr>
        <a:solidFill>
          <a:srgbClr val="FCE5CD"/>
        </a:solidFill>
        <a:effectLst/>
      </p:bgPr>
    </p:bg>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30"/>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2" name="Google Shape;122;p30"/>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 Dan Scope">
  <p:cSld name="TITLE_ONLY_1_1">
    <p:bg>
      <p:bgPr>
        <a:solidFill>
          <a:srgbClr val="FCE5CD"/>
        </a:solidFill>
        <a:effectLst/>
      </p:bgPr>
    </p:bg>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 Dan Scope">
  <p:cSld name="ONE_COLUMN_TEXT_1_1">
    <p:bg>
      <p:bgPr>
        <a:solidFill>
          <a:srgbClr val="FCE5CD"/>
        </a:solidFill>
        <a:effectLst/>
      </p:bgPr>
    </p:bg>
    <p:spTree>
      <p:nvGrpSpPr>
        <p:cNvPr id="1" name="Shape 126"/>
        <p:cNvGrpSpPr/>
        <p:nvPr/>
      </p:nvGrpSpPr>
      <p:grpSpPr>
        <a:xfrm>
          <a:off x="0" y="0"/>
          <a:ext cx="0" cy="0"/>
          <a:chOff x="0" y="0"/>
          <a:chExt cx="0" cy="0"/>
        </a:xfrm>
      </p:grpSpPr>
      <p:sp>
        <p:nvSpPr>
          <p:cNvPr id="127" name="Google Shape;1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 Dan Scope">
  <p:cSld name="CUSTOM_1_1">
    <p:bg>
      <p:bgPr>
        <a:solidFill>
          <a:srgbClr val="FCE5CD"/>
        </a:solidFill>
        <a:effectLst/>
      </p:bgPr>
    </p:bg>
    <p:spTree>
      <p:nvGrpSpPr>
        <p:cNvPr id="1" name="Shape 130"/>
        <p:cNvGrpSpPr/>
        <p:nvPr/>
      </p:nvGrpSpPr>
      <p:grpSpPr>
        <a:xfrm>
          <a:off x="0" y="0"/>
          <a:ext cx="0" cy="0"/>
          <a:chOff x="0" y="0"/>
          <a:chExt cx="0" cy="0"/>
        </a:xfrm>
      </p:grpSpPr>
      <p:sp>
        <p:nvSpPr>
          <p:cNvPr id="131" name="Google Shape;13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33"/>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33" name="Google Shape;13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2" name="Google Shape;142;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chemeClr val="lt1"/>
                </a:solidFill>
              </a:rPr>
              <a:t>CS 61C</a:t>
            </a:r>
            <a:endParaRPr sz="600" b="1">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chemeClr val="lt1"/>
                </a:solidFill>
              </a:rPr>
              <a:t>Spring 2023</a:t>
            </a:r>
            <a:endParaRPr sz="600" b="1">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tel.com/content/www/us/en/docs/intrinsics-guide/index.html"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CS61C: Great Ideas in Computer Architecture (aka Machine Structures)</a:t>
            </a:r>
            <a:endParaRPr/>
          </a:p>
        </p:txBody>
      </p:sp>
      <p:sp>
        <p:nvSpPr>
          <p:cNvPr id="148" name="Google Shape;148;p3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Lecture 25: Data-level Parallelism</a:t>
            </a:r>
            <a:endParaRPr/>
          </a:p>
        </p:txBody>
      </p:sp>
      <p:sp>
        <p:nvSpPr>
          <p:cNvPr id="149" name="Google Shape;149;p35"/>
          <p:cNvSpPr txBox="1">
            <a:spLocks noGrp="1"/>
          </p:cNvSpPr>
          <p:nvPr>
            <p:ph type="subTitle" idx="2"/>
          </p:nvPr>
        </p:nvSpPr>
        <p:spPr>
          <a:xfrm>
            <a:off x="1473000" y="3788500"/>
            <a:ext cx="6198000" cy="479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Instructors: Dan Garcia, Justin Yokota</a:t>
            </a:r>
            <a:endParaRPr/>
          </a:p>
        </p:txBody>
      </p:sp>
      <p:sp>
        <p:nvSpPr>
          <p:cNvPr id="150" name="Google Shape;15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complicated operations?</a:t>
            </a:r>
            <a:endParaRPr/>
          </a:p>
        </p:txBody>
      </p:sp>
      <p:sp>
        <p:nvSpPr>
          <p:cNvPr id="215" name="Google Shape;21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Depends on the architecture</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For RISC-V, it's counterproductive to have more complicated operations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For CISC architectures, this is actually feasible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leads to SIMD operations (today's topic)</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Still can only get ~4-8x better results than my PC, so relatively low effect.</a:t>
            </a:r>
            <a:endParaRPr>
              <a:solidFill>
                <a:srgbClr val="000000"/>
              </a:solidFill>
            </a:endParaRPr>
          </a:p>
        </p:txBody>
      </p:sp>
      <p:sp>
        <p:nvSpPr>
          <p:cNvPr id="216" name="Google Shape;2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0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0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1000"/>
                                        <p:tgtEl>
                                          <p:spTgt spid="2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3" end="3"/>
                                            </p:txEl>
                                          </p:spTgt>
                                        </p:tgtEl>
                                        <p:attrNameLst>
                                          <p:attrName>style.visibility</p:attrName>
                                        </p:attrNameLst>
                                      </p:cBhvr>
                                      <p:to>
                                        <p:strVal val="visible"/>
                                      </p:to>
                                    </p:set>
                                    <p:animEffect transition="in" filter="fade">
                                      <p:cBhvr>
                                        <p:cTn id="22" dur="1000"/>
                                        <p:tgtEl>
                                          <p:spTgt spid="2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animEffect transition="in" filter="fade">
                                      <p:cBhvr>
                                        <p:cTn id="27" dur="1000"/>
                                        <p:tgtEl>
                                          <p:spTgt spid="2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computers?</a:t>
            </a:r>
            <a:endParaRPr/>
          </a:p>
        </p:txBody>
      </p:sp>
      <p:sp>
        <p:nvSpPr>
          <p:cNvPr id="222" name="Google Shape;222;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This is the biggest difference.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My computer has 12 independent CPUs that can run separate programs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Savio cluster has 3600 CPUs, with each CPU just as powerful as one of my CPUs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Therefore, in order to gain any benefits from using a supercomputer, we need to know how to get many computers to work together on the same problem</a:t>
            </a:r>
            <a:endParaRPr>
              <a:solidFill>
                <a:srgbClr val="000000"/>
              </a:solidFill>
            </a:endParaRPr>
          </a:p>
        </p:txBody>
      </p:sp>
      <p:sp>
        <p:nvSpPr>
          <p:cNvPr id="223" name="Google Shape;22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000"/>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1000"/>
                                        <p:tgtEl>
                                          <p:spTgt spid="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1000"/>
                                        <p:tgtEl>
                                          <p:spTgt spid="2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2">
                                            <p:txEl>
                                              <p:pRg st="3" end="3"/>
                                            </p:txEl>
                                          </p:spTgt>
                                        </p:tgtEl>
                                        <p:attrNameLst>
                                          <p:attrName>style.visibility</p:attrName>
                                        </p:attrNameLst>
                                      </p:cBhvr>
                                      <p:to>
                                        <p:strVal val="visible"/>
                                      </p:to>
                                    </p:set>
                                    <p:animEffect transition="in" filter="fade">
                                      <p:cBhvr>
                                        <p:cTn id="22" dur="1000"/>
                                        <p:tgtEl>
                                          <p:spTgt spid="2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Parallelism?</a:t>
            </a:r>
            <a:endParaRPr/>
          </a:p>
        </p:txBody>
      </p:sp>
      <p:sp>
        <p:nvSpPr>
          <p:cNvPr id="229" name="Google Shape;229;p46"/>
          <p:cNvSpPr txBox="1">
            <a:spLocks noGrp="1"/>
          </p:cNvSpPr>
          <p:nvPr>
            <p:ph type="body" idx="1"/>
          </p:nvPr>
        </p:nvSpPr>
        <p:spPr>
          <a:xfrm>
            <a:off x="198500" y="2190675"/>
            <a:ext cx="8520600" cy="28218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rgbClr val="000000"/>
              </a:buClr>
              <a:buSzPts val="1800"/>
              <a:buChar char="●"/>
            </a:pPr>
            <a:r>
              <a:rPr lang="en">
                <a:solidFill>
                  <a:srgbClr val="000000"/>
                </a:solidFill>
              </a:rPr>
              <a:t>Overall, our goal is to continue increasing the amount of computation that can be done per unit time.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Recall the "Iron Law" of Processor Performance, which dictates the speed a program runs on one processor. In order to speed up our code, we need to improve one of:</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Instructions/Program</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Either we reduce the work we do to solve the problem, or</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We increase the amount of work we do per instruction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Cycles/Instruction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Time/Cycle</a:t>
            </a:r>
            <a:endParaRPr>
              <a:solidFill>
                <a:srgbClr val="000000"/>
              </a:solidFill>
            </a:endParaRPr>
          </a:p>
        </p:txBody>
      </p:sp>
      <p:graphicFrame>
        <p:nvGraphicFramePr>
          <p:cNvPr id="230" name="Google Shape;230;p46"/>
          <p:cNvGraphicFramePr/>
          <p:nvPr/>
        </p:nvGraphicFramePr>
        <p:xfrm>
          <a:off x="1665475" y="1331925"/>
          <a:ext cx="5395050" cy="762000"/>
        </p:xfrm>
        <a:graphic>
          <a:graphicData uri="http://schemas.openxmlformats.org/drawingml/2006/table">
            <a:tbl>
              <a:tblPr>
                <a:noFill/>
                <a:tableStyleId>{A583D368-9B18-4F23-829C-BAA019B9A023}</a:tableStyleId>
              </a:tblPr>
              <a:tblGrid>
                <a:gridCol w="1207825">
                  <a:extLst>
                    <a:ext uri="{9D8B030D-6E8A-4147-A177-3AD203B41FA5}">
                      <a16:colId xmlns:a16="http://schemas.microsoft.com/office/drawing/2014/main" val="20000"/>
                    </a:ext>
                  </a:extLst>
                </a:gridCol>
                <a:gridCol w="3995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892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800"/>
                        <a:t>Time</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rowSpan="2">
                  <a:txBody>
                    <a:bodyPr/>
                    <a:lstStyle/>
                    <a:p>
                      <a:pPr marL="0" lvl="0" indent="0" algn="ctr" rtl="0">
                        <a:spcBef>
                          <a:spcPts val="0"/>
                        </a:spcBef>
                        <a:spcAft>
                          <a:spcPts val="0"/>
                        </a:spcAft>
                        <a:buNone/>
                      </a:pPr>
                      <a:r>
                        <a:rPr lang="en" sz="1800"/>
                        <a:t>=</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Instructions</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Cycles</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Time</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t>Program</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vMerge="1">
                  <a:txBody>
                    <a:bodyPr/>
                    <a:lstStyle/>
                    <a:p>
                      <a:endParaRPr lang="zh-CN"/>
                    </a:p>
                  </a:txBody>
                  <a:tcPr/>
                </a:tc>
                <a:tc>
                  <a:txBody>
                    <a:bodyPr/>
                    <a:lstStyle/>
                    <a:p>
                      <a:pPr marL="0" lvl="0" indent="0" algn="ctr" rtl="0">
                        <a:spcBef>
                          <a:spcPts val="0"/>
                        </a:spcBef>
                        <a:spcAft>
                          <a:spcPts val="0"/>
                        </a:spcAft>
                        <a:buNone/>
                      </a:pPr>
                      <a:r>
                        <a:rPr lang="en" sz="1800"/>
                        <a:t>Program</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Instruction</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Cycle</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cxnSp>
        <p:nvCxnSpPr>
          <p:cNvPr id="231" name="Google Shape;231;p46"/>
          <p:cNvCxnSpPr/>
          <p:nvPr/>
        </p:nvCxnSpPr>
        <p:spPr>
          <a:xfrm>
            <a:off x="1831325" y="1730275"/>
            <a:ext cx="871500" cy="0"/>
          </a:xfrm>
          <a:prstGeom prst="straightConnector1">
            <a:avLst/>
          </a:prstGeom>
          <a:noFill/>
          <a:ln w="19050" cap="flat" cmpd="sng">
            <a:solidFill>
              <a:srgbClr val="000000"/>
            </a:solidFill>
            <a:prstDash val="solid"/>
            <a:round/>
            <a:headEnd type="none" w="med" len="med"/>
            <a:tailEnd type="none" w="med" len="med"/>
          </a:ln>
        </p:spPr>
      </p:cxnSp>
      <p:cxnSp>
        <p:nvCxnSpPr>
          <p:cNvPr id="232" name="Google Shape;232;p46"/>
          <p:cNvCxnSpPr/>
          <p:nvPr/>
        </p:nvCxnSpPr>
        <p:spPr>
          <a:xfrm>
            <a:off x="3399950" y="1730275"/>
            <a:ext cx="1178400" cy="0"/>
          </a:xfrm>
          <a:prstGeom prst="straightConnector1">
            <a:avLst/>
          </a:prstGeom>
          <a:noFill/>
          <a:ln w="19050" cap="flat" cmpd="sng">
            <a:solidFill>
              <a:srgbClr val="000000"/>
            </a:solidFill>
            <a:prstDash val="solid"/>
            <a:round/>
            <a:headEnd type="none" w="med" len="med"/>
            <a:tailEnd type="none" w="med" len="med"/>
          </a:ln>
        </p:spPr>
      </p:cxnSp>
      <p:cxnSp>
        <p:nvCxnSpPr>
          <p:cNvPr id="233" name="Google Shape;233;p46"/>
          <p:cNvCxnSpPr/>
          <p:nvPr/>
        </p:nvCxnSpPr>
        <p:spPr>
          <a:xfrm>
            <a:off x="4905006" y="1730275"/>
            <a:ext cx="1088400" cy="0"/>
          </a:xfrm>
          <a:prstGeom prst="straightConnector1">
            <a:avLst/>
          </a:prstGeom>
          <a:noFill/>
          <a:ln w="19050" cap="flat" cmpd="sng">
            <a:solidFill>
              <a:srgbClr val="000000"/>
            </a:solidFill>
            <a:prstDash val="solid"/>
            <a:round/>
            <a:headEnd type="none" w="med" len="med"/>
            <a:tailEnd type="none" w="med" len="med"/>
          </a:ln>
        </p:spPr>
      </p:cxnSp>
      <p:cxnSp>
        <p:nvCxnSpPr>
          <p:cNvPr id="234" name="Google Shape;234;p46"/>
          <p:cNvCxnSpPr/>
          <p:nvPr/>
        </p:nvCxnSpPr>
        <p:spPr>
          <a:xfrm>
            <a:off x="6327550" y="1730275"/>
            <a:ext cx="580200" cy="0"/>
          </a:xfrm>
          <a:prstGeom prst="straightConnector1">
            <a:avLst/>
          </a:prstGeom>
          <a:noFill/>
          <a:ln w="19050" cap="flat" cmpd="sng">
            <a:solidFill>
              <a:srgbClr val="000000"/>
            </a:solidFill>
            <a:prstDash val="solid"/>
            <a:round/>
            <a:headEnd type="none" w="med" len="med"/>
            <a:tailEnd type="none" w="med" len="med"/>
          </a:ln>
        </p:spPr>
      </p:cxnSp>
      <p:sp>
        <p:nvSpPr>
          <p:cNvPr id="235" name="Google Shape;235;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1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1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1000"/>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fade">
                                      <p:cBhvr>
                                        <p:cTn id="22" dur="1000"/>
                                        <p:tgtEl>
                                          <p:spTgt spid="2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9">
                                            <p:txEl>
                                              <p:pRg st="4" end="4"/>
                                            </p:txEl>
                                          </p:spTgt>
                                        </p:tgtEl>
                                        <p:attrNameLst>
                                          <p:attrName>style.visibility</p:attrName>
                                        </p:attrNameLst>
                                      </p:cBhvr>
                                      <p:to>
                                        <p:strVal val="visible"/>
                                      </p:to>
                                    </p:set>
                                    <p:animEffect transition="in" filter="fade">
                                      <p:cBhvr>
                                        <p:cTn id="27" dur="1000"/>
                                        <p:tgtEl>
                                          <p:spTgt spid="2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9">
                                            <p:txEl>
                                              <p:pRg st="5" end="5"/>
                                            </p:txEl>
                                          </p:spTgt>
                                        </p:tgtEl>
                                        <p:attrNameLst>
                                          <p:attrName>style.visibility</p:attrName>
                                        </p:attrNameLst>
                                      </p:cBhvr>
                                      <p:to>
                                        <p:strVal val="visible"/>
                                      </p:to>
                                    </p:set>
                                    <p:animEffect transition="in" filter="fade">
                                      <p:cBhvr>
                                        <p:cTn id="32" dur="1000"/>
                                        <p:tgtEl>
                                          <p:spTgt spid="2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9">
                                            <p:txEl>
                                              <p:pRg st="6" end="6"/>
                                            </p:txEl>
                                          </p:spTgt>
                                        </p:tgtEl>
                                        <p:attrNameLst>
                                          <p:attrName>style.visibility</p:attrName>
                                        </p:attrNameLst>
                                      </p:cBhvr>
                                      <p:to>
                                        <p:strVal val="visible"/>
                                      </p:to>
                                    </p:set>
                                    <p:animEffect transition="in" filter="fade">
                                      <p:cBhvr>
                                        <p:cTn id="37" dur="1000"/>
                                        <p:tgtEl>
                                          <p:spTgt spid="2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Toy Example: Vector Sum</a:t>
            </a:r>
            <a:endParaRPr/>
          </a:p>
        </p:txBody>
      </p:sp>
      <p:sp>
        <p:nvSpPr>
          <p:cNvPr id="241" name="Google Shape;241;p47"/>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We have two 4-D vectors whose components are 8-bit numbers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Goal: Determine the sum of the two vectors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For the following example, inputs stored at 0(a0) and 0(a1), and output saved to 0(a2)</a:t>
            </a:r>
            <a:endParaRPr>
              <a:solidFill>
                <a:srgbClr val="000000"/>
              </a:solidFill>
            </a:endParaRPr>
          </a:p>
        </p:txBody>
      </p:sp>
      <p:graphicFrame>
        <p:nvGraphicFramePr>
          <p:cNvPr id="242" name="Google Shape;242;p47"/>
          <p:cNvGraphicFramePr/>
          <p:nvPr/>
        </p:nvGraphicFramePr>
        <p:xfrm>
          <a:off x="952500" y="1353875"/>
          <a:ext cx="7239000" cy="1706760"/>
        </p:xfrm>
        <a:graphic>
          <a:graphicData uri="http://schemas.openxmlformats.org/drawingml/2006/table">
            <a:tbl>
              <a:tblPr>
                <a:noFill/>
                <a:tableStyleId>{A583D368-9B18-4F23-829C-BAA019B9A023}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600"/>
                        <a:t>0b0000 0001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0b0000 0010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0b0000 0011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t>0b0000 0100</a:t>
                      </a:r>
                      <a:endParaRPr sz="16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t>0b0000 0101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0b0000 0110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0b0000 0111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0b0000 1000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dirty="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a:t>0b0000 0110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0b0000 1000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t>0b0000 1010</a:t>
                      </a:r>
                      <a:endParaRPr sz="16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t>0b0000 1100</a:t>
                      </a:r>
                      <a:endParaRPr sz="16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43" name="Google Shape;24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Effect transition="in" filter="fade">
                                      <p:cBhvr>
                                        <p:cTn id="7" dur="1000"/>
                                        <p:tgtEl>
                                          <p:spTgt spid="2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
                                            <p:txEl>
                                              <p:pRg st="1" end="1"/>
                                            </p:txEl>
                                          </p:spTgt>
                                        </p:tgtEl>
                                        <p:attrNameLst>
                                          <p:attrName>style.visibility</p:attrName>
                                        </p:attrNameLst>
                                      </p:cBhvr>
                                      <p:to>
                                        <p:strVal val="visible"/>
                                      </p:to>
                                    </p:set>
                                    <p:animEffect transition="in" filter="fade">
                                      <p:cBhvr>
                                        <p:cTn id="12" dur="1000"/>
                                        <p:tgtEl>
                                          <p:spTgt spid="2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
                                            <p:txEl>
                                              <p:pRg st="2" end="2"/>
                                            </p:txEl>
                                          </p:spTgt>
                                        </p:tgtEl>
                                        <p:attrNameLst>
                                          <p:attrName>style.visibility</p:attrName>
                                        </p:attrNameLst>
                                      </p:cBhvr>
                                      <p:to>
                                        <p:strVal val="visible"/>
                                      </p:to>
                                    </p:set>
                                    <p:animEffect transition="in" filter="fade">
                                      <p:cBhvr>
                                        <p:cTn id="17" dur="1000"/>
                                        <p:tgtEl>
                                          <p:spTgt spid="2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Toy Example: Vector Sum: Naive</a:t>
            </a:r>
            <a:endParaRPr/>
          </a:p>
        </p:txBody>
      </p:sp>
      <p:sp>
        <p:nvSpPr>
          <p:cNvPr id="249" name="Google Shape;249;p48"/>
          <p:cNvSpPr txBox="1">
            <a:spLocks noGrp="1"/>
          </p:cNvSpPr>
          <p:nvPr>
            <p:ph type="body" idx="1"/>
          </p:nvPr>
        </p:nvSpPr>
        <p:spPr>
          <a:xfrm>
            <a:off x="198500" y="3105807"/>
            <a:ext cx="8882438" cy="1906543"/>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sz="2553" dirty="0">
                <a:solidFill>
                  <a:srgbClr val="FF0000"/>
                </a:solidFill>
                <a:latin typeface="Consolas"/>
                <a:ea typeface="Consolas"/>
                <a:cs typeface="Consolas"/>
                <a:sym typeface="Consolas"/>
              </a:rPr>
              <a:t>lb t0 0(a0)</a:t>
            </a:r>
            <a:r>
              <a:rPr lang="en" sz="2553" dirty="0">
                <a:solidFill>
                  <a:srgbClr val="000000"/>
                </a:solidFill>
                <a:latin typeface="Consolas"/>
                <a:ea typeface="Consolas"/>
                <a:cs typeface="Consolas"/>
                <a:sym typeface="Consolas"/>
              </a:rPr>
              <a:t>		</a:t>
            </a:r>
            <a:r>
              <a:rPr lang="en" sz="2553" dirty="0">
                <a:solidFill>
                  <a:srgbClr val="0000FF"/>
                </a:solidFill>
                <a:latin typeface="Consolas"/>
                <a:ea typeface="Consolas"/>
                <a:cs typeface="Consolas"/>
                <a:sym typeface="Consolas"/>
              </a:rPr>
              <a:t>lb t0 1(a0)</a:t>
            </a:r>
            <a:r>
              <a:rPr lang="en" sz="2553" dirty="0">
                <a:latin typeface="Consolas"/>
                <a:ea typeface="Consolas"/>
                <a:cs typeface="Consolas"/>
                <a:sym typeface="Consolas"/>
              </a:rPr>
              <a:t>		</a:t>
            </a:r>
            <a:r>
              <a:rPr lang="en" sz="2553" dirty="0">
                <a:solidFill>
                  <a:srgbClr val="6AA84F"/>
                </a:solidFill>
                <a:latin typeface="Consolas"/>
                <a:ea typeface="Consolas"/>
                <a:cs typeface="Consolas"/>
                <a:sym typeface="Consolas"/>
              </a:rPr>
              <a:t>lb t0 2(a0)</a:t>
            </a:r>
            <a:r>
              <a:rPr lang="en" sz="2553" dirty="0">
                <a:latin typeface="Consolas"/>
                <a:ea typeface="Consolas"/>
                <a:cs typeface="Consolas"/>
                <a:sym typeface="Consolas"/>
              </a:rPr>
              <a:t>		</a:t>
            </a:r>
            <a:r>
              <a:rPr lang="en" sz="2553" dirty="0">
                <a:solidFill>
                  <a:srgbClr val="FF00FF"/>
                </a:solidFill>
                <a:latin typeface="Consolas"/>
                <a:ea typeface="Consolas"/>
                <a:cs typeface="Consolas"/>
                <a:sym typeface="Consolas"/>
              </a:rPr>
              <a:t>lb t0 3(a0)</a:t>
            </a:r>
            <a:br>
              <a:rPr lang="en" sz="2553" dirty="0">
                <a:solidFill>
                  <a:srgbClr val="000000"/>
                </a:solidFill>
                <a:latin typeface="Consolas"/>
                <a:ea typeface="Consolas"/>
                <a:cs typeface="Consolas"/>
                <a:sym typeface="Consolas"/>
              </a:rPr>
            </a:br>
            <a:r>
              <a:rPr lang="en" sz="2553" dirty="0">
                <a:solidFill>
                  <a:srgbClr val="FF0000"/>
                </a:solidFill>
                <a:latin typeface="Consolas"/>
                <a:ea typeface="Consolas"/>
                <a:cs typeface="Consolas"/>
                <a:sym typeface="Consolas"/>
              </a:rPr>
              <a:t>lb t1 0(a1)</a:t>
            </a:r>
            <a:r>
              <a:rPr lang="en" sz="2553" dirty="0">
                <a:solidFill>
                  <a:srgbClr val="000000"/>
                </a:solidFill>
                <a:latin typeface="Consolas"/>
                <a:ea typeface="Consolas"/>
                <a:cs typeface="Consolas"/>
                <a:sym typeface="Consolas"/>
              </a:rPr>
              <a:t>		</a:t>
            </a:r>
            <a:r>
              <a:rPr lang="en" sz="2553" dirty="0">
                <a:solidFill>
                  <a:srgbClr val="0000FF"/>
                </a:solidFill>
                <a:highlight>
                  <a:srgbClr val="FFFFFF"/>
                </a:highlight>
                <a:latin typeface="Consolas"/>
                <a:ea typeface="Consolas"/>
                <a:cs typeface="Consolas"/>
                <a:sym typeface="Consolas"/>
              </a:rPr>
              <a:t>lb t1 1(a1)</a:t>
            </a:r>
            <a:r>
              <a:rPr lang="en" sz="2553" dirty="0">
                <a:latin typeface="Consolas"/>
                <a:ea typeface="Consolas"/>
                <a:cs typeface="Consolas"/>
                <a:sym typeface="Consolas"/>
              </a:rPr>
              <a:t>		</a:t>
            </a:r>
            <a:r>
              <a:rPr lang="en" sz="2553" dirty="0">
                <a:solidFill>
                  <a:srgbClr val="6AA84F"/>
                </a:solidFill>
                <a:latin typeface="Consolas"/>
                <a:ea typeface="Consolas"/>
                <a:cs typeface="Consolas"/>
                <a:sym typeface="Consolas"/>
              </a:rPr>
              <a:t>lb t1 2(a1)</a:t>
            </a:r>
            <a:r>
              <a:rPr lang="en" sz="2553" dirty="0">
                <a:latin typeface="Consolas"/>
                <a:ea typeface="Consolas"/>
                <a:cs typeface="Consolas"/>
                <a:sym typeface="Consolas"/>
              </a:rPr>
              <a:t>		</a:t>
            </a:r>
            <a:r>
              <a:rPr lang="en" sz="2553" dirty="0">
                <a:solidFill>
                  <a:srgbClr val="FF00FF"/>
                </a:solidFill>
                <a:latin typeface="Consolas"/>
                <a:ea typeface="Consolas"/>
                <a:cs typeface="Consolas"/>
                <a:sym typeface="Consolas"/>
              </a:rPr>
              <a:t>lb t1 3(a1)</a:t>
            </a:r>
            <a:br>
              <a:rPr lang="en" sz="2553" dirty="0">
                <a:solidFill>
                  <a:srgbClr val="000000"/>
                </a:solidFill>
                <a:latin typeface="Consolas"/>
                <a:ea typeface="Consolas"/>
                <a:cs typeface="Consolas"/>
                <a:sym typeface="Consolas"/>
              </a:rPr>
            </a:br>
            <a:r>
              <a:rPr lang="en" sz="2553" dirty="0">
                <a:solidFill>
                  <a:srgbClr val="FF0000"/>
                </a:solidFill>
                <a:latin typeface="Consolas"/>
                <a:ea typeface="Consolas"/>
                <a:cs typeface="Consolas"/>
                <a:sym typeface="Consolas"/>
              </a:rPr>
              <a:t>add t0 t0 t1</a:t>
            </a:r>
            <a:r>
              <a:rPr lang="en" sz="2553" dirty="0">
                <a:solidFill>
                  <a:srgbClr val="000000"/>
                </a:solidFill>
                <a:latin typeface="Consolas"/>
                <a:ea typeface="Consolas"/>
                <a:cs typeface="Consolas"/>
                <a:sym typeface="Consolas"/>
              </a:rPr>
              <a:t>		</a:t>
            </a:r>
            <a:r>
              <a:rPr lang="en" sz="2553" dirty="0">
                <a:solidFill>
                  <a:srgbClr val="0000FF"/>
                </a:solidFill>
                <a:latin typeface="Consolas"/>
                <a:ea typeface="Consolas"/>
                <a:cs typeface="Consolas"/>
                <a:sym typeface="Consolas"/>
              </a:rPr>
              <a:t>add t0 t0 t1</a:t>
            </a:r>
            <a:r>
              <a:rPr lang="en" sz="2553" dirty="0">
                <a:latin typeface="Consolas"/>
                <a:ea typeface="Consolas"/>
                <a:cs typeface="Consolas"/>
                <a:sym typeface="Consolas"/>
              </a:rPr>
              <a:t>		</a:t>
            </a:r>
            <a:r>
              <a:rPr lang="en" sz="2553" dirty="0">
                <a:solidFill>
                  <a:srgbClr val="6AA84F"/>
                </a:solidFill>
                <a:latin typeface="Consolas"/>
                <a:ea typeface="Consolas"/>
                <a:cs typeface="Consolas"/>
                <a:sym typeface="Consolas"/>
              </a:rPr>
              <a:t>add t0 t0 t1</a:t>
            </a:r>
            <a:r>
              <a:rPr lang="en" sz="2553" dirty="0">
                <a:latin typeface="Consolas"/>
                <a:ea typeface="Consolas"/>
                <a:cs typeface="Consolas"/>
                <a:sym typeface="Consolas"/>
              </a:rPr>
              <a:t>		</a:t>
            </a:r>
            <a:r>
              <a:rPr lang="en" sz="2553" dirty="0">
                <a:solidFill>
                  <a:srgbClr val="FF00FF"/>
                </a:solidFill>
                <a:latin typeface="Consolas"/>
                <a:ea typeface="Consolas"/>
                <a:cs typeface="Consolas"/>
                <a:sym typeface="Consolas"/>
              </a:rPr>
              <a:t>add t0 t0 t1</a:t>
            </a:r>
            <a:br>
              <a:rPr lang="en" sz="2553" dirty="0">
                <a:solidFill>
                  <a:srgbClr val="000000"/>
                </a:solidFill>
                <a:latin typeface="Consolas"/>
                <a:ea typeface="Consolas"/>
                <a:cs typeface="Consolas"/>
                <a:sym typeface="Consolas"/>
              </a:rPr>
            </a:br>
            <a:r>
              <a:rPr lang="en" sz="2553" dirty="0">
                <a:solidFill>
                  <a:srgbClr val="FF0000"/>
                </a:solidFill>
                <a:latin typeface="Consolas"/>
                <a:ea typeface="Consolas"/>
                <a:cs typeface="Consolas"/>
                <a:sym typeface="Consolas"/>
              </a:rPr>
              <a:t>sb t0 0(a2)</a:t>
            </a:r>
            <a:r>
              <a:rPr lang="en" sz="2553" dirty="0">
                <a:solidFill>
                  <a:srgbClr val="000000"/>
                </a:solidFill>
                <a:latin typeface="Consolas"/>
                <a:ea typeface="Consolas"/>
                <a:cs typeface="Consolas"/>
                <a:sym typeface="Consolas"/>
              </a:rPr>
              <a:t>		</a:t>
            </a:r>
            <a:r>
              <a:rPr lang="en" sz="2553" dirty="0">
                <a:solidFill>
                  <a:srgbClr val="0000FF"/>
                </a:solidFill>
                <a:latin typeface="Consolas"/>
                <a:ea typeface="Consolas"/>
                <a:cs typeface="Consolas"/>
                <a:sym typeface="Consolas"/>
              </a:rPr>
              <a:t>sb t0 1(a2)</a:t>
            </a:r>
            <a:r>
              <a:rPr lang="en" sz="2553" dirty="0">
                <a:latin typeface="Consolas"/>
                <a:ea typeface="Consolas"/>
                <a:cs typeface="Consolas"/>
                <a:sym typeface="Consolas"/>
              </a:rPr>
              <a:t>		</a:t>
            </a:r>
            <a:r>
              <a:rPr lang="en" sz="2553" dirty="0">
                <a:solidFill>
                  <a:srgbClr val="6AA84F"/>
                </a:solidFill>
                <a:latin typeface="Consolas"/>
                <a:ea typeface="Consolas"/>
                <a:cs typeface="Consolas"/>
                <a:sym typeface="Consolas"/>
              </a:rPr>
              <a:t>sb t0 2(a2)</a:t>
            </a:r>
            <a:r>
              <a:rPr lang="en" sz="2553" dirty="0">
                <a:latin typeface="Consolas"/>
                <a:ea typeface="Consolas"/>
                <a:cs typeface="Consolas"/>
                <a:sym typeface="Consolas"/>
              </a:rPr>
              <a:t>		</a:t>
            </a:r>
            <a:r>
              <a:rPr lang="en" sz="2553" dirty="0">
                <a:solidFill>
                  <a:srgbClr val="FF00FF"/>
                </a:solidFill>
                <a:latin typeface="Consolas"/>
                <a:ea typeface="Consolas"/>
                <a:cs typeface="Consolas"/>
                <a:sym typeface="Consolas"/>
              </a:rPr>
              <a:t>sb t0 3(a2)</a:t>
            </a:r>
            <a:endParaRPr sz="2553" dirty="0">
              <a:solidFill>
                <a:srgbClr val="FF00FF"/>
              </a:solidFill>
              <a:latin typeface="Consolas"/>
              <a:ea typeface="Consolas"/>
              <a:cs typeface="Consolas"/>
              <a:sym typeface="Consolas"/>
            </a:endParaRPr>
          </a:p>
          <a:p>
            <a:pPr marL="457200" lvl="0" indent="-321309" algn="l" rtl="0">
              <a:spcBef>
                <a:spcPts val="1200"/>
              </a:spcBef>
              <a:spcAft>
                <a:spcPts val="0"/>
              </a:spcAft>
              <a:buSzPct val="100000"/>
              <a:buChar char="●"/>
            </a:pPr>
            <a:r>
              <a:rPr lang="en" sz="2085" dirty="0">
                <a:solidFill>
                  <a:srgbClr val="000000"/>
                </a:solidFill>
              </a:rPr>
              <a:t>16 total instructions. Can we do better?</a:t>
            </a:r>
            <a:br>
              <a:rPr lang="en" sz="2085" dirty="0">
                <a:solidFill>
                  <a:srgbClr val="000000"/>
                </a:solidFill>
              </a:rPr>
            </a:br>
            <a:endParaRPr sz="2085" dirty="0">
              <a:solidFill>
                <a:srgbClr val="000000"/>
              </a:solidFill>
            </a:endParaRPr>
          </a:p>
        </p:txBody>
      </p:sp>
      <p:graphicFrame>
        <p:nvGraphicFramePr>
          <p:cNvPr id="250" name="Google Shape;250;p48"/>
          <p:cNvGraphicFramePr/>
          <p:nvPr/>
        </p:nvGraphicFramePr>
        <p:xfrm>
          <a:off x="952500" y="1353875"/>
          <a:ext cx="7239000" cy="1706760"/>
        </p:xfrm>
        <a:graphic>
          <a:graphicData uri="http://schemas.openxmlformats.org/drawingml/2006/table">
            <a:tbl>
              <a:tblPr>
                <a:noFill/>
                <a:tableStyleId>{A583D368-9B18-4F23-829C-BAA019B9A023}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600"/>
                        <a:t>0b0000 0001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solidFill>
                            <a:srgbClr val="FFFFFF"/>
                          </a:solidFill>
                        </a:rPr>
                        <a:t>0b0000 0010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t>0b0000 0011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AA84F"/>
                    </a:solidFill>
                  </a:tcPr>
                </a:tc>
                <a:tc>
                  <a:txBody>
                    <a:bodyPr/>
                    <a:lstStyle/>
                    <a:p>
                      <a:pPr marL="0" lvl="0" indent="0" algn="ctr" rtl="0">
                        <a:spcBef>
                          <a:spcPts val="0"/>
                        </a:spcBef>
                        <a:spcAft>
                          <a:spcPts val="0"/>
                        </a:spcAft>
                        <a:buNone/>
                      </a:pPr>
                      <a:r>
                        <a:rPr lang="en" sz="1600"/>
                        <a:t>0b0000 0100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t>0b0000 0101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solidFill>
                            <a:srgbClr val="FFFFFF"/>
                          </a:solidFill>
                        </a:rPr>
                        <a:t>0b0000 0110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t>0b0000 0111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AA84F"/>
                    </a:solidFill>
                  </a:tcPr>
                </a:tc>
                <a:tc>
                  <a:txBody>
                    <a:bodyPr/>
                    <a:lstStyle/>
                    <a:p>
                      <a:pPr marL="0" lvl="0" indent="0" algn="ctr" rtl="0">
                        <a:spcBef>
                          <a:spcPts val="0"/>
                        </a:spcBef>
                        <a:spcAft>
                          <a:spcPts val="0"/>
                        </a:spcAft>
                        <a:buNone/>
                      </a:pPr>
                      <a:r>
                        <a:rPr lang="en" sz="1600" dirty="0"/>
                        <a:t>0b0000 1000</a:t>
                      </a:r>
                      <a:endParaRPr sz="16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rgbClr val="FFFFFF"/>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a:t>0b0000 0110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solidFill>
                            <a:srgbClr val="FFFFFF"/>
                          </a:solidFill>
                        </a:rPr>
                        <a:t>0b0000 1000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t>0b0000 1010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AA84F"/>
                    </a:solidFill>
                  </a:tcPr>
                </a:tc>
                <a:tc>
                  <a:txBody>
                    <a:bodyPr/>
                    <a:lstStyle/>
                    <a:p>
                      <a:pPr marL="0" lvl="0" indent="0" algn="ctr" rtl="0">
                        <a:spcBef>
                          <a:spcPts val="0"/>
                        </a:spcBef>
                        <a:spcAft>
                          <a:spcPts val="0"/>
                        </a:spcAft>
                        <a:buNone/>
                      </a:pPr>
                      <a:r>
                        <a:rPr lang="en" sz="1600" dirty="0"/>
                        <a:t>0b0000 1100</a:t>
                      </a:r>
                      <a:endParaRPr sz="16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extLst>
                  <a:ext uri="{0D108BD9-81ED-4DB2-BD59-A6C34878D82A}">
                    <a16:rowId xmlns:a16="http://schemas.microsoft.com/office/drawing/2014/main" val="10003"/>
                  </a:ext>
                </a:extLst>
              </a:tr>
            </a:tbl>
          </a:graphicData>
        </a:graphic>
      </p:graphicFrame>
      <p:sp>
        <p:nvSpPr>
          <p:cNvPr id="251" name="Google Shape;25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Effect transition="in" filter="fade">
                                      <p:cBhvr>
                                        <p:cTn id="7" dur="1000"/>
                                        <p:tgtEl>
                                          <p:spTgt spid="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Effect transition="in" filter="fade">
                                      <p:cBhvr>
                                        <p:cTn id="12" dur="1000"/>
                                        <p:tgtEl>
                                          <p:spTgt spid="2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Toy Example: Vector Sum: Single Add</a:t>
            </a:r>
            <a:endParaRPr/>
          </a:p>
        </p:txBody>
      </p:sp>
      <p:sp>
        <p:nvSpPr>
          <p:cNvPr id="257" name="Google Shape;257;p49"/>
          <p:cNvSpPr txBox="1">
            <a:spLocks noGrp="1"/>
          </p:cNvSpPr>
          <p:nvPr>
            <p:ph type="body" idx="1"/>
          </p:nvPr>
        </p:nvSpPr>
        <p:spPr>
          <a:xfrm>
            <a:off x="198500" y="3211450"/>
            <a:ext cx="8750700" cy="1800900"/>
          </a:xfrm>
          <a:prstGeom prst="rect">
            <a:avLst/>
          </a:prstGeom>
        </p:spPr>
        <p:txBody>
          <a:bodyPr spcFirstLastPara="1" wrap="square" lIns="91425" tIns="91425" rIns="91425" bIns="91425" anchor="t" anchorCtr="0">
            <a:normAutofit fontScale="70000" lnSpcReduction="20000"/>
          </a:bodyPr>
          <a:lstStyle/>
          <a:p>
            <a:pPr marL="457200" lvl="0" indent="-321309" algn="l" rtl="0">
              <a:spcBef>
                <a:spcPts val="0"/>
              </a:spcBef>
              <a:spcAft>
                <a:spcPts val="0"/>
              </a:spcAft>
              <a:buSzPct val="100000"/>
              <a:buChar char="●"/>
            </a:pPr>
            <a:r>
              <a:rPr lang="en" sz="2085"/>
              <a:t>Solution: If we treat these arrays as 32-bit integers, we can add with one operation, and do this in 4 instructions. </a:t>
            </a:r>
            <a:endParaRPr sz="2085"/>
          </a:p>
          <a:p>
            <a:pPr marL="0" lvl="0" indent="0" algn="l" rtl="0">
              <a:spcBef>
                <a:spcPts val="1200"/>
              </a:spcBef>
              <a:spcAft>
                <a:spcPts val="1200"/>
              </a:spcAft>
              <a:buNone/>
            </a:pPr>
            <a:r>
              <a:rPr lang="en" sz="2553">
                <a:solidFill>
                  <a:srgbClr val="FF0000"/>
                </a:solidFill>
                <a:latin typeface="Consolas"/>
                <a:ea typeface="Consolas"/>
                <a:cs typeface="Consolas"/>
                <a:sym typeface="Consolas"/>
              </a:rPr>
              <a:t>lw t0 0(a0)</a:t>
            </a:r>
            <a:br>
              <a:rPr lang="en" sz="2553">
                <a:solidFill>
                  <a:srgbClr val="FF0000"/>
                </a:solidFill>
                <a:latin typeface="Consolas"/>
                <a:ea typeface="Consolas"/>
                <a:cs typeface="Consolas"/>
                <a:sym typeface="Consolas"/>
              </a:rPr>
            </a:br>
            <a:r>
              <a:rPr lang="en" sz="2553">
                <a:solidFill>
                  <a:srgbClr val="0000FF"/>
                </a:solidFill>
                <a:latin typeface="Consolas"/>
                <a:ea typeface="Consolas"/>
                <a:cs typeface="Consolas"/>
                <a:sym typeface="Consolas"/>
              </a:rPr>
              <a:t>lw t1 0(a1)</a:t>
            </a:r>
            <a:br>
              <a:rPr lang="en" sz="2553">
                <a:solidFill>
                  <a:srgbClr val="0000FF"/>
                </a:solidFill>
                <a:latin typeface="Consolas"/>
                <a:ea typeface="Consolas"/>
                <a:cs typeface="Consolas"/>
                <a:sym typeface="Consolas"/>
              </a:rPr>
            </a:br>
            <a:r>
              <a:rPr lang="en" sz="2553">
                <a:solidFill>
                  <a:srgbClr val="000000"/>
                </a:solidFill>
                <a:latin typeface="Consolas"/>
                <a:ea typeface="Consolas"/>
                <a:cs typeface="Consolas"/>
                <a:sym typeface="Consolas"/>
              </a:rPr>
              <a:t>add t0 t0 t1</a:t>
            </a:r>
            <a:br>
              <a:rPr lang="en" sz="2553">
                <a:solidFill>
                  <a:srgbClr val="000000"/>
                </a:solidFill>
                <a:latin typeface="Consolas"/>
                <a:ea typeface="Consolas"/>
                <a:cs typeface="Consolas"/>
                <a:sym typeface="Consolas"/>
              </a:rPr>
            </a:br>
            <a:r>
              <a:rPr lang="en" sz="2553">
                <a:solidFill>
                  <a:srgbClr val="FF00FF"/>
                </a:solidFill>
                <a:latin typeface="Consolas"/>
                <a:ea typeface="Consolas"/>
                <a:cs typeface="Consolas"/>
                <a:sym typeface="Consolas"/>
              </a:rPr>
              <a:t>sw t0 0(a2)</a:t>
            </a:r>
            <a:endParaRPr sz="2085">
              <a:solidFill>
                <a:srgbClr val="000000"/>
              </a:solidFill>
            </a:endParaRPr>
          </a:p>
        </p:txBody>
      </p:sp>
      <p:graphicFrame>
        <p:nvGraphicFramePr>
          <p:cNvPr id="258" name="Google Shape;258;p49"/>
          <p:cNvGraphicFramePr/>
          <p:nvPr/>
        </p:nvGraphicFramePr>
        <p:xfrm>
          <a:off x="952500" y="1353875"/>
          <a:ext cx="7239000" cy="1706760"/>
        </p:xfrm>
        <a:graphic>
          <a:graphicData uri="http://schemas.openxmlformats.org/drawingml/2006/table">
            <a:tbl>
              <a:tblPr>
                <a:noFill/>
                <a:tableStyleId>{A583D368-9B18-4F23-829C-BAA019B9A023}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600"/>
                        <a:t>0b0000 0001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0b0000 0010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0b0000 0011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0b0000 0100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solidFill>
                            <a:srgbClr val="FFFFFF"/>
                          </a:solidFill>
                        </a:rPr>
                        <a:t>0b0000 0101</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0b0000 0110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0b0000 0111</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0b0000 1000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a:t>0b0000 0110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0b0000 1000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0b0000 1010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0b0000 1100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extLst>
                  <a:ext uri="{0D108BD9-81ED-4DB2-BD59-A6C34878D82A}">
                    <a16:rowId xmlns:a16="http://schemas.microsoft.com/office/drawing/2014/main" val="10003"/>
                  </a:ext>
                </a:extLst>
              </a:tr>
            </a:tbl>
          </a:graphicData>
        </a:graphic>
      </p:graphicFrame>
      <p:sp>
        <p:nvSpPr>
          <p:cNvPr id="259" name="Google Shape;259;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1000"/>
                                        <p:tgtEl>
                                          <p:spTgt spid="2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Toy Example: Vector Sum: Vectorized Add</a:t>
            </a:r>
            <a:endParaRPr/>
          </a:p>
        </p:txBody>
      </p:sp>
      <p:sp>
        <p:nvSpPr>
          <p:cNvPr id="265" name="Google Shape;265;p50"/>
          <p:cNvSpPr txBox="1">
            <a:spLocks noGrp="1"/>
          </p:cNvSpPr>
          <p:nvPr>
            <p:ph type="body" idx="1"/>
          </p:nvPr>
        </p:nvSpPr>
        <p:spPr>
          <a:xfrm>
            <a:off x="198500" y="3211450"/>
            <a:ext cx="8750700" cy="1800900"/>
          </a:xfrm>
          <a:prstGeom prst="rect">
            <a:avLst/>
          </a:prstGeom>
        </p:spPr>
        <p:txBody>
          <a:bodyPr spcFirstLastPara="1" wrap="square" lIns="91425" tIns="91425" rIns="91425" bIns="91425" anchor="t" anchorCtr="0">
            <a:normAutofit fontScale="55000" lnSpcReduction="10000"/>
          </a:bodyPr>
          <a:lstStyle/>
          <a:p>
            <a:pPr marL="457200" lvl="0" indent="-301443" algn="l" rtl="0">
              <a:spcBef>
                <a:spcPts val="0"/>
              </a:spcBef>
              <a:spcAft>
                <a:spcPts val="0"/>
              </a:spcAft>
              <a:buSzPct val="100000"/>
              <a:buChar char="●"/>
            </a:pPr>
            <a:r>
              <a:rPr lang="en" sz="2085"/>
              <a:t>This doesn't quite work, because overflow on one element affects other elements. So we need to create a slightly different instruction that ignores overflow every 8th bit.</a:t>
            </a:r>
            <a:endParaRPr sz="2085"/>
          </a:p>
          <a:p>
            <a:pPr marL="457200" lvl="0" indent="-301443" algn="l" rtl="0">
              <a:spcBef>
                <a:spcPts val="0"/>
              </a:spcBef>
              <a:spcAft>
                <a:spcPts val="0"/>
              </a:spcAft>
              <a:buSzPct val="100000"/>
              <a:buChar char="●"/>
            </a:pPr>
            <a:r>
              <a:rPr lang="en" sz="2085"/>
              <a:t>New instruction should take about as long as a single add instruction, since the circuit's similar</a:t>
            </a:r>
            <a:endParaRPr sz="2085"/>
          </a:p>
          <a:p>
            <a:pPr marL="0" lvl="0" indent="0" algn="l" rtl="0">
              <a:spcBef>
                <a:spcPts val="1200"/>
              </a:spcBef>
              <a:spcAft>
                <a:spcPts val="1200"/>
              </a:spcAft>
              <a:buNone/>
            </a:pPr>
            <a:r>
              <a:rPr lang="en" sz="2553">
                <a:solidFill>
                  <a:srgbClr val="FF0000"/>
                </a:solidFill>
                <a:latin typeface="Consolas"/>
                <a:ea typeface="Consolas"/>
                <a:cs typeface="Consolas"/>
                <a:sym typeface="Consolas"/>
              </a:rPr>
              <a:t>lw t0 0(a0)</a:t>
            </a:r>
            <a:br>
              <a:rPr lang="en" sz="2553">
                <a:solidFill>
                  <a:srgbClr val="FF0000"/>
                </a:solidFill>
                <a:latin typeface="Consolas"/>
                <a:ea typeface="Consolas"/>
                <a:cs typeface="Consolas"/>
                <a:sym typeface="Consolas"/>
              </a:rPr>
            </a:br>
            <a:r>
              <a:rPr lang="en" sz="2553">
                <a:solidFill>
                  <a:srgbClr val="0000FF"/>
                </a:solidFill>
                <a:latin typeface="Consolas"/>
                <a:ea typeface="Consolas"/>
                <a:cs typeface="Consolas"/>
                <a:sym typeface="Consolas"/>
              </a:rPr>
              <a:t>lw t1 0(a1)</a:t>
            </a:r>
            <a:br>
              <a:rPr lang="en" sz="2553">
                <a:solidFill>
                  <a:srgbClr val="0000FF"/>
                </a:solidFill>
                <a:latin typeface="Consolas"/>
                <a:ea typeface="Consolas"/>
                <a:cs typeface="Consolas"/>
                <a:sym typeface="Consolas"/>
              </a:rPr>
            </a:br>
            <a:r>
              <a:rPr lang="en" sz="2553">
                <a:solidFill>
                  <a:srgbClr val="000000"/>
                </a:solidFill>
                <a:latin typeface="Consolas"/>
                <a:ea typeface="Consolas"/>
                <a:cs typeface="Consolas"/>
                <a:sym typeface="Consolas"/>
              </a:rPr>
              <a:t>vec_add t0 t0 t1</a:t>
            </a:r>
            <a:br>
              <a:rPr lang="en" sz="2553">
                <a:solidFill>
                  <a:srgbClr val="000000"/>
                </a:solidFill>
                <a:latin typeface="Consolas"/>
                <a:ea typeface="Consolas"/>
                <a:cs typeface="Consolas"/>
                <a:sym typeface="Consolas"/>
              </a:rPr>
            </a:br>
            <a:r>
              <a:rPr lang="en" sz="2553">
                <a:solidFill>
                  <a:srgbClr val="FF00FF"/>
                </a:solidFill>
                <a:latin typeface="Consolas"/>
                <a:ea typeface="Consolas"/>
                <a:cs typeface="Consolas"/>
                <a:sym typeface="Consolas"/>
              </a:rPr>
              <a:t>sw t0 0(a2)</a:t>
            </a:r>
            <a:endParaRPr sz="2085">
              <a:solidFill>
                <a:srgbClr val="000000"/>
              </a:solidFill>
            </a:endParaRPr>
          </a:p>
        </p:txBody>
      </p:sp>
      <p:graphicFrame>
        <p:nvGraphicFramePr>
          <p:cNvPr id="266" name="Google Shape;266;p50"/>
          <p:cNvGraphicFramePr/>
          <p:nvPr/>
        </p:nvGraphicFramePr>
        <p:xfrm>
          <a:off x="952500" y="1353875"/>
          <a:ext cx="7239000" cy="1706760"/>
        </p:xfrm>
        <a:graphic>
          <a:graphicData uri="http://schemas.openxmlformats.org/drawingml/2006/table">
            <a:tbl>
              <a:tblPr>
                <a:noFill/>
                <a:tableStyleId>{A583D368-9B18-4F23-829C-BAA019B9A023}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600"/>
                        <a:t>0b0000 0001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0b0000 0010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0b0000 0011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0b0000 0100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solidFill>
                            <a:srgbClr val="FFFFFF"/>
                          </a:solidFill>
                        </a:rPr>
                        <a:t>0b0000 0101</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0b0000 0110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0b0000 0111</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0b0000 1000</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a:t>0b0000 0110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0b0000 1000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0b0000 1010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0b0000 1100</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extLst>
                  <a:ext uri="{0D108BD9-81ED-4DB2-BD59-A6C34878D82A}">
                    <a16:rowId xmlns:a16="http://schemas.microsoft.com/office/drawing/2014/main" val="10003"/>
                  </a:ext>
                </a:extLst>
              </a:tr>
            </a:tbl>
          </a:graphicData>
        </a:graphic>
      </p:graphicFrame>
      <p:sp>
        <p:nvSpPr>
          <p:cNvPr id="267" name="Google Shape;267;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1000"/>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Effect transition="in" filter="fade">
                                      <p:cBhvr>
                                        <p:cTn id="12" dur="1000"/>
                                        <p:tgtEl>
                                          <p:spTgt spid="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Effect transition="in" filter="fade">
                                      <p:cBhvr>
                                        <p:cTn id="17" dur="1000"/>
                                        <p:tgtEl>
                                          <p:spTgt spid="2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SIMD Instructions</a:t>
            </a:r>
            <a:endParaRPr/>
          </a:p>
        </p:txBody>
      </p:sp>
      <p:sp>
        <p:nvSpPr>
          <p:cNvPr id="273" name="Google Shape;273;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Instead of doing math on one number at a time, we can instead do math on several numbers at a time, in a single clock cycle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Known as SIMD instructions (Single-Instruction, Multiple Data) or vector instructions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Use specialized "vector" registers which store 128, 256, or even 512 bits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SIMD instructions act as extensions to the base instruction set, with different systems supporting different SIMD instructions.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Generally speaking, most of the speedup comes not from doing four math operations at a time, but instead from doing a large memory load/store at a time.</a:t>
            </a:r>
            <a:endParaRPr dirty="0">
              <a:solidFill>
                <a:srgbClr val="000000"/>
              </a:solidFill>
            </a:endParaRPr>
          </a:p>
        </p:txBody>
      </p:sp>
      <p:sp>
        <p:nvSpPr>
          <p:cNvPr id="274" name="Google Shape;274;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fade">
                                      <p:cBhvr>
                                        <p:cTn id="7" dur="1000"/>
                                        <p:tgtEl>
                                          <p:spTgt spid="2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Effect transition="in" filter="fade">
                                      <p:cBhvr>
                                        <p:cTn id="12" dur="1000"/>
                                        <p:tgtEl>
                                          <p:spTgt spid="2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3">
                                            <p:txEl>
                                              <p:pRg st="2" end="2"/>
                                            </p:txEl>
                                          </p:spTgt>
                                        </p:tgtEl>
                                        <p:attrNameLst>
                                          <p:attrName>style.visibility</p:attrName>
                                        </p:attrNameLst>
                                      </p:cBhvr>
                                      <p:to>
                                        <p:strVal val="visible"/>
                                      </p:to>
                                    </p:set>
                                    <p:animEffect transition="in" filter="fade">
                                      <p:cBhvr>
                                        <p:cTn id="17" dur="1000"/>
                                        <p:tgtEl>
                                          <p:spTgt spid="2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3">
                                            <p:txEl>
                                              <p:pRg st="3" end="3"/>
                                            </p:txEl>
                                          </p:spTgt>
                                        </p:tgtEl>
                                        <p:attrNameLst>
                                          <p:attrName>style.visibility</p:attrName>
                                        </p:attrNameLst>
                                      </p:cBhvr>
                                      <p:to>
                                        <p:strVal val="visible"/>
                                      </p:to>
                                    </p:set>
                                    <p:animEffect transition="in" filter="fade">
                                      <p:cBhvr>
                                        <p:cTn id="22" dur="1000"/>
                                        <p:tgtEl>
                                          <p:spTgt spid="2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3">
                                            <p:txEl>
                                              <p:pRg st="4" end="4"/>
                                            </p:txEl>
                                          </p:spTgt>
                                        </p:tgtEl>
                                        <p:attrNameLst>
                                          <p:attrName>style.visibility</p:attrName>
                                        </p:attrNameLst>
                                      </p:cBhvr>
                                      <p:to>
                                        <p:strVal val="visible"/>
                                      </p:to>
                                    </p:set>
                                    <p:animEffect transition="in" filter="fade">
                                      <p:cBhvr>
                                        <p:cTn id="27" dur="1000"/>
                                        <p:tgtEl>
                                          <p:spTgt spid="2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SIMD Instructions</a:t>
            </a:r>
            <a:endParaRPr/>
          </a:p>
        </p:txBody>
      </p:sp>
      <p:sp>
        <p:nvSpPr>
          <p:cNvPr id="280" name="Google Shape;280;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Caveats: Each instruction needs its own circuitry, so we're limited to the set of instructions that came with the CPU</a:t>
            </a:r>
            <a:endParaRPr dirty="0"/>
          </a:p>
          <a:p>
            <a:pPr marL="914400" lvl="1" indent="-317500" algn="l" rtl="0">
              <a:spcBef>
                <a:spcPts val="0"/>
              </a:spcBef>
              <a:spcAft>
                <a:spcPts val="0"/>
              </a:spcAft>
              <a:buSzPts val="1400"/>
              <a:buChar char="○"/>
            </a:pPr>
            <a:r>
              <a:rPr lang="en" dirty="0"/>
              <a:t>RISC-V doesn't have a standard vector library, so we're using x86's vector operators here. </a:t>
            </a:r>
            <a:endParaRPr dirty="0"/>
          </a:p>
          <a:p>
            <a:pPr marL="914400" lvl="1" indent="-317500" algn="l" rtl="0">
              <a:spcBef>
                <a:spcPts val="0"/>
              </a:spcBef>
              <a:spcAft>
                <a:spcPts val="0"/>
              </a:spcAft>
              <a:buSzPts val="1400"/>
              <a:buChar char="○"/>
            </a:pPr>
            <a:r>
              <a:rPr lang="en" dirty="0"/>
              <a:t>In practice, this doesn't matter too much since arithmetic syntax works similarly to RISC-V</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There's still only one PC, so we can't vectorize branch or jump instructions</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Lab discusses a way to get around that using the equivalent of slt</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Since we only have limited instructions available, we can't do different math operations to vector components, and we can only easily load consecutive blocks of memory to a vector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Note that most programs spend the majority of their time loading/storing instead of doing math, because loads and stores can take hundreds of cycles to resolve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Large vectors require significant amounts of circuitry, so they are expensive to implement, and often have higher cycles/instruction than standard instructions</a:t>
            </a:r>
            <a:endParaRPr dirty="0">
              <a:solidFill>
                <a:srgbClr val="000000"/>
              </a:solidFill>
            </a:endParaRPr>
          </a:p>
        </p:txBody>
      </p:sp>
      <p:sp>
        <p:nvSpPr>
          <p:cNvPr id="281" name="Google Shape;281;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Effect transition="in" filter="fade">
                                      <p:cBhvr>
                                        <p:cTn id="7" dur="1000"/>
                                        <p:tgtEl>
                                          <p:spTgt spid="2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Effect transition="in" filter="fade">
                                      <p:cBhvr>
                                        <p:cTn id="12" dur="1000"/>
                                        <p:tgtEl>
                                          <p:spTgt spid="2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Effect transition="in" filter="fade">
                                      <p:cBhvr>
                                        <p:cTn id="17" dur="1000"/>
                                        <p:tgtEl>
                                          <p:spTgt spid="2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Effect transition="in" filter="fade">
                                      <p:cBhvr>
                                        <p:cTn id="22" dur="1000"/>
                                        <p:tgtEl>
                                          <p:spTgt spid="2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Effect transition="in" filter="fade">
                                      <p:cBhvr>
                                        <p:cTn id="27" dur="1000"/>
                                        <p:tgtEl>
                                          <p:spTgt spid="2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Effect transition="in" filter="fade">
                                      <p:cBhvr>
                                        <p:cTn id="32" dur="1000"/>
                                        <p:tgtEl>
                                          <p:spTgt spid="2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0">
                                            <p:txEl>
                                              <p:pRg st="6" end="6"/>
                                            </p:txEl>
                                          </p:spTgt>
                                        </p:tgtEl>
                                        <p:attrNameLst>
                                          <p:attrName>style.visibility</p:attrName>
                                        </p:attrNameLst>
                                      </p:cBhvr>
                                      <p:to>
                                        <p:strVal val="visible"/>
                                      </p:to>
                                    </p:set>
                                    <p:animEffect transition="in" filter="fade">
                                      <p:cBhvr>
                                        <p:cTn id="37" dur="1000"/>
                                        <p:tgtEl>
                                          <p:spTgt spid="2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0">
                                            <p:txEl>
                                              <p:pRg st="7" end="7"/>
                                            </p:txEl>
                                          </p:spTgt>
                                        </p:tgtEl>
                                        <p:attrNameLst>
                                          <p:attrName>style.visibility</p:attrName>
                                        </p:attrNameLst>
                                      </p:cBhvr>
                                      <p:to>
                                        <p:strVal val="visible"/>
                                      </p:to>
                                    </p:set>
                                    <p:animEffect transition="in" filter="fade">
                                      <p:cBhvr>
                                        <p:cTn id="42" dur="1000"/>
                                        <p:tgtEl>
                                          <p:spTgt spid="28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Intel Intrinsics</a:t>
            </a:r>
            <a:endParaRPr/>
          </a:p>
        </p:txBody>
      </p:sp>
      <p:sp>
        <p:nvSpPr>
          <p:cNvPr id="287" name="Google Shape;287;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SSE library</a:t>
            </a:r>
            <a:endParaRPr dirty="0"/>
          </a:p>
          <a:p>
            <a:pPr marL="914400" lvl="1" indent="-317500" algn="l" rtl="0">
              <a:spcBef>
                <a:spcPts val="0"/>
              </a:spcBef>
              <a:spcAft>
                <a:spcPts val="0"/>
              </a:spcAft>
              <a:buSzPts val="1400"/>
              <a:buChar char="○"/>
            </a:pPr>
            <a:r>
              <a:rPr lang="en" dirty="0"/>
              <a:t>64- and 128-bit registers: 4 32-bit integers at a time or 2 doubles at a time</a:t>
            </a:r>
            <a:endParaRPr dirty="0"/>
          </a:p>
          <a:p>
            <a:pPr marL="457200" lvl="0" indent="-342900" algn="l" rtl="0">
              <a:spcBef>
                <a:spcPts val="0"/>
              </a:spcBef>
              <a:spcAft>
                <a:spcPts val="0"/>
              </a:spcAft>
              <a:buSzPts val="1800"/>
              <a:buChar char="●"/>
            </a:pPr>
            <a:r>
              <a:rPr lang="en" dirty="0"/>
              <a:t>AVX library</a:t>
            </a:r>
            <a:endParaRPr dirty="0"/>
          </a:p>
          <a:p>
            <a:pPr marL="914400" lvl="1" indent="-317500" algn="l" rtl="0">
              <a:spcBef>
                <a:spcPts val="0"/>
              </a:spcBef>
              <a:spcAft>
                <a:spcPts val="0"/>
              </a:spcAft>
              <a:buSzPts val="1400"/>
              <a:buChar char="○"/>
            </a:pPr>
            <a:r>
              <a:rPr lang="en" dirty="0"/>
              <a:t>256-bit registers: 8 32-bit integers at a time or 4 doubles at a time</a:t>
            </a:r>
            <a:endParaRPr dirty="0"/>
          </a:p>
          <a:p>
            <a:pPr marL="457200" lvl="0" indent="-342900" algn="l" rtl="0">
              <a:spcBef>
                <a:spcPts val="0"/>
              </a:spcBef>
              <a:spcAft>
                <a:spcPts val="0"/>
              </a:spcAft>
              <a:buSzPts val="1800"/>
              <a:buChar char="●"/>
            </a:pPr>
            <a:r>
              <a:rPr lang="en" dirty="0"/>
              <a:t>AVX-2 library</a:t>
            </a:r>
            <a:endParaRPr dirty="0"/>
          </a:p>
          <a:p>
            <a:pPr marL="914400" lvl="1" indent="-317500" algn="l" rtl="0">
              <a:spcBef>
                <a:spcPts val="0"/>
              </a:spcBef>
              <a:spcAft>
                <a:spcPts val="0"/>
              </a:spcAft>
              <a:buSzPts val="1400"/>
              <a:buChar char="○"/>
            </a:pPr>
            <a:r>
              <a:rPr lang="en" dirty="0"/>
              <a:t>Extension of the AVX library, with more supported instructions</a:t>
            </a:r>
            <a:endParaRPr dirty="0"/>
          </a:p>
          <a:p>
            <a:pPr marL="457200" lvl="0" indent="-342900" algn="l" rtl="0">
              <a:spcBef>
                <a:spcPts val="0"/>
              </a:spcBef>
              <a:spcAft>
                <a:spcPts val="0"/>
              </a:spcAft>
              <a:buSzPts val="1800"/>
              <a:buChar char="●"/>
            </a:pPr>
            <a:r>
              <a:rPr lang="en" dirty="0"/>
              <a:t>AVX-512 library</a:t>
            </a:r>
            <a:endParaRPr dirty="0"/>
          </a:p>
          <a:p>
            <a:pPr marL="914400" lvl="1" indent="-317500" algn="l" rtl="0">
              <a:spcBef>
                <a:spcPts val="0"/>
              </a:spcBef>
              <a:spcAft>
                <a:spcPts val="0"/>
              </a:spcAft>
              <a:buSzPts val="1400"/>
              <a:buChar char="○"/>
            </a:pPr>
            <a:r>
              <a:rPr lang="en" dirty="0"/>
              <a:t>512 bit registers</a:t>
            </a:r>
            <a:endParaRPr dirty="0"/>
          </a:p>
          <a:p>
            <a:pPr marL="914400" lvl="1" indent="-317500" algn="l" rtl="0">
              <a:spcBef>
                <a:spcPts val="0"/>
              </a:spcBef>
              <a:spcAft>
                <a:spcPts val="0"/>
              </a:spcAft>
              <a:buSzPts val="1400"/>
              <a:buChar char="○"/>
            </a:pPr>
            <a:r>
              <a:rPr lang="en" dirty="0"/>
              <a:t>Big enough that it tends to cause throttling issues, so Intel's been quietly trying to kill this library</a:t>
            </a:r>
            <a:endParaRPr dirty="0"/>
          </a:p>
          <a:p>
            <a:pPr marL="914400" lvl="1" indent="-317500" algn="l" rtl="0">
              <a:spcBef>
                <a:spcPts val="0"/>
              </a:spcBef>
              <a:spcAft>
                <a:spcPts val="0"/>
              </a:spcAft>
              <a:buSzPts val="1400"/>
              <a:buChar char="○"/>
            </a:pPr>
            <a:r>
              <a:rPr lang="en" dirty="0"/>
              <a:t>Not covered in this class, and not available on hive machines.</a:t>
            </a:r>
            <a:endParaRPr dirty="0"/>
          </a:p>
        </p:txBody>
      </p:sp>
      <p:sp>
        <p:nvSpPr>
          <p:cNvPr id="288" name="Google Shape;28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10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Effect transition="in" filter="fade">
                                      <p:cBhvr>
                                        <p:cTn id="12" dur="1000"/>
                                        <p:tgtEl>
                                          <p:spTgt spid="2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xEl>
                                              <p:pRg st="2" end="2"/>
                                            </p:txEl>
                                          </p:spTgt>
                                        </p:tgtEl>
                                        <p:attrNameLst>
                                          <p:attrName>style.visibility</p:attrName>
                                        </p:attrNameLst>
                                      </p:cBhvr>
                                      <p:to>
                                        <p:strVal val="visible"/>
                                      </p:to>
                                    </p:set>
                                    <p:animEffect transition="in" filter="fade">
                                      <p:cBhvr>
                                        <p:cTn id="17" dur="1000"/>
                                        <p:tgtEl>
                                          <p:spTgt spid="2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xEl>
                                              <p:pRg st="3" end="3"/>
                                            </p:txEl>
                                          </p:spTgt>
                                        </p:tgtEl>
                                        <p:attrNameLst>
                                          <p:attrName>style.visibility</p:attrName>
                                        </p:attrNameLst>
                                      </p:cBhvr>
                                      <p:to>
                                        <p:strVal val="visible"/>
                                      </p:to>
                                    </p:set>
                                    <p:animEffect transition="in" filter="fade">
                                      <p:cBhvr>
                                        <p:cTn id="22" dur="1000"/>
                                        <p:tgtEl>
                                          <p:spTgt spid="2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7">
                                            <p:txEl>
                                              <p:pRg st="4" end="4"/>
                                            </p:txEl>
                                          </p:spTgt>
                                        </p:tgtEl>
                                        <p:attrNameLst>
                                          <p:attrName>style.visibility</p:attrName>
                                        </p:attrNameLst>
                                      </p:cBhvr>
                                      <p:to>
                                        <p:strVal val="visible"/>
                                      </p:to>
                                    </p:set>
                                    <p:animEffect transition="in" filter="fade">
                                      <p:cBhvr>
                                        <p:cTn id="27" dur="1000"/>
                                        <p:tgtEl>
                                          <p:spTgt spid="2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7">
                                            <p:txEl>
                                              <p:pRg st="5" end="5"/>
                                            </p:txEl>
                                          </p:spTgt>
                                        </p:tgtEl>
                                        <p:attrNameLst>
                                          <p:attrName>style.visibility</p:attrName>
                                        </p:attrNameLst>
                                      </p:cBhvr>
                                      <p:to>
                                        <p:strVal val="visible"/>
                                      </p:to>
                                    </p:set>
                                    <p:animEffect transition="in" filter="fade">
                                      <p:cBhvr>
                                        <p:cTn id="32" dur="1000"/>
                                        <p:tgtEl>
                                          <p:spTgt spid="2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7">
                                            <p:txEl>
                                              <p:pRg st="6" end="6"/>
                                            </p:txEl>
                                          </p:spTgt>
                                        </p:tgtEl>
                                        <p:attrNameLst>
                                          <p:attrName>style.visibility</p:attrName>
                                        </p:attrNameLst>
                                      </p:cBhvr>
                                      <p:to>
                                        <p:strVal val="visible"/>
                                      </p:to>
                                    </p:set>
                                    <p:animEffect transition="in" filter="fade">
                                      <p:cBhvr>
                                        <p:cTn id="37" dur="1000"/>
                                        <p:tgtEl>
                                          <p:spTgt spid="2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7">
                                            <p:txEl>
                                              <p:pRg st="7" end="7"/>
                                            </p:txEl>
                                          </p:spTgt>
                                        </p:tgtEl>
                                        <p:attrNameLst>
                                          <p:attrName>style.visibility</p:attrName>
                                        </p:attrNameLst>
                                      </p:cBhvr>
                                      <p:to>
                                        <p:strVal val="visible"/>
                                      </p:to>
                                    </p:set>
                                    <p:animEffect transition="in" filter="fade">
                                      <p:cBhvr>
                                        <p:cTn id="42" dur="1000"/>
                                        <p:tgtEl>
                                          <p:spTgt spid="2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7">
                                            <p:txEl>
                                              <p:pRg st="8" end="8"/>
                                            </p:txEl>
                                          </p:spTgt>
                                        </p:tgtEl>
                                        <p:attrNameLst>
                                          <p:attrName>style.visibility</p:attrName>
                                        </p:attrNameLst>
                                      </p:cBhvr>
                                      <p:to>
                                        <p:strVal val="visible"/>
                                      </p:to>
                                    </p:set>
                                    <p:animEffect transition="in" filter="fade">
                                      <p:cBhvr>
                                        <p:cTn id="47" dur="1000"/>
                                        <p:tgtEl>
                                          <p:spTgt spid="2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7">
                                            <p:txEl>
                                              <p:pRg st="9" end="9"/>
                                            </p:txEl>
                                          </p:spTgt>
                                        </p:tgtEl>
                                        <p:attrNameLst>
                                          <p:attrName>style.visibility</p:attrName>
                                        </p:attrNameLst>
                                      </p:cBhvr>
                                      <p:to>
                                        <p:strVal val="visible"/>
                                      </p:to>
                                    </p:set>
                                    <p:animEffect transition="in" filter="fade">
                                      <p:cBhvr>
                                        <p:cTn id="52" dur="1000"/>
                                        <p:tgtEl>
                                          <p:spTgt spid="2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156" name="Google Shape;156;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t>Why Parallelism?</a:t>
            </a:r>
            <a:endParaRPr dirty="0"/>
          </a:p>
          <a:p>
            <a:pPr marL="457200" lvl="0" indent="-342900" algn="l" rtl="0">
              <a:spcBef>
                <a:spcPts val="0"/>
              </a:spcBef>
              <a:spcAft>
                <a:spcPts val="0"/>
              </a:spcAft>
              <a:buClr>
                <a:srgbClr val="000000"/>
              </a:buClr>
              <a:buSzPts val="1800"/>
              <a:buChar char="●"/>
            </a:pPr>
            <a:r>
              <a:rPr lang="en" dirty="0"/>
              <a:t>Data Level Parallelism: SIMD</a:t>
            </a:r>
            <a:endParaRPr dirty="0"/>
          </a:p>
          <a:p>
            <a:pPr marL="457200" lvl="0" indent="-342900" algn="l" rtl="0">
              <a:spcBef>
                <a:spcPts val="0"/>
              </a:spcBef>
              <a:spcAft>
                <a:spcPts val="0"/>
              </a:spcAft>
              <a:buSzPts val="1800"/>
              <a:buChar char="●"/>
            </a:pPr>
            <a:r>
              <a:rPr lang="en" dirty="0"/>
              <a:t>Applying SIMD to Matrix Multiplication</a:t>
            </a:r>
            <a:endParaRPr dirty="0">
              <a:solidFill>
                <a:srgbClr val="000000"/>
              </a:solidFill>
            </a:endParaRPr>
          </a:p>
        </p:txBody>
      </p:sp>
      <p:sp>
        <p:nvSpPr>
          <p:cNvPr id="157" name="Google Shape;15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Intel Intrinsics: Types</a:t>
            </a:r>
            <a:endParaRPr/>
          </a:p>
        </p:txBody>
      </p:sp>
      <p:sp>
        <p:nvSpPr>
          <p:cNvPr id="294" name="Google Shape;294;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Mono"/>
              <a:buChar char="●"/>
            </a:pPr>
            <a:r>
              <a:rPr lang="en" dirty="0">
                <a:latin typeface="Roboto Mono"/>
                <a:ea typeface="Roboto Mono"/>
                <a:cs typeface="Roboto Mono"/>
                <a:sym typeface="Roboto Mono"/>
              </a:rPr>
              <a:t>__m256</a:t>
            </a:r>
            <a:endParaRPr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256 bit register for storing floats</a:t>
            </a:r>
            <a:endParaRPr dirty="0"/>
          </a:p>
          <a:p>
            <a:pPr marL="457200" lvl="0" indent="-342900" algn="l" rtl="0">
              <a:spcBef>
                <a:spcPts val="0"/>
              </a:spcBef>
              <a:spcAft>
                <a:spcPts val="0"/>
              </a:spcAft>
              <a:buSzPts val="1800"/>
              <a:buFont typeface="Roboto Mono"/>
              <a:buChar char="●"/>
            </a:pPr>
            <a:r>
              <a:rPr lang="en" dirty="0">
                <a:latin typeface="Roboto Mono"/>
                <a:ea typeface="Roboto Mono"/>
                <a:cs typeface="Roboto Mono"/>
                <a:sym typeface="Roboto Mono"/>
              </a:rPr>
              <a:t>__m256d</a:t>
            </a:r>
            <a:endParaRPr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256 bit register for storing doubles</a:t>
            </a:r>
            <a:endParaRPr dirty="0"/>
          </a:p>
          <a:p>
            <a:pPr marL="457200" lvl="0" indent="-342900" algn="l" rtl="0">
              <a:spcBef>
                <a:spcPts val="0"/>
              </a:spcBef>
              <a:spcAft>
                <a:spcPts val="0"/>
              </a:spcAft>
              <a:buSzPts val="1800"/>
              <a:buFont typeface="Roboto Mono"/>
              <a:buChar char="●"/>
            </a:pPr>
            <a:r>
              <a:rPr lang="en" dirty="0">
                <a:latin typeface="Roboto Mono"/>
                <a:ea typeface="Roboto Mono"/>
                <a:cs typeface="Roboto Mono"/>
                <a:sym typeface="Roboto Mono"/>
              </a:rPr>
              <a:t>__m256i</a:t>
            </a:r>
            <a:endParaRPr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256 bit register for storing 32-bit integers</a:t>
            </a:r>
            <a:endParaRPr dirty="0"/>
          </a:p>
          <a:p>
            <a:pPr marL="457200" lvl="0" indent="-342900" algn="l" rtl="0">
              <a:spcBef>
                <a:spcPts val="0"/>
              </a:spcBef>
              <a:spcAft>
                <a:spcPts val="0"/>
              </a:spcAft>
              <a:buSzPts val="1800"/>
              <a:buFont typeface="Roboto Mono"/>
              <a:buChar char="●"/>
            </a:pPr>
            <a:r>
              <a:rPr lang="en" dirty="0">
                <a:latin typeface="Roboto Mono"/>
                <a:ea typeface="Roboto Mono"/>
                <a:cs typeface="Roboto Mono"/>
                <a:sym typeface="Roboto Mono"/>
              </a:rPr>
              <a:t>__m128, __m128d, __m128i</a:t>
            </a:r>
            <a:endParaRPr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128 bit registers</a:t>
            </a:r>
            <a:endParaRPr dirty="0"/>
          </a:p>
          <a:p>
            <a:pPr marL="457200" lvl="0" indent="-342900" algn="l" rtl="0">
              <a:spcBef>
                <a:spcPts val="0"/>
              </a:spcBef>
              <a:spcAft>
                <a:spcPts val="0"/>
              </a:spcAft>
              <a:buSzPts val="1800"/>
              <a:buChar char="●"/>
            </a:pPr>
            <a:r>
              <a:rPr lang="en" dirty="0"/>
              <a:t>Each type corresponds directly to a type of SIMD register (note that x86 has different sets of registers for floats, doubles, and integers).</a:t>
            </a:r>
            <a:endParaRPr dirty="0"/>
          </a:p>
          <a:p>
            <a:pPr marL="457200" lvl="0" indent="-342900" algn="l" rtl="0">
              <a:spcBef>
                <a:spcPts val="0"/>
              </a:spcBef>
              <a:spcAft>
                <a:spcPts val="0"/>
              </a:spcAft>
              <a:buSzPts val="1800"/>
              <a:buChar char="●"/>
            </a:pPr>
            <a:r>
              <a:rPr lang="en" dirty="0"/>
              <a:t>Used similarly to variables, but directly are associated with available registers, so you can't just initialize a bunch of them (or an array of them)</a:t>
            </a:r>
            <a:endParaRPr dirty="0"/>
          </a:p>
        </p:txBody>
      </p:sp>
      <p:sp>
        <p:nvSpPr>
          <p:cNvPr id="295" name="Google Shape;295;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animEffect transition="in" filter="fade">
                                      <p:cBhvr>
                                        <p:cTn id="7" dur="1000"/>
                                        <p:tgtEl>
                                          <p:spTgt spid="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4">
                                            <p:txEl>
                                              <p:pRg st="1" end="1"/>
                                            </p:txEl>
                                          </p:spTgt>
                                        </p:tgtEl>
                                        <p:attrNameLst>
                                          <p:attrName>style.visibility</p:attrName>
                                        </p:attrNameLst>
                                      </p:cBhvr>
                                      <p:to>
                                        <p:strVal val="visible"/>
                                      </p:to>
                                    </p:set>
                                    <p:animEffect transition="in" filter="fade">
                                      <p:cBhvr>
                                        <p:cTn id="12" dur="1000"/>
                                        <p:tgtEl>
                                          <p:spTgt spid="2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4">
                                            <p:txEl>
                                              <p:pRg st="2" end="2"/>
                                            </p:txEl>
                                          </p:spTgt>
                                        </p:tgtEl>
                                        <p:attrNameLst>
                                          <p:attrName>style.visibility</p:attrName>
                                        </p:attrNameLst>
                                      </p:cBhvr>
                                      <p:to>
                                        <p:strVal val="visible"/>
                                      </p:to>
                                    </p:set>
                                    <p:animEffect transition="in" filter="fade">
                                      <p:cBhvr>
                                        <p:cTn id="17" dur="1000"/>
                                        <p:tgtEl>
                                          <p:spTgt spid="2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4">
                                            <p:txEl>
                                              <p:pRg st="3" end="3"/>
                                            </p:txEl>
                                          </p:spTgt>
                                        </p:tgtEl>
                                        <p:attrNameLst>
                                          <p:attrName>style.visibility</p:attrName>
                                        </p:attrNameLst>
                                      </p:cBhvr>
                                      <p:to>
                                        <p:strVal val="visible"/>
                                      </p:to>
                                    </p:set>
                                    <p:animEffect transition="in" filter="fade">
                                      <p:cBhvr>
                                        <p:cTn id="22" dur="1000"/>
                                        <p:tgtEl>
                                          <p:spTgt spid="2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4">
                                            <p:txEl>
                                              <p:pRg st="4" end="4"/>
                                            </p:txEl>
                                          </p:spTgt>
                                        </p:tgtEl>
                                        <p:attrNameLst>
                                          <p:attrName>style.visibility</p:attrName>
                                        </p:attrNameLst>
                                      </p:cBhvr>
                                      <p:to>
                                        <p:strVal val="visible"/>
                                      </p:to>
                                    </p:set>
                                    <p:animEffect transition="in" filter="fade">
                                      <p:cBhvr>
                                        <p:cTn id="27" dur="1000"/>
                                        <p:tgtEl>
                                          <p:spTgt spid="2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4">
                                            <p:txEl>
                                              <p:pRg st="5" end="5"/>
                                            </p:txEl>
                                          </p:spTgt>
                                        </p:tgtEl>
                                        <p:attrNameLst>
                                          <p:attrName>style.visibility</p:attrName>
                                        </p:attrNameLst>
                                      </p:cBhvr>
                                      <p:to>
                                        <p:strVal val="visible"/>
                                      </p:to>
                                    </p:set>
                                    <p:animEffect transition="in" filter="fade">
                                      <p:cBhvr>
                                        <p:cTn id="32" dur="1000"/>
                                        <p:tgtEl>
                                          <p:spTgt spid="2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4">
                                            <p:txEl>
                                              <p:pRg st="6" end="6"/>
                                            </p:txEl>
                                          </p:spTgt>
                                        </p:tgtEl>
                                        <p:attrNameLst>
                                          <p:attrName>style.visibility</p:attrName>
                                        </p:attrNameLst>
                                      </p:cBhvr>
                                      <p:to>
                                        <p:strVal val="visible"/>
                                      </p:to>
                                    </p:set>
                                    <p:animEffect transition="in" filter="fade">
                                      <p:cBhvr>
                                        <p:cTn id="37" dur="1000"/>
                                        <p:tgtEl>
                                          <p:spTgt spid="2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4">
                                            <p:txEl>
                                              <p:pRg st="7" end="7"/>
                                            </p:txEl>
                                          </p:spTgt>
                                        </p:tgtEl>
                                        <p:attrNameLst>
                                          <p:attrName>style.visibility</p:attrName>
                                        </p:attrNameLst>
                                      </p:cBhvr>
                                      <p:to>
                                        <p:strVal val="visible"/>
                                      </p:to>
                                    </p:set>
                                    <p:animEffect transition="in" filter="fade">
                                      <p:cBhvr>
                                        <p:cTn id="42" dur="1000"/>
                                        <p:tgtEl>
                                          <p:spTgt spid="2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4">
                                            <p:txEl>
                                              <p:pRg st="8" end="8"/>
                                            </p:txEl>
                                          </p:spTgt>
                                        </p:tgtEl>
                                        <p:attrNameLst>
                                          <p:attrName>style.visibility</p:attrName>
                                        </p:attrNameLst>
                                      </p:cBhvr>
                                      <p:to>
                                        <p:strVal val="visible"/>
                                      </p:to>
                                    </p:set>
                                    <p:animEffect transition="in" filter="fade">
                                      <p:cBhvr>
                                        <p:cTn id="47" dur="1000"/>
                                        <p:tgtEl>
                                          <p:spTgt spid="29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4">
                                            <p:txEl>
                                              <p:pRg st="9" end="9"/>
                                            </p:txEl>
                                          </p:spTgt>
                                        </p:tgtEl>
                                        <p:attrNameLst>
                                          <p:attrName>style.visibility</p:attrName>
                                        </p:attrNameLst>
                                      </p:cBhvr>
                                      <p:to>
                                        <p:strVal val="visible"/>
                                      </p:to>
                                    </p:set>
                                    <p:animEffect transition="in" filter="fade">
                                      <p:cBhvr>
                                        <p:cTn id="52" dur="1000"/>
                                        <p:tgtEl>
                                          <p:spTgt spid="2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Intel Intrinsics: Instructions</a:t>
            </a:r>
            <a:endParaRPr dirty="0"/>
          </a:p>
        </p:txBody>
      </p:sp>
      <p:sp>
        <p:nvSpPr>
          <p:cNvPr id="301" name="Google Shape;301;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Generally of the format:</a:t>
            </a:r>
            <a:endParaRPr dirty="0"/>
          </a:p>
          <a:p>
            <a:pPr marL="457200" lvl="0" indent="-342900" algn="l" rtl="0">
              <a:spcBef>
                <a:spcPts val="0"/>
              </a:spcBef>
              <a:spcAft>
                <a:spcPts val="0"/>
              </a:spcAft>
              <a:buSzPts val="1800"/>
              <a:buFont typeface="Roboto Mono"/>
              <a:buChar char="●"/>
            </a:pPr>
            <a:r>
              <a:rPr lang="en" dirty="0">
                <a:latin typeface="Roboto Mono"/>
                <a:ea typeface="Roboto Mono"/>
                <a:cs typeface="Roboto Mono"/>
                <a:sym typeface="Roboto Mono"/>
              </a:rPr>
              <a:t>_&lt;register size&gt;_&lt;instruction&gt;_&lt;component_type&gt;</a:t>
            </a:r>
            <a:endParaRPr dirty="0">
              <a:latin typeface="Roboto Mono"/>
              <a:ea typeface="Roboto Mono"/>
              <a:cs typeface="Roboto Mono"/>
              <a:sym typeface="Roboto Mono"/>
            </a:endParaRPr>
          </a:p>
          <a:p>
            <a:pPr marL="457200" lvl="0" indent="-342900" algn="l" rtl="0">
              <a:spcBef>
                <a:spcPts val="0"/>
              </a:spcBef>
              <a:spcAft>
                <a:spcPts val="0"/>
              </a:spcAft>
              <a:buSzPts val="1800"/>
              <a:buChar char="●"/>
            </a:pPr>
            <a:r>
              <a:rPr lang="en" dirty="0"/>
              <a:t>Ex. </a:t>
            </a:r>
            <a:r>
              <a:rPr lang="en" dirty="0">
                <a:latin typeface="Roboto Mono"/>
                <a:ea typeface="Roboto Mono"/>
                <a:cs typeface="Roboto Mono"/>
                <a:sym typeface="Roboto Mono"/>
              </a:rPr>
              <a:t>_mm256_add_epi32 </a:t>
            </a:r>
            <a:r>
              <a:rPr lang="en" dirty="0"/>
              <a:t>adds two 256-bit vectors, treating the vectors as arrays of 32-bit integers.</a:t>
            </a:r>
            <a:endParaRPr dirty="0"/>
          </a:p>
          <a:p>
            <a:pPr marL="457200" lvl="0" indent="-342900" algn="l" rtl="0">
              <a:spcBef>
                <a:spcPts val="0"/>
              </a:spcBef>
              <a:spcAft>
                <a:spcPts val="0"/>
              </a:spcAft>
              <a:buSzPts val="1800"/>
              <a:buChar char="●"/>
            </a:pPr>
            <a:r>
              <a:rPr lang="en" dirty="0"/>
              <a:t>Ex. </a:t>
            </a:r>
            <a:r>
              <a:rPr lang="en" dirty="0">
                <a:latin typeface="Roboto Mono"/>
                <a:ea typeface="Roboto Mono"/>
                <a:cs typeface="Roboto Mono"/>
                <a:sym typeface="Roboto Mono"/>
              </a:rPr>
              <a:t>_mm_load_ps </a:t>
            </a:r>
            <a:r>
              <a:rPr lang="en" dirty="0"/>
              <a:t>loads 4 consecutive floats into a 128-bit register from the given memory address. The memory address must be aligned to a 16-byte boundary (loadu allows for nonaligned addresses, but is slower)</a:t>
            </a:r>
            <a:endParaRPr dirty="0"/>
          </a:p>
          <a:p>
            <a:pPr marL="457200" lvl="0" indent="-342900" algn="l" rtl="0">
              <a:spcBef>
                <a:spcPts val="0"/>
              </a:spcBef>
              <a:spcAft>
                <a:spcPts val="0"/>
              </a:spcAft>
              <a:buSzPts val="1800"/>
              <a:buChar char="●"/>
            </a:pPr>
            <a:r>
              <a:rPr lang="en" dirty="0"/>
              <a:t>More instructions: </a:t>
            </a:r>
            <a:r>
              <a:rPr lang="en" u="sng" dirty="0">
                <a:solidFill>
                  <a:schemeClr val="hlink"/>
                </a:solidFill>
                <a:hlinkClick r:id="rId3"/>
              </a:rPr>
              <a:t>https://www.intel.com/content/www/us/en/docs/intrinsics-guide/index.html</a:t>
            </a:r>
            <a:endParaRPr dirty="0"/>
          </a:p>
          <a:p>
            <a:pPr marL="457200" lvl="0" indent="-342900" algn="l" rtl="0">
              <a:spcBef>
                <a:spcPts val="0"/>
              </a:spcBef>
              <a:spcAft>
                <a:spcPts val="0"/>
              </a:spcAft>
              <a:buSzPts val="1800"/>
              <a:buChar char="●"/>
            </a:pPr>
            <a:r>
              <a:rPr lang="en" dirty="0"/>
              <a:t>Looks like C functions, but programming with them feels more like assembly</a:t>
            </a:r>
            <a:endParaRPr dirty="0"/>
          </a:p>
        </p:txBody>
      </p:sp>
      <p:sp>
        <p:nvSpPr>
          <p:cNvPr id="302" name="Google Shape;30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xEl>
                                              <p:pRg st="0" end="0"/>
                                            </p:txEl>
                                          </p:spTgt>
                                        </p:tgtEl>
                                        <p:attrNameLst>
                                          <p:attrName>style.visibility</p:attrName>
                                        </p:attrNameLst>
                                      </p:cBhvr>
                                      <p:to>
                                        <p:strVal val="visible"/>
                                      </p:to>
                                    </p:set>
                                    <p:animEffect transition="in" filter="fade">
                                      <p:cBhvr>
                                        <p:cTn id="7" dur="1000"/>
                                        <p:tgtEl>
                                          <p:spTgt spid="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
                                            <p:txEl>
                                              <p:pRg st="1" end="1"/>
                                            </p:txEl>
                                          </p:spTgt>
                                        </p:tgtEl>
                                        <p:attrNameLst>
                                          <p:attrName>style.visibility</p:attrName>
                                        </p:attrNameLst>
                                      </p:cBhvr>
                                      <p:to>
                                        <p:strVal val="visible"/>
                                      </p:to>
                                    </p:set>
                                    <p:animEffect transition="in" filter="fade">
                                      <p:cBhvr>
                                        <p:cTn id="12" dur="1000"/>
                                        <p:tgtEl>
                                          <p:spTgt spid="3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1">
                                            <p:txEl>
                                              <p:pRg st="2" end="2"/>
                                            </p:txEl>
                                          </p:spTgt>
                                        </p:tgtEl>
                                        <p:attrNameLst>
                                          <p:attrName>style.visibility</p:attrName>
                                        </p:attrNameLst>
                                      </p:cBhvr>
                                      <p:to>
                                        <p:strVal val="visible"/>
                                      </p:to>
                                    </p:set>
                                    <p:animEffect transition="in" filter="fade">
                                      <p:cBhvr>
                                        <p:cTn id="17" dur="1000"/>
                                        <p:tgtEl>
                                          <p:spTgt spid="3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1">
                                            <p:txEl>
                                              <p:pRg st="3" end="3"/>
                                            </p:txEl>
                                          </p:spTgt>
                                        </p:tgtEl>
                                        <p:attrNameLst>
                                          <p:attrName>style.visibility</p:attrName>
                                        </p:attrNameLst>
                                      </p:cBhvr>
                                      <p:to>
                                        <p:strVal val="visible"/>
                                      </p:to>
                                    </p:set>
                                    <p:animEffect transition="in" filter="fade">
                                      <p:cBhvr>
                                        <p:cTn id="22" dur="1000"/>
                                        <p:tgtEl>
                                          <p:spTgt spid="3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xEl>
                                              <p:pRg st="4" end="4"/>
                                            </p:txEl>
                                          </p:spTgt>
                                        </p:tgtEl>
                                        <p:attrNameLst>
                                          <p:attrName>style.visibility</p:attrName>
                                        </p:attrNameLst>
                                      </p:cBhvr>
                                      <p:to>
                                        <p:strVal val="visible"/>
                                      </p:to>
                                    </p:set>
                                    <p:animEffect transition="in" filter="fade">
                                      <p:cBhvr>
                                        <p:cTn id="27" dur="1000"/>
                                        <p:tgtEl>
                                          <p:spTgt spid="3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1">
                                            <p:txEl>
                                              <p:pRg st="5" end="5"/>
                                            </p:txEl>
                                          </p:spTgt>
                                        </p:tgtEl>
                                        <p:attrNameLst>
                                          <p:attrName>style.visibility</p:attrName>
                                        </p:attrNameLst>
                                      </p:cBhvr>
                                      <p:to>
                                        <p:strVal val="visible"/>
                                      </p:to>
                                    </p:set>
                                    <p:animEffect transition="in" filter="fade">
                                      <p:cBhvr>
                                        <p:cTn id="32" dur="1000"/>
                                        <p:tgtEl>
                                          <p:spTgt spid="3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Vector Sum (128-bit registers, 32-bit integers</a:t>
            </a:r>
            <a:endParaRPr/>
          </a:p>
        </p:txBody>
      </p:sp>
      <p:sp>
        <p:nvSpPr>
          <p:cNvPr id="308" name="Google Shape;308;p56"/>
          <p:cNvSpPr txBox="1">
            <a:spLocks noGrp="1"/>
          </p:cNvSpPr>
          <p:nvPr>
            <p:ph type="body" idx="1"/>
          </p:nvPr>
        </p:nvSpPr>
        <p:spPr>
          <a:xfrm>
            <a:off x="198500" y="3211450"/>
            <a:ext cx="8750700" cy="180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553">
                <a:solidFill>
                  <a:srgbClr val="FF0000"/>
                </a:solidFill>
                <a:latin typeface="Roboto Mono"/>
                <a:ea typeface="Roboto Mono"/>
                <a:cs typeface="Roboto Mono"/>
                <a:sym typeface="Roboto Mono"/>
              </a:rPr>
              <a:t>__mm128i avec = _mm_load_si128(a);</a:t>
            </a:r>
            <a:br>
              <a:rPr lang="en" sz="2553">
                <a:solidFill>
                  <a:srgbClr val="FF0000"/>
                </a:solidFill>
                <a:latin typeface="Roboto Mono"/>
                <a:ea typeface="Roboto Mono"/>
                <a:cs typeface="Roboto Mono"/>
                <a:sym typeface="Roboto Mono"/>
              </a:rPr>
            </a:br>
            <a:r>
              <a:rPr lang="en" sz="2553">
                <a:solidFill>
                  <a:srgbClr val="0000FF"/>
                </a:solidFill>
                <a:latin typeface="Roboto Mono"/>
                <a:ea typeface="Roboto Mono"/>
                <a:cs typeface="Roboto Mono"/>
                <a:sym typeface="Roboto Mono"/>
              </a:rPr>
              <a:t>__mm128i bvec = _mm_load_si128(b);</a:t>
            </a:r>
            <a:br>
              <a:rPr lang="en" sz="2553">
                <a:solidFill>
                  <a:srgbClr val="0000FF"/>
                </a:solidFill>
                <a:latin typeface="Roboto Mono"/>
                <a:ea typeface="Roboto Mono"/>
                <a:cs typeface="Roboto Mono"/>
                <a:sym typeface="Roboto Mono"/>
              </a:rPr>
            </a:br>
            <a:r>
              <a:rPr lang="en" sz="2553">
                <a:solidFill>
                  <a:srgbClr val="000000"/>
                </a:solidFill>
                <a:latin typeface="Roboto Mono"/>
                <a:ea typeface="Roboto Mono"/>
                <a:cs typeface="Roboto Mono"/>
                <a:sym typeface="Roboto Mono"/>
              </a:rPr>
              <a:t>__mm128i sum = _mm_add_epi32(avec, bvec);</a:t>
            </a:r>
            <a:br>
              <a:rPr lang="en" sz="2553">
                <a:solidFill>
                  <a:srgbClr val="000000"/>
                </a:solidFill>
                <a:latin typeface="Roboto Mono"/>
                <a:ea typeface="Roboto Mono"/>
                <a:cs typeface="Roboto Mono"/>
                <a:sym typeface="Roboto Mono"/>
              </a:rPr>
            </a:br>
            <a:r>
              <a:rPr lang="en" sz="2553">
                <a:solidFill>
                  <a:srgbClr val="FF00FF"/>
                </a:solidFill>
                <a:latin typeface="Roboto Mono"/>
                <a:ea typeface="Roboto Mono"/>
                <a:cs typeface="Roboto Mono"/>
                <a:sym typeface="Roboto Mono"/>
              </a:rPr>
              <a:t>_mm_store_si128(c, sum);</a:t>
            </a:r>
            <a:endParaRPr sz="2085">
              <a:solidFill>
                <a:srgbClr val="000000"/>
              </a:solidFill>
              <a:latin typeface="Roboto Mono"/>
              <a:ea typeface="Roboto Mono"/>
              <a:cs typeface="Roboto Mono"/>
              <a:sym typeface="Roboto Mono"/>
            </a:endParaRPr>
          </a:p>
        </p:txBody>
      </p:sp>
      <p:graphicFrame>
        <p:nvGraphicFramePr>
          <p:cNvPr id="309" name="Google Shape;309;p56"/>
          <p:cNvGraphicFramePr/>
          <p:nvPr/>
        </p:nvGraphicFramePr>
        <p:xfrm>
          <a:off x="952500" y="1353875"/>
          <a:ext cx="7239000" cy="1706760"/>
        </p:xfrm>
        <a:graphic>
          <a:graphicData uri="http://schemas.openxmlformats.org/drawingml/2006/table">
            <a:tbl>
              <a:tblPr>
                <a:noFill/>
                <a:tableStyleId>{A583D368-9B18-4F23-829C-BAA019B9A023}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600"/>
                        <a:t>0x0000 0001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0x0000 0002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0x0000 0003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600"/>
                        <a:t>0x0000 0004</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solidFill>
                            <a:srgbClr val="FFFFFF"/>
                          </a:solidFill>
                        </a:rPr>
                        <a:t>0x0000 0005</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0x0000 0006</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0x0000 0007</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600">
                          <a:solidFill>
                            <a:srgbClr val="FFFFFF"/>
                          </a:solidFill>
                        </a:rPr>
                        <a:t>0x0000 0008</a:t>
                      </a:r>
                      <a:endParaRPr sz="16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a:t>0x0000 0006</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0x0000 0008</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0x0000 000A</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r>
                        <a:rPr lang="en" sz="1600"/>
                        <a:t>0x0000 000C</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extLst>
                  <a:ext uri="{0D108BD9-81ED-4DB2-BD59-A6C34878D82A}">
                    <a16:rowId xmlns:a16="http://schemas.microsoft.com/office/drawing/2014/main" val="10003"/>
                  </a:ext>
                </a:extLst>
              </a:tr>
            </a:tbl>
          </a:graphicData>
        </a:graphic>
      </p:graphicFrame>
      <p:sp>
        <p:nvSpPr>
          <p:cNvPr id="310" name="Google Shape;31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1000"/>
                                        <p:tgtEl>
                                          <p:spTgt spid="3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Common mistakes when working with SIMD instructions</a:t>
            </a:r>
            <a:endParaRPr dirty="0"/>
          </a:p>
        </p:txBody>
      </p:sp>
      <p:sp>
        <p:nvSpPr>
          <p:cNvPr id="316" name="Google Shape;31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Trying to directly access a 32-bit chunk of a SIMD vector (such as through typecasting)</a:t>
            </a:r>
            <a:endParaRPr dirty="0"/>
          </a:p>
          <a:p>
            <a:pPr marL="914400" lvl="1" indent="-317500" algn="l" rtl="0">
              <a:spcBef>
                <a:spcPts val="0"/>
              </a:spcBef>
              <a:spcAft>
                <a:spcPts val="0"/>
              </a:spcAft>
              <a:buSzPts val="1400"/>
              <a:buChar char="○"/>
            </a:pPr>
            <a:r>
              <a:rPr lang="en" dirty="0"/>
              <a:t>Need to do an explicit load/store, since registers are different from memory</a:t>
            </a:r>
            <a:endParaRPr dirty="0"/>
          </a:p>
          <a:p>
            <a:pPr marL="457200" lvl="0" indent="-342900" algn="l" rtl="0">
              <a:spcBef>
                <a:spcPts val="0"/>
              </a:spcBef>
              <a:spcAft>
                <a:spcPts val="0"/>
              </a:spcAft>
              <a:buSzPts val="1800"/>
              <a:buChar char="●"/>
            </a:pPr>
            <a:r>
              <a:rPr lang="en" dirty="0"/>
              <a:t>Trying to _mm_load or _mm_store with unaligned addresses</a:t>
            </a:r>
            <a:endParaRPr dirty="0"/>
          </a:p>
          <a:p>
            <a:pPr marL="914400" lvl="1" indent="-317500" algn="l" rtl="0">
              <a:spcBef>
                <a:spcPts val="0"/>
              </a:spcBef>
              <a:spcAft>
                <a:spcPts val="0"/>
              </a:spcAft>
              <a:buSzPts val="1400"/>
              <a:buChar char="○"/>
            </a:pPr>
            <a:r>
              <a:rPr lang="en" dirty="0"/>
              <a:t>Use loadu or storeu if you must, or try to get your addresses aligned</a:t>
            </a:r>
            <a:endParaRPr dirty="0"/>
          </a:p>
          <a:p>
            <a:pPr marL="914400" lvl="1" indent="-317500" algn="l" rtl="0">
              <a:spcBef>
                <a:spcPts val="0"/>
              </a:spcBef>
              <a:spcAft>
                <a:spcPts val="0"/>
              </a:spcAft>
              <a:buSzPts val="1400"/>
              <a:buChar char="○"/>
            </a:pPr>
            <a:r>
              <a:rPr lang="en" dirty="0"/>
              <a:t>For mallocs, aligned_alloc gives you an aligned address</a:t>
            </a:r>
            <a:endParaRPr dirty="0"/>
          </a:p>
          <a:p>
            <a:pPr marL="914400" lvl="1" indent="-317500" algn="l" rtl="0">
              <a:spcBef>
                <a:spcPts val="0"/>
              </a:spcBef>
              <a:spcAft>
                <a:spcPts val="0"/>
              </a:spcAft>
              <a:buSzPts val="1400"/>
              <a:buChar char="○"/>
            </a:pPr>
            <a:r>
              <a:rPr lang="en" dirty="0"/>
              <a:t>For local variables, you can set an attribute (example shown in slides)</a:t>
            </a:r>
            <a:endParaRPr dirty="0"/>
          </a:p>
          <a:p>
            <a:pPr marL="457200" lvl="0" indent="-342900" algn="l" rtl="0">
              <a:spcBef>
                <a:spcPts val="0"/>
              </a:spcBef>
              <a:spcAft>
                <a:spcPts val="0"/>
              </a:spcAft>
              <a:buSzPts val="1800"/>
              <a:buChar char="●"/>
            </a:pPr>
            <a:r>
              <a:rPr lang="en" dirty="0"/>
              <a:t>Forgetting the tail case</a:t>
            </a:r>
            <a:endParaRPr dirty="0"/>
          </a:p>
          <a:p>
            <a:pPr marL="914400" lvl="1" indent="-317500" algn="l" rtl="0">
              <a:spcBef>
                <a:spcPts val="0"/>
              </a:spcBef>
              <a:spcAft>
                <a:spcPts val="0"/>
              </a:spcAft>
              <a:buSzPts val="1400"/>
              <a:buChar char="○"/>
            </a:pPr>
            <a:r>
              <a:rPr lang="en" dirty="0"/>
              <a:t>If your data isn't an array whose length is a multiple of your vector size, you need to handle the last iterations of your dataset one-by-one instead of 4 at a time.</a:t>
            </a:r>
            <a:endParaRPr dirty="0"/>
          </a:p>
          <a:p>
            <a:pPr marL="457200" lvl="0" indent="-342900" algn="l" rtl="0">
              <a:spcBef>
                <a:spcPts val="0"/>
              </a:spcBef>
              <a:spcAft>
                <a:spcPts val="0"/>
              </a:spcAft>
              <a:buSzPts val="1800"/>
              <a:buChar char="●"/>
            </a:pPr>
            <a:r>
              <a:rPr lang="en" dirty="0"/>
              <a:t>Using too many vectors (or creating a large array of vectors)</a:t>
            </a:r>
            <a:endParaRPr dirty="0"/>
          </a:p>
          <a:p>
            <a:pPr marL="914400" lvl="1" indent="-317500" algn="l" rtl="0">
              <a:spcBef>
                <a:spcPts val="0"/>
              </a:spcBef>
              <a:spcAft>
                <a:spcPts val="0"/>
              </a:spcAft>
              <a:buSzPts val="1400"/>
              <a:buChar char="○"/>
            </a:pPr>
            <a:r>
              <a:rPr lang="en" dirty="0"/>
              <a:t>Ends up throttling your code because the compiler ends up trying to load/store SIMD vectors to the stack a bunch of times.</a:t>
            </a:r>
            <a:endParaRPr dirty="0"/>
          </a:p>
        </p:txBody>
      </p:sp>
      <p:sp>
        <p:nvSpPr>
          <p:cNvPr id="317" name="Google Shape;31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Effect transition="in" filter="fade">
                                      <p:cBhvr>
                                        <p:cTn id="7" dur="1000"/>
                                        <p:tgtEl>
                                          <p:spTgt spid="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Effect transition="in" filter="fade">
                                      <p:cBhvr>
                                        <p:cTn id="12" dur="1000"/>
                                        <p:tgtEl>
                                          <p:spTgt spid="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Effect transition="in" filter="fade">
                                      <p:cBhvr>
                                        <p:cTn id="17" dur="1000"/>
                                        <p:tgtEl>
                                          <p:spTgt spid="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6">
                                            <p:txEl>
                                              <p:pRg st="3" end="3"/>
                                            </p:txEl>
                                          </p:spTgt>
                                        </p:tgtEl>
                                        <p:attrNameLst>
                                          <p:attrName>style.visibility</p:attrName>
                                        </p:attrNameLst>
                                      </p:cBhvr>
                                      <p:to>
                                        <p:strVal val="visible"/>
                                      </p:to>
                                    </p:set>
                                    <p:animEffect transition="in" filter="fade">
                                      <p:cBhvr>
                                        <p:cTn id="22" dur="1000"/>
                                        <p:tgtEl>
                                          <p:spTgt spid="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6">
                                            <p:txEl>
                                              <p:pRg st="4" end="4"/>
                                            </p:txEl>
                                          </p:spTgt>
                                        </p:tgtEl>
                                        <p:attrNameLst>
                                          <p:attrName>style.visibility</p:attrName>
                                        </p:attrNameLst>
                                      </p:cBhvr>
                                      <p:to>
                                        <p:strVal val="visible"/>
                                      </p:to>
                                    </p:set>
                                    <p:animEffect transition="in" filter="fade">
                                      <p:cBhvr>
                                        <p:cTn id="27" dur="1000"/>
                                        <p:tgtEl>
                                          <p:spTgt spid="3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6">
                                            <p:txEl>
                                              <p:pRg st="5" end="5"/>
                                            </p:txEl>
                                          </p:spTgt>
                                        </p:tgtEl>
                                        <p:attrNameLst>
                                          <p:attrName>style.visibility</p:attrName>
                                        </p:attrNameLst>
                                      </p:cBhvr>
                                      <p:to>
                                        <p:strVal val="visible"/>
                                      </p:to>
                                    </p:set>
                                    <p:animEffect transition="in" filter="fade">
                                      <p:cBhvr>
                                        <p:cTn id="32" dur="1000"/>
                                        <p:tgtEl>
                                          <p:spTgt spid="3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6">
                                            <p:txEl>
                                              <p:pRg st="6" end="6"/>
                                            </p:txEl>
                                          </p:spTgt>
                                        </p:tgtEl>
                                        <p:attrNameLst>
                                          <p:attrName>style.visibility</p:attrName>
                                        </p:attrNameLst>
                                      </p:cBhvr>
                                      <p:to>
                                        <p:strVal val="visible"/>
                                      </p:to>
                                    </p:set>
                                    <p:animEffect transition="in" filter="fade">
                                      <p:cBhvr>
                                        <p:cTn id="37" dur="1000"/>
                                        <p:tgtEl>
                                          <p:spTgt spid="3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6">
                                            <p:txEl>
                                              <p:pRg st="7" end="7"/>
                                            </p:txEl>
                                          </p:spTgt>
                                        </p:tgtEl>
                                        <p:attrNameLst>
                                          <p:attrName>style.visibility</p:attrName>
                                        </p:attrNameLst>
                                      </p:cBhvr>
                                      <p:to>
                                        <p:strVal val="visible"/>
                                      </p:to>
                                    </p:set>
                                    <p:animEffect transition="in" filter="fade">
                                      <p:cBhvr>
                                        <p:cTn id="42" dur="1000"/>
                                        <p:tgtEl>
                                          <p:spTgt spid="31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6">
                                            <p:txEl>
                                              <p:pRg st="8" end="8"/>
                                            </p:txEl>
                                          </p:spTgt>
                                        </p:tgtEl>
                                        <p:attrNameLst>
                                          <p:attrName>style.visibility</p:attrName>
                                        </p:attrNameLst>
                                      </p:cBhvr>
                                      <p:to>
                                        <p:strVal val="visible"/>
                                      </p:to>
                                    </p:set>
                                    <p:animEffect transition="in" filter="fade">
                                      <p:cBhvr>
                                        <p:cTn id="47" dur="1000"/>
                                        <p:tgtEl>
                                          <p:spTgt spid="31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6">
                                            <p:txEl>
                                              <p:pRg st="9" end="9"/>
                                            </p:txEl>
                                          </p:spTgt>
                                        </p:tgtEl>
                                        <p:attrNameLst>
                                          <p:attrName>style.visibility</p:attrName>
                                        </p:attrNameLst>
                                      </p:cBhvr>
                                      <p:to>
                                        <p:strVal val="visible"/>
                                      </p:to>
                                    </p:set>
                                    <p:animEffect transition="in" filter="fade">
                                      <p:cBhvr>
                                        <p:cTn id="52" dur="1000"/>
                                        <p:tgtEl>
                                          <p:spTgt spid="3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Applying DLP to Matrix Multiply</a:t>
            </a:r>
            <a:endParaRPr/>
          </a:p>
          <a:p>
            <a:pPr marL="0" lvl="0" indent="0" algn="l" rtl="0">
              <a:spcBef>
                <a:spcPts val="0"/>
              </a:spcBef>
              <a:spcAft>
                <a:spcPts val="0"/>
              </a:spcAft>
              <a:buNone/>
            </a:pPr>
            <a:endParaRPr/>
          </a:p>
        </p:txBody>
      </p:sp>
      <p:sp>
        <p:nvSpPr>
          <p:cNvPr id="323" name="Google Shape;323;p58"/>
          <p:cNvSpPr txBox="1">
            <a:spLocks noGrp="1"/>
          </p:cNvSpPr>
          <p:nvPr>
            <p:ph type="body" idx="1"/>
          </p:nvPr>
        </p:nvSpPr>
        <p:spPr>
          <a:xfrm>
            <a:off x="198500" y="1246825"/>
            <a:ext cx="424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Each element of the product array is the result of dot product-ing two arrays.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Would be useful to compute one element at a time; however, we can only load data that's consecutive in memory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Therefore, we need to start by transposing the second matrix</a:t>
            </a:r>
            <a:endParaRPr>
              <a:solidFill>
                <a:srgbClr val="000000"/>
              </a:solidFill>
            </a:endParaRPr>
          </a:p>
        </p:txBody>
      </p:sp>
      <p:graphicFrame>
        <p:nvGraphicFramePr>
          <p:cNvPr id="324" name="Google Shape;324;p58"/>
          <p:cNvGraphicFramePr/>
          <p:nvPr/>
        </p:nvGraphicFramePr>
        <p:xfrm>
          <a:off x="5177638" y="1346678"/>
          <a:ext cx="3445650" cy="3565890"/>
        </p:xfrm>
        <a:graphic>
          <a:graphicData uri="http://schemas.openxmlformats.org/drawingml/2006/table">
            <a:tbl>
              <a:tblPr>
                <a:noFill/>
                <a:tableStyleId>{A583D368-9B18-4F23-829C-BAA019B9A023}</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17</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t>18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21</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t>22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25</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t>26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29</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t>30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44750">
                <a:tc>
                  <a:txBody>
                    <a:bodyPr/>
                    <a:lstStyle/>
                    <a:p>
                      <a:pPr marL="0" lvl="0" indent="0" algn="ctr"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44750">
                <a:tc>
                  <a:txBody>
                    <a:bodyPr/>
                    <a:lstStyle/>
                    <a:p>
                      <a:pPr marL="0" lvl="0" indent="0" algn="ctr"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44750">
                <a:tc>
                  <a:txBody>
                    <a:bodyPr/>
                    <a:lstStyle/>
                    <a:p>
                      <a:pPr marL="0" lvl="0" indent="0" algn="ctr" rtl="0">
                        <a:spcBef>
                          <a:spcPts val="0"/>
                        </a:spcBef>
                        <a:spcAft>
                          <a:spcPts val="0"/>
                        </a:spcAft>
                        <a:buNone/>
                      </a:pPr>
                      <a:r>
                        <a:rPr lang="en"/>
                        <a:t>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44750">
                <a:tc>
                  <a:txBody>
                    <a:bodyPr/>
                    <a:lstStyle/>
                    <a:p>
                      <a:pPr marL="0" lvl="0" indent="0" algn="ctr" rtl="0">
                        <a:spcBef>
                          <a:spcPts val="0"/>
                        </a:spcBef>
                        <a:spcAft>
                          <a:spcPts val="0"/>
                        </a:spcAft>
                        <a:buNone/>
                      </a:pPr>
                      <a:r>
                        <a:rPr lang="en"/>
                        <a:t>13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25" name="Google Shape;32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Effect transition="in" filter="fade">
                                      <p:cBhvr>
                                        <p:cTn id="7" dur="1000"/>
                                        <p:tgtEl>
                                          <p:spTgt spid="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3">
                                            <p:txEl>
                                              <p:pRg st="1" end="1"/>
                                            </p:txEl>
                                          </p:spTgt>
                                        </p:tgtEl>
                                        <p:attrNameLst>
                                          <p:attrName>style.visibility</p:attrName>
                                        </p:attrNameLst>
                                      </p:cBhvr>
                                      <p:to>
                                        <p:strVal val="visible"/>
                                      </p:to>
                                    </p:set>
                                    <p:animEffect transition="in" filter="fade">
                                      <p:cBhvr>
                                        <p:cTn id="12" dur="1000"/>
                                        <p:tgtEl>
                                          <p:spTgt spid="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Effect transition="in" filter="fade">
                                      <p:cBhvr>
                                        <p:cTn id="17" dur="1000"/>
                                        <p:tgtEl>
                                          <p:spTgt spid="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31" name="Google Shape;331;p59"/>
          <p:cNvSpPr txBox="1">
            <a:spLocks noGrp="1"/>
          </p:cNvSpPr>
          <p:nvPr>
            <p:ph type="body" idx="1"/>
          </p:nvPr>
        </p:nvSpPr>
        <p:spPr>
          <a:xfrm>
            <a:off x="198500" y="1246825"/>
            <a:ext cx="424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How do we compute the dot product quickly?</a:t>
            </a:r>
            <a:endParaRPr>
              <a:solidFill>
                <a:srgbClr val="000000"/>
              </a:solidFill>
            </a:endParaRPr>
          </a:p>
        </p:txBody>
      </p:sp>
      <p:graphicFrame>
        <p:nvGraphicFramePr>
          <p:cNvPr id="332" name="Google Shape;332;p59"/>
          <p:cNvGraphicFramePr/>
          <p:nvPr/>
        </p:nvGraphicFramePr>
        <p:xfrm>
          <a:off x="5177638" y="1346678"/>
          <a:ext cx="3445650" cy="3565890"/>
        </p:xfrm>
        <a:graphic>
          <a:graphicData uri="http://schemas.openxmlformats.org/drawingml/2006/table">
            <a:tbl>
              <a:tblPr>
                <a:noFill/>
                <a:tableStyleId>{A583D368-9B18-4F23-829C-BAA019B9A023}</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17</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solidFill>
                            <a:srgbClr val="FFFFFF"/>
                          </a:solidFill>
                        </a:rPr>
                        <a:t>21</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solidFill>
                            <a:srgbClr val="FFFFFF"/>
                          </a:solidFill>
                        </a:rPr>
                        <a:t>25</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solidFill>
                            <a:srgbClr val="FFFFFF"/>
                          </a:solidFill>
                        </a:rPr>
                        <a:t>29</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t>18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t>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44750">
                <a:tc>
                  <a:txBody>
                    <a:bodyPr/>
                    <a:lstStyle/>
                    <a:p>
                      <a:pPr marL="0" lvl="0" indent="0" algn="ctr"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44750">
                <a:tc>
                  <a:txBody>
                    <a:bodyPr/>
                    <a:lstStyle/>
                    <a:p>
                      <a:pPr marL="0" lvl="0" indent="0" algn="ctr"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44750">
                <a:tc>
                  <a:txBody>
                    <a:bodyPr/>
                    <a:lstStyle/>
                    <a:p>
                      <a:pPr marL="0" lvl="0" indent="0" algn="ctr" rtl="0">
                        <a:spcBef>
                          <a:spcPts val="0"/>
                        </a:spcBef>
                        <a:spcAft>
                          <a:spcPts val="0"/>
                        </a:spcAft>
                        <a:buNone/>
                      </a:pPr>
                      <a:r>
                        <a:rPr lang="en"/>
                        <a:t>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44750">
                <a:tc>
                  <a:txBody>
                    <a:bodyPr/>
                    <a:lstStyle/>
                    <a:p>
                      <a:pPr marL="0" lvl="0" indent="0" algn="ctr" rtl="0">
                        <a:spcBef>
                          <a:spcPts val="0"/>
                        </a:spcBef>
                        <a:spcAft>
                          <a:spcPts val="0"/>
                        </a:spcAft>
                        <a:buNone/>
                      </a:pPr>
                      <a:r>
                        <a:rPr lang="en"/>
                        <a:t>13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33" name="Google Shape;33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Applying DLP to Matrix Multiply</a:t>
            </a:r>
            <a:endParaRPr dirty="0"/>
          </a:p>
        </p:txBody>
      </p:sp>
      <p:sp>
        <p:nvSpPr>
          <p:cNvPr id="339" name="Google Shape;339;p60"/>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Let's say we want to find the dot product of the two rows. How do we do this efficiently? (Assume the arrays are aligned)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Step 1: Load 0s into v3: </a:t>
            </a:r>
            <a:endParaRPr sz="1400" dirty="0">
              <a:highlight>
                <a:srgbClr val="FFFFFF"/>
              </a:highlight>
              <a:latin typeface="Courier New"/>
              <a:ea typeface="Courier New"/>
              <a:cs typeface="Courier New"/>
              <a:sym typeface="Courier New"/>
            </a:endParaRPr>
          </a:p>
          <a:p>
            <a:pPr marL="0" lvl="0" indent="0" algn="l" rtl="0">
              <a:spcBef>
                <a:spcPts val="1200"/>
              </a:spcBef>
              <a:spcAft>
                <a:spcPts val="1200"/>
              </a:spcAft>
              <a:buNone/>
            </a:pPr>
            <a:r>
              <a:rPr lang="en" sz="2000" dirty="0">
                <a:solidFill>
                  <a:srgbClr val="9900FF"/>
                </a:solidFill>
                <a:highlight>
                  <a:srgbClr val="FFFFFF"/>
                </a:highlight>
                <a:latin typeface="Roboto Mono"/>
                <a:ea typeface="Roboto Mono"/>
                <a:cs typeface="Roboto Mono"/>
                <a:sym typeface="Roboto Mono"/>
              </a:rPr>
              <a:t>__m128 v3 = _mm128_set1_ps(0);</a:t>
            </a:r>
            <a:endParaRPr sz="2200" dirty="0">
              <a:solidFill>
                <a:srgbClr val="9900FF"/>
              </a:solidFill>
              <a:highlight>
                <a:srgbClr val="FFFFFF"/>
              </a:highlight>
              <a:latin typeface="Roboto Mono"/>
              <a:ea typeface="Roboto Mono"/>
              <a:cs typeface="Roboto Mono"/>
              <a:sym typeface="Roboto Mono"/>
            </a:endParaRPr>
          </a:p>
        </p:txBody>
      </p:sp>
      <p:graphicFrame>
        <p:nvGraphicFramePr>
          <p:cNvPr id="340" name="Google Shape;340;p60"/>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dirty="0"/>
                        <a:t>7</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a:t>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t>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t>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t>1</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dirty="0"/>
                        <a:t>v2</a:t>
                      </a:r>
                      <a:endParaRPr sz="1300" dirty="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1" name="Google Shape;34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animEffect transition="in" filter="fade">
                                      <p:cBhvr>
                                        <p:cTn id="7" dur="1000"/>
                                        <p:tgtEl>
                                          <p:spTgt spid="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xEl>
                                              <p:pRg st="1" end="1"/>
                                            </p:txEl>
                                          </p:spTgt>
                                        </p:tgtEl>
                                        <p:attrNameLst>
                                          <p:attrName>style.visibility</p:attrName>
                                        </p:attrNameLst>
                                      </p:cBhvr>
                                      <p:to>
                                        <p:strVal val="visible"/>
                                      </p:to>
                                    </p:set>
                                    <p:animEffect transition="in" filter="fade">
                                      <p:cBhvr>
                                        <p:cTn id="12" dur="1000"/>
                                        <p:tgtEl>
                                          <p:spTgt spid="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9">
                                            <p:txEl>
                                              <p:pRg st="2" end="2"/>
                                            </p:txEl>
                                          </p:spTgt>
                                        </p:tgtEl>
                                        <p:attrNameLst>
                                          <p:attrName>style.visibility</p:attrName>
                                        </p:attrNameLst>
                                      </p:cBhvr>
                                      <p:to>
                                        <p:strVal val="visible"/>
                                      </p:to>
                                    </p:set>
                                    <p:animEffect transition="in" filter="fade">
                                      <p:cBhvr>
                                        <p:cTn id="17" dur="1000"/>
                                        <p:tgtEl>
                                          <p:spTgt spid="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47" name="Google Shape;347;p61"/>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Step 2: Load the first four numbers of each input into v1 and v2, respectively</a:t>
            </a:r>
            <a:endParaRPr sz="1400" dirty="0">
              <a:highlight>
                <a:srgbClr val="FFFFFF"/>
              </a:highlight>
              <a:latin typeface="Courier New"/>
              <a:ea typeface="Courier New"/>
              <a:cs typeface="Courier New"/>
              <a:sym typeface="Courier New"/>
            </a:endParaRPr>
          </a:p>
          <a:p>
            <a:pPr marL="0" lvl="0" indent="0" algn="l" rtl="0">
              <a:spcBef>
                <a:spcPts val="1200"/>
              </a:spcBef>
              <a:spcAft>
                <a:spcPts val="1200"/>
              </a:spcAft>
              <a:buNone/>
            </a:pPr>
            <a:r>
              <a:rPr lang="en" sz="2000" dirty="0">
                <a:solidFill>
                  <a:srgbClr val="FF0000"/>
                </a:solidFill>
                <a:highlight>
                  <a:srgbClr val="FFFFFF"/>
                </a:highlight>
                <a:latin typeface="Roboto Mono"/>
                <a:ea typeface="Roboto Mono"/>
                <a:cs typeface="Roboto Mono"/>
                <a:sym typeface="Roboto Mono"/>
              </a:rPr>
              <a:t>__m128 v1 = _mm128_load_ps(&amp;arr);</a:t>
            </a:r>
            <a:br>
              <a:rPr lang="en" sz="2000" dirty="0">
                <a:solidFill>
                  <a:srgbClr val="9900FF"/>
                </a:solidFill>
                <a:highlight>
                  <a:srgbClr val="FFFFFF"/>
                </a:highlight>
                <a:latin typeface="Roboto Mono"/>
                <a:ea typeface="Roboto Mono"/>
                <a:cs typeface="Roboto Mono"/>
                <a:sym typeface="Roboto Mono"/>
              </a:rPr>
            </a:br>
            <a:r>
              <a:rPr lang="en" sz="2000" dirty="0">
                <a:solidFill>
                  <a:srgbClr val="0000FF"/>
                </a:solidFill>
                <a:highlight>
                  <a:srgbClr val="FFFFFF"/>
                </a:highlight>
                <a:latin typeface="Roboto Mono"/>
                <a:ea typeface="Roboto Mono"/>
                <a:cs typeface="Roboto Mono"/>
                <a:sym typeface="Roboto Mono"/>
              </a:rPr>
              <a:t>__m128 v2 = _mm128_load_ps(&amp;arrtwo);</a:t>
            </a:r>
            <a:endParaRPr sz="2000" dirty="0">
              <a:solidFill>
                <a:srgbClr val="0000FF"/>
              </a:solidFill>
              <a:highlight>
                <a:srgbClr val="FFFFFF"/>
              </a:highlight>
              <a:latin typeface="Roboto Mono"/>
              <a:ea typeface="Roboto Mono"/>
              <a:cs typeface="Roboto Mono"/>
              <a:sym typeface="Roboto Mono"/>
            </a:endParaRPr>
          </a:p>
        </p:txBody>
      </p:sp>
      <p:graphicFrame>
        <p:nvGraphicFramePr>
          <p:cNvPr id="348" name="Google Shape;348;p61"/>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v2</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9" name="Google Shape;349;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Effect transition="in" filter="fade">
                                      <p:cBhvr>
                                        <p:cTn id="7" dur="1000"/>
                                        <p:tgtEl>
                                          <p:spTgt spid="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7">
                                            <p:txEl>
                                              <p:pRg st="1" end="1"/>
                                            </p:txEl>
                                          </p:spTgt>
                                        </p:tgtEl>
                                        <p:attrNameLst>
                                          <p:attrName>style.visibility</p:attrName>
                                        </p:attrNameLst>
                                      </p:cBhvr>
                                      <p:to>
                                        <p:strVal val="visible"/>
                                      </p:to>
                                    </p:set>
                                    <p:animEffect transition="in" filter="fade">
                                      <p:cBhvr>
                                        <p:cTn id="12" dur="1000"/>
                                        <p:tgtEl>
                                          <p:spTgt spid="3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55" name="Google Shape;355;p62"/>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Step 3: Multiply v1 and v2 together, and add that to v3</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This procedure is so common, there's a single instruction to do this! (Well, for floats and doubles only)</a:t>
            </a:r>
            <a:endParaRPr>
              <a:solidFill>
                <a:srgbClr val="000000"/>
              </a:solidFill>
            </a:endParaRPr>
          </a:p>
          <a:p>
            <a:pPr marL="0" lvl="0" indent="0" algn="l" rtl="0">
              <a:spcBef>
                <a:spcPts val="1200"/>
              </a:spcBef>
              <a:spcAft>
                <a:spcPts val="1200"/>
              </a:spcAft>
              <a:buNone/>
            </a:pPr>
            <a:r>
              <a:rPr lang="en" sz="2000">
                <a:solidFill>
                  <a:srgbClr val="9900FF"/>
                </a:solidFill>
                <a:highlight>
                  <a:srgbClr val="FFFFFF"/>
                </a:highlight>
                <a:latin typeface="Roboto Mono"/>
                <a:ea typeface="Roboto Mono"/>
                <a:cs typeface="Roboto Mono"/>
                <a:sym typeface="Roboto Mono"/>
              </a:rPr>
              <a:t>v3 = _mm256_fmadd_ps(v1, v2, v3);</a:t>
            </a:r>
            <a:endParaRPr sz="2000">
              <a:solidFill>
                <a:srgbClr val="9900FF"/>
              </a:solidFill>
              <a:highlight>
                <a:srgbClr val="FFFFFF"/>
              </a:highlight>
              <a:latin typeface="Roboto Mono"/>
              <a:ea typeface="Roboto Mono"/>
              <a:cs typeface="Roboto Mono"/>
              <a:sym typeface="Roboto Mono"/>
            </a:endParaRPr>
          </a:p>
        </p:txBody>
      </p:sp>
      <p:graphicFrame>
        <p:nvGraphicFramePr>
          <p:cNvPr id="356" name="Google Shape;356;p62"/>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v2</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7" name="Google Shape;35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000"/>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000"/>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000"/>
                                        <p:tgtEl>
                                          <p:spTgt spid="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63" name="Google Shape;363;p63"/>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rgbClr val="000000"/>
              </a:buClr>
              <a:buSzPct val="100000"/>
              <a:buChar char="●"/>
            </a:pPr>
            <a:r>
              <a:rPr lang="en">
                <a:solidFill>
                  <a:srgbClr val="000000"/>
                </a:solidFill>
              </a:rPr>
              <a:t>Step 4: Repeat for the majority of the array</a:t>
            </a:r>
            <a:endParaRPr>
              <a:solidFill>
                <a:srgbClr val="000000"/>
              </a:solidFill>
            </a:endParaRPr>
          </a:p>
          <a:p>
            <a:pPr marL="0" lvl="0" indent="0" algn="l" rtl="0">
              <a:spcBef>
                <a:spcPts val="1200"/>
              </a:spcBef>
              <a:spcAft>
                <a:spcPts val="1200"/>
              </a:spcAft>
              <a:buNone/>
            </a:pPr>
            <a:r>
              <a:rPr lang="en" sz="2000">
                <a:highlight>
                  <a:srgbClr val="FFFFFF"/>
                </a:highlight>
                <a:latin typeface="Roboto Mono"/>
                <a:ea typeface="Roboto Mono"/>
                <a:cs typeface="Roboto Mono"/>
                <a:sym typeface="Roboto Mono"/>
              </a:rPr>
              <a:t>int i;</a:t>
            </a:r>
            <a:br>
              <a:rPr lang="en" sz="2000">
                <a:highlight>
                  <a:srgbClr val="FFFFFF"/>
                </a:highlight>
                <a:latin typeface="Roboto Mono"/>
                <a:ea typeface="Roboto Mono"/>
                <a:cs typeface="Roboto Mono"/>
                <a:sym typeface="Roboto Mono"/>
              </a:rPr>
            </a:br>
            <a:r>
              <a:rPr lang="en" sz="2000">
                <a:highlight>
                  <a:srgbClr val="FFFFFF"/>
                </a:highlight>
                <a:latin typeface="Roboto Mono"/>
                <a:ea typeface="Roboto Mono"/>
                <a:cs typeface="Roboto Mono"/>
                <a:sym typeface="Roboto Mono"/>
              </a:rPr>
              <a:t>for(i = 0; i &lt; arrlen/4*4;i+=4) {</a:t>
            </a:r>
            <a:br>
              <a:rPr lang="en" sz="2000">
                <a:solidFill>
                  <a:srgbClr val="FF0000"/>
                </a:solidFill>
                <a:highlight>
                  <a:srgbClr val="FFFFFF"/>
                </a:highlight>
                <a:latin typeface="Roboto Mono"/>
                <a:ea typeface="Roboto Mono"/>
                <a:cs typeface="Roboto Mono"/>
                <a:sym typeface="Roboto Mono"/>
              </a:rPr>
            </a:br>
            <a:r>
              <a:rPr lang="en" sz="2000">
                <a:solidFill>
                  <a:srgbClr val="FF0000"/>
                </a:solidFill>
                <a:highlight>
                  <a:srgbClr val="FFFFFF"/>
                </a:highlight>
                <a:latin typeface="Roboto Mono"/>
                <a:ea typeface="Roboto Mono"/>
                <a:cs typeface="Roboto Mono"/>
                <a:sym typeface="Roboto Mono"/>
              </a:rPr>
              <a:t>    __m128 v1 = _mm128_load_ps(arr+i);</a:t>
            </a:r>
            <a:br>
              <a:rPr lang="en" sz="2000">
                <a:solidFill>
                  <a:srgbClr val="9900FF"/>
                </a:solidFill>
                <a:highlight>
                  <a:srgbClr val="FFFFFF"/>
                </a:highlight>
                <a:latin typeface="Roboto Mono"/>
                <a:ea typeface="Roboto Mono"/>
                <a:cs typeface="Roboto Mono"/>
                <a:sym typeface="Roboto Mono"/>
              </a:rPr>
            </a:br>
            <a:r>
              <a:rPr lang="en" sz="2000">
                <a:solidFill>
                  <a:srgbClr val="9900FF"/>
                </a:solidFill>
                <a:highlight>
                  <a:srgbClr val="FFFFFF"/>
                </a:highlight>
                <a:latin typeface="Roboto Mono"/>
                <a:ea typeface="Roboto Mono"/>
                <a:cs typeface="Roboto Mono"/>
                <a:sym typeface="Roboto Mono"/>
              </a:rPr>
              <a:t>    </a:t>
            </a:r>
            <a:r>
              <a:rPr lang="en" sz="2000">
                <a:solidFill>
                  <a:srgbClr val="0000FF"/>
                </a:solidFill>
                <a:highlight>
                  <a:srgbClr val="FFFFFF"/>
                </a:highlight>
                <a:latin typeface="Roboto Mono"/>
                <a:ea typeface="Roboto Mono"/>
                <a:cs typeface="Roboto Mono"/>
                <a:sym typeface="Roboto Mono"/>
              </a:rPr>
              <a:t>__m128 v2 = _mm128_load_ps(arrtwo+i);</a:t>
            </a:r>
            <a:br>
              <a:rPr lang="en" sz="2000">
                <a:solidFill>
                  <a:srgbClr val="9900FF"/>
                </a:solidFill>
                <a:highlight>
                  <a:srgbClr val="FFFFFF"/>
                </a:highlight>
                <a:latin typeface="Roboto Mono"/>
                <a:ea typeface="Roboto Mono"/>
                <a:cs typeface="Roboto Mono"/>
                <a:sym typeface="Roboto Mono"/>
              </a:rPr>
            </a:br>
            <a:r>
              <a:rPr lang="en" sz="2000">
                <a:solidFill>
                  <a:srgbClr val="9900FF"/>
                </a:solidFill>
                <a:highlight>
                  <a:srgbClr val="FFFFFF"/>
                </a:highlight>
                <a:latin typeface="Roboto Mono"/>
                <a:ea typeface="Roboto Mono"/>
                <a:cs typeface="Roboto Mono"/>
                <a:sym typeface="Roboto Mono"/>
              </a:rPr>
              <a:t>    v3 = _mm256_fmadd_ps(v1, v2, v3); </a:t>
            </a:r>
            <a:r>
              <a:rPr lang="en" sz="2000">
                <a:solidFill>
                  <a:srgbClr val="000000"/>
                </a:solidFill>
                <a:highlight>
                  <a:srgbClr val="FFFFFF"/>
                </a:highlight>
                <a:latin typeface="Roboto Mono"/>
                <a:ea typeface="Roboto Mono"/>
                <a:cs typeface="Roboto Mono"/>
                <a:sym typeface="Roboto Mono"/>
              </a:rPr>
              <a:t>}</a:t>
            </a:r>
            <a:endParaRPr sz="2000">
              <a:solidFill>
                <a:srgbClr val="000000"/>
              </a:solidFill>
              <a:highlight>
                <a:srgbClr val="FFFFFF"/>
              </a:highlight>
              <a:latin typeface="Roboto Mono"/>
              <a:ea typeface="Roboto Mono"/>
              <a:cs typeface="Roboto Mono"/>
              <a:sym typeface="Roboto Mono"/>
            </a:endParaRPr>
          </a:p>
        </p:txBody>
      </p:sp>
      <p:graphicFrame>
        <p:nvGraphicFramePr>
          <p:cNvPr id="364" name="Google Shape;364;p63"/>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gridSpan="4">
                  <a:txBody>
                    <a:bodyPr/>
                    <a:lstStyle/>
                    <a:p>
                      <a:pPr marL="0" lvl="0" indent="0" algn="ctr" rtl="0">
                        <a:spcBef>
                          <a:spcPts val="0"/>
                        </a:spcBef>
                        <a:spcAft>
                          <a:spcPts val="0"/>
                        </a:spcAft>
                        <a:buNone/>
                      </a:pPr>
                      <a:r>
                        <a:rPr lang="en" sz="1300"/>
                        <a:t>v2</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65" name="Google Shape;3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animEffect transition="in" filter="fade">
                                      <p:cBhvr>
                                        <p:cTn id="7" dur="1000"/>
                                        <p:tgtEl>
                                          <p:spTgt spid="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3">
                                            <p:txEl>
                                              <p:pRg st="1" end="1"/>
                                            </p:txEl>
                                          </p:spTgt>
                                        </p:tgtEl>
                                        <p:attrNameLst>
                                          <p:attrName>style.visibility</p:attrName>
                                        </p:attrNameLst>
                                      </p:cBhvr>
                                      <p:to>
                                        <p:strVal val="visible"/>
                                      </p:to>
                                    </p:set>
                                    <p:animEffect transition="in" filter="fade">
                                      <p:cBhvr>
                                        <p:cTn id="12" dur="1000"/>
                                        <p:tgtEl>
                                          <p:spTgt spid="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in the News</a:t>
            </a:r>
            <a:endParaRPr/>
          </a:p>
        </p:txBody>
      </p:sp>
      <p:sp>
        <p:nvSpPr>
          <p:cNvPr id="163" name="Google Shape;163;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77500" lnSpcReduction="20000"/>
          </a:bodyPr>
          <a:lstStyle/>
          <a:p>
            <a:pPr marL="0" lvl="0" indent="0" algn="l" rtl="0">
              <a:lnSpc>
                <a:spcPct val="120000"/>
              </a:lnSpc>
              <a:spcBef>
                <a:spcPts val="1400"/>
              </a:spcBef>
              <a:spcAft>
                <a:spcPts val="0"/>
              </a:spcAft>
              <a:buNone/>
            </a:pPr>
            <a:r>
              <a:rPr lang="en" sz="2300">
                <a:highlight>
                  <a:srgbClr val="FFFFFF"/>
                </a:highlight>
              </a:rPr>
              <a:t>Cleaning Up the Atmosphere with Quantum Computing</a:t>
            </a:r>
            <a:endParaRPr sz="2300">
              <a:highlight>
                <a:srgbClr val="FFFFFF"/>
              </a:highlight>
            </a:endParaRPr>
          </a:p>
          <a:p>
            <a:pPr marL="0" lvl="0" indent="0" algn="l" rtl="0">
              <a:spcBef>
                <a:spcPts val="1400"/>
              </a:spcBef>
              <a:spcAft>
                <a:spcPts val="0"/>
              </a:spcAft>
              <a:buClr>
                <a:schemeClr val="dk1"/>
              </a:buClr>
              <a:buSzPct val="91666"/>
              <a:buFont typeface="Arial"/>
              <a:buNone/>
            </a:pPr>
            <a:r>
              <a:rPr lang="en" sz="1200">
                <a:solidFill>
                  <a:srgbClr val="5D5D5D"/>
                </a:solidFill>
                <a:highlight>
                  <a:srgbClr val="FFFFFF"/>
                </a:highlight>
              </a:rPr>
              <a:t>The amount of carbon dioxide in the atmosphere increases daily with no sign of stopping or slowing. Too much of civilization depends on the burning of fossil fuels, and even if we can develop a replacement energy source, much of the damage has already been done. Without removal, the carbon dioxide already in the atmosphere will continue to wreak havoc for centuries.</a:t>
            </a:r>
            <a:endParaRPr sz="1200">
              <a:solidFill>
                <a:srgbClr val="5D5D5D"/>
              </a:solidFill>
              <a:highlight>
                <a:srgbClr val="FFFFFF"/>
              </a:highlight>
            </a:endParaRPr>
          </a:p>
          <a:p>
            <a:pPr marL="0" lvl="0" indent="0" algn="l" rtl="0">
              <a:spcBef>
                <a:spcPts val="900"/>
              </a:spcBef>
              <a:spcAft>
                <a:spcPts val="0"/>
              </a:spcAft>
              <a:buClr>
                <a:schemeClr val="dk1"/>
              </a:buClr>
              <a:buSzPct val="91666"/>
              <a:buFont typeface="Arial"/>
              <a:buNone/>
            </a:pPr>
            <a:r>
              <a:rPr lang="en" sz="1200">
                <a:solidFill>
                  <a:srgbClr val="5D5D5D"/>
                </a:solidFill>
                <a:highlight>
                  <a:srgbClr val="FFFFFF"/>
                </a:highlight>
              </a:rPr>
              <a:t>Atmospheric carbon capture is a potential remedy to this problem. It would pull carbon dioxide out of the air and store it permanently to reverse the effects of climate change. Practical carbon capture technologies are still in the early stages of development, with the most promising involving a class of compounds called amines that can chemically bind with carbon dioxide. Efficiency is paramount in these designs, and identifying even slightly better compounds could lead to the capture of billions of tons of additional carbon dioxide.</a:t>
            </a:r>
            <a:endParaRPr sz="1200">
              <a:solidFill>
                <a:srgbClr val="5D5D5D"/>
              </a:solidFill>
              <a:highlight>
                <a:srgbClr val="FFFFFF"/>
              </a:highlight>
            </a:endParaRPr>
          </a:p>
          <a:p>
            <a:pPr marL="0" lvl="0" indent="0" algn="l" rtl="0">
              <a:spcBef>
                <a:spcPts val="900"/>
              </a:spcBef>
              <a:spcAft>
                <a:spcPts val="0"/>
              </a:spcAft>
              <a:buClr>
                <a:schemeClr val="dk1"/>
              </a:buClr>
              <a:buSzPct val="91666"/>
              <a:buFont typeface="Arial"/>
              <a:buNone/>
            </a:pPr>
            <a:r>
              <a:rPr lang="en" sz="1200">
                <a:solidFill>
                  <a:srgbClr val="5D5D5D"/>
                </a:solidFill>
                <a:highlight>
                  <a:srgbClr val="FFFFFF"/>
                </a:highlight>
              </a:rPr>
              <a:t>In AVS Quantum Science, by AIP Publishing, researchers from the National Energy Technology Laboratory and the University of Kentucky deployed an algorithm to study amine reactions through quantum computing. The algorithm can be run on an existing quantum computer to find useful amine compounds for carbon capture more quickly.</a:t>
            </a:r>
            <a:endParaRPr sz="1200">
              <a:solidFill>
                <a:srgbClr val="5D5D5D"/>
              </a:solidFill>
              <a:highlight>
                <a:srgbClr val="FFFFFF"/>
              </a:highlight>
            </a:endParaRPr>
          </a:p>
          <a:p>
            <a:pPr marL="0" lvl="0" indent="0" algn="l" rtl="0">
              <a:spcBef>
                <a:spcPts val="900"/>
              </a:spcBef>
              <a:spcAft>
                <a:spcPts val="0"/>
              </a:spcAft>
              <a:buClr>
                <a:schemeClr val="dk1"/>
              </a:buClr>
              <a:buSzPct val="91666"/>
              <a:buFont typeface="Arial"/>
              <a:buNone/>
            </a:pPr>
            <a:r>
              <a:rPr lang="en" sz="1200">
                <a:solidFill>
                  <a:srgbClr val="5D5D5D"/>
                </a:solidFill>
                <a:highlight>
                  <a:srgbClr val="FFFFFF"/>
                </a:highlight>
              </a:rPr>
              <a:t>“We are not satisfied with the current amine molecules that we use for this [carbon capture] process,” said author Qing Shao. “We can try to find a new molecule to do it, but if we want to test it using classical computing resources, it will be a very expensive calculation. Our hope is to have a fast algorithm that can screen thousands of new molecules and structures.”</a:t>
            </a:r>
            <a:endParaRPr sz="1200">
              <a:solidFill>
                <a:srgbClr val="5D5D5D"/>
              </a:solidFill>
              <a:highlight>
                <a:srgbClr val="FFFFFF"/>
              </a:highlight>
            </a:endParaRPr>
          </a:p>
          <a:p>
            <a:pPr marL="0" lvl="0" indent="0" algn="l" rtl="0">
              <a:spcBef>
                <a:spcPts val="900"/>
              </a:spcBef>
              <a:spcAft>
                <a:spcPts val="0"/>
              </a:spcAft>
              <a:buClr>
                <a:schemeClr val="dk1"/>
              </a:buClr>
              <a:buSzPct val="91666"/>
              <a:buFont typeface="Arial"/>
              <a:buNone/>
            </a:pPr>
            <a:r>
              <a:rPr lang="en" sz="1200">
                <a:solidFill>
                  <a:srgbClr val="5D5D5D"/>
                </a:solidFill>
                <a:highlight>
                  <a:srgbClr val="FFFFFF"/>
                </a:highlight>
              </a:rPr>
              <a:t>Any computer algorithm that simulates a chemical reaction needs to account for the interactions between every pair of atoms involved. Even a simple three-atom molecule like carbon dioxide bonding with the simplest amine, ammonia, which has four atoms, results in hundreds of atomic interactions. This problem vexes traditional computers but is exactly the sort of question at which quantum computers excel.</a:t>
            </a:r>
            <a:endParaRPr sz="1200">
              <a:solidFill>
                <a:srgbClr val="5D5D5D"/>
              </a:solidFill>
              <a:highlight>
                <a:srgbClr val="FFFFFF"/>
              </a:highlight>
            </a:endParaRPr>
          </a:p>
          <a:p>
            <a:pPr marL="0" lvl="0" indent="0" algn="l" rtl="0">
              <a:lnSpc>
                <a:spcPct val="120000"/>
              </a:lnSpc>
              <a:spcBef>
                <a:spcPts val="1400"/>
              </a:spcBef>
              <a:spcAft>
                <a:spcPts val="1400"/>
              </a:spcAft>
              <a:buNone/>
            </a:pPr>
            <a:endParaRPr sz="2300">
              <a:highlight>
                <a:srgbClr val="FFFFFF"/>
              </a:highlight>
            </a:endParaRPr>
          </a:p>
        </p:txBody>
      </p:sp>
      <p:sp>
        <p:nvSpPr>
          <p:cNvPr id="164" name="Google Shape;16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71" name="Google Shape;371;p64"/>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Step 5: Store the results in memory somewhere.</a:t>
            </a:r>
            <a:endParaRPr dirty="0">
              <a:solidFill>
                <a:srgbClr val="000000"/>
              </a:solidFill>
            </a:endParaRPr>
          </a:p>
          <a:p>
            <a:pPr marL="0" lvl="0" indent="0" algn="l" rtl="0">
              <a:spcBef>
                <a:spcPts val="1200"/>
              </a:spcBef>
              <a:spcAft>
                <a:spcPts val="1200"/>
              </a:spcAft>
              <a:buNone/>
            </a:pPr>
            <a:r>
              <a:rPr lang="en" sz="2000" dirty="0">
                <a:solidFill>
                  <a:srgbClr val="000000"/>
                </a:solidFill>
                <a:highlight>
                  <a:srgbClr val="FFFFFF"/>
                </a:highlight>
                <a:latin typeface="Roboto Mono"/>
                <a:ea typeface="Roboto Mono"/>
                <a:cs typeface="Roboto Mono"/>
                <a:sym typeface="Roboto Mono"/>
              </a:rPr>
              <a:t>//Force alignment</a:t>
            </a:r>
            <a:br>
              <a:rPr lang="en" sz="2000" dirty="0">
                <a:solidFill>
                  <a:srgbClr val="000000"/>
                </a:solidFill>
                <a:highlight>
                  <a:srgbClr val="FFFFFF"/>
                </a:highlight>
                <a:latin typeface="Roboto Mono"/>
                <a:ea typeface="Roboto Mono"/>
                <a:cs typeface="Roboto Mono"/>
                <a:sym typeface="Roboto Mono"/>
              </a:rPr>
            </a:br>
            <a:r>
              <a:rPr lang="en" sz="2000" dirty="0">
                <a:solidFill>
                  <a:srgbClr val="000000"/>
                </a:solidFill>
                <a:highlight>
                  <a:srgbClr val="FFFFFF"/>
                </a:highlight>
                <a:latin typeface="Roboto Mono"/>
                <a:ea typeface="Roboto Mono"/>
                <a:cs typeface="Roboto Mono"/>
                <a:sym typeface="Roboto Mono"/>
              </a:rPr>
              <a:t>float mem[4] __attribute__ ((aligned (32)));</a:t>
            </a:r>
            <a:br>
              <a:rPr lang="en" sz="2000" dirty="0">
                <a:solidFill>
                  <a:srgbClr val="000000"/>
                </a:solidFill>
                <a:highlight>
                  <a:srgbClr val="FFFFFF"/>
                </a:highlight>
                <a:latin typeface="Roboto Mono"/>
                <a:ea typeface="Roboto Mono"/>
                <a:cs typeface="Roboto Mono"/>
                <a:sym typeface="Roboto Mono"/>
              </a:rPr>
            </a:br>
            <a:r>
              <a:rPr lang="en" sz="2000" dirty="0">
                <a:solidFill>
                  <a:srgbClr val="000000"/>
                </a:solidFill>
                <a:highlight>
                  <a:srgbClr val="FFFFFF"/>
                </a:highlight>
                <a:latin typeface="Roboto Mono"/>
                <a:ea typeface="Roboto Mono"/>
                <a:cs typeface="Roboto Mono"/>
                <a:sym typeface="Roboto Mono"/>
              </a:rPr>
              <a:t>_mm128_store(mem, v3);</a:t>
            </a:r>
            <a:endParaRPr sz="2000" dirty="0">
              <a:solidFill>
                <a:srgbClr val="000000"/>
              </a:solidFill>
              <a:highlight>
                <a:srgbClr val="FFFFFF"/>
              </a:highlight>
              <a:latin typeface="Roboto Mono"/>
              <a:ea typeface="Roboto Mono"/>
              <a:cs typeface="Roboto Mono"/>
              <a:sym typeface="Roboto Mono"/>
            </a:endParaRPr>
          </a:p>
        </p:txBody>
      </p:sp>
      <p:graphicFrame>
        <p:nvGraphicFramePr>
          <p:cNvPr id="372" name="Google Shape;372;p64"/>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gridSpan="4">
                  <a:txBody>
                    <a:bodyPr/>
                    <a:lstStyle/>
                    <a:p>
                      <a:pPr marL="0" lvl="0" indent="0" algn="ctr" rtl="0">
                        <a:spcBef>
                          <a:spcPts val="0"/>
                        </a:spcBef>
                        <a:spcAft>
                          <a:spcPts val="0"/>
                        </a:spcAft>
                        <a:buNone/>
                      </a:pPr>
                      <a:r>
                        <a:rPr lang="en" sz="1300"/>
                        <a:t>v2</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t>28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32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36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1300"/>
                        <a:t>40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73" name="Google Shape;3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Effect transition="in" filter="fade">
                                      <p:cBhvr>
                                        <p:cTn id="7" dur="1000"/>
                                        <p:tgtEl>
                                          <p:spTgt spid="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Effect transition="in" filter="fade">
                                      <p:cBhvr>
                                        <p:cTn id="12" dur="1000"/>
                                        <p:tgtEl>
                                          <p:spTgt spid="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79" name="Google Shape;379;p65"/>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Step 6: Resolve the tail case</a:t>
            </a:r>
            <a:endParaRPr dirty="0">
              <a:solidFill>
                <a:srgbClr val="000000"/>
              </a:solidFill>
            </a:endParaRPr>
          </a:p>
          <a:p>
            <a:pPr marL="0" lvl="0" indent="0" algn="l" rtl="0">
              <a:spcBef>
                <a:spcPts val="1200"/>
              </a:spcBef>
              <a:spcAft>
                <a:spcPts val="1200"/>
              </a:spcAft>
              <a:buNone/>
            </a:pPr>
            <a:r>
              <a:rPr lang="en" sz="2000" dirty="0">
                <a:solidFill>
                  <a:srgbClr val="000000"/>
                </a:solidFill>
                <a:highlight>
                  <a:srgbClr val="FFFFFF"/>
                </a:highlight>
                <a:latin typeface="Roboto Mono"/>
                <a:ea typeface="Roboto Mono"/>
                <a:cs typeface="Roboto Mono"/>
                <a:sym typeface="Roboto Mono"/>
              </a:rPr>
              <a:t>for(;i&lt;arrlen;i++) {</a:t>
            </a:r>
            <a:br>
              <a:rPr lang="en" sz="2000" dirty="0">
                <a:solidFill>
                  <a:srgbClr val="000000"/>
                </a:solidFill>
                <a:highlight>
                  <a:srgbClr val="FFFFFF"/>
                </a:highlight>
                <a:latin typeface="Roboto Mono"/>
                <a:ea typeface="Roboto Mono"/>
                <a:cs typeface="Roboto Mono"/>
                <a:sym typeface="Roboto Mono"/>
              </a:rPr>
            </a:br>
            <a:r>
              <a:rPr lang="en" sz="2000" dirty="0">
                <a:solidFill>
                  <a:srgbClr val="000000"/>
                </a:solidFill>
                <a:highlight>
                  <a:srgbClr val="FFFFFF"/>
                </a:highlight>
                <a:latin typeface="Roboto Mono"/>
                <a:ea typeface="Roboto Mono"/>
                <a:cs typeface="Roboto Mono"/>
                <a:sym typeface="Roboto Mono"/>
              </a:rPr>
              <a:t>    mem[0]+=arr[i]*arrtwo[i];</a:t>
            </a:r>
            <a:br>
              <a:rPr lang="en" sz="2000" dirty="0">
                <a:solidFill>
                  <a:srgbClr val="000000"/>
                </a:solidFill>
                <a:highlight>
                  <a:srgbClr val="FFFFFF"/>
                </a:highlight>
                <a:latin typeface="Roboto Mono"/>
                <a:ea typeface="Roboto Mono"/>
                <a:cs typeface="Roboto Mono"/>
                <a:sym typeface="Roboto Mono"/>
              </a:rPr>
            </a:br>
            <a:r>
              <a:rPr lang="en" sz="2000" dirty="0">
                <a:solidFill>
                  <a:srgbClr val="000000"/>
                </a:solidFill>
                <a:highlight>
                  <a:srgbClr val="FFFFFF"/>
                </a:highlight>
                <a:latin typeface="Roboto Mono"/>
                <a:ea typeface="Roboto Mono"/>
                <a:cs typeface="Roboto Mono"/>
                <a:sym typeface="Roboto Mono"/>
              </a:rPr>
              <a:t>}</a:t>
            </a:r>
            <a:endParaRPr sz="2000" dirty="0">
              <a:solidFill>
                <a:srgbClr val="000000"/>
              </a:solidFill>
              <a:highlight>
                <a:srgbClr val="FFFFFF"/>
              </a:highlight>
              <a:latin typeface="Roboto Mono"/>
              <a:ea typeface="Roboto Mono"/>
              <a:cs typeface="Roboto Mono"/>
              <a:sym typeface="Roboto Mono"/>
            </a:endParaRPr>
          </a:p>
        </p:txBody>
      </p:sp>
      <p:graphicFrame>
        <p:nvGraphicFramePr>
          <p:cNvPr id="380" name="Google Shape;380;p65"/>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gridSpan="4">
                  <a:txBody>
                    <a:bodyPr/>
                    <a:lstStyle/>
                    <a:p>
                      <a:pPr marL="0" lvl="0" indent="0" algn="ctr" rtl="0">
                        <a:spcBef>
                          <a:spcPts val="0"/>
                        </a:spcBef>
                        <a:spcAft>
                          <a:spcPts val="0"/>
                        </a:spcAft>
                        <a:buNone/>
                      </a:pPr>
                      <a:r>
                        <a:rPr lang="en" sz="1300"/>
                        <a:t>v2</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t>28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40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rPr>
                        <a:t>28</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1300">
                          <a:solidFill>
                            <a:srgbClr val="FFFFFF"/>
                          </a:solidFill>
                        </a:rPr>
                        <a:t>32</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1300">
                          <a:solidFill>
                            <a:srgbClr val="FFFFFF"/>
                          </a:solidFill>
                        </a:rPr>
                        <a:t>36</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1300">
                          <a:solidFill>
                            <a:srgbClr val="FFFFFF"/>
                          </a:solidFill>
                        </a:rPr>
                        <a:t>40</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extLst>
                  <a:ext uri="{0D108BD9-81ED-4DB2-BD59-A6C34878D82A}">
                    <a16:rowId xmlns:a16="http://schemas.microsoft.com/office/drawing/2014/main" val="10003"/>
                  </a:ext>
                </a:extLst>
              </a:tr>
            </a:tbl>
          </a:graphicData>
        </a:graphic>
      </p:graphicFrame>
      <p:sp>
        <p:nvSpPr>
          <p:cNvPr id="381" name="Google Shape;381;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Effect transition="in" filter="fade">
                                      <p:cBhvr>
                                        <p:cTn id="7" dur="1000"/>
                                        <p:tgtEl>
                                          <p:spTgt spid="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9">
                                            <p:txEl>
                                              <p:pRg st="1" end="1"/>
                                            </p:txEl>
                                          </p:spTgt>
                                        </p:tgtEl>
                                        <p:attrNameLst>
                                          <p:attrName>style.visibility</p:attrName>
                                        </p:attrNameLst>
                                      </p:cBhvr>
                                      <p:to>
                                        <p:strVal val="visible"/>
                                      </p:to>
                                    </p:set>
                                    <p:animEffect transition="in" filter="fade">
                                      <p:cBhvr>
                                        <p:cTn id="12" dur="1000"/>
                                        <p:tgtEl>
                                          <p:spTgt spid="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87" name="Google Shape;387;p66"/>
          <p:cNvSpPr txBox="1">
            <a:spLocks noGrp="1"/>
          </p:cNvSpPr>
          <p:nvPr>
            <p:ph type="body" idx="1"/>
          </p:nvPr>
        </p:nvSpPr>
        <p:spPr>
          <a:xfrm>
            <a:off x="198500" y="3211450"/>
            <a:ext cx="8520600" cy="180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Step 7: Return the sum of mem</a:t>
            </a:r>
            <a:endParaRPr dirty="0">
              <a:solidFill>
                <a:srgbClr val="000000"/>
              </a:solidFill>
            </a:endParaRPr>
          </a:p>
          <a:p>
            <a:pPr marL="0" lvl="0" indent="0" algn="l" rtl="0">
              <a:spcBef>
                <a:spcPts val="1200"/>
              </a:spcBef>
              <a:spcAft>
                <a:spcPts val="1200"/>
              </a:spcAft>
              <a:buNone/>
            </a:pPr>
            <a:r>
              <a:rPr lang="en" sz="2000" dirty="0">
                <a:solidFill>
                  <a:srgbClr val="000000"/>
                </a:solidFill>
                <a:highlight>
                  <a:srgbClr val="FFFFFF"/>
                </a:highlight>
                <a:latin typeface="Roboto Mono"/>
                <a:ea typeface="Roboto Mono"/>
                <a:cs typeface="Roboto Mono"/>
                <a:sym typeface="Roboto Mono"/>
              </a:rPr>
              <a:t>return mem[0]+mem[1]+mem[2]+mem[3];</a:t>
            </a:r>
            <a:endParaRPr sz="2000" dirty="0">
              <a:solidFill>
                <a:srgbClr val="000000"/>
              </a:solidFill>
              <a:highlight>
                <a:srgbClr val="FFFFFF"/>
              </a:highlight>
              <a:latin typeface="Roboto Mono"/>
              <a:ea typeface="Roboto Mono"/>
              <a:cs typeface="Roboto Mono"/>
              <a:sym typeface="Roboto Mono"/>
            </a:endParaRPr>
          </a:p>
        </p:txBody>
      </p:sp>
      <p:graphicFrame>
        <p:nvGraphicFramePr>
          <p:cNvPr id="388" name="Google Shape;388;p66"/>
          <p:cNvGraphicFramePr/>
          <p:nvPr/>
        </p:nvGraphicFramePr>
        <p:xfrm>
          <a:off x="952500" y="1353875"/>
          <a:ext cx="7239000" cy="1840950"/>
        </p:xfrm>
        <a:graphic>
          <a:graphicData uri="http://schemas.openxmlformats.org/drawingml/2006/table">
            <a:tbl>
              <a:tblPr>
                <a:noFill/>
                <a:tableStyleId>{A583D368-9B18-4F23-829C-BAA019B9A023}</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gridCol w="381000">
                  <a:extLst>
                    <a:ext uri="{9D8B030D-6E8A-4147-A177-3AD203B41FA5}">
                      <a16:colId xmlns:a16="http://schemas.microsoft.com/office/drawing/2014/main" val="20018"/>
                    </a:ext>
                  </a:extLst>
                </a:gridCol>
              </a:tblGrid>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15</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17</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1300"/>
                        <a:t>19</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sz="1300">
                          <a:solidFill>
                            <a:srgbClr val="FFFFFF"/>
                          </a:solidFill>
                        </a:rPr>
                        <a:t>1</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1"/>
                  </a:ext>
                </a:extLst>
              </a:tr>
              <a:tr h="697950">
                <a:tc gridSpan="4">
                  <a:txBody>
                    <a:bodyPr/>
                    <a:lstStyle/>
                    <a:p>
                      <a:pPr marL="0" lvl="0" indent="0" algn="ctr" rtl="0">
                        <a:spcBef>
                          <a:spcPts val="0"/>
                        </a:spcBef>
                        <a:spcAft>
                          <a:spcPts val="0"/>
                        </a:spcAft>
                        <a:buNone/>
                      </a:pPr>
                      <a:r>
                        <a:rPr lang="en" sz="1300"/>
                        <a:t>v1</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gridSpan="4">
                  <a:txBody>
                    <a:bodyPr/>
                    <a:lstStyle/>
                    <a:p>
                      <a:pPr marL="0" lvl="0" indent="0" algn="ctr" rtl="0">
                        <a:spcBef>
                          <a:spcPts val="0"/>
                        </a:spcBef>
                        <a:spcAft>
                          <a:spcPts val="0"/>
                        </a:spcAft>
                        <a:buNone/>
                      </a:pPr>
                      <a:r>
                        <a:rPr lang="en" sz="1300"/>
                        <a:t>v2</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v3</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lvl="0" indent="0" algn="ctr" rtl="0">
                        <a:spcBef>
                          <a:spcPts val="0"/>
                        </a:spcBef>
                        <a:spcAft>
                          <a:spcPts val="0"/>
                        </a:spcAft>
                        <a:buNone/>
                      </a:pP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 sz="1300"/>
                        <a:t>mem</a:t>
                      </a:r>
                      <a:endParaRPr sz="1300"/>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4</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1</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t>28</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32</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36</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300"/>
                        <a:t>40</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rPr>
                        <a:t>82</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1300">
                          <a:solidFill>
                            <a:srgbClr val="FFFFFF"/>
                          </a:solidFill>
                        </a:rPr>
                        <a:t>32</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1300">
                          <a:solidFill>
                            <a:srgbClr val="FFFFFF"/>
                          </a:solidFill>
                        </a:rPr>
                        <a:t>36</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1300">
                          <a:solidFill>
                            <a:srgbClr val="FFFFFF"/>
                          </a:solidFill>
                        </a:rPr>
                        <a:t>40</a:t>
                      </a:r>
                      <a:endParaRPr sz="1300">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00"/>
                    </a:solidFill>
                  </a:tcPr>
                </a:tc>
                <a:extLst>
                  <a:ext uri="{0D108BD9-81ED-4DB2-BD59-A6C34878D82A}">
                    <a16:rowId xmlns:a16="http://schemas.microsoft.com/office/drawing/2014/main" val="10003"/>
                  </a:ext>
                </a:extLst>
              </a:tr>
            </a:tbl>
          </a:graphicData>
        </a:graphic>
      </p:graphicFrame>
      <p:sp>
        <p:nvSpPr>
          <p:cNvPr id="389" name="Google Shape;389;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animEffect transition="in" filter="fade">
                                      <p:cBhvr>
                                        <p:cTn id="7" dur="1000"/>
                                        <p:tgtEl>
                                          <p:spTgt spid="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7">
                                            <p:txEl>
                                              <p:pRg st="1" end="1"/>
                                            </p:txEl>
                                          </p:spTgt>
                                        </p:tgtEl>
                                        <p:attrNameLst>
                                          <p:attrName>style.visibility</p:attrName>
                                        </p:attrNameLst>
                                      </p:cBhvr>
                                      <p:to>
                                        <p:strVal val="visible"/>
                                      </p:to>
                                    </p:set>
                                    <p:animEffect transition="in" filter="fade">
                                      <p:cBhvr>
                                        <p:cTn id="12" dur="1000"/>
                                        <p:tgtEl>
                                          <p:spTgt spid="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395" name="Google Shape;395;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Clr>
                <a:schemeClr val="dk1"/>
              </a:buClr>
              <a:buSzPct val="55000"/>
              <a:buFont typeface="Arial"/>
              <a:buNone/>
            </a:pPr>
            <a:r>
              <a:rPr lang="en" sz="2000" dirty="0">
                <a:solidFill>
                  <a:srgbClr val="9900FF"/>
                </a:solidFill>
                <a:highlight>
                  <a:srgbClr val="FFFFFF"/>
                </a:highlight>
                <a:latin typeface="Roboto Mono"/>
                <a:ea typeface="Roboto Mono"/>
                <a:cs typeface="Roboto Mono"/>
                <a:sym typeface="Roboto Mono"/>
              </a:rPr>
              <a:t>__m128 v3 = _mm128_set1_ps(0);</a:t>
            </a:r>
            <a:br>
              <a:rPr lang="en" sz="2000" dirty="0">
                <a:solidFill>
                  <a:srgbClr val="0000FF"/>
                </a:solidFill>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int i;</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for(i = 0; i &lt; arrlen/4*4;i+=4) {</a:t>
            </a:r>
            <a:br>
              <a:rPr lang="en" sz="2000" dirty="0">
                <a:solidFill>
                  <a:srgbClr val="FF0000"/>
                </a:solidFill>
                <a:highlight>
                  <a:srgbClr val="FFFFFF"/>
                </a:highlight>
                <a:latin typeface="Roboto Mono"/>
                <a:ea typeface="Roboto Mono"/>
                <a:cs typeface="Roboto Mono"/>
                <a:sym typeface="Roboto Mono"/>
              </a:rPr>
            </a:br>
            <a:r>
              <a:rPr lang="en" sz="2000" dirty="0">
                <a:solidFill>
                  <a:srgbClr val="FF0000"/>
                </a:solidFill>
                <a:highlight>
                  <a:srgbClr val="FFFFFF"/>
                </a:highlight>
                <a:latin typeface="Roboto Mono"/>
                <a:ea typeface="Roboto Mono"/>
                <a:cs typeface="Roboto Mono"/>
                <a:sym typeface="Roboto Mono"/>
              </a:rPr>
              <a:t>    __m128 v1 = _mm128_load_ps(arr+i);</a:t>
            </a:r>
            <a:br>
              <a:rPr lang="en" sz="2000" dirty="0">
                <a:solidFill>
                  <a:srgbClr val="9900FF"/>
                </a:solidFill>
                <a:highlight>
                  <a:srgbClr val="FFFFFF"/>
                </a:highlight>
                <a:latin typeface="Roboto Mono"/>
                <a:ea typeface="Roboto Mono"/>
                <a:cs typeface="Roboto Mono"/>
                <a:sym typeface="Roboto Mono"/>
              </a:rPr>
            </a:br>
            <a:r>
              <a:rPr lang="en" sz="2000" dirty="0">
                <a:solidFill>
                  <a:srgbClr val="9900FF"/>
                </a:solidFill>
                <a:highlight>
                  <a:srgbClr val="FFFFFF"/>
                </a:highlight>
                <a:latin typeface="Roboto Mono"/>
                <a:ea typeface="Roboto Mono"/>
                <a:cs typeface="Roboto Mono"/>
                <a:sym typeface="Roboto Mono"/>
              </a:rPr>
              <a:t>    </a:t>
            </a:r>
            <a:r>
              <a:rPr lang="en" sz="2000" dirty="0">
                <a:solidFill>
                  <a:srgbClr val="0000FF"/>
                </a:solidFill>
                <a:highlight>
                  <a:srgbClr val="FFFFFF"/>
                </a:highlight>
                <a:latin typeface="Roboto Mono"/>
                <a:ea typeface="Roboto Mono"/>
                <a:cs typeface="Roboto Mono"/>
                <a:sym typeface="Roboto Mono"/>
              </a:rPr>
              <a:t>__m128 v2 = _mm128_load_ps(arrtwo+i);</a:t>
            </a:r>
            <a:br>
              <a:rPr lang="en" sz="2000" dirty="0">
                <a:solidFill>
                  <a:srgbClr val="9900FF"/>
                </a:solidFill>
                <a:highlight>
                  <a:srgbClr val="FFFFFF"/>
                </a:highlight>
                <a:latin typeface="Roboto Mono"/>
                <a:ea typeface="Roboto Mono"/>
                <a:cs typeface="Roboto Mono"/>
                <a:sym typeface="Roboto Mono"/>
              </a:rPr>
            </a:br>
            <a:r>
              <a:rPr lang="en" sz="2000" dirty="0">
                <a:solidFill>
                  <a:srgbClr val="9900FF"/>
                </a:solidFill>
                <a:highlight>
                  <a:srgbClr val="FFFFFF"/>
                </a:highlight>
                <a:latin typeface="Roboto Mono"/>
                <a:ea typeface="Roboto Mono"/>
                <a:cs typeface="Roboto Mono"/>
                <a:sym typeface="Roboto Mono"/>
              </a:rPr>
              <a:t>    v3 = _mm256_fmadd_ps(v1, v2, v3); </a:t>
            </a:r>
            <a:br>
              <a:rPr lang="en" sz="2000" dirty="0">
                <a:solidFill>
                  <a:srgbClr val="9900FF"/>
                </a:solidFill>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float mem[4] __attribute__ ((aligned (32)));</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_mm128_store(mem, v3);</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for(;i&lt;arrlen;i++) {</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    mem[0]+=arr[i]*arrtwo[i];</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a:t>
            </a:r>
            <a:br>
              <a:rPr lang="en" sz="2000" dirty="0">
                <a:highlight>
                  <a:srgbClr val="FFFFFF"/>
                </a:highlight>
                <a:latin typeface="Roboto Mono"/>
                <a:ea typeface="Roboto Mono"/>
                <a:cs typeface="Roboto Mono"/>
                <a:sym typeface="Roboto Mono"/>
              </a:rPr>
            </a:br>
            <a:r>
              <a:rPr lang="en" sz="2000" dirty="0">
                <a:highlight>
                  <a:srgbClr val="FFFFFF"/>
                </a:highlight>
                <a:latin typeface="Roboto Mono"/>
                <a:ea typeface="Roboto Mono"/>
                <a:cs typeface="Roboto Mono"/>
                <a:sym typeface="Roboto Mono"/>
              </a:rPr>
              <a:t>return mem[0]+mem[1]+mem[2]+mem[3];</a:t>
            </a:r>
            <a:endParaRPr sz="2000" dirty="0">
              <a:highlight>
                <a:srgbClr val="FFFFFF"/>
              </a:highlight>
              <a:latin typeface="Roboto Mono"/>
              <a:ea typeface="Roboto Mono"/>
              <a:cs typeface="Roboto Mono"/>
              <a:sym typeface="Roboto Mono"/>
            </a:endParaRPr>
          </a:p>
        </p:txBody>
      </p:sp>
      <p:sp>
        <p:nvSpPr>
          <p:cNvPr id="396" name="Google Shape;396;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Effect transition="in" filter="fade">
                                      <p:cBhvr>
                                        <p:cTn id="7" dur="1000"/>
                                        <p:tgtEl>
                                          <p:spTgt spid="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Applying DLP to Matrix Multiply</a:t>
            </a:r>
            <a:endParaRPr/>
          </a:p>
        </p:txBody>
      </p:sp>
      <p:sp>
        <p:nvSpPr>
          <p:cNvPr id="402" name="Google Shape;402;p68"/>
          <p:cNvSpPr txBox="1">
            <a:spLocks noGrp="1"/>
          </p:cNvSpPr>
          <p:nvPr>
            <p:ph type="body" idx="1"/>
          </p:nvPr>
        </p:nvSpPr>
        <p:spPr>
          <a:xfrm>
            <a:off x="198500" y="1246825"/>
            <a:ext cx="424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One final optimization here: right now, we load two rows to yield one value. Each row gets loaded n times.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With enough vector registers, we can do this simultaneously to several cells at once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uses 8 vector registers, but computes 4 cells with 4 loads: 2x fewer loads!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Does require an tail case for odd n</a:t>
            </a:r>
            <a:endParaRPr>
              <a:solidFill>
                <a:srgbClr val="000000"/>
              </a:solidFill>
            </a:endParaRPr>
          </a:p>
        </p:txBody>
      </p:sp>
      <p:graphicFrame>
        <p:nvGraphicFramePr>
          <p:cNvPr id="403" name="Google Shape;403;p68"/>
          <p:cNvGraphicFramePr/>
          <p:nvPr/>
        </p:nvGraphicFramePr>
        <p:xfrm>
          <a:off x="5177638" y="1346678"/>
          <a:ext cx="3445650" cy="3565890"/>
        </p:xfrm>
        <a:graphic>
          <a:graphicData uri="http://schemas.openxmlformats.org/drawingml/2006/table">
            <a:tbl>
              <a:tblPr>
                <a:noFill/>
                <a:tableStyleId>{A583D368-9B18-4F23-829C-BAA019B9A023}</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rPr>
                        <a:t>17</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solidFill>
                            <a:srgbClr val="FFFFFF"/>
                          </a:solidFill>
                        </a:rPr>
                        <a:t>21</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solidFill>
                            <a:srgbClr val="FFFFFF"/>
                          </a:solidFill>
                        </a:rPr>
                        <a:t>25</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
                          <a:solidFill>
                            <a:srgbClr val="FFFFFF"/>
                          </a:solidFill>
                        </a:rPr>
                        <a:t>29</a:t>
                      </a:r>
                      <a:endParaRPr>
                        <a:solidFill>
                          <a:srgbClr val="FFFFFF"/>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t>18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None/>
                      </a:pPr>
                      <a:r>
                        <a:rPr lang="en"/>
                        <a:t>22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None/>
                      </a:pPr>
                      <a:r>
                        <a:rPr lang="en"/>
                        <a:t>26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None/>
                      </a:pPr>
                      <a:r>
                        <a:rPr lang="en"/>
                        <a:t>30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a:t>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28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32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475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44750">
                <a:tc>
                  <a:txBody>
                    <a:bodyPr/>
                    <a:lstStyle/>
                    <a:p>
                      <a:pPr marL="0" lvl="0" indent="0" algn="ctr"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FF"/>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5A6BD"/>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44750">
                <a:tc>
                  <a:txBody>
                    <a:bodyPr/>
                    <a:lstStyle/>
                    <a:p>
                      <a:pPr marL="0" lvl="0" indent="0" algn="ctr"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a:t>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44750">
                <a:tc>
                  <a:txBody>
                    <a:bodyPr/>
                    <a:lstStyle/>
                    <a:p>
                      <a:pPr marL="0" lvl="0" indent="0" algn="ctr" rtl="0">
                        <a:spcBef>
                          <a:spcPts val="0"/>
                        </a:spcBef>
                        <a:spcAft>
                          <a:spcPts val="0"/>
                        </a:spcAft>
                        <a:buNone/>
                      </a:pPr>
                      <a:r>
                        <a:rPr lang="en"/>
                        <a:t>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44750">
                <a:tc>
                  <a:txBody>
                    <a:bodyPr/>
                    <a:lstStyle/>
                    <a:p>
                      <a:pPr marL="0" lvl="0" indent="0" algn="ctr" rtl="0">
                        <a:spcBef>
                          <a:spcPts val="0"/>
                        </a:spcBef>
                        <a:spcAft>
                          <a:spcPts val="0"/>
                        </a:spcAft>
                        <a:buNone/>
                      </a:pPr>
                      <a:r>
                        <a:rPr lang="en"/>
                        <a:t>13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404" name="Google Shape;40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410" name="Google Shape;4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Unfortunately, I couldn't get the code demo to work properly</a:t>
            </a:r>
            <a:endParaRPr dirty="0"/>
          </a:p>
          <a:p>
            <a:pPr marL="914400" lvl="1" indent="-317500" algn="l" rtl="0">
              <a:spcBef>
                <a:spcPts val="0"/>
              </a:spcBef>
              <a:spcAft>
                <a:spcPts val="0"/>
              </a:spcAft>
              <a:buSzPts val="1400"/>
              <a:buChar char="○"/>
            </a:pPr>
            <a:r>
              <a:rPr lang="en" dirty="0"/>
              <a:t>SIMD version kept being slower. Either I'm bad, I don't have SIMD vectors on this computer, or gcc is already SIMDing it for me. Probably the first one.</a:t>
            </a:r>
            <a:endParaRPr dirty="0"/>
          </a:p>
          <a:p>
            <a:pPr marL="457200" lvl="0" indent="-342900" algn="l" rtl="0">
              <a:spcBef>
                <a:spcPts val="0"/>
              </a:spcBef>
              <a:spcAft>
                <a:spcPts val="0"/>
              </a:spcAft>
              <a:buSzPts val="1800"/>
              <a:buChar char="●"/>
            </a:pPr>
            <a:r>
              <a:rPr lang="en" dirty="0"/>
              <a:t>SIMD instructions are very useful when doing the same operation on a large array</a:t>
            </a:r>
            <a:endParaRPr dirty="0"/>
          </a:p>
          <a:p>
            <a:pPr marL="457200" lvl="0" indent="-342900" algn="l" rtl="0">
              <a:spcBef>
                <a:spcPts val="0"/>
              </a:spcBef>
              <a:spcAft>
                <a:spcPts val="0"/>
              </a:spcAft>
              <a:buSzPts val="1800"/>
              <a:buChar char="●"/>
            </a:pPr>
            <a:r>
              <a:rPr lang="en" dirty="0"/>
              <a:t>Keep in mind that loads and stores to SIMD registers take a long time, so the goal is to keep the data in registers for as long as possible; otherwise you spend most of your time in loads/stores</a:t>
            </a:r>
            <a:endParaRPr dirty="0"/>
          </a:p>
        </p:txBody>
      </p:sp>
      <p:sp>
        <p:nvSpPr>
          <p:cNvPr id="411" name="Google Shape;41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animEffect transition="in" filter="fade">
                                      <p:cBhvr>
                                        <p:cTn id="7" dur="1000"/>
                                        <p:tgtEl>
                                          <p:spTgt spid="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xEl>
                                              <p:pRg st="1" end="1"/>
                                            </p:txEl>
                                          </p:spTgt>
                                        </p:tgtEl>
                                        <p:attrNameLst>
                                          <p:attrName>style.visibility</p:attrName>
                                        </p:attrNameLst>
                                      </p:cBhvr>
                                      <p:to>
                                        <p:strVal val="visible"/>
                                      </p:to>
                                    </p:set>
                                    <p:animEffect transition="in" filter="fade">
                                      <p:cBhvr>
                                        <p:cTn id="12" dur="1000"/>
                                        <p:tgtEl>
                                          <p:spTgt spid="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
                                            <p:txEl>
                                              <p:pRg st="2" end="2"/>
                                            </p:txEl>
                                          </p:spTgt>
                                        </p:tgtEl>
                                        <p:attrNameLst>
                                          <p:attrName>style.visibility</p:attrName>
                                        </p:attrNameLst>
                                      </p:cBhvr>
                                      <p:to>
                                        <p:strVal val="visible"/>
                                      </p:to>
                                    </p:set>
                                    <p:animEffect transition="in" filter="fade">
                                      <p:cBhvr>
                                        <p:cTn id="17" dur="1000"/>
                                        <p:tgtEl>
                                          <p:spTgt spid="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
                                            <p:txEl>
                                              <p:pRg st="3" end="3"/>
                                            </p:txEl>
                                          </p:spTgt>
                                        </p:tgtEl>
                                        <p:attrNameLst>
                                          <p:attrName>style.visibility</p:attrName>
                                        </p:attrNameLst>
                                      </p:cBhvr>
                                      <p:to>
                                        <p:strVal val="visible"/>
                                      </p:to>
                                    </p:set>
                                    <p:animEffect transition="in" filter="fade">
                                      <p:cBhvr>
                                        <p:cTn id="22" dur="1000"/>
                                        <p:tgtEl>
                                          <p:spTgt spid="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Parallelism?</a:t>
            </a:r>
            <a:endParaRPr/>
          </a:p>
        </p:txBody>
      </p:sp>
      <p:sp>
        <p:nvSpPr>
          <p:cNvPr id="170" name="Google Shape;170;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To answer this question, it's useful to take a look at modern supercomputers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Often large warehouse-scale systems, which when used properly can handle extremely fast/large computations</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Berkeley's Savio Cluster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Google/Amazon computing warehouses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Personal computers will generally have similar structures at a smaller scale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My computer: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2 GHz clock cycle</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16 GB RAM</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64-bit Intel CPU using x64 (the 64-bit version of x86 assembly)</a:t>
            </a:r>
            <a:endParaRPr dirty="0">
              <a:solidFill>
                <a:srgbClr val="000000"/>
              </a:solidFill>
            </a:endParaRPr>
          </a:p>
        </p:txBody>
      </p:sp>
      <p:sp>
        <p:nvSpPr>
          <p:cNvPr id="171" name="Google Shape;17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0"/>
                                        <p:tgtEl>
                                          <p:spTgt spid="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xEl>
                                              <p:pRg st="5" end="5"/>
                                            </p:txEl>
                                          </p:spTgt>
                                        </p:tgtEl>
                                        <p:attrNameLst>
                                          <p:attrName>style.visibility</p:attrName>
                                        </p:attrNameLst>
                                      </p:cBhvr>
                                      <p:to>
                                        <p:strVal val="visible"/>
                                      </p:to>
                                    </p:set>
                                    <p:animEffect transition="in" filter="fade">
                                      <p:cBhvr>
                                        <p:cTn id="32" dur="1000"/>
                                        <p:tgtEl>
                                          <p:spTgt spid="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0">
                                            <p:txEl>
                                              <p:pRg st="6" end="6"/>
                                            </p:txEl>
                                          </p:spTgt>
                                        </p:tgtEl>
                                        <p:attrNameLst>
                                          <p:attrName>style.visibility</p:attrName>
                                        </p:attrNameLst>
                                      </p:cBhvr>
                                      <p:to>
                                        <p:strVal val="visible"/>
                                      </p:to>
                                    </p:set>
                                    <p:animEffect transition="in" filter="fade">
                                      <p:cBhvr>
                                        <p:cTn id="37" dur="1000"/>
                                        <p:tgtEl>
                                          <p:spTgt spid="1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0">
                                            <p:txEl>
                                              <p:pRg st="7" end="7"/>
                                            </p:txEl>
                                          </p:spTgt>
                                        </p:tgtEl>
                                        <p:attrNameLst>
                                          <p:attrName>style.visibility</p:attrName>
                                        </p:attrNameLst>
                                      </p:cBhvr>
                                      <p:to>
                                        <p:strVal val="visible"/>
                                      </p:to>
                                    </p:set>
                                    <p:animEffect transition="in" filter="fade">
                                      <p:cBhvr>
                                        <p:cTn id="42" dur="1000"/>
                                        <p:tgtEl>
                                          <p:spTgt spid="1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0">
                                            <p:txEl>
                                              <p:pRg st="8" end="8"/>
                                            </p:txEl>
                                          </p:spTgt>
                                        </p:tgtEl>
                                        <p:attrNameLst>
                                          <p:attrName>style.visibility</p:attrName>
                                        </p:attrNameLst>
                                      </p:cBhvr>
                                      <p:to>
                                        <p:strVal val="visible"/>
                                      </p:to>
                                    </p:set>
                                    <p:animEffect transition="in" filter="fade">
                                      <p:cBhvr>
                                        <p:cTn id="47" dur="1000"/>
                                        <p:tgtEl>
                                          <p:spTgt spid="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7" name="Google Shape;17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8" name="Google Shape;17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79" name="Google Shape;179;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5" name="Google Shape;18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6" name="Google Shape;18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87" name="Google Shape;187;p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3" name="Google Shape;193;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4" name="Google Shape;19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95" name="Google Shape;195;p41"/>
          <p:cNvPicPr preferRelativeResize="0"/>
          <p:nvPr/>
        </p:nvPicPr>
        <p:blipFill>
          <a:blip r:embed="rId3">
            <a:alphaModFix/>
          </a:blip>
          <a:stretch>
            <a:fillRect/>
          </a:stretch>
        </p:blipFill>
        <p:spPr>
          <a:xfrm>
            <a:off x="-7620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Higher Clock Speed?</a:t>
            </a:r>
            <a:endParaRPr/>
          </a:p>
        </p:txBody>
      </p:sp>
      <p:sp>
        <p:nvSpPr>
          <p:cNvPr id="201" name="Google Shape;201;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The speed of light is ~300,000,000 m/s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1 GHz = 1/1,000,000,000 s, so 1 clock cycles per nanosecond</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3e8 m/s * 1s/1e9 ns = 0.3 m/ns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Light travels 30 cm = about one foot in one nanosecond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My clock cycle is 2 GHz, which is a clock cycle every half-nanosecond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Conclusion: My computer's running so fast that the concept of simultaneity would break down if my CPU was larger than my hand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warehouse is larger than my hand (I hope), so it would be physically impossible for a supercomputer to run at a significantly faster clock speed</a:t>
            </a:r>
            <a:endParaRPr>
              <a:solidFill>
                <a:srgbClr val="000000"/>
              </a:solidFill>
            </a:endParaRPr>
          </a:p>
        </p:txBody>
      </p:sp>
      <p:sp>
        <p:nvSpPr>
          <p:cNvPr id="202" name="Google Shape;2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10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xEl>
                                              <p:pRg st="1" end="1"/>
                                            </p:txEl>
                                          </p:spTgt>
                                        </p:tgtEl>
                                        <p:attrNameLst>
                                          <p:attrName>style.visibility</p:attrName>
                                        </p:attrNameLst>
                                      </p:cBhvr>
                                      <p:to>
                                        <p:strVal val="visible"/>
                                      </p:to>
                                    </p:set>
                                    <p:animEffect transition="in" filter="fade">
                                      <p:cBhvr>
                                        <p:cTn id="12" dur="1000"/>
                                        <p:tgtEl>
                                          <p:spTgt spid="2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animEffect transition="in" filter="fade">
                                      <p:cBhvr>
                                        <p:cTn id="17" dur="1000"/>
                                        <p:tgtEl>
                                          <p:spTgt spid="2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xEl>
                                              <p:pRg st="3" end="3"/>
                                            </p:txEl>
                                          </p:spTgt>
                                        </p:tgtEl>
                                        <p:attrNameLst>
                                          <p:attrName>style.visibility</p:attrName>
                                        </p:attrNameLst>
                                      </p:cBhvr>
                                      <p:to>
                                        <p:strVal val="visible"/>
                                      </p:to>
                                    </p:set>
                                    <p:animEffect transition="in" filter="fade">
                                      <p:cBhvr>
                                        <p:cTn id="22" dur="1000"/>
                                        <p:tgtEl>
                                          <p:spTgt spid="2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xEl>
                                              <p:pRg st="4" end="4"/>
                                            </p:txEl>
                                          </p:spTgt>
                                        </p:tgtEl>
                                        <p:attrNameLst>
                                          <p:attrName>style.visibility</p:attrName>
                                        </p:attrNameLst>
                                      </p:cBhvr>
                                      <p:to>
                                        <p:strVal val="visible"/>
                                      </p:to>
                                    </p:set>
                                    <p:animEffect transition="in" filter="fade">
                                      <p:cBhvr>
                                        <p:cTn id="27" dur="1000"/>
                                        <p:tgtEl>
                                          <p:spTgt spid="2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1">
                                            <p:txEl>
                                              <p:pRg st="5" end="5"/>
                                            </p:txEl>
                                          </p:spTgt>
                                        </p:tgtEl>
                                        <p:attrNameLst>
                                          <p:attrName>style.visibility</p:attrName>
                                        </p:attrNameLst>
                                      </p:cBhvr>
                                      <p:to>
                                        <p:strVal val="visible"/>
                                      </p:to>
                                    </p:set>
                                    <p:animEffect transition="in" filter="fade">
                                      <p:cBhvr>
                                        <p:cTn id="32" dur="1000"/>
                                        <p:tgtEl>
                                          <p:spTgt spid="2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1">
                                            <p:txEl>
                                              <p:pRg st="6" end="6"/>
                                            </p:txEl>
                                          </p:spTgt>
                                        </p:tgtEl>
                                        <p:attrNameLst>
                                          <p:attrName>style.visibility</p:attrName>
                                        </p:attrNameLst>
                                      </p:cBhvr>
                                      <p:to>
                                        <p:strVal val="visible"/>
                                      </p:to>
                                    </p:set>
                                    <p:animEffect transition="in" filter="fade">
                                      <p:cBhvr>
                                        <p:cTn id="37" dur="1000"/>
                                        <p:tgtEl>
                                          <p:spTgt spid="2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Faster Memory Accesses/More Transistors?</a:t>
            </a:r>
            <a:endParaRPr/>
          </a:p>
        </p:txBody>
      </p:sp>
      <p:sp>
        <p:nvSpPr>
          <p:cNvPr id="208" name="Google Shape;208;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Not significantly different</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Magnetic-disk based memory accesses also are near physical limits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More transistors = more heat = silicon starts to melt</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Small improvements possible, but not ~1000x better.</a:t>
            </a:r>
            <a:endParaRPr dirty="0">
              <a:solidFill>
                <a:srgbClr val="000000"/>
              </a:solidFill>
            </a:endParaRPr>
          </a:p>
        </p:txBody>
      </p:sp>
      <p:sp>
        <p:nvSpPr>
          <p:cNvPr id="209" name="Google Shape;20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animEffect transition="in" filter="fade">
                                      <p:cBhvr>
                                        <p:cTn id="7" dur="1000"/>
                                        <p:tgtEl>
                                          <p:spTgt spid="2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xEl>
                                              <p:pRg st="1" end="1"/>
                                            </p:txEl>
                                          </p:spTgt>
                                        </p:tgtEl>
                                        <p:attrNameLst>
                                          <p:attrName>style.visibility</p:attrName>
                                        </p:attrNameLst>
                                      </p:cBhvr>
                                      <p:to>
                                        <p:strVal val="visible"/>
                                      </p:to>
                                    </p:set>
                                    <p:animEffect transition="in" filter="fade">
                                      <p:cBhvr>
                                        <p:cTn id="12" dur="1000"/>
                                        <p:tgtEl>
                                          <p:spTgt spid="2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xEl>
                                              <p:pRg st="2" end="2"/>
                                            </p:txEl>
                                          </p:spTgt>
                                        </p:tgtEl>
                                        <p:attrNameLst>
                                          <p:attrName>style.visibility</p:attrName>
                                        </p:attrNameLst>
                                      </p:cBhvr>
                                      <p:to>
                                        <p:strVal val="visible"/>
                                      </p:to>
                                    </p:set>
                                    <p:animEffect transition="in" filter="fade">
                                      <p:cBhvr>
                                        <p:cTn id="17" dur="1000"/>
                                        <p:tgtEl>
                                          <p:spTgt spid="2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8">
                                            <p:txEl>
                                              <p:pRg st="3" end="3"/>
                                            </p:txEl>
                                          </p:spTgt>
                                        </p:tgtEl>
                                        <p:attrNameLst>
                                          <p:attrName>style.visibility</p:attrName>
                                        </p:attrNameLst>
                                      </p:cBhvr>
                                      <p:to>
                                        <p:strVal val="visible"/>
                                      </p:to>
                                    </p:set>
                                    <p:animEffect transition="in" filter="fade">
                                      <p:cBhvr>
                                        <p:cTn id="22" dur="1000"/>
                                        <p:tgtEl>
                                          <p:spTgt spid="2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3380</Words>
  <Application>Microsoft Office PowerPoint</Application>
  <PresentationFormat>全屏显示(16:9)</PresentationFormat>
  <Paragraphs>735</Paragraphs>
  <Slides>35</Slides>
  <Notes>35</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35</vt:i4>
      </vt:variant>
    </vt:vector>
  </HeadingPairs>
  <TitlesOfParts>
    <vt:vector size="41" baseType="lpstr">
      <vt:lpstr>Consolas</vt:lpstr>
      <vt:lpstr>Courier New</vt:lpstr>
      <vt:lpstr>Arial</vt:lpstr>
      <vt:lpstr>Roboto Mono</vt:lpstr>
      <vt:lpstr>Simple Light</vt:lpstr>
      <vt:lpstr>CS61C (Weaver)</vt:lpstr>
      <vt:lpstr>CS61C: Great Ideas in Computer Architecture (aka Machine Structures)</vt:lpstr>
      <vt:lpstr>Agenda</vt:lpstr>
      <vt:lpstr>Computing in the News</vt:lpstr>
      <vt:lpstr>Why Parallelism?</vt:lpstr>
      <vt:lpstr>PowerPoint 演示文稿</vt:lpstr>
      <vt:lpstr>PowerPoint 演示文稿</vt:lpstr>
      <vt:lpstr>PowerPoint 演示文稿</vt:lpstr>
      <vt:lpstr>Higher Clock Speed?</vt:lpstr>
      <vt:lpstr>Faster Memory Accesses/More Transistors?</vt:lpstr>
      <vt:lpstr>More complicated operations?</vt:lpstr>
      <vt:lpstr>More computers?</vt:lpstr>
      <vt:lpstr>Why Parallelism?</vt:lpstr>
      <vt:lpstr>Toy Example: Vector Sum</vt:lpstr>
      <vt:lpstr>Toy Example: Vector Sum: Naive</vt:lpstr>
      <vt:lpstr>Toy Example: Vector Sum: Single Add</vt:lpstr>
      <vt:lpstr>Toy Example: Vector Sum: Vectorized Add</vt:lpstr>
      <vt:lpstr>SIMD Instructions</vt:lpstr>
      <vt:lpstr>SIMD Instructions</vt:lpstr>
      <vt:lpstr>Intel Intrinsics</vt:lpstr>
      <vt:lpstr>Intel Intrinsics: Types</vt:lpstr>
      <vt:lpstr>Intel Intrinsics: Instructions</vt:lpstr>
      <vt:lpstr>Vector Sum (128-bit registers, 32-bit integers</vt:lpstr>
      <vt:lpstr>Common mistakes when working with SIMD instructions</vt:lpstr>
      <vt:lpstr>Applying DLP to Matrix Multiply </vt:lpstr>
      <vt:lpstr>Applying DLP to Matrix Multiply</vt:lpstr>
      <vt:lpstr>Applying DLP to Matrix Multiply</vt:lpstr>
      <vt:lpstr>Applying DLP to Matrix Multiply</vt:lpstr>
      <vt:lpstr>Applying DLP to Matrix Multiply</vt:lpstr>
      <vt:lpstr>Applying DLP to Matrix Multiply</vt:lpstr>
      <vt:lpstr>Applying DLP to Matrix Multiply</vt:lpstr>
      <vt:lpstr>Applying DLP to Matrix Multiply</vt:lpstr>
      <vt:lpstr>Applying DLP to Matrix Multiply</vt:lpstr>
      <vt:lpstr>Applying DLP to Matrix Multiply</vt:lpstr>
      <vt:lpstr>Applying DLP to Matrix Multiply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Great Ideas in Computer Architecture (aka Machine Structures)</dc:title>
  <cp:lastModifiedBy>叶 广扬</cp:lastModifiedBy>
  <cp:revision>1</cp:revision>
  <dcterms:modified xsi:type="dcterms:W3CDTF">2023-09-25T07:59:13Z</dcterms:modified>
</cp:coreProperties>
</file>