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0" r:id="rId1"/>
    <p:sldMasterId id="2147483681" r:id="rId2"/>
  </p:sldMasterIdLst>
  <p:notesMasterIdLst>
    <p:notesMasterId r:id="rId3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087812A-9D29-40CD-88A0-1AED2121A279}">
  <a:tblStyle styleId="{3087812A-9D29-40CD-88A0-1AED2121A27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1" d="100"/>
          <a:sy n="121" d="100"/>
        </p:scale>
        <p:origin x="92" y="2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243db8a3f7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243db8a3f7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3dcf368881_0_3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3dcf368881_0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3dcf368881_0_3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3dcf368881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3dcf368881_0_3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3dcf368881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3dcf368881_0_3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3dcf368881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3dcf368881_0_3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3dcf368881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3dcf368881_0_3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3dcf36888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3dcf368881_0_3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13dcf368881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3dcf368881_0_3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3dcf368881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3dcf368881_0_3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3dcf368881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3dcf368881_0_3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3dcf368881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0949c5aff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0949c5aff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https://news.mit.edu/2023/codon-python-based-compiler-achieve-orders-magnitude-speedups-0314</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d189fe731d_0_2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1d189fe731d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d189fe731d_0_2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d189fe731d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094961549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09496154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20949615498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2094961549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20949615498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2094961549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d189fe731d_0_2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d189fe731d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d189fe731d_0_2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d189fe731d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d189fe731d_0_2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d189fe731d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1d189fe731d_0_2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1d189fe731d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d189fe731d_0_2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d189fe731d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d189fe731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d189fe73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1d189fe731d_0_3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1d189fe731d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d189fe731d_0_3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1d189fe731d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20949615498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20949615498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20949615498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2094961549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20949615498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20949615498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20949615498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20949615498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d189fe731d_0_1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d189fe731d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3aaf244ca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3aaf244ca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3dcf36888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3dcf36888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3dcf368881_0_3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3dcf368881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3dcf368881_0_3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3dcf368881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3dcf368881_0_3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3dcf368881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Subtitl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8" name="Google Shape;58;p14"/>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59" name="Google Shape;59;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
        <p:nvSpPr>
          <p:cNvPr id="60" name="Google Shape;60;p14"/>
          <p:cNvSpPr txBox="1">
            <a:spLocks noGrp="1"/>
          </p:cNvSpPr>
          <p:nvPr>
            <p:ph type="subTitle" idx="2"/>
          </p:nvPr>
        </p:nvSpPr>
        <p:spPr>
          <a:xfrm>
            <a:off x="1473000" y="3788500"/>
            <a:ext cx="6198000" cy="4797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rgbClr val="9E9E9E"/>
              </a:buClr>
              <a:buSzPts val="1800"/>
              <a:buNone/>
              <a:defRPr>
                <a:solidFill>
                  <a:srgbClr val="9E9E9E"/>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no subtitle)">
  <p:cSld name="TITLE_1">
    <p:spTree>
      <p:nvGrpSpPr>
        <p:cNvPr id="1" name="Shape 61"/>
        <p:cNvGrpSpPr/>
        <p:nvPr/>
      </p:nvGrpSpPr>
      <p:grpSpPr>
        <a:xfrm>
          <a:off x="0" y="0"/>
          <a:ext cx="0" cy="0"/>
          <a:chOff x="0" y="0"/>
          <a:chExt cx="0" cy="0"/>
        </a:xfrm>
      </p:grpSpPr>
      <p:sp>
        <p:nvSpPr>
          <p:cNvPr id="62" name="Google Shape;62;p15"/>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3" name="Google Shape;63;p15"/>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64" name="Google Shape;64;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71" name="Google Shape;71;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4" name="Google Shape;74;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5" name="Google Shape;75;p18"/>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76" name="Google Shape;76;p18"/>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7"/>
        <p:cNvGrpSpPr/>
        <p:nvPr/>
      </p:nvGrpSpPr>
      <p:grpSpPr>
        <a:xfrm>
          <a:off x="0" y="0"/>
          <a:ext cx="0" cy="0"/>
          <a:chOff x="0" y="0"/>
          <a:chExt cx="0" cy="0"/>
        </a:xfrm>
      </p:grpSpPr>
      <p:sp>
        <p:nvSpPr>
          <p:cNvPr id="78" name="Google Shape;78;p1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0"/>
        <p:cNvGrpSpPr/>
        <p:nvPr/>
      </p:nvGrpSpPr>
      <p:grpSpPr>
        <a:xfrm>
          <a:off x="0" y="0"/>
          <a:ext cx="0" cy="0"/>
          <a:chOff x="0" y="0"/>
          <a:chExt cx="0" cy="0"/>
        </a:xfrm>
      </p:grpSpPr>
      <p:sp>
        <p:nvSpPr>
          <p:cNvPr id="81" name="Google Shape;81;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82" name="Google Shape;82;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3" name="Google Shape;83;p20"/>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84"/>
        <p:cNvGrpSpPr/>
        <p:nvPr/>
      </p:nvGrpSpPr>
      <p:grpSpPr>
        <a:xfrm>
          <a:off x="0" y="0"/>
          <a:ext cx="0" cy="0"/>
          <a:chOff x="0" y="0"/>
          <a:chExt cx="0" cy="0"/>
        </a:xfrm>
      </p:grpSpPr>
      <p:sp>
        <p:nvSpPr>
          <p:cNvPr id="85" name="Google Shape;85;p2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6" name="Google Shape;86;p21"/>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87" name="Google Shape;87;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 Optional">
  <p:cSld name="SECTION_HEADER_1">
    <p:bg>
      <p:bgPr>
        <a:solidFill>
          <a:srgbClr val="D9EAD3"/>
        </a:solidFill>
        <a:effectLst/>
      </p:bgPr>
    </p:bg>
    <p:spTree>
      <p:nvGrpSpPr>
        <p:cNvPr id="1" name="Shape 88"/>
        <p:cNvGrpSpPr/>
        <p:nvPr/>
      </p:nvGrpSpPr>
      <p:grpSpPr>
        <a:xfrm>
          <a:off x="0" y="0"/>
          <a:ext cx="0" cy="0"/>
          <a:chOff x="0" y="0"/>
          <a:chExt cx="0" cy="0"/>
        </a:xfrm>
      </p:grpSpPr>
      <p:sp>
        <p:nvSpPr>
          <p:cNvPr id="89" name="Google Shape;89;p2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0" name="Google Shape;90;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body - Optional">
  <p:cSld name="TITLE_AND_BODY_1">
    <p:bg>
      <p:bgPr>
        <a:solidFill>
          <a:srgbClr val="D9EAD3"/>
        </a:solidFill>
        <a:effectLst/>
      </p:bgPr>
    </p:bg>
    <p:spTree>
      <p:nvGrpSpPr>
        <p:cNvPr id="1" name="Shape 91"/>
        <p:cNvGrpSpPr/>
        <p:nvPr/>
      </p:nvGrpSpPr>
      <p:grpSpPr>
        <a:xfrm>
          <a:off x="0" y="0"/>
          <a:ext cx="0" cy="0"/>
          <a:chOff x="0" y="0"/>
          <a:chExt cx="0" cy="0"/>
        </a:xfrm>
      </p:grpSpPr>
      <p:sp>
        <p:nvSpPr>
          <p:cNvPr id="92" name="Google Shape;92;p2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3" name="Google Shape;93;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94" name="Google Shape;94;p2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D9EAD3"/>
        </a:solidFill>
        <a:effectLst/>
      </p:bgPr>
    </p:bg>
    <p:spTree>
      <p:nvGrpSpPr>
        <p:cNvPr id="1" name="Shape 95"/>
        <p:cNvGrpSpPr/>
        <p:nvPr/>
      </p:nvGrpSpPr>
      <p:grpSpPr>
        <a:xfrm>
          <a:off x="0" y="0"/>
          <a:ext cx="0" cy="0"/>
          <a:chOff x="0" y="0"/>
          <a:chExt cx="0" cy="0"/>
        </a:xfrm>
      </p:grpSpPr>
      <p:sp>
        <p:nvSpPr>
          <p:cNvPr id="96" name="Google Shape;96;p2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7" name="Google Shape;97;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98" name="Google Shape;98;p24"/>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99" name="Google Shape;99;p24"/>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D9EAD3"/>
        </a:solidFill>
        <a:effectLst/>
      </p:bgPr>
    </p:bg>
    <p:spTree>
      <p:nvGrpSpPr>
        <p:cNvPr id="1" name="Shape 100"/>
        <p:cNvGrpSpPr/>
        <p:nvPr/>
      </p:nvGrpSpPr>
      <p:grpSpPr>
        <a:xfrm>
          <a:off x="0" y="0"/>
          <a:ext cx="0" cy="0"/>
          <a:chOff x="0" y="0"/>
          <a:chExt cx="0" cy="0"/>
        </a:xfrm>
      </p:grpSpPr>
      <p:sp>
        <p:nvSpPr>
          <p:cNvPr id="101" name="Google Shape;101;p2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2" name="Google Shape;102;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One column text - Optional">
  <p:cSld name="ONE_COLUMN_TEXT_1">
    <p:bg>
      <p:bgPr>
        <a:solidFill>
          <a:srgbClr val="D9EAD3"/>
        </a:solidFill>
        <a:effectLst/>
      </p:bgPr>
    </p:bg>
    <p:spTree>
      <p:nvGrpSpPr>
        <p:cNvPr id="1" name="Shape 103"/>
        <p:cNvGrpSpPr/>
        <p:nvPr/>
      </p:nvGrpSpPr>
      <p:grpSpPr>
        <a:xfrm>
          <a:off x="0" y="0"/>
          <a:ext cx="0" cy="0"/>
          <a:chOff x="0" y="0"/>
          <a:chExt cx="0" cy="0"/>
        </a:xfrm>
      </p:grpSpPr>
      <p:sp>
        <p:nvSpPr>
          <p:cNvPr id="104" name="Google Shape;104;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05" name="Google Shape;105;p2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6" name="Google Shape;106;p26"/>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D9EAD3"/>
        </a:solidFill>
        <a:effectLst/>
      </p:bgPr>
    </p:bg>
    <p:spTree>
      <p:nvGrpSpPr>
        <p:cNvPr id="1" name="Shape 107"/>
        <p:cNvGrpSpPr/>
        <p:nvPr/>
      </p:nvGrpSpPr>
      <p:grpSpPr>
        <a:xfrm>
          <a:off x="0" y="0"/>
          <a:ext cx="0" cy="0"/>
          <a:chOff x="0" y="0"/>
          <a:chExt cx="0" cy="0"/>
        </a:xfrm>
      </p:grpSpPr>
      <p:sp>
        <p:nvSpPr>
          <p:cNvPr id="108" name="Google Shape;108;p2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9" name="Google Shape;109;p27"/>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110" name="Google Shape;11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 Dan Scope">
  <p:cSld name="SECTION_HEADER_1_1">
    <p:bg>
      <p:bgPr>
        <a:solidFill>
          <a:srgbClr val="FCE5CD"/>
        </a:solidFill>
        <a:effectLst/>
      </p:bgPr>
    </p:bg>
    <p:spTree>
      <p:nvGrpSpPr>
        <p:cNvPr id="1" name="Shape 111"/>
        <p:cNvGrpSpPr/>
        <p:nvPr/>
      </p:nvGrpSpPr>
      <p:grpSpPr>
        <a:xfrm>
          <a:off x="0" y="0"/>
          <a:ext cx="0" cy="0"/>
          <a:chOff x="0" y="0"/>
          <a:chExt cx="0" cy="0"/>
        </a:xfrm>
      </p:grpSpPr>
      <p:sp>
        <p:nvSpPr>
          <p:cNvPr id="112" name="Google Shape;112;p2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3" name="Google Shape;113;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body - Dan Scope">
  <p:cSld name="TITLE_AND_BODY_1_1">
    <p:bg>
      <p:bgPr>
        <a:solidFill>
          <a:srgbClr val="FCE5CD"/>
        </a:solidFill>
        <a:effectLst/>
      </p:bgPr>
    </p:bg>
    <p:spTree>
      <p:nvGrpSpPr>
        <p:cNvPr id="1" name="Shape 114"/>
        <p:cNvGrpSpPr/>
        <p:nvPr/>
      </p:nvGrpSpPr>
      <p:grpSpPr>
        <a:xfrm>
          <a:off x="0" y="0"/>
          <a:ext cx="0" cy="0"/>
          <a:chOff x="0" y="0"/>
          <a:chExt cx="0" cy="0"/>
        </a:xfrm>
      </p:grpSpPr>
      <p:sp>
        <p:nvSpPr>
          <p:cNvPr id="115" name="Google Shape;115;p2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6" name="Google Shape;116;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17" name="Google Shape;117;p2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wo columns - Dan Scope">
  <p:cSld name="TITLE_AND_TWO_COLUMNS_1_1">
    <p:bg>
      <p:bgPr>
        <a:solidFill>
          <a:srgbClr val="FCE5CD"/>
        </a:solidFill>
        <a:effectLst/>
      </p:bgPr>
    </p:bg>
    <p:spTree>
      <p:nvGrpSpPr>
        <p:cNvPr id="1" name="Shape 118"/>
        <p:cNvGrpSpPr/>
        <p:nvPr/>
      </p:nvGrpSpPr>
      <p:grpSpPr>
        <a:xfrm>
          <a:off x="0" y="0"/>
          <a:ext cx="0" cy="0"/>
          <a:chOff x="0" y="0"/>
          <a:chExt cx="0" cy="0"/>
        </a:xfrm>
      </p:grpSpPr>
      <p:sp>
        <p:nvSpPr>
          <p:cNvPr id="119" name="Google Shape;119;p3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0" name="Google Shape;120;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21" name="Google Shape;121;p30"/>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22" name="Google Shape;122;p30"/>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 Dan Scope">
  <p:cSld name="TITLE_ONLY_1_1">
    <p:bg>
      <p:bgPr>
        <a:solidFill>
          <a:srgbClr val="FCE5CD"/>
        </a:solidFill>
        <a:effectLst/>
      </p:bgPr>
    </p:bg>
    <p:spTree>
      <p:nvGrpSpPr>
        <p:cNvPr id="1" name="Shape 123"/>
        <p:cNvGrpSpPr/>
        <p:nvPr/>
      </p:nvGrpSpPr>
      <p:grpSpPr>
        <a:xfrm>
          <a:off x="0" y="0"/>
          <a:ext cx="0" cy="0"/>
          <a:chOff x="0" y="0"/>
          <a:chExt cx="0" cy="0"/>
        </a:xfrm>
      </p:grpSpPr>
      <p:sp>
        <p:nvSpPr>
          <p:cNvPr id="124" name="Google Shape;124;p3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5" name="Google Shape;125;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One column text - Dan Scope">
  <p:cSld name="ONE_COLUMN_TEXT_1_1">
    <p:bg>
      <p:bgPr>
        <a:solidFill>
          <a:srgbClr val="FCE5CD"/>
        </a:solidFill>
        <a:effectLst/>
      </p:bgPr>
    </p:bg>
    <p:spTree>
      <p:nvGrpSpPr>
        <p:cNvPr id="1" name="Shape 126"/>
        <p:cNvGrpSpPr/>
        <p:nvPr/>
      </p:nvGrpSpPr>
      <p:grpSpPr>
        <a:xfrm>
          <a:off x="0" y="0"/>
          <a:ext cx="0" cy="0"/>
          <a:chOff x="0" y="0"/>
          <a:chExt cx="0" cy="0"/>
        </a:xfrm>
      </p:grpSpPr>
      <p:sp>
        <p:nvSpPr>
          <p:cNvPr id="127" name="Google Shape;127;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28" name="Google Shape;128;p3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9" name="Google Shape;129;p32"/>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 Dan Scope">
  <p:cSld name="CUSTOM_1_1">
    <p:bg>
      <p:bgPr>
        <a:solidFill>
          <a:srgbClr val="FCE5CD"/>
        </a:solidFill>
        <a:effectLst/>
      </p:bgPr>
    </p:bg>
    <p:spTree>
      <p:nvGrpSpPr>
        <p:cNvPr id="1" name="Shape 130"/>
        <p:cNvGrpSpPr/>
        <p:nvPr/>
      </p:nvGrpSpPr>
      <p:grpSpPr>
        <a:xfrm>
          <a:off x="0" y="0"/>
          <a:ext cx="0" cy="0"/>
          <a:chOff x="0" y="0"/>
          <a:chExt cx="0" cy="0"/>
        </a:xfrm>
      </p:grpSpPr>
      <p:sp>
        <p:nvSpPr>
          <p:cNvPr id="131" name="Google Shape;131;p3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2" name="Google Shape;132;p33"/>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133" name="Google Shape;133;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134"/>
        <p:cNvGrpSpPr/>
        <p:nvPr/>
      </p:nvGrpSpPr>
      <p:grpSpPr>
        <a:xfrm>
          <a:off x="0" y="0"/>
          <a:ext cx="0" cy="0"/>
          <a:chOff x="0" y="0"/>
          <a:chExt cx="0" cy="0"/>
        </a:xfrm>
      </p:grpSpPr>
      <p:grpSp>
        <p:nvGrpSpPr>
          <p:cNvPr id="135" name="Google Shape;135;p34"/>
          <p:cNvGrpSpPr/>
          <p:nvPr/>
        </p:nvGrpSpPr>
        <p:grpSpPr>
          <a:xfrm>
            <a:off x="6098378" y="5"/>
            <a:ext cx="3045625" cy="2030570"/>
            <a:chOff x="6098378" y="5"/>
            <a:chExt cx="3045625" cy="2030570"/>
          </a:xfrm>
        </p:grpSpPr>
        <p:sp>
          <p:nvSpPr>
            <p:cNvPr id="136" name="Google Shape;136;p34"/>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4"/>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4"/>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4"/>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4"/>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34"/>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42" name="Google Shape;142;p3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
        <p:nvSpPr>
          <p:cNvPr id="54" name="Google Shape;54;p13"/>
          <p:cNvSpPr/>
          <p:nvPr/>
        </p:nvSpPr>
        <p:spPr>
          <a:xfrm>
            <a:off x="0" y="1017725"/>
            <a:ext cx="9144000" cy="111600"/>
          </a:xfrm>
          <a:prstGeom prst="rect">
            <a:avLst/>
          </a:prstGeom>
          <a:gradFill>
            <a:gsLst>
              <a:gs pos="0">
                <a:schemeClr val="dk1"/>
              </a:gs>
              <a:gs pos="100000">
                <a:srgbClr val="E85C5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600" b="1">
                <a:solidFill>
                  <a:schemeClr val="lt1"/>
                </a:solidFill>
              </a:rPr>
              <a:t>CS 61C</a:t>
            </a:r>
            <a:endParaRPr sz="600" b="1">
              <a:solidFill>
                <a:schemeClr val="lt1"/>
              </a:solidFill>
            </a:endParaRPr>
          </a:p>
        </p:txBody>
      </p:sp>
      <p:sp>
        <p:nvSpPr>
          <p:cNvPr id="55" name="Google Shape;55;p13"/>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chemeClr val="lt1"/>
                </a:solidFill>
              </a:rPr>
              <a:t>Spring 2023</a:t>
            </a:r>
            <a:endParaRPr sz="600" b="1">
              <a:solidFill>
                <a:schemeClr val="lt1"/>
              </a:solidFil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5"/>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CS61C: Great Ideas in Computer Architecture (aka Machine Structures)</a:t>
            </a:r>
            <a:endParaRPr/>
          </a:p>
        </p:txBody>
      </p:sp>
      <p:sp>
        <p:nvSpPr>
          <p:cNvPr id="148" name="Google Shape;148;p35"/>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Lecture 26: Thread-level Parallelism</a:t>
            </a:r>
            <a:endParaRPr/>
          </a:p>
        </p:txBody>
      </p:sp>
      <p:sp>
        <p:nvSpPr>
          <p:cNvPr id="149" name="Google Shape;149;p35"/>
          <p:cNvSpPr txBox="1">
            <a:spLocks noGrp="1"/>
          </p:cNvSpPr>
          <p:nvPr>
            <p:ph type="subTitle" idx="2"/>
          </p:nvPr>
        </p:nvSpPr>
        <p:spPr>
          <a:xfrm>
            <a:off x="1473000" y="3788500"/>
            <a:ext cx="6198000" cy="4797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a:t>Instructors: Dan Garcia, Justin Yokota</a:t>
            </a:r>
            <a:endParaRPr/>
          </a:p>
        </p:txBody>
      </p:sp>
      <p:sp>
        <p:nvSpPr>
          <p:cNvPr id="150" name="Google Shape;150;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r>
              <a:rPr lang="en"/>
              <a: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4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Multithreading: Fork-Join Model</a:t>
            </a:r>
            <a:endParaRPr/>
          </a:p>
        </p:txBody>
      </p:sp>
      <p:sp>
        <p:nvSpPr>
          <p:cNvPr id="217" name="Google Shape;217;p44"/>
          <p:cNvSpPr txBox="1">
            <a:spLocks noGrp="1"/>
          </p:cNvSpPr>
          <p:nvPr>
            <p:ph type="body" idx="1"/>
          </p:nvPr>
        </p:nvSpPr>
        <p:spPr>
          <a:xfrm>
            <a:off x="198500" y="3148350"/>
            <a:ext cx="8520600" cy="1864200"/>
          </a:xfrm>
          <a:prstGeom prst="rect">
            <a:avLst/>
          </a:prstGeom>
        </p:spPr>
        <p:txBody>
          <a:bodyPr spcFirstLastPara="1" wrap="square" lIns="91425" tIns="91425" rIns="91425" bIns="91425" anchor="t" anchorCtr="0">
            <a:normAutofit fontScale="85000" lnSpcReduction="20000"/>
          </a:bodyPr>
          <a:lstStyle/>
          <a:p>
            <a:pPr marL="457200" lvl="0" indent="-325755" algn="l" rtl="0">
              <a:spcBef>
                <a:spcPts val="0"/>
              </a:spcBef>
              <a:spcAft>
                <a:spcPts val="0"/>
              </a:spcAft>
              <a:buSzPct val="100000"/>
              <a:buChar char="●"/>
            </a:pPr>
            <a:r>
              <a:rPr lang="en"/>
              <a:t>Many different multithreading models, but for this class, we'll consider the fork-join model</a:t>
            </a:r>
            <a:endParaRPr/>
          </a:p>
          <a:p>
            <a:pPr marL="457200" lvl="0" indent="-325755" algn="l" rtl="0">
              <a:spcBef>
                <a:spcPts val="0"/>
              </a:spcBef>
              <a:spcAft>
                <a:spcPts val="0"/>
              </a:spcAft>
              <a:buSzPct val="100000"/>
              <a:buChar char="●"/>
            </a:pPr>
            <a:r>
              <a:rPr lang="en"/>
              <a:t>Program starts serial</a:t>
            </a:r>
            <a:endParaRPr/>
          </a:p>
          <a:p>
            <a:pPr marL="457200" lvl="0" indent="-325755" algn="l" rtl="0">
              <a:spcBef>
                <a:spcPts val="0"/>
              </a:spcBef>
              <a:spcAft>
                <a:spcPts val="0"/>
              </a:spcAft>
              <a:buSzPct val="100000"/>
              <a:buChar char="●"/>
            </a:pPr>
            <a:r>
              <a:rPr lang="en"/>
              <a:t>Fork: Master thread creates multiple threads for a segment. Divide the work to all threads</a:t>
            </a:r>
            <a:endParaRPr/>
          </a:p>
          <a:p>
            <a:pPr marL="457200" lvl="0" indent="-325755" algn="l" rtl="0">
              <a:spcBef>
                <a:spcPts val="0"/>
              </a:spcBef>
              <a:spcAft>
                <a:spcPts val="0"/>
              </a:spcAft>
              <a:buSzPct val="100000"/>
              <a:buChar char="●"/>
            </a:pPr>
            <a:r>
              <a:rPr lang="en"/>
              <a:t>Join: Wait until all threads finish their work, synchronize, and terminate all but the master thread</a:t>
            </a:r>
            <a:endParaRPr/>
          </a:p>
          <a:p>
            <a:pPr marL="457200" lvl="0" indent="-325755" algn="l" rtl="0">
              <a:spcBef>
                <a:spcPts val="0"/>
              </a:spcBef>
              <a:spcAft>
                <a:spcPts val="0"/>
              </a:spcAft>
              <a:buSzPct val="100000"/>
              <a:buChar char="●"/>
            </a:pPr>
            <a:r>
              <a:rPr lang="en"/>
              <a:t>Fork and Join take a while (on the order of a few thousand memory operations), so goal is to minimize the number of forks/joins, and minimize the serial parts.</a:t>
            </a:r>
            <a:endParaRPr/>
          </a:p>
        </p:txBody>
      </p:sp>
      <p:pic>
        <p:nvPicPr>
          <p:cNvPr id="218" name="Google Shape;218;p44"/>
          <p:cNvPicPr preferRelativeResize="0"/>
          <p:nvPr/>
        </p:nvPicPr>
        <p:blipFill>
          <a:blip r:embed="rId3">
            <a:alphaModFix/>
          </a:blip>
          <a:stretch>
            <a:fillRect/>
          </a:stretch>
        </p:blipFill>
        <p:spPr>
          <a:xfrm>
            <a:off x="1446863" y="1148375"/>
            <a:ext cx="5832263" cy="1999975"/>
          </a:xfrm>
          <a:prstGeom prst="rect">
            <a:avLst/>
          </a:prstGeom>
          <a:noFill/>
          <a:ln>
            <a:noFill/>
          </a:ln>
        </p:spPr>
      </p:pic>
      <p:sp>
        <p:nvSpPr>
          <p:cNvPr id="219" name="Google Shape;219;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7">
                                            <p:txEl>
                                              <p:pRg st="0" end="0"/>
                                            </p:txEl>
                                          </p:spTgt>
                                        </p:tgtEl>
                                        <p:attrNameLst>
                                          <p:attrName>style.visibility</p:attrName>
                                        </p:attrNameLst>
                                      </p:cBhvr>
                                      <p:to>
                                        <p:strVal val="visible"/>
                                      </p:to>
                                    </p:set>
                                    <p:animEffect transition="in" filter="fade">
                                      <p:cBhvr>
                                        <p:cTn id="7" dur="1000"/>
                                        <p:tgtEl>
                                          <p:spTgt spid="2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7">
                                            <p:txEl>
                                              <p:pRg st="1" end="1"/>
                                            </p:txEl>
                                          </p:spTgt>
                                        </p:tgtEl>
                                        <p:attrNameLst>
                                          <p:attrName>style.visibility</p:attrName>
                                        </p:attrNameLst>
                                      </p:cBhvr>
                                      <p:to>
                                        <p:strVal val="visible"/>
                                      </p:to>
                                    </p:set>
                                    <p:animEffect transition="in" filter="fade">
                                      <p:cBhvr>
                                        <p:cTn id="12" dur="1000"/>
                                        <p:tgtEl>
                                          <p:spTgt spid="2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7">
                                            <p:txEl>
                                              <p:pRg st="2" end="2"/>
                                            </p:txEl>
                                          </p:spTgt>
                                        </p:tgtEl>
                                        <p:attrNameLst>
                                          <p:attrName>style.visibility</p:attrName>
                                        </p:attrNameLst>
                                      </p:cBhvr>
                                      <p:to>
                                        <p:strVal val="visible"/>
                                      </p:to>
                                    </p:set>
                                    <p:animEffect transition="in" filter="fade">
                                      <p:cBhvr>
                                        <p:cTn id="17" dur="1000"/>
                                        <p:tgtEl>
                                          <p:spTgt spid="2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7">
                                            <p:txEl>
                                              <p:pRg st="3" end="3"/>
                                            </p:txEl>
                                          </p:spTgt>
                                        </p:tgtEl>
                                        <p:attrNameLst>
                                          <p:attrName>style.visibility</p:attrName>
                                        </p:attrNameLst>
                                      </p:cBhvr>
                                      <p:to>
                                        <p:strVal val="visible"/>
                                      </p:to>
                                    </p:set>
                                    <p:animEffect transition="in" filter="fade">
                                      <p:cBhvr>
                                        <p:cTn id="22" dur="1000"/>
                                        <p:tgtEl>
                                          <p:spTgt spid="21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7">
                                            <p:txEl>
                                              <p:pRg st="4" end="4"/>
                                            </p:txEl>
                                          </p:spTgt>
                                        </p:tgtEl>
                                        <p:attrNameLst>
                                          <p:attrName>style.visibility</p:attrName>
                                        </p:attrNameLst>
                                      </p:cBhvr>
                                      <p:to>
                                        <p:strVal val="visible"/>
                                      </p:to>
                                    </p:set>
                                    <p:animEffect transition="in" filter="fade">
                                      <p:cBhvr>
                                        <p:cTn id="27" dur="1000"/>
                                        <p:tgtEl>
                                          <p:spTgt spid="21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Multithreading: Fork-Join Model in Human Terms</a:t>
            </a:r>
            <a:endParaRPr/>
          </a:p>
        </p:txBody>
      </p:sp>
      <p:sp>
        <p:nvSpPr>
          <p:cNvPr id="225" name="Google Shape;225;p45"/>
          <p:cNvSpPr txBox="1">
            <a:spLocks noGrp="1"/>
          </p:cNvSpPr>
          <p:nvPr>
            <p:ph type="body" idx="1"/>
          </p:nvPr>
        </p:nvSpPr>
        <p:spPr>
          <a:xfrm>
            <a:off x="198500" y="3148350"/>
            <a:ext cx="8520600" cy="18642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SzPts val="1800"/>
              <a:buChar char="●"/>
            </a:pPr>
            <a:r>
              <a:rPr lang="en"/>
              <a:t>Let's say I want to make a big mural</a:t>
            </a:r>
            <a:endParaRPr/>
          </a:p>
          <a:p>
            <a:pPr marL="457200" lvl="0" indent="-342900" algn="l" rtl="0">
              <a:spcBef>
                <a:spcPts val="0"/>
              </a:spcBef>
              <a:spcAft>
                <a:spcPts val="0"/>
              </a:spcAft>
              <a:buSzPts val="1800"/>
              <a:buChar char="●"/>
            </a:pPr>
            <a:r>
              <a:rPr lang="en"/>
              <a:t>Step 1: I plan out things on paper, set up the wall for painting, etc.</a:t>
            </a:r>
            <a:endParaRPr/>
          </a:p>
          <a:p>
            <a:pPr marL="457200" lvl="0" indent="-342900" algn="l" rtl="0">
              <a:spcBef>
                <a:spcPts val="0"/>
              </a:spcBef>
              <a:spcAft>
                <a:spcPts val="0"/>
              </a:spcAft>
              <a:buSzPts val="1800"/>
              <a:buChar char="●"/>
            </a:pPr>
            <a:r>
              <a:rPr lang="en"/>
              <a:t>Step 2: Find a bunch of other people to help me paint (takes some time)</a:t>
            </a:r>
            <a:endParaRPr/>
          </a:p>
          <a:p>
            <a:pPr marL="457200" lvl="0" indent="-342900" algn="l" rtl="0">
              <a:spcBef>
                <a:spcPts val="0"/>
              </a:spcBef>
              <a:spcAft>
                <a:spcPts val="0"/>
              </a:spcAft>
              <a:buSzPts val="1800"/>
              <a:buChar char="●"/>
            </a:pPr>
            <a:r>
              <a:rPr lang="en"/>
              <a:t>Step 3: Assign each person some chunk of the wall to paint</a:t>
            </a:r>
            <a:endParaRPr/>
          </a:p>
          <a:p>
            <a:pPr marL="457200" lvl="0" indent="-342900" algn="l" rtl="0">
              <a:spcBef>
                <a:spcPts val="0"/>
              </a:spcBef>
              <a:spcAft>
                <a:spcPts val="0"/>
              </a:spcAft>
              <a:buSzPts val="1800"/>
              <a:buChar char="●"/>
            </a:pPr>
            <a:r>
              <a:rPr lang="en"/>
              <a:t>Step 4: Wait until the last person finishes painting their section</a:t>
            </a:r>
            <a:endParaRPr/>
          </a:p>
          <a:p>
            <a:pPr marL="457200" lvl="0" indent="-342900" algn="l" rtl="0">
              <a:spcBef>
                <a:spcPts val="0"/>
              </a:spcBef>
              <a:spcAft>
                <a:spcPts val="0"/>
              </a:spcAft>
              <a:buSzPts val="1800"/>
              <a:buChar char="●"/>
            </a:pPr>
            <a:r>
              <a:rPr lang="en"/>
              <a:t>Step 5: I do some cleanup, last minute checks, etc.</a:t>
            </a:r>
            <a:endParaRPr/>
          </a:p>
        </p:txBody>
      </p:sp>
      <p:pic>
        <p:nvPicPr>
          <p:cNvPr id="226" name="Google Shape;226;p45"/>
          <p:cNvPicPr preferRelativeResize="0"/>
          <p:nvPr/>
        </p:nvPicPr>
        <p:blipFill>
          <a:blip r:embed="rId3">
            <a:alphaModFix/>
          </a:blip>
          <a:stretch>
            <a:fillRect/>
          </a:stretch>
        </p:blipFill>
        <p:spPr>
          <a:xfrm>
            <a:off x="1446863" y="1148375"/>
            <a:ext cx="5832263" cy="1999975"/>
          </a:xfrm>
          <a:prstGeom prst="rect">
            <a:avLst/>
          </a:prstGeom>
          <a:noFill/>
          <a:ln>
            <a:noFill/>
          </a:ln>
        </p:spPr>
      </p:pic>
      <p:sp>
        <p:nvSpPr>
          <p:cNvPr id="227" name="Google Shape;227;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5">
                                            <p:txEl>
                                              <p:pRg st="0" end="0"/>
                                            </p:txEl>
                                          </p:spTgt>
                                        </p:tgtEl>
                                        <p:attrNameLst>
                                          <p:attrName>style.visibility</p:attrName>
                                        </p:attrNameLst>
                                      </p:cBhvr>
                                      <p:to>
                                        <p:strVal val="visible"/>
                                      </p:to>
                                    </p:set>
                                    <p:animEffect transition="in" filter="fade">
                                      <p:cBhvr>
                                        <p:cTn id="7" dur="1000"/>
                                        <p:tgtEl>
                                          <p:spTgt spid="2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5">
                                            <p:txEl>
                                              <p:pRg st="1" end="1"/>
                                            </p:txEl>
                                          </p:spTgt>
                                        </p:tgtEl>
                                        <p:attrNameLst>
                                          <p:attrName>style.visibility</p:attrName>
                                        </p:attrNameLst>
                                      </p:cBhvr>
                                      <p:to>
                                        <p:strVal val="visible"/>
                                      </p:to>
                                    </p:set>
                                    <p:animEffect transition="in" filter="fade">
                                      <p:cBhvr>
                                        <p:cTn id="12" dur="1000"/>
                                        <p:tgtEl>
                                          <p:spTgt spid="22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5">
                                            <p:txEl>
                                              <p:pRg st="2" end="2"/>
                                            </p:txEl>
                                          </p:spTgt>
                                        </p:tgtEl>
                                        <p:attrNameLst>
                                          <p:attrName>style.visibility</p:attrName>
                                        </p:attrNameLst>
                                      </p:cBhvr>
                                      <p:to>
                                        <p:strVal val="visible"/>
                                      </p:to>
                                    </p:set>
                                    <p:animEffect transition="in" filter="fade">
                                      <p:cBhvr>
                                        <p:cTn id="17" dur="1000"/>
                                        <p:tgtEl>
                                          <p:spTgt spid="22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5">
                                            <p:txEl>
                                              <p:pRg st="3" end="3"/>
                                            </p:txEl>
                                          </p:spTgt>
                                        </p:tgtEl>
                                        <p:attrNameLst>
                                          <p:attrName>style.visibility</p:attrName>
                                        </p:attrNameLst>
                                      </p:cBhvr>
                                      <p:to>
                                        <p:strVal val="visible"/>
                                      </p:to>
                                    </p:set>
                                    <p:animEffect transition="in" filter="fade">
                                      <p:cBhvr>
                                        <p:cTn id="22" dur="1000"/>
                                        <p:tgtEl>
                                          <p:spTgt spid="22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5">
                                            <p:txEl>
                                              <p:pRg st="4" end="4"/>
                                            </p:txEl>
                                          </p:spTgt>
                                        </p:tgtEl>
                                        <p:attrNameLst>
                                          <p:attrName>style.visibility</p:attrName>
                                        </p:attrNameLst>
                                      </p:cBhvr>
                                      <p:to>
                                        <p:strVal val="visible"/>
                                      </p:to>
                                    </p:set>
                                    <p:animEffect transition="in" filter="fade">
                                      <p:cBhvr>
                                        <p:cTn id="27" dur="1000"/>
                                        <p:tgtEl>
                                          <p:spTgt spid="22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5">
                                            <p:txEl>
                                              <p:pRg st="5" end="5"/>
                                            </p:txEl>
                                          </p:spTgt>
                                        </p:tgtEl>
                                        <p:attrNameLst>
                                          <p:attrName>style.visibility</p:attrName>
                                        </p:attrNameLst>
                                      </p:cBhvr>
                                      <p:to>
                                        <p:strVal val="visible"/>
                                      </p:to>
                                    </p:set>
                                    <p:animEffect transition="in" filter="fade">
                                      <p:cBhvr>
                                        <p:cTn id="32" dur="1000"/>
                                        <p:tgtEl>
                                          <p:spTgt spid="22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Multithreading: Scaling Efficiency</a:t>
            </a:r>
            <a:endParaRPr/>
          </a:p>
        </p:txBody>
      </p:sp>
      <p:sp>
        <p:nvSpPr>
          <p:cNvPr id="233" name="Google Shape;233;p4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Main problems: Minimize the nonparallelizable portion, and balance the load</a:t>
            </a:r>
            <a:endParaRPr/>
          </a:p>
          <a:p>
            <a:pPr marL="457200" lvl="0" indent="-342900" algn="l" rtl="0">
              <a:spcBef>
                <a:spcPts val="0"/>
              </a:spcBef>
              <a:spcAft>
                <a:spcPts val="0"/>
              </a:spcAft>
              <a:buSzPts val="1800"/>
              <a:buChar char="●"/>
            </a:pPr>
            <a:r>
              <a:rPr lang="en"/>
              <a:t>Minimize the time spent doing solo work (and overhead in finding people)</a:t>
            </a:r>
            <a:endParaRPr/>
          </a:p>
          <a:p>
            <a:pPr marL="914400" lvl="1" indent="-317500" algn="l" rtl="0">
              <a:spcBef>
                <a:spcPts val="0"/>
              </a:spcBef>
              <a:spcAft>
                <a:spcPts val="0"/>
              </a:spcAft>
              <a:buSzPts val="1400"/>
              <a:buChar char="○"/>
            </a:pPr>
            <a:r>
              <a:rPr lang="en"/>
              <a:t>If the mural is small enough, it'll take more time to find people to help out, so might as well do it myself</a:t>
            </a:r>
            <a:endParaRPr/>
          </a:p>
          <a:p>
            <a:pPr marL="457200" lvl="0" indent="-342900" algn="l" rtl="0">
              <a:spcBef>
                <a:spcPts val="0"/>
              </a:spcBef>
              <a:spcAft>
                <a:spcPts val="0"/>
              </a:spcAft>
              <a:buSzPts val="1800"/>
              <a:buChar char="●"/>
            </a:pPr>
            <a:r>
              <a:rPr lang="en"/>
              <a:t>Strong scaling: If I double the number of people working, how much faster does the problem get (ideally close to 2x faster)?</a:t>
            </a:r>
            <a:endParaRPr/>
          </a:p>
          <a:p>
            <a:pPr marL="457200" lvl="0" indent="-342900" algn="l" rtl="0">
              <a:spcBef>
                <a:spcPts val="0"/>
              </a:spcBef>
              <a:spcAft>
                <a:spcPts val="0"/>
              </a:spcAft>
              <a:buSzPts val="1800"/>
              <a:buChar char="●"/>
            </a:pPr>
            <a:r>
              <a:rPr lang="en"/>
              <a:t>Weak scaling: If I double the number of people working AND double the mural size, how fast is it now (ideally close to 1x)?</a:t>
            </a:r>
            <a:endParaRPr/>
          </a:p>
          <a:p>
            <a:pPr marL="457200" lvl="0" indent="-342900" algn="l" rtl="0">
              <a:spcBef>
                <a:spcPts val="0"/>
              </a:spcBef>
              <a:spcAft>
                <a:spcPts val="0"/>
              </a:spcAft>
              <a:buSzPts val="1800"/>
              <a:buChar char="●"/>
            </a:pPr>
            <a:r>
              <a:rPr lang="en"/>
              <a:t>Load balancing</a:t>
            </a:r>
            <a:endParaRPr/>
          </a:p>
          <a:p>
            <a:pPr marL="914400" lvl="1" indent="-317500" algn="l" rtl="0">
              <a:spcBef>
                <a:spcPts val="0"/>
              </a:spcBef>
              <a:spcAft>
                <a:spcPts val="0"/>
              </a:spcAft>
              <a:buSzPts val="1400"/>
              <a:buChar char="○"/>
            </a:pPr>
            <a:r>
              <a:rPr lang="en"/>
              <a:t>We're limited by the person who takes the most time to finish</a:t>
            </a:r>
            <a:endParaRPr/>
          </a:p>
          <a:p>
            <a:pPr marL="914400" lvl="1" indent="-317500" algn="l" rtl="0">
              <a:spcBef>
                <a:spcPts val="0"/>
              </a:spcBef>
              <a:spcAft>
                <a:spcPts val="0"/>
              </a:spcAft>
              <a:buSzPts val="1400"/>
              <a:buChar char="○"/>
            </a:pPr>
            <a:r>
              <a:rPr lang="en"/>
              <a:t>Not everyone paints at the same speed, some parts of the mural might have more detail than others and therefore take longer to paint</a:t>
            </a:r>
            <a:endParaRPr/>
          </a:p>
          <a:p>
            <a:pPr marL="914400" lvl="1" indent="-317500" algn="l" rtl="0">
              <a:spcBef>
                <a:spcPts val="0"/>
              </a:spcBef>
              <a:spcAft>
                <a:spcPts val="0"/>
              </a:spcAft>
              <a:buSzPts val="1400"/>
              <a:buChar char="○"/>
            </a:pPr>
            <a:r>
              <a:rPr lang="en"/>
              <a:t>Often impossible to perfectly load balance, so we have to make do with "close enough" and "statistically, everyone should have about the same amount of work"</a:t>
            </a:r>
            <a:endParaRPr/>
          </a:p>
        </p:txBody>
      </p:sp>
      <p:sp>
        <p:nvSpPr>
          <p:cNvPr id="234" name="Google Shape;234;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3">
                                            <p:txEl>
                                              <p:pRg st="0" end="0"/>
                                            </p:txEl>
                                          </p:spTgt>
                                        </p:tgtEl>
                                        <p:attrNameLst>
                                          <p:attrName>style.visibility</p:attrName>
                                        </p:attrNameLst>
                                      </p:cBhvr>
                                      <p:to>
                                        <p:strVal val="visible"/>
                                      </p:to>
                                    </p:set>
                                    <p:animEffect transition="in" filter="fade">
                                      <p:cBhvr>
                                        <p:cTn id="7" dur="1000"/>
                                        <p:tgtEl>
                                          <p:spTgt spid="2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3">
                                            <p:txEl>
                                              <p:pRg st="1" end="1"/>
                                            </p:txEl>
                                          </p:spTgt>
                                        </p:tgtEl>
                                        <p:attrNameLst>
                                          <p:attrName>style.visibility</p:attrName>
                                        </p:attrNameLst>
                                      </p:cBhvr>
                                      <p:to>
                                        <p:strVal val="visible"/>
                                      </p:to>
                                    </p:set>
                                    <p:animEffect transition="in" filter="fade">
                                      <p:cBhvr>
                                        <p:cTn id="12" dur="1000"/>
                                        <p:tgtEl>
                                          <p:spTgt spid="23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3">
                                            <p:txEl>
                                              <p:pRg st="2" end="2"/>
                                            </p:txEl>
                                          </p:spTgt>
                                        </p:tgtEl>
                                        <p:attrNameLst>
                                          <p:attrName>style.visibility</p:attrName>
                                        </p:attrNameLst>
                                      </p:cBhvr>
                                      <p:to>
                                        <p:strVal val="visible"/>
                                      </p:to>
                                    </p:set>
                                    <p:animEffect transition="in" filter="fade">
                                      <p:cBhvr>
                                        <p:cTn id="17" dur="1000"/>
                                        <p:tgtEl>
                                          <p:spTgt spid="23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3">
                                            <p:txEl>
                                              <p:pRg st="3" end="3"/>
                                            </p:txEl>
                                          </p:spTgt>
                                        </p:tgtEl>
                                        <p:attrNameLst>
                                          <p:attrName>style.visibility</p:attrName>
                                        </p:attrNameLst>
                                      </p:cBhvr>
                                      <p:to>
                                        <p:strVal val="visible"/>
                                      </p:to>
                                    </p:set>
                                    <p:animEffect transition="in" filter="fade">
                                      <p:cBhvr>
                                        <p:cTn id="22" dur="1000"/>
                                        <p:tgtEl>
                                          <p:spTgt spid="23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3">
                                            <p:txEl>
                                              <p:pRg st="4" end="4"/>
                                            </p:txEl>
                                          </p:spTgt>
                                        </p:tgtEl>
                                        <p:attrNameLst>
                                          <p:attrName>style.visibility</p:attrName>
                                        </p:attrNameLst>
                                      </p:cBhvr>
                                      <p:to>
                                        <p:strVal val="visible"/>
                                      </p:to>
                                    </p:set>
                                    <p:animEffect transition="in" filter="fade">
                                      <p:cBhvr>
                                        <p:cTn id="27" dur="1000"/>
                                        <p:tgtEl>
                                          <p:spTgt spid="23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3">
                                            <p:txEl>
                                              <p:pRg st="5" end="5"/>
                                            </p:txEl>
                                          </p:spTgt>
                                        </p:tgtEl>
                                        <p:attrNameLst>
                                          <p:attrName>style.visibility</p:attrName>
                                        </p:attrNameLst>
                                      </p:cBhvr>
                                      <p:to>
                                        <p:strVal val="visible"/>
                                      </p:to>
                                    </p:set>
                                    <p:animEffect transition="in" filter="fade">
                                      <p:cBhvr>
                                        <p:cTn id="32" dur="1000"/>
                                        <p:tgtEl>
                                          <p:spTgt spid="23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33">
                                            <p:txEl>
                                              <p:pRg st="6" end="6"/>
                                            </p:txEl>
                                          </p:spTgt>
                                        </p:tgtEl>
                                        <p:attrNameLst>
                                          <p:attrName>style.visibility</p:attrName>
                                        </p:attrNameLst>
                                      </p:cBhvr>
                                      <p:to>
                                        <p:strVal val="visible"/>
                                      </p:to>
                                    </p:set>
                                    <p:animEffect transition="in" filter="fade">
                                      <p:cBhvr>
                                        <p:cTn id="37" dur="1000"/>
                                        <p:tgtEl>
                                          <p:spTgt spid="23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33">
                                            <p:txEl>
                                              <p:pRg st="7" end="7"/>
                                            </p:txEl>
                                          </p:spTgt>
                                        </p:tgtEl>
                                        <p:attrNameLst>
                                          <p:attrName>style.visibility</p:attrName>
                                        </p:attrNameLst>
                                      </p:cBhvr>
                                      <p:to>
                                        <p:strVal val="visible"/>
                                      </p:to>
                                    </p:set>
                                    <p:animEffect transition="in" filter="fade">
                                      <p:cBhvr>
                                        <p:cTn id="42" dur="1000"/>
                                        <p:tgtEl>
                                          <p:spTgt spid="23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33">
                                            <p:txEl>
                                              <p:pRg st="8" end="8"/>
                                            </p:txEl>
                                          </p:spTgt>
                                        </p:tgtEl>
                                        <p:attrNameLst>
                                          <p:attrName>style.visibility</p:attrName>
                                        </p:attrNameLst>
                                      </p:cBhvr>
                                      <p:to>
                                        <p:strVal val="visible"/>
                                      </p:to>
                                    </p:set>
                                    <p:animEffect transition="in" filter="fade">
                                      <p:cBhvr>
                                        <p:cTn id="47" dur="1000"/>
                                        <p:tgtEl>
                                          <p:spTgt spid="23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OpenMP</a:t>
            </a:r>
            <a:endParaRPr/>
          </a:p>
        </p:txBody>
      </p:sp>
      <p:sp>
        <p:nvSpPr>
          <p:cNvPr id="240" name="Google Shape;240;p4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OpenMP is an extension of C used for multi-threaded code (shared memory, so no multi-node computation)</a:t>
            </a:r>
            <a:endParaRPr/>
          </a:p>
          <a:p>
            <a:pPr marL="457200" lvl="0" indent="-342900" algn="l" rtl="0">
              <a:spcBef>
                <a:spcPts val="0"/>
              </a:spcBef>
              <a:spcAft>
                <a:spcPts val="0"/>
              </a:spcAft>
              <a:buSzPts val="1800"/>
              <a:buChar char="●"/>
            </a:pPr>
            <a:r>
              <a:rPr lang="en"/>
              <a:t>Compiled with the additional flag "gcc -fopenmp foo.c"</a:t>
            </a:r>
            <a:endParaRPr/>
          </a:p>
          <a:p>
            <a:pPr marL="914400" lvl="1" indent="-317500" algn="l" rtl="0">
              <a:spcBef>
                <a:spcPts val="0"/>
              </a:spcBef>
              <a:spcAft>
                <a:spcPts val="0"/>
              </a:spcAft>
              <a:buSzPts val="1400"/>
              <a:buChar char="○"/>
            </a:pPr>
            <a:r>
              <a:rPr lang="en"/>
              <a:t>"#include &lt;omp.h&gt;"</a:t>
            </a:r>
            <a:endParaRPr/>
          </a:p>
          <a:p>
            <a:pPr marL="457200" lvl="0" indent="-342900" algn="l" rtl="0">
              <a:spcBef>
                <a:spcPts val="0"/>
              </a:spcBef>
              <a:spcAft>
                <a:spcPts val="0"/>
              </a:spcAft>
              <a:buSzPts val="1800"/>
              <a:buChar char="●"/>
            </a:pPr>
            <a:r>
              <a:rPr lang="en"/>
              <a:t>Standardized over many languages</a:t>
            </a:r>
            <a:endParaRPr/>
          </a:p>
          <a:p>
            <a:pPr marL="457200" lvl="0" indent="-342900" algn="l" rtl="0">
              <a:spcBef>
                <a:spcPts val="0"/>
              </a:spcBef>
              <a:spcAft>
                <a:spcPts val="0"/>
              </a:spcAft>
              <a:buSzPts val="1800"/>
              <a:buChar char="●"/>
            </a:pPr>
            <a:r>
              <a:rPr lang="en"/>
              <a:t>Generally follows the fork-join framework</a:t>
            </a:r>
            <a:endParaRPr/>
          </a:p>
          <a:p>
            <a:pPr marL="457200" lvl="0" indent="-342900" algn="l" rtl="0">
              <a:spcBef>
                <a:spcPts val="0"/>
              </a:spcBef>
              <a:spcAft>
                <a:spcPts val="0"/>
              </a:spcAft>
              <a:buSzPts val="1800"/>
              <a:buChar char="●"/>
            </a:pPr>
            <a:r>
              <a:rPr lang="en"/>
              <a:t>Each thread has its own stack for private variables, but otherwise shares memory with other threads</a:t>
            </a:r>
            <a:endParaRPr/>
          </a:p>
          <a:p>
            <a:pPr marL="457200" lvl="0" indent="-342900" algn="l" rtl="0">
              <a:spcBef>
                <a:spcPts val="0"/>
              </a:spcBef>
              <a:spcAft>
                <a:spcPts val="0"/>
              </a:spcAft>
              <a:buSzPts val="1800"/>
              <a:buChar char="●"/>
            </a:pPr>
            <a:r>
              <a:rPr lang="en"/>
              <a:t>OpenMP code generally is written using lines like "#pragma omp &lt;command&gt;"</a:t>
            </a:r>
            <a:endParaRPr/>
          </a:p>
        </p:txBody>
      </p:sp>
      <p:sp>
        <p:nvSpPr>
          <p:cNvPr id="241" name="Google Shape;241;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animEffect transition="in" filter="fade">
                                      <p:cBhvr>
                                        <p:cTn id="7" dur="1000"/>
                                        <p:tgtEl>
                                          <p:spTgt spid="2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0">
                                            <p:txEl>
                                              <p:pRg st="1" end="1"/>
                                            </p:txEl>
                                          </p:spTgt>
                                        </p:tgtEl>
                                        <p:attrNameLst>
                                          <p:attrName>style.visibility</p:attrName>
                                        </p:attrNameLst>
                                      </p:cBhvr>
                                      <p:to>
                                        <p:strVal val="visible"/>
                                      </p:to>
                                    </p:set>
                                    <p:animEffect transition="in" filter="fade">
                                      <p:cBhvr>
                                        <p:cTn id="12" dur="1000"/>
                                        <p:tgtEl>
                                          <p:spTgt spid="24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0">
                                            <p:txEl>
                                              <p:pRg st="2" end="2"/>
                                            </p:txEl>
                                          </p:spTgt>
                                        </p:tgtEl>
                                        <p:attrNameLst>
                                          <p:attrName>style.visibility</p:attrName>
                                        </p:attrNameLst>
                                      </p:cBhvr>
                                      <p:to>
                                        <p:strVal val="visible"/>
                                      </p:to>
                                    </p:set>
                                    <p:animEffect transition="in" filter="fade">
                                      <p:cBhvr>
                                        <p:cTn id="17" dur="1000"/>
                                        <p:tgtEl>
                                          <p:spTgt spid="24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0">
                                            <p:txEl>
                                              <p:pRg st="3" end="3"/>
                                            </p:txEl>
                                          </p:spTgt>
                                        </p:tgtEl>
                                        <p:attrNameLst>
                                          <p:attrName>style.visibility</p:attrName>
                                        </p:attrNameLst>
                                      </p:cBhvr>
                                      <p:to>
                                        <p:strVal val="visible"/>
                                      </p:to>
                                    </p:set>
                                    <p:animEffect transition="in" filter="fade">
                                      <p:cBhvr>
                                        <p:cTn id="22" dur="1000"/>
                                        <p:tgtEl>
                                          <p:spTgt spid="24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0">
                                            <p:txEl>
                                              <p:pRg st="4" end="4"/>
                                            </p:txEl>
                                          </p:spTgt>
                                        </p:tgtEl>
                                        <p:attrNameLst>
                                          <p:attrName>style.visibility</p:attrName>
                                        </p:attrNameLst>
                                      </p:cBhvr>
                                      <p:to>
                                        <p:strVal val="visible"/>
                                      </p:to>
                                    </p:set>
                                    <p:animEffect transition="in" filter="fade">
                                      <p:cBhvr>
                                        <p:cTn id="27" dur="1000"/>
                                        <p:tgtEl>
                                          <p:spTgt spid="24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40">
                                            <p:txEl>
                                              <p:pRg st="5" end="5"/>
                                            </p:txEl>
                                          </p:spTgt>
                                        </p:tgtEl>
                                        <p:attrNameLst>
                                          <p:attrName>style.visibility</p:attrName>
                                        </p:attrNameLst>
                                      </p:cBhvr>
                                      <p:to>
                                        <p:strVal val="visible"/>
                                      </p:to>
                                    </p:set>
                                    <p:animEffect transition="in" filter="fade">
                                      <p:cBhvr>
                                        <p:cTn id="32" dur="1000"/>
                                        <p:tgtEl>
                                          <p:spTgt spid="24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40">
                                            <p:txEl>
                                              <p:pRg st="6" end="6"/>
                                            </p:txEl>
                                          </p:spTgt>
                                        </p:tgtEl>
                                        <p:attrNameLst>
                                          <p:attrName>style.visibility</p:attrName>
                                        </p:attrNameLst>
                                      </p:cBhvr>
                                      <p:to>
                                        <p:strVal val="visible"/>
                                      </p:to>
                                    </p:set>
                                    <p:animEffect transition="in" filter="fade">
                                      <p:cBhvr>
                                        <p:cTn id="37" dur="1000"/>
                                        <p:tgtEl>
                                          <p:spTgt spid="24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#pragma omp parallel</a:t>
            </a:r>
            <a:endParaRPr/>
          </a:p>
        </p:txBody>
      </p:sp>
      <p:sp>
        <p:nvSpPr>
          <p:cNvPr id="247" name="Google Shape;247;p4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SzPts val="1800"/>
              <a:buChar char="●"/>
            </a:pPr>
            <a:r>
              <a:rPr lang="en"/>
              <a:t>In order to create a parallel section:</a:t>
            </a:r>
            <a:endParaRPr/>
          </a:p>
          <a:p>
            <a:pPr marL="457200" lvl="0" indent="0" algn="l" rtl="0">
              <a:spcBef>
                <a:spcPts val="1200"/>
              </a:spcBef>
              <a:spcAft>
                <a:spcPts val="0"/>
              </a:spcAft>
              <a:buNone/>
            </a:pPr>
            <a:r>
              <a:rPr lang="en">
                <a:latin typeface="Consolas"/>
                <a:ea typeface="Consolas"/>
                <a:cs typeface="Consolas"/>
                <a:sym typeface="Consolas"/>
              </a:rPr>
              <a:t>#pragma omp parallel</a:t>
            </a:r>
            <a:br>
              <a:rPr lang="en">
                <a:latin typeface="Consolas"/>
                <a:ea typeface="Consolas"/>
                <a:cs typeface="Consolas"/>
                <a:sym typeface="Consolas"/>
              </a:rPr>
            </a:br>
            <a:r>
              <a:rPr lang="en">
                <a:latin typeface="Consolas"/>
                <a:ea typeface="Consolas"/>
                <a:cs typeface="Consolas"/>
                <a:sym typeface="Consolas"/>
              </a:rPr>
              <a:t>{</a:t>
            </a:r>
            <a:br>
              <a:rPr lang="en">
                <a:latin typeface="Consolas"/>
                <a:ea typeface="Consolas"/>
                <a:cs typeface="Consolas"/>
                <a:sym typeface="Consolas"/>
              </a:rPr>
            </a:br>
            <a:r>
              <a:rPr lang="en">
                <a:latin typeface="Consolas"/>
                <a:ea typeface="Consolas"/>
                <a:cs typeface="Consolas"/>
                <a:sym typeface="Consolas"/>
              </a:rPr>
              <a:t>	//parallel code</a:t>
            </a:r>
            <a:br>
              <a:rPr lang="en">
                <a:latin typeface="Consolas"/>
                <a:ea typeface="Consolas"/>
                <a:cs typeface="Consolas"/>
                <a:sym typeface="Consolas"/>
              </a:rPr>
            </a:br>
            <a:r>
              <a:rPr lang="en">
                <a:latin typeface="Consolas"/>
                <a:ea typeface="Consolas"/>
                <a:cs typeface="Consolas"/>
                <a:sym typeface="Consolas"/>
              </a:rPr>
              <a:t>}</a:t>
            </a:r>
            <a:endParaRPr>
              <a:latin typeface="Consolas"/>
              <a:ea typeface="Consolas"/>
              <a:cs typeface="Consolas"/>
              <a:sym typeface="Consolas"/>
            </a:endParaRPr>
          </a:p>
          <a:p>
            <a:pPr marL="457200" lvl="0" indent="-342900" algn="l" rtl="0">
              <a:spcBef>
                <a:spcPts val="1200"/>
              </a:spcBef>
              <a:spcAft>
                <a:spcPts val="0"/>
              </a:spcAft>
              <a:buSzPts val="1800"/>
              <a:buChar char="●"/>
            </a:pPr>
            <a:r>
              <a:rPr lang="en"/>
              <a:t>C syntax note: brackets mean "previous declaration applies to the all the lines inside me". This means that if we write only one line of code in a parallel section (or if clause, or for loop), we don't need to write brackets.</a:t>
            </a:r>
            <a:endParaRPr/>
          </a:p>
          <a:p>
            <a:pPr marL="457200" lvl="0" indent="-342900" algn="l" rtl="0">
              <a:spcBef>
                <a:spcPts val="0"/>
              </a:spcBef>
              <a:spcAft>
                <a:spcPts val="0"/>
              </a:spcAft>
              <a:buSzPts val="1800"/>
              <a:buChar char="●"/>
            </a:pPr>
            <a:r>
              <a:rPr lang="en"/>
              <a:t>The code in the parallel section gets run on all threads, so we need some way to distinguish threads</a:t>
            </a:r>
            <a:endParaRPr/>
          </a:p>
          <a:p>
            <a:pPr marL="457200" lvl="0" indent="-342900" algn="l" rtl="0">
              <a:spcBef>
                <a:spcPts val="0"/>
              </a:spcBef>
              <a:spcAft>
                <a:spcPts val="0"/>
              </a:spcAft>
              <a:buSzPts val="1800"/>
              <a:buChar char="●"/>
            </a:pPr>
            <a:r>
              <a:rPr lang="en"/>
              <a:t>In a parallel segment:</a:t>
            </a:r>
            <a:endParaRPr/>
          </a:p>
          <a:p>
            <a:pPr marL="1371600" lvl="1" indent="-317500" algn="l" rtl="0">
              <a:spcBef>
                <a:spcPts val="0"/>
              </a:spcBef>
              <a:spcAft>
                <a:spcPts val="0"/>
              </a:spcAft>
              <a:buSzPts val="1400"/>
              <a:buFont typeface="Consolas"/>
              <a:buChar char="○"/>
            </a:pPr>
            <a:r>
              <a:rPr lang="en">
                <a:latin typeface="Consolas"/>
                <a:ea typeface="Consolas"/>
                <a:cs typeface="Consolas"/>
                <a:sym typeface="Consolas"/>
              </a:rPr>
              <a:t>omp_get_num_threads() </a:t>
            </a:r>
            <a:r>
              <a:rPr lang="en"/>
              <a:t>returns the number of threads running</a:t>
            </a:r>
            <a:endParaRPr/>
          </a:p>
          <a:p>
            <a:pPr marL="1371600" lvl="1" indent="-317500" algn="l" rtl="0">
              <a:spcBef>
                <a:spcPts val="0"/>
              </a:spcBef>
              <a:spcAft>
                <a:spcPts val="0"/>
              </a:spcAft>
              <a:buSzPts val="1400"/>
              <a:buFont typeface="Consolas"/>
              <a:buChar char="○"/>
            </a:pPr>
            <a:r>
              <a:rPr lang="en">
                <a:latin typeface="Consolas"/>
                <a:ea typeface="Consolas"/>
                <a:cs typeface="Consolas"/>
                <a:sym typeface="Consolas"/>
              </a:rPr>
              <a:t>opm_get_thread_num() </a:t>
            </a:r>
            <a:r>
              <a:rPr lang="en"/>
              <a:t>returns a unique number from 0-num_threads per thread</a:t>
            </a:r>
            <a:endParaRPr/>
          </a:p>
        </p:txBody>
      </p:sp>
      <p:sp>
        <p:nvSpPr>
          <p:cNvPr id="248" name="Google Shape;248;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7">
                                            <p:txEl>
                                              <p:pRg st="0" end="0"/>
                                            </p:txEl>
                                          </p:spTgt>
                                        </p:tgtEl>
                                        <p:attrNameLst>
                                          <p:attrName>style.visibility</p:attrName>
                                        </p:attrNameLst>
                                      </p:cBhvr>
                                      <p:to>
                                        <p:strVal val="visible"/>
                                      </p:to>
                                    </p:set>
                                    <p:animEffect transition="in" filter="fade">
                                      <p:cBhvr>
                                        <p:cTn id="7" dur="1000"/>
                                        <p:tgtEl>
                                          <p:spTgt spid="2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7">
                                            <p:txEl>
                                              <p:pRg st="1" end="1"/>
                                            </p:txEl>
                                          </p:spTgt>
                                        </p:tgtEl>
                                        <p:attrNameLst>
                                          <p:attrName>style.visibility</p:attrName>
                                        </p:attrNameLst>
                                      </p:cBhvr>
                                      <p:to>
                                        <p:strVal val="visible"/>
                                      </p:to>
                                    </p:set>
                                    <p:animEffect transition="in" filter="fade">
                                      <p:cBhvr>
                                        <p:cTn id="12" dur="1000"/>
                                        <p:tgtEl>
                                          <p:spTgt spid="2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7">
                                            <p:txEl>
                                              <p:pRg st="2" end="2"/>
                                            </p:txEl>
                                          </p:spTgt>
                                        </p:tgtEl>
                                        <p:attrNameLst>
                                          <p:attrName>style.visibility</p:attrName>
                                        </p:attrNameLst>
                                      </p:cBhvr>
                                      <p:to>
                                        <p:strVal val="visible"/>
                                      </p:to>
                                    </p:set>
                                    <p:animEffect transition="in" filter="fade">
                                      <p:cBhvr>
                                        <p:cTn id="17" dur="1000"/>
                                        <p:tgtEl>
                                          <p:spTgt spid="2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7">
                                            <p:txEl>
                                              <p:pRg st="3" end="3"/>
                                            </p:txEl>
                                          </p:spTgt>
                                        </p:tgtEl>
                                        <p:attrNameLst>
                                          <p:attrName>style.visibility</p:attrName>
                                        </p:attrNameLst>
                                      </p:cBhvr>
                                      <p:to>
                                        <p:strVal val="visible"/>
                                      </p:to>
                                    </p:set>
                                    <p:animEffect transition="in" filter="fade">
                                      <p:cBhvr>
                                        <p:cTn id="22" dur="1000"/>
                                        <p:tgtEl>
                                          <p:spTgt spid="2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7">
                                            <p:txEl>
                                              <p:pRg st="4" end="4"/>
                                            </p:txEl>
                                          </p:spTgt>
                                        </p:tgtEl>
                                        <p:attrNameLst>
                                          <p:attrName>style.visibility</p:attrName>
                                        </p:attrNameLst>
                                      </p:cBhvr>
                                      <p:to>
                                        <p:strVal val="visible"/>
                                      </p:to>
                                    </p:set>
                                    <p:animEffect transition="in" filter="fade">
                                      <p:cBhvr>
                                        <p:cTn id="27" dur="1000"/>
                                        <p:tgtEl>
                                          <p:spTgt spid="2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47">
                                            <p:txEl>
                                              <p:pRg st="5" end="5"/>
                                            </p:txEl>
                                          </p:spTgt>
                                        </p:tgtEl>
                                        <p:attrNameLst>
                                          <p:attrName>style.visibility</p:attrName>
                                        </p:attrNameLst>
                                      </p:cBhvr>
                                      <p:to>
                                        <p:strVal val="visible"/>
                                      </p:to>
                                    </p:set>
                                    <p:animEffect transition="in" filter="fade">
                                      <p:cBhvr>
                                        <p:cTn id="32" dur="1000"/>
                                        <p:tgtEl>
                                          <p:spTgt spid="2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47">
                                            <p:txEl>
                                              <p:pRg st="6" end="6"/>
                                            </p:txEl>
                                          </p:spTgt>
                                        </p:tgtEl>
                                        <p:attrNameLst>
                                          <p:attrName>style.visibility</p:attrName>
                                        </p:attrNameLst>
                                      </p:cBhvr>
                                      <p:to>
                                        <p:strVal val="visible"/>
                                      </p:to>
                                    </p:set>
                                    <p:animEffect transition="in" filter="fade">
                                      <p:cBhvr>
                                        <p:cTn id="37" dur="1000"/>
                                        <p:tgtEl>
                                          <p:spTgt spid="2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Parallel Hello World</a:t>
            </a:r>
            <a:endParaRPr/>
          </a:p>
        </p:txBody>
      </p:sp>
      <p:sp>
        <p:nvSpPr>
          <p:cNvPr id="254" name="Google Shape;254;p4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n">
                <a:latin typeface="Consolas"/>
                <a:ea typeface="Consolas"/>
                <a:cs typeface="Consolas"/>
                <a:sym typeface="Consolas"/>
              </a:rPr>
              <a:t>#include &lt;stdio.h&gt;</a:t>
            </a:r>
            <a:br>
              <a:rPr lang="en">
                <a:latin typeface="Consolas"/>
                <a:ea typeface="Consolas"/>
                <a:cs typeface="Consolas"/>
                <a:sym typeface="Consolas"/>
              </a:rPr>
            </a:br>
            <a:r>
              <a:rPr lang="en">
                <a:latin typeface="Consolas"/>
                <a:ea typeface="Consolas"/>
                <a:cs typeface="Consolas"/>
                <a:sym typeface="Consolas"/>
              </a:rPr>
              <a:t>#include &lt;omp.h&gt;</a:t>
            </a:r>
            <a:br>
              <a:rPr lang="en">
                <a:latin typeface="Consolas"/>
                <a:ea typeface="Consolas"/>
                <a:cs typeface="Consolas"/>
                <a:sym typeface="Consolas"/>
              </a:rPr>
            </a:br>
            <a:r>
              <a:rPr lang="en">
                <a:latin typeface="Consolas"/>
                <a:ea typeface="Consolas"/>
                <a:cs typeface="Consolas"/>
                <a:sym typeface="Consolas"/>
              </a:rPr>
              <a:t>int main () {</a:t>
            </a:r>
            <a:br>
              <a:rPr lang="en">
                <a:latin typeface="Consolas"/>
                <a:ea typeface="Consolas"/>
                <a:cs typeface="Consolas"/>
                <a:sym typeface="Consolas"/>
              </a:rPr>
            </a:br>
            <a:r>
              <a:rPr lang="en">
                <a:latin typeface="Consolas"/>
                <a:ea typeface="Consolas"/>
                <a:cs typeface="Consolas"/>
                <a:sym typeface="Consolas"/>
              </a:rPr>
              <a:t>    int x = 0; //Shared variable</a:t>
            </a:r>
            <a:br>
              <a:rPr lang="en">
                <a:latin typeface="Consolas"/>
                <a:ea typeface="Consolas"/>
                <a:cs typeface="Consolas"/>
                <a:sym typeface="Consolas"/>
              </a:rPr>
            </a:br>
            <a:r>
              <a:rPr lang="en">
                <a:latin typeface="Consolas"/>
                <a:ea typeface="Consolas"/>
                <a:cs typeface="Consolas"/>
                <a:sym typeface="Consolas"/>
              </a:rPr>
              <a:t>	#pragma omp parallel</a:t>
            </a:r>
            <a:br>
              <a:rPr lang="en">
                <a:latin typeface="Consolas"/>
                <a:ea typeface="Consolas"/>
                <a:cs typeface="Consolas"/>
                <a:sym typeface="Consolas"/>
              </a:rPr>
            </a:br>
            <a:r>
              <a:rPr lang="en">
                <a:latin typeface="Consolas"/>
                <a:ea typeface="Consolas"/>
                <a:cs typeface="Consolas"/>
                <a:sym typeface="Consolas"/>
              </a:rPr>
              <a:t>	{</a:t>
            </a:r>
            <a:br>
              <a:rPr lang="en">
                <a:latin typeface="Consolas"/>
                <a:ea typeface="Consolas"/>
                <a:cs typeface="Consolas"/>
                <a:sym typeface="Consolas"/>
              </a:rPr>
            </a:br>
            <a:r>
              <a:rPr lang="en">
                <a:latin typeface="Consolas"/>
                <a:ea typeface="Consolas"/>
                <a:cs typeface="Consolas"/>
                <a:sym typeface="Consolas"/>
              </a:rPr>
              <a:t>		int tid = omp_get_thread_num(); //Private variable</a:t>
            </a:r>
            <a:br>
              <a:rPr lang="en">
                <a:latin typeface="Consolas"/>
                <a:ea typeface="Consolas"/>
                <a:cs typeface="Consolas"/>
                <a:sym typeface="Consolas"/>
              </a:rPr>
            </a:br>
            <a:r>
              <a:rPr lang="en">
                <a:latin typeface="Consolas"/>
                <a:ea typeface="Consolas"/>
                <a:cs typeface="Consolas"/>
                <a:sym typeface="Consolas"/>
              </a:rPr>
              <a:t>		x++;</a:t>
            </a:r>
            <a:br>
              <a:rPr lang="en">
                <a:latin typeface="Consolas"/>
                <a:ea typeface="Consolas"/>
                <a:cs typeface="Consolas"/>
                <a:sym typeface="Consolas"/>
              </a:rPr>
            </a:br>
            <a:r>
              <a:rPr lang="en">
                <a:latin typeface="Consolas"/>
                <a:ea typeface="Consolas"/>
                <a:cs typeface="Consolas"/>
                <a:sym typeface="Consolas"/>
              </a:rPr>
              <a:t>		printf("Hello World from thread %d, x = %d\n", tid, x);</a:t>
            </a:r>
            <a:br>
              <a:rPr lang="en">
                <a:latin typeface="Consolas"/>
                <a:ea typeface="Consolas"/>
                <a:cs typeface="Consolas"/>
                <a:sym typeface="Consolas"/>
              </a:rPr>
            </a:br>
            <a:r>
              <a:rPr lang="en">
                <a:latin typeface="Consolas"/>
                <a:ea typeface="Consolas"/>
                <a:cs typeface="Consolas"/>
                <a:sym typeface="Consolas"/>
              </a:rPr>
              <a:t>		if(tid==0) {</a:t>
            </a:r>
            <a:br>
              <a:rPr lang="en">
                <a:latin typeface="Consolas"/>
                <a:ea typeface="Consolas"/>
                <a:cs typeface="Consolas"/>
                <a:sym typeface="Consolas"/>
              </a:rPr>
            </a:br>
            <a:r>
              <a:rPr lang="en">
                <a:latin typeface="Consolas"/>
                <a:ea typeface="Consolas"/>
                <a:cs typeface="Consolas"/>
                <a:sym typeface="Consolas"/>
              </a:rPr>
              <a:t>			printf("Number of threads = %d\n", omp_get_num_threads());</a:t>
            </a:r>
            <a:br>
              <a:rPr lang="en">
                <a:latin typeface="Consolas"/>
                <a:ea typeface="Consolas"/>
                <a:cs typeface="Consolas"/>
                <a:sym typeface="Consolas"/>
              </a:rPr>
            </a:br>
            <a:r>
              <a:rPr lang="en">
                <a:latin typeface="Consolas"/>
                <a:ea typeface="Consolas"/>
                <a:cs typeface="Consolas"/>
                <a:sym typeface="Consolas"/>
              </a:rPr>
              <a:t>		}</a:t>
            </a:r>
            <a:br>
              <a:rPr lang="en">
                <a:latin typeface="Consolas"/>
                <a:ea typeface="Consolas"/>
                <a:cs typeface="Consolas"/>
                <a:sym typeface="Consolas"/>
              </a:rPr>
            </a:br>
            <a:r>
              <a:rPr lang="en">
                <a:latin typeface="Consolas"/>
                <a:ea typeface="Consolas"/>
                <a:cs typeface="Consolas"/>
                <a:sym typeface="Consolas"/>
              </a:rPr>
              <a:t>	}</a:t>
            </a:r>
            <a:br>
              <a:rPr lang="en">
                <a:latin typeface="Consolas"/>
                <a:ea typeface="Consolas"/>
                <a:cs typeface="Consolas"/>
                <a:sym typeface="Consolas"/>
              </a:rPr>
            </a:br>
            <a:r>
              <a:rPr lang="en">
                <a:latin typeface="Consolas"/>
                <a:ea typeface="Consolas"/>
                <a:cs typeface="Consolas"/>
                <a:sym typeface="Consolas"/>
              </a:rPr>
              <a:t>	printf("Done with parallel segment\n");</a:t>
            </a:r>
            <a:br>
              <a:rPr lang="en">
                <a:latin typeface="Consolas"/>
                <a:ea typeface="Consolas"/>
                <a:cs typeface="Consolas"/>
                <a:sym typeface="Consolas"/>
              </a:rPr>
            </a:br>
            <a:r>
              <a:rPr lang="en">
                <a:latin typeface="Consolas"/>
                <a:ea typeface="Consolas"/>
                <a:cs typeface="Consolas"/>
                <a:sym typeface="Consolas"/>
              </a:rPr>
              <a:t>}</a:t>
            </a:r>
            <a:endParaRPr>
              <a:latin typeface="Consolas"/>
              <a:ea typeface="Consolas"/>
              <a:cs typeface="Consolas"/>
              <a:sym typeface="Consolas"/>
            </a:endParaRPr>
          </a:p>
        </p:txBody>
      </p:sp>
      <p:sp>
        <p:nvSpPr>
          <p:cNvPr id="255" name="Google Shape;255;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4">
                                            <p:txEl>
                                              <p:pRg st="0" end="0"/>
                                            </p:txEl>
                                          </p:spTgt>
                                        </p:tgtEl>
                                        <p:attrNameLst>
                                          <p:attrName>style.visibility</p:attrName>
                                        </p:attrNameLst>
                                      </p:cBhvr>
                                      <p:to>
                                        <p:strVal val="visible"/>
                                      </p:to>
                                    </p:set>
                                    <p:animEffect transition="in" filter="fade">
                                      <p:cBhvr>
                                        <p:cTn id="7" dur="1000"/>
                                        <p:tgtEl>
                                          <p:spTgt spid="25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5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Shared vs Private variables</a:t>
            </a:r>
            <a:endParaRPr/>
          </a:p>
        </p:txBody>
      </p:sp>
      <p:sp>
        <p:nvSpPr>
          <p:cNvPr id="261" name="Google Shape;261;p5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By default, any variable declared outside the parallel segment is shared: all threads write/read from the same variable</a:t>
            </a:r>
            <a:endParaRPr/>
          </a:p>
          <a:p>
            <a:pPr marL="457200" lvl="0" indent="-342900" algn="l" rtl="0">
              <a:spcBef>
                <a:spcPts val="0"/>
              </a:spcBef>
              <a:spcAft>
                <a:spcPts val="0"/>
              </a:spcAft>
              <a:buSzPts val="1800"/>
              <a:buChar char="●"/>
            </a:pPr>
            <a:r>
              <a:rPr lang="en"/>
              <a:t>Any variable declared inside the parallel segment is private: Each thread has its own version of the variable.</a:t>
            </a:r>
            <a:endParaRPr/>
          </a:p>
          <a:p>
            <a:pPr marL="457200" lvl="0" indent="-342900" algn="l" rtl="0">
              <a:spcBef>
                <a:spcPts val="0"/>
              </a:spcBef>
              <a:spcAft>
                <a:spcPts val="0"/>
              </a:spcAft>
              <a:buSzPts val="1800"/>
              <a:buChar char="●"/>
            </a:pPr>
            <a:r>
              <a:rPr lang="en"/>
              <a:t>Can overrule this with the private and shared keywords:</a:t>
            </a:r>
            <a:endParaRPr/>
          </a:p>
          <a:p>
            <a:pPr marL="457200" lvl="0" indent="0" algn="l" rtl="0">
              <a:spcBef>
                <a:spcPts val="1200"/>
              </a:spcBef>
              <a:spcAft>
                <a:spcPts val="0"/>
              </a:spcAft>
              <a:buNone/>
            </a:pPr>
            <a:r>
              <a:rPr lang="en">
                <a:latin typeface="Consolas"/>
                <a:ea typeface="Consolas"/>
                <a:cs typeface="Consolas"/>
                <a:sym typeface="Consolas"/>
              </a:rPr>
              <a:t>#pragma omp parallel private(var) shared(var2)</a:t>
            </a:r>
            <a:endParaRPr>
              <a:latin typeface="Consolas"/>
              <a:ea typeface="Consolas"/>
              <a:cs typeface="Consolas"/>
              <a:sym typeface="Consolas"/>
            </a:endParaRPr>
          </a:p>
          <a:p>
            <a:pPr marL="457200" lvl="0" indent="-342900" algn="l" rtl="0">
              <a:spcBef>
                <a:spcPts val="1200"/>
              </a:spcBef>
              <a:spcAft>
                <a:spcPts val="0"/>
              </a:spcAft>
              <a:buSzPts val="1800"/>
              <a:buChar char="●"/>
            </a:pPr>
            <a:r>
              <a:rPr lang="en"/>
              <a:t>Note that heap memory is always shared, though we can have private pointers and private mallocs (if we do the malloc in the parallel segment, and free them within the parallel segment)</a:t>
            </a:r>
            <a:endParaRPr/>
          </a:p>
        </p:txBody>
      </p:sp>
      <p:sp>
        <p:nvSpPr>
          <p:cNvPr id="262" name="Google Shape;262;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1">
                                            <p:txEl>
                                              <p:pRg st="0" end="0"/>
                                            </p:txEl>
                                          </p:spTgt>
                                        </p:tgtEl>
                                        <p:attrNameLst>
                                          <p:attrName>style.visibility</p:attrName>
                                        </p:attrNameLst>
                                      </p:cBhvr>
                                      <p:to>
                                        <p:strVal val="visible"/>
                                      </p:to>
                                    </p:set>
                                    <p:animEffect transition="in" filter="fade">
                                      <p:cBhvr>
                                        <p:cTn id="7" dur="1000"/>
                                        <p:tgtEl>
                                          <p:spTgt spid="2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1">
                                            <p:txEl>
                                              <p:pRg st="1" end="1"/>
                                            </p:txEl>
                                          </p:spTgt>
                                        </p:tgtEl>
                                        <p:attrNameLst>
                                          <p:attrName>style.visibility</p:attrName>
                                        </p:attrNameLst>
                                      </p:cBhvr>
                                      <p:to>
                                        <p:strVal val="visible"/>
                                      </p:to>
                                    </p:set>
                                    <p:animEffect transition="in" filter="fade">
                                      <p:cBhvr>
                                        <p:cTn id="12" dur="1000"/>
                                        <p:tgtEl>
                                          <p:spTgt spid="26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1">
                                            <p:txEl>
                                              <p:pRg st="2" end="2"/>
                                            </p:txEl>
                                          </p:spTgt>
                                        </p:tgtEl>
                                        <p:attrNameLst>
                                          <p:attrName>style.visibility</p:attrName>
                                        </p:attrNameLst>
                                      </p:cBhvr>
                                      <p:to>
                                        <p:strVal val="visible"/>
                                      </p:to>
                                    </p:set>
                                    <p:animEffect transition="in" filter="fade">
                                      <p:cBhvr>
                                        <p:cTn id="17" dur="1000"/>
                                        <p:tgtEl>
                                          <p:spTgt spid="26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1">
                                            <p:txEl>
                                              <p:pRg st="3" end="3"/>
                                            </p:txEl>
                                          </p:spTgt>
                                        </p:tgtEl>
                                        <p:attrNameLst>
                                          <p:attrName>style.visibility</p:attrName>
                                        </p:attrNameLst>
                                      </p:cBhvr>
                                      <p:to>
                                        <p:strVal val="visible"/>
                                      </p:to>
                                    </p:set>
                                    <p:animEffect transition="in" filter="fade">
                                      <p:cBhvr>
                                        <p:cTn id="22" dur="1000"/>
                                        <p:tgtEl>
                                          <p:spTgt spid="26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1">
                                            <p:txEl>
                                              <p:pRg st="4" end="4"/>
                                            </p:txEl>
                                          </p:spTgt>
                                        </p:tgtEl>
                                        <p:attrNameLst>
                                          <p:attrName>style.visibility</p:attrName>
                                        </p:attrNameLst>
                                      </p:cBhvr>
                                      <p:to>
                                        <p:strVal val="visible"/>
                                      </p:to>
                                    </p:set>
                                    <p:animEffect transition="in" filter="fade">
                                      <p:cBhvr>
                                        <p:cTn id="27" dur="1000"/>
                                        <p:tgtEl>
                                          <p:spTgt spid="26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5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For loops</a:t>
            </a:r>
            <a:endParaRPr/>
          </a:p>
        </p:txBody>
      </p:sp>
      <p:sp>
        <p:nvSpPr>
          <p:cNvPr id="268" name="Google Shape;268;p5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Problem: You have to do some work over an array of 1 million numbers, with 4 people. How do you split the work?</a:t>
            </a:r>
            <a:endParaRPr/>
          </a:p>
          <a:p>
            <a:pPr marL="457200" lvl="0" indent="-342900" algn="l" rtl="0">
              <a:spcBef>
                <a:spcPts val="0"/>
              </a:spcBef>
              <a:spcAft>
                <a:spcPts val="0"/>
              </a:spcAft>
              <a:buSzPts val="1800"/>
              <a:buChar char="●"/>
            </a:pPr>
            <a:r>
              <a:rPr lang="en"/>
              <a:t>Assumptions: </a:t>
            </a:r>
            <a:endParaRPr/>
          </a:p>
          <a:p>
            <a:pPr marL="914400" lvl="1" indent="-317500" algn="l" rtl="0">
              <a:spcBef>
                <a:spcPts val="0"/>
              </a:spcBef>
              <a:spcAft>
                <a:spcPts val="0"/>
              </a:spcAft>
              <a:buSzPts val="1400"/>
              <a:buChar char="○"/>
            </a:pPr>
            <a:r>
              <a:rPr lang="en"/>
              <a:t>We need to decide this before we run the code</a:t>
            </a:r>
            <a:endParaRPr/>
          </a:p>
          <a:p>
            <a:pPr marL="914400" lvl="1" indent="-317500" algn="l" rtl="0">
              <a:spcBef>
                <a:spcPts val="0"/>
              </a:spcBef>
              <a:spcAft>
                <a:spcPts val="0"/>
              </a:spcAft>
              <a:buSzPts val="1400"/>
              <a:buChar char="○"/>
            </a:pPr>
            <a:r>
              <a:rPr lang="en"/>
              <a:t>Each element of the array is independent, so we can do this in any order</a:t>
            </a:r>
            <a:endParaRPr/>
          </a:p>
          <a:p>
            <a:pPr marL="914400" lvl="1" indent="-317500" algn="l" rtl="0">
              <a:spcBef>
                <a:spcPts val="0"/>
              </a:spcBef>
              <a:spcAft>
                <a:spcPts val="0"/>
              </a:spcAft>
              <a:buSzPts val="1400"/>
              <a:buChar char="○"/>
            </a:pPr>
            <a:r>
              <a:rPr lang="en"/>
              <a:t>The threads are about equally fast at work, so we want to assign each of them 250k numbers</a:t>
            </a:r>
            <a:endParaRPr/>
          </a:p>
        </p:txBody>
      </p:sp>
      <p:sp>
        <p:nvSpPr>
          <p:cNvPr id="269" name="Google Shape;269;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8">
                                            <p:txEl>
                                              <p:pRg st="0" end="0"/>
                                            </p:txEl>
                                          </p:spTgt>
                                        </p:tgtEl>
                                        <p:attrNameLst>
                                          <p:attrName>style.visibility</p:attrName>
                                        </p:attrNameLst>
                                      </p:cBhvr>
                                      <p:to>
                                        <p:strVal val="visible"/>
                                      </p:to>
                                    </p:set>
                                    <p:animEffect transition="in" filter="fade">
                                      <p:cBhvr>
                                        <p:cTn id="7" dur="1000"/>
                                        <p:tgtEl>
                                          <p:spTgt spid="2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8">
                                            <p:txEl>
                                              <p:pRg st="1" end="1"/>
                                            </p:txEl>
                                          </p:spTgt>
                                        </p:tgtEl>
                                        <p:attrNameLst>
                                          <p:attrName>style.visibility</p:attrName>
                                        </p:attrNameLst>
                                      </p:cBhvr>
                                      <p:to>
                                        <p:strVal val="visible"/>
                                      </p:to>
                                    </p:set>
                                    <p:animEffect transition="in" filter="fade">
                                      <p:cBhvr>
                                        <p:cTn id="12" dur="1000"/>
                                        <p:tgtEl>
                                          <p:spTgt spid="26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8">
                                            <p:txEl>
                                              <p:pRg st="2" end="2"/>
                                            </p:txEl>
                                          </p:spTgt>
                                        </p:tgtEl>
                                        <p:attrNameLst>
                                          <p:attrName>style.visibility</p:attrName>
                                        </p:attrNameLst>
                                      </p:cBhvr>
                                      <p:to>
                                        <p:strVal val="visible"/>
                                      </p:to>
                                    </p:set>
                                    <p:animEffect transition="in" filter="fade">
                                      <p:cBhvr>
                                        <p:cTn id="17" dur="1000"/>
                                        <p:tgtEl>
                                          <p:spTgt spid="26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8">
                                            <p:txEl>
                                              <p:pRg st="3" end="3"/>
                                            </p:txEl>
                                          </p:spTgt>
                                        </p:tgtEl>
                                        <p:attrNameLst>
                                          <p:attrName>style.visibility</p:attrName>
                                        </p:attrNameLst>
                                      </p:cBhvr>
                                      <p:to>
                                        <p:strVal val="visible"/>
                                      </p:to>
                                    </p:set>
                                    <p:animEffect transition="in" filter="fade">
                                      <p:cBhvr>
                                        <p:cTn id="22" dur="1000"/>
                                        <p:tgtEl>
                                          <p:spTgt spid="26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8">
                                            <p:txEl>
                                              <p:pRg st="4" end="4"/>
                                            </p:txEl>
                                          </p:spTgt>
                                        </p:tgtEl>
                                        <p:attrNameLst>
                                          <p:attrName>style.visibility</p:attrName>
                                        </p:attrNameLst>
                                      </p:cBhvr>
                                      <p:to>
                                        <p:strVal val="visible"/>
                                      </p:to>
                                    </p:set>
                                    <p:animEffect transition="in" filter="fade">
                                      <p:cBhvr>
                                        <p:cTn id="27" dur="1000"/>
                                        <p:tgtEl>
                                          <p:spTgt spid="26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5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For loops</a:t>
            </a:r>
            <a:endParaRPr/>
          </a:p>
        </p:txBody>
      </p:sp>
      <p:sp>
        <p:nvSpPr>
          <p:cNvPr id="275" name="Google Shape;275;p5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Option 1: Do every 4</a:t>
            </a:r>
            <a:endParaRPr/>
          </a:p>
          <a:p>
            <a:pPr marL="914400" lvl="1" indent="-317500" algn="l" rtl="0">
              <a:spcBef>
                <a:spcPts val="0"/>
              </a:spcBef>
              <a:spcAft>
                <a:spcPts val="0"/>
              </a:spcAft>
              <a:buSzPts val="1400"/>
              <a:buFont typeface="Consolas"/>
              <a:buChar char="○"/>
            </a:pPr>
            <a:r>
              <a:rPr lang="en">
                <a:latin typeface="Consolas"/>
                <a:ea typeface="Consolas"/>
                <a:cs typeface="Consolas"/>
                <a:sym typeface="Consolas"/>
              </a:rPr>
              <a:t>for(int i = tid; i&lt;1000000;i+=4)</a:t>
            </a:r>
            <a:endParaRPr>
              <a:latin typeface="Consolas"/>
              <a:ea typeface="Consolas"/>
              <a:cs typeface="Consolas"/>
              <a:sym typeface="Consolas"/>
            </a:endParaRPr>
          </a:p>
          <a:p>
            <a:pPr marL="914400" lvl="1" indent="-317500" algn="l" rtl="0">
              <a:spcBef>
                <a:spcPts val="0"/>
              </a:spcBef>
              <a:spcAft>
                <a:spcPts val="0"/>
              </a:spcAft>
              <a:buSzPts val="1400"/>
              <a:buChar char="○"/>
            </a:pPr>
            <a:r>
              <a:rPr lang="en"/>
              <a:t>"Interweaving"</a:t>
            </a:r>
            <a:endParaRPr/>
          </a:p>
          <a:p>
            <a:pPr marL="457200" lvl="0" indent="-342900" algn="l" rtl="0">
              <a:spcBef>
                <a:spcPts val="0"/>
              </a:spcBef>
              <a:spcAft>
                <a:spcPts val="0"/>
              </a:spcAft>
              <a:buSzPts val="1800"/>
              <a:buChar char="●"/>
            </a:pPr>
            <a:r>
              <a:rPr lang="en"/>
              <a:t>Option 2: Thread 0 does 0-249999, 1 does 250000-499999, etc.</a:t>
            </a:r>
            <a:endParaRPr/>
          </a:p>
          <a:p>
            <a:pPr marL="914400" lvl="1" indent="-317500" algn="l" rtl="0">
              <a:spcBef>
                <a:spcPts val="0"/>
              </a:spcBef>
              <a:spcAft>
                <a:spcPts val="0"/>
              </a:spcAft>
              <a:buSzPts val="1400"/>
              <a:buFont typeface="Consolas"/>
              <a:buChar char="○"/>
            </a:pPr>
            <a:r>
              <a:rPr lang="en">
                <a:latin typeface="Consolas"/>
                <a:ea typeface="Consolas"/>
                <a:cs typeface="Consolas"/>
                <a:sym typeface="Consolas"/>
              </a:rPr>
              <a:t>for(int i = tid*250000;i&lt;(tid+1)*250000;i++)</a:t>
            </a:r>
            <a:endParaRPr>
              <a:latin typeface="Consolas"/>
              <a:ea typeface="Consolas"/>
              <a:cs typeface="Consolas"/>
              <a:sym typeface="Consolas"/>
            </a:endParaRPr>
          </a:p>
          <a:p>
            <a:pPr marL="914400" lvl="1" indent="-317500" algn="l" rtl="0">
              <a:spcBef>
                <a:spcPts val="0"/>
              </a:spcBef>
              <a:spcAft>
                <a:spcPts val="0"/>
              </a:spcAft>
              <a:buSzPts val="1400"/>
              <a:buChar char="○"/>
            </a:pPr>
            <a:r>
              <a:rPr lang="en"/>
              <a:t>"Blocking"</a:t>
            </a:r>
            <a:endParaRPr/>
          </a:p>
          <a:p>
            <a:pPr marL="457200" lvl="0" indent="-342900" algn="l" rtl="0">
              <a:spcBef>
                <a:spcPts val="0"/>
              </a:spcBef>
              <a:spcAft>
                <a:spcPts val="0"/>
              </a:spcAft>
              <a:buSzPts val="1800"/>
              <a:buChar char="●"/>
            </a:pPr>
            <a:r>
              <a:rPr lang="en"/>
              <a:t>Which one's better?</a:t>
            </a:r>
            <a:endParaRPr/>
          </a:p>
          <a:p>
            <a:pPr marL="914400" lvl="1" indent="-317500" algn="l" rtl="0">
              <a:spcBef>
                <a:spcPts val="0"/>
              </a:spcBef>
              <a:spcAft>
                <a:spcPts val="0"/>
              </a:spcAft>
              <a:buSzPts val="1400"/>
              <a:buChar char="○"/>
            </a:pPr>
            <a:r>
              <a:rPr lang="en"/>
              <a:t>With standard multithreading, Option 1 actually is as slow as the serial version of this code due to cache coherency issues… More on this when we cover caching.</a:t>
            </a:r>
            <a:endParaRPr/>
          </a:p>
          <a:p>
            <a:pPr marL="914400" lvl="1" indent="-317500" algn="l" rtl="0">
              <a:spcBef>
                <a:spcPts val="0"/>
              </a:spcBef>
              <a:spcAft>
                <a:spcPts val="0"/>
              </a:spcAft>
              <a:buSzPts val="1400"/>
              <a:buChar char="○"/>
            </a:pPr>
            <a:r>
              <a:rPr lang="en"/>
              <a:t>Option 2 speeds things up correctly</a:t>
            </a:r>
            <a:endParaRPr/>
          </a:p>
          <a:p>
            <a:pPr marL="914400" lvl="1" indent="-317500" algn="l" rtl="0">
              <a:spcBef>
                <a:spcPts val="0"/>
              </a:spcBef>
              <a:spcAft>
                <a:spcPts val="0"/>
              </a:spcAft>
              <a:buSzPts val="1400"/>
              <a:buChar char="○"/>
            </a:pPr>
            <a:r>
              <a:rPr lang="en"/>
              <a:t>Aside: Option 1 does end up being the preferred option when dealing with GPU programming, though that's due to how GPU threads differ from normal threads.</a:t>
            </a:r>
            <a:endParaRPr/>
          </a:p>
        </p:txBody>
      </p:sp>
      <p:sp>
        <p:nvSpPr>
          <p:cNvPr id="276" name="Google Shape;276;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5">
                                            <p:txEl>
                                              <p:pRg st="0" end="0"/>
                                            </p:txEl>
                                          </p:spTgt>
                                        </p:tgtEl>
                                        <p:attrNameLst>
                                          <p:attrName>style.visibility</p:attrName>
                                        </p:attrNameLst>
                                      </p:cBhvr>
                                      <p:to>
                                        <p:strVal val="visible"/>
                                      </p:to>
                                    </p:set>
                                    <p:animEffect transition="in" filter="fade">
                                      <p:cBhvr>
                                        <p:cTn id="7" dur="1000"/>
                                        <p:tgtEl>
                                          <p:spTgt spid="2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5">
                                            <p:txEl>
                                              <p:pRg st="1" end="1"/>
                                            </p:txEl>
                                          </p:spTgt>
                                        </p:tgtEl>
                                        <p:attrNameLst>
                                          <p:attrName>style.visibility</p:attrName>
                                        </p:attrNameLst>
                                      </p:cBhvr>
                                      <p:to>
                                        <p:strVal val="visible"/>
                                      </p:to>
                                    </p:set>
                                    <p:animEffect transition="in" filter="fade">
                                      <p:cBhvr>
                                        <p:cTn id="12" dur="1000"/>
                                        <p:tgtEl>
                                          <p:spTgt spid="2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5">
                                            <p:txEl>
                                              <p:pRg st="2" end="2"/>
                                            </p:txEl>
                                          </p:spTgt>
                                        </p:tgtEl>
                                        <p:attrNameLst>
                                          <p:attrName>style.visibility</p:attrName>
                                        </p:attrNameLst>
                                      </p:cBhvr>
                                      <p:to>
                                        <p:strVal val="visible"/>
                                      </p:to>
                                    </p:set>
                                    <p:animEffect transition="in" filter="fade">
                                      <p:cBhvr>
                                        <p:cTn id="17" dur="1000"/>
                                        <p:tgtEl>
                                          <p:spTgt spid="2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5">
                                            <p:txEl>
                                              <p:pRg st="3" end="3"/>
                                            </p:txEl>
                                          </p:spTgt>
                                        </p:tgtEl>
                                        <p:attrNameLst>
                                          <p:attrName>style.visibility</p:attrName>
                                        </p:attrNameLst>
                                      </p:cBhvr>
                                      <p:to>
                                        <p:strVal val="visible"/>
                                      </p:to>
                                    </p:set>
                                    <p:animEffect transition="in" filter="fade">
                                      <p:cBhvr>
                                        <p:cTn id="22" dur="1000"/>
                                        <p:tgtEl>
                                          <p:spTgt spid="2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5">
                                            <p:txEl>
                                              <p:pRg st="4" end="4"/>
                                            </p:txEl>
                                          </p:spTgt>
                                        </p:tgtEl>
                                        <p:attrNameLst>
                                          <p:attrName>style.visibility</p:attrName>
                                        </p:attrNameLst>
                                      </p:cBhvr>
                                      <p:to>
                                        <p:strVal val="visible"/>
                                      </p:to>
                                    </p:set>
                                    <p:animEffect transition="in" filter="fade">
                                      <p:cBhvr>
                                        <p:cTn id="27" dur="1000"/>
                                        <p:tgtEl>
                                          <p:spTgt spid="2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75">
                                            <p:txEl>
                                              <p:pRg st="5" end="5"/>
                                            </p:txEl>
                                          </p:spTgt>
                                        </p:tgtEl>
                                        <p:attrNameLst>
                                          <p:attrName>style.visibility</p:attrName>
                                        </p:attrNameLst>
                                      </p:cBhvr>
                                      <p:to>
                                        <p:strVal val="visible"/>
                                      </p:to>
                                    </p:set>
                                    <p:animEffect transition="in" filter="fade">
                                      <p:cBhvr>
                                        <p:cTn id="32" dur="1000"/>
                                        <p:tgtEl>
                                          <p:spTgt spid="27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75">
                                            <p:txEl>
                                              <p:pRg st="6" end="6"/>
                                            </p:txEl>
                                          </p:spTgt>
                                        </p:tgtEl>
                                        <p:attrNameLst>
                                          <p:attrName>style.visibility</p:attrName>
                                        </p:attrNameLst>
                                      </p:cBhvr>
                                      <p:to>
                                        <p:strVal val="visible"/>
                                      </p:to>
                                    </p:set>
                                    <p:animEffect transition="in" filter="fade">
                                      <p:cBhvr>
                                        <p:cTn id="37" dur="1000"/>
                                        <p:tgtEl>
                                          <p:spTgt spid="27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75">
                                            <p:txEl>
                                              <p:pRg st="7" end="7"/>
                                            </p:txEl>
                                          </p:spTgt>
                                        </p:tgtEl>
                                        <p:attrNameLst>
                                          <p:attrName>style.visibility</p:attrName>
                                        </p:attrNameLst>
                                      </p:cBhvr>
                                      <p:to>
                                        <p:strVal val="visible"/>
                                      </p:to>
                                    </p:set>
                                    <p:animEffect transition="in" filter="fade">
                                      <p:cBhvr>
                                        <p:cTn id="42" dur="1000"/>
                                        <p:tgtEl>
                                          <p:spTgt spid="27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75">
                                            <p:txEl>
                                              <p:pRg st="8" end="8"/>
                                            </p:txEl>
                                          </p:spTgt>
                                        </p:tgtEl>
                                        <p:attrNameLst>
                                          <p:attrName>style.visibility</p:attrName>
                                        </p:attrNameLst>
                                      </p:cBhvr>
                                      <p:to>
                                        <p:strVal val="visible"/>
                                      </p:to>
                                    </p:set>
                                    <p:animEffect transition="in" filter="fade">
                                      <p:cBhvr>
                                        <p:cTn id="47" dur="1000"/>
                                        <p:tgtEl>
                                          <p:spTgt spid="27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75">
                                            <p:txEl>
                                              <p:pRg st="9" end="9"/>
                                            </p:txEl>
                                          </p:spTgt>
                                        </p:tgtEl>
                                        <p:attrNameLst>
                                          <p:attrName>style.visibility</p:attrName>
                                        </p:attrNameLst>
                                      </p:cBhvr>
                                      <p:to>
                                        <p:strVal val="visible"/>
                                      </p:to>
                                    </p:set>
                                    <p:animEffect transition="in" filter="fade">
                                      <p:cBhvr>
                                        <p:cTn id="52" dur="1000"/>
                                        <p:tgtEl>
                                          <p:spTgt spid="27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5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For loops</a:t>
            </a:r>
            <a:endParaRPr/>
          </a:p>
        </p:txBody>
      </p:sp>
      <p:sp>
        <p:nvSpPr>
          <p:cNvPr id="282" name="Google Shape;282;p5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Option 3: Let the compiler do it for you with the </a:t>
            </a:r>
            <a:r>
              <a:rPr lang="en">
                <a:latin typeface="Consolas"/>
                <a:ea typeface="Consolas"/>
                <a:cs typeface="Consolas"/>
                <a:sym typeface="Consolas"/>
              </a:rPr>
              <a:t>#pragma omp for</a:t>
            </a:r>
            <a:r>
              <a:rPr lang="en"/>
              <a:t> keyword.</a:t>
            </a:r>
            <a:endParaRPr/>
          </a:p>
          <a:p>
            <a:pPr marL="457200" lvl="0" indent="-342900" algn="l" rtl="0">
              <a:spcBef>
                <a:spcPts val="0"/>
              </a:spcBef>
              <a:spcAft>
                <a:spcPts val="0"/>
              </a:spcAft>
              <a:buSzPts val="1800"/>
              <a:buChar char="●"/>
            </a:pPr>
            <a:r>
              <a:rPr lang="en">
                <a:latin typeface="Consolas"/>
                <a:ea typeface="Consolas"/>
                <a:cs typeface="Consolas"/>
                <a:sym typeface="Consolas"/>
              </a:rPr>
              <a:t>#pragma omp for </a:t>
            </a:r>
            <a:r>
              <a:rPr lang="en"/>
              <a:t>must be written inside an already existing parallel segment</a:t>
            </a:r>
            <a:endParaRPr/>
          </a:p>
          <a:p>
            <a:pPr marL="457200" lvl="0" indent="-342900" algn="l" rtl="0">
              <a:spcBef>
                <a:spcPts val="0"/>
              </a:spcBef>
              <a:spcAft>
                <a:spcPts val="0"/>
              </a:spcAft>
              <a:buSzPts val="1800"/>
              <a:buChar char="●"/>
            </a:pPr>
            <a:r>
              <a:rPr lang="en"/>
              <a:t>If a parallel segment consists only of one for loop, we can combine the two declarations with </a:t>
            </a:r>
            <a:r>
              <a:rPr lang="en">
                <a:latin typeface="Consolas"/>
                <a:ea typeface="Consolas"/>
                <a:cs typeface="Consolas"/>
                <a:sym typeface="Consolas"/>
              </a:rPr>
              <a:t>#pragma omp parallel for</a:t>
            </a:r>
            <a:endParaRPr>
              <a:latin typeface="Consolas"/>
              <a:ea typeface="Consolas"/>
              <a:cs typeface="Consolas"/>
              <a:sym typeface="Consolas"/>
            </a:endParaRPr>
          </a:p>
          <a:p>
            <a:pPr marL="914400" lvl="1" indent="-317500" algn="l" rtl="0">
              <a:spcBef>
                <a:spcPts val="0"/>
              </a:spcBef>
              <a:spcAft>
                <a:spcPts val="0"/>
              </a:spcAft>
              <a:buSzPts val="1400"/>
              <a:buFont typeface="Consolas"/>
              <a:buChar char="○"/>
            </a:pPr>
            <a:r>
              <a:rPr lang="en">
                <a:latin typeface="Consolas"/>
                <a:ea typeface="Consolas"/>
                <a:cs typeface="Consolas"/>
                <a:sym typeface="Consolas"/>
              </a:rPr>
              <a:t>#pragma omp parallel for</a:t>
            </a:r>
            <a:br>
              <a:rPr lang="en">
                <a:latin typeface="Consolas"/>
                <a:ea typeface="Consolas"/>
                <a:cs typeface="Consolas"/>
                <a:sym typeface="Consolas"/>
              </a:rPr>
            </a:br>
            <a:r>
              <a:rPr lang="en">
                <a:latin typeface="Consolas"/>
                <a:ea typeface="Consolas"/>
                <a:cs typeface="Consolas"/>
                <a:sym typeface="Consolas"/>
              </a:rPr>
              <a:t>	for(int i = 0; i&lt;1000000;i++)</a:t>
            </a:r>
            <a:endParaRPr>
              <a:latin typeface="Consolas"/>
              <a:ea typeface="Consolas"/>
              <a:cs typeface="Consolas"/>
              <a:sym typeface="Consolas"/>
            </a:endParaRPr>
          </a:p>
        </p:txBody>
      </p:sp>
      <p:sp>
        <p:nvSpPr>
          <p:cNvPr id="283" name="Google Shape;283;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2">
                                            <p:txEl>
                                              <p:pRg st="0" end="0"/>
                                            </p:txEl>
                                          </p:spTgt>
                                        </p:tgtEl>
                                        <p:attrNameLst>
                                          <p:attrName>style.visibility</p:attrName>
                                        </p:attrNameLst>
                                      </p:cBhvr>
                                      <p:to>
                                        <p:strVal val="visible"/>
                                      </p:to>
                                    </p:set>
                                    <p:animEffect transition="in" filter="fade">
                                      <p:cBhvr>
                                        <p:cTn id="7" dur="1000"/>
                                        <p:tgtEl>
                                          <p:spTgt spid="2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2">
                                            <p:txEl>
                                              <p:pRg st="1" end="1"/>
                                            </p:txEl>
                                          </p:spTgt>
                                        </p:tgtEl>
                                        <p:attrNameLst>
                                          <p:attrName>style.visibility</p:attrName>
                                        </p:attrNameLst>
                                      </p:cBhvr>
                                      <p:to>
                                        <p:strVal val="visible"/>
                                      </p:to>
                                    </p:set>
                                    <p:animEffect transition="in" filter="fade">
                                      <p:cBhvr>
                                        <p:cTn id="12" dur="1000"/>
                                        <p:tgtEl>
                                          <p:spTgt spid="28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2">
                                            <p:txEl>
                                              <p:pRg st="2" end="2"/>
                                            </p:txEl>
                                          </p:spTgt>
                                        </p:tgtEl>
                                        <p:attrNameLst>
                                          <p:attrName>style.visibility</p:attrName>
                                        </p:attrNameLst>
                                      </p:cBhvr>
                                      <p:to>
                                        <p:strVal val="visible"/>
                                      </p:to>
                                    </p:set>
                                    <p:animEffect transition="in" filter="fade">
                                      <p:cBhvr>
                                        <p:cTn id="17" dur="1000"/>
                                        <p:tgtEl>
                                          <p:spTgt spid="28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2">
                                            <p:txEl>
                                              <p:pRg st="3" end="3"/>
                                            </p:txEl>
                                          </p:spTgt>
                                        </p:tgtEl>
                                        <p:attrNameLst>
                                          <p:attrName>style.visibility</p:attrName>
                                        </p:attrNameLst>
                                      </p:cBhvr>
                                      <p:to>
                                        <p:strVal val="visible"/>
                                      </p:to>
                                    </p:set>
                                    <p:animEffect transition="in" filter="fade">
                                      <p:cBhvr>
                                        <p:cTn id="22" dur="1000"/>
                                        <p:tgtEl>
                                          <p:spTgt spid="28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Computing in the News</a:t>
            </a:r>
            <a:endParaRPr/>
          </a:p>
        </p:txBody>
      </p:sp>
      <p:sp>
        <p:nvSpPr>
          <p:cNvPr id="156" name="Google Shape;156;p3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dirty="0"/>
              <a:t>Python-based compiler achieves orders-of-magnitude speedups</a:t>
            </a:r>
            <a:endParaRPr dirty="0"/>
          </a:p>
          <a:p>
            <a:pPr marL="0" lvl="0" indent="0" algn="l" rtl="0">
              <a:spcBef>
                <a:spcPts val="1200"/>
              </a:spcBef>
              <a:spcAft>
                <a:spcPts val="0"/>
              </a:spcAft>
              <a:buNone/>
            </a:pPr>
            <a:endParaRPr dirty="0"/>
          </a:p>
          <a:p>
            <a:pPr marL="0" lvl="0" indent="0" algn="l" rtl="0">
              <a:spcBef>
                <a:spcPts val="1200"/>
              </a:spcBef>
              <a:spcAft>
                <a:spcPts val="0"/>
              </a:spcAft>
              <a:buNone/>
            </a:pPr>
            <a:r>
              <a:rPr lang="en" sz="1500" dirty="0">
                <a:solidFill>
                  <a:srgbClr val="050505"/>
                </a:solidFill>
              </a:rPr>
              <a:t>“The user simply writes Python like they’re used to, without having to worry about data types or performance, which we handle automatically — and the result is that their code runs 10 to 100 times faster than regular Python. Codon is already being used commercially in fields like quantitative finance, bioinformatics, and deep learning.”</a:t>
            </a:r>
            <a:endParaRPr sz="1500" dirty="0">
              <a:solidFill>
                <a:srgbClr val="050505"/>
              </a:solidFill>
            </a:endParaRPr>
          </a:p>
          <a:p>
            <a:pPr marL="0" lvl="0" indent="0" algn="l" rtl="0">
              <a:spcBef>
                <a:spcPts val="1200"/>
              </a:spcBef>
              <a:spcAft>
                <a:spcPts val="0"/>
              </a:spcAft>
              <a:buNone/>
            </a:pPr>
            <a:endParaRPr sz="1500" dirty="0">
              <a:solidFill>
                <a:srgbClr val="050505"/>
              </a:solidFill>
            </a:endParaRPr>
          </a:p>
          <a:p>
            <a:pPr marL="0" lvl="0" indent="0" algn="l" rtl="0">
              <a:spcBef>
                <a:spcPts val="1200"/>
              </a:spcBef>
              <a:spcAft>
                <a:spcPts val="1200"/>
              </a:spcAft>
              <a:buNone/>
            </a:pPr>
            <a:r>
              <a:rPr lang="en" sz="1500" dirty="0">
                <a:solidFill>
                  <a:srgbClr val="050505"/>
                </a:solidFill>
              </a:rPr>
              <a:t>Specifically, they took roughly 10 commonly used genomics applications written in Python and compiled them using Codon, and achieved five to 10 times speedups over the original hand-optimized implementations. Besides genomics, they explored applications in quantitative finance, which also handles big datasets and uses Python heavily. The Codon platform also has a parallel backend that lets users write Python code that can be explicitly compiled for GPUs or multiple cores, tasks which have traditionally required low-level programming expertise. </a:t>
            </a:r>
            <a:endParaRPr sz="1500" dirty="0">
              <a:solidFill>
                <a:srgbClr val="050505"/>
              </a:solidFill>
            </a:endParaRPr>
          </a:p>
        </p:txBody>
      </p:sp>
      <p:sp>
        <p:nvSpPr>
          <p:cNvPr id="157" name="Google Shape;157;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6">
                                            <p:txEl>
                                              <p:pRg st="0" end="0"/>
                                            </p:txEl>
                                          </p:spTgt>
                                        </p:tgtEl>
                                        <p:attrNameLst>
                                          <p:attrName>style.visibility</p:attrName>
                                        </p:attrNameLst>
                                      </p:cBhvr>
                                      <p:to>
                                        <p:strVal val="visible"/>
                                      </p:to>
                                    </p:set>
                                    <p:animEffect transition="in" filter="fade">
                                      <p:cBhvr>
                                        <p:cTn id="7" dur="1000"/>
                                        <p:tgtEl>
                                          <p:spTgt spid="1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6">
                                            <p:txEl>
                                              <p:pRg st="1" end="1"/>
                                            </p:txEl>
                                          </p:spTgt>
                                        </p:tgtEl>
                                        <p:attrNameLst>
                                          <p:attrName>style.visibility</p:attrName>
                                        </p:attrNameLst>
                                      </p:cBhvr>
                                      <p:to>
                                        <p:strVal val="visible"/>
                                      </p:to>
                                    </p:set>
                                    <p:animEffect transition="in" filter="fade">
                                      <p:cBhvr>
                                        <p:cTn id="12" dur="1000"/>
                                        <p:tgtEl>
                                          <p:spTgt spid="15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6">
                                            <p:txEl>
                                              <p:pRg st="2" end="2"/>
                                            </p:txEl>
                                          </p:spTgt>
                                        </p:tgtEl>
                                        <p:attrNameLst>
                                          <p:attrName>style.visibility</p:attrName>
                                        </p:attrNameLst>
                                      </p:cBhvr>
                                      <p:to>
                                        <p:strVal val="visible"/>
                                      </p:to>
                                    </p:set>
                                    <p:animEffect transition="in" filter="fade">
                                      <p:cBhvr>
                                        <p:cTn id="17" dur="1000"/>
                                        <p:tgtEl>
                                          <p:spTgt spid="15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6">
                                            <p:txEl>
                                              <p:pRg st="3" end="3"/>
                                            </p:txEl>
                                          </p:spTgt>
                                        </p:tgtEl>
                                        <p:attrNameLst>
                                          <p:attrName>style.visibility</p:attrName>
                                        </p:attrNameLst>
                                      </p:cBhvr>
                                      <p:to>
                                        <p:strVal val="visible"/>
                                      </p:to>
                                    </p:set>
                                    <p:animEffect transition="in" filter="fade">
                                      <p:cBhvr>
                                        <p:cTn id="22" dur="1000"/>
                                        <p:tgtEl>
                                          <p:spTgt spid="15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6">
                                            <p:txEl>
                                              <p:pRg st="4" end="4"/>
                                            </p:txEl>
                                          </p:spTgt>
                                        </p:tgtEl>
                                        <p:attrNameLst>
                                          <p:attrName>style.visibility</p:attrName>
                                        </p:attrNameLst>
                                      </p:cBhvr>
                                      <p:to>
                                        <p:strVal val="visible"/>
                                      </p:to>
                                    </p:set>
                                    <p:animEffect transition="in" filter="fade">
                                      <p:cBhvr>
                                        <p:cTn id="27" dur="1000"/>
                                        <p:tgtEl>
                                          <p:spTgt spid="15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5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Races</a:t>
            </a:r>
            <a:endParaRPr/>
          </a:p>
        </p:txBody>
      </p:sp>
      <p:sp>
        <p:nvSpPr>
          <p:cNvPr id="289" name="Google Shape;289;p5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Note that when we ran Hello World parallel, we ended up with the threads running in random order</a:t>
            </a:r>
            <a:endParaRPr/>
          </a:p>
          <a:p>
            <a:pPr marL="914400" lvl="1" indent="-317500" algn="l" rtl="0">
              <a:spcBef>
                <a:spcPts val="0"/>
              </a:spcBef>
              <a:spcAft>
                <a:spcPts val="0"/>
              </a:spcAft>
              <a:buSzPts val="1400"/>
              <a:buChar char="○"/>
            </a:pPr>
            <a:r>
              <a:rPr lang="en"/>
              <a:t>In fact, every time we run Hello World, we get a different order!</a:t>
            </a:r>
            <a:endParaRPr/>
          </a:p>
          <a:p>
            <a:pPr marL="914400" lvl="1" indent="-317500" algn="l" rtl="0">
              <a:spcBef>
                <a:spcPts val="0"/>
              </a:spcBef>
              <a:spcAft>
                <a:spcPts val="0"/>
              </a:spcAft>
              <a:buSzPts val="1400"/>
              <a:buChar char="○"/>
            </a:pPr>
            <a:r>
              <a:rPr lang="en"/>
              <a:t>The x values stayed largely in-order, but didn't always strictly increase</a:t>
            </a:r>
            <a:endParaRPr/>
          </a:p>
          <a:p>
            <a:pPr marL="457200" lvl="0" indent="-342900" algn="l" rtl="0">
              <a:spcBef>
                <a:spcPts val="0"/>
              </a:spcBef>
              <a:spcAft>
                <a:spcPts val="0"/>
              </a:spcAft>
              <a:buSzPts val="1800"/>
              <a:buChar char="●"/>
            </a:pPr>
            <a:r>
              <a:rPr lang="en"/>
              <a:t>Recall the OS can choose whichever threads it wants to run, and change threads at any time</a:t>
            </a:r>
            <a:endParaRPr/>
          </a:p>
          <a:p>
            <a:pPr marL="457200" lvl="0" indent="-342900" algn="l" rtl="0">
              <a:spcBef>
                <a:spcPts val="0"/>
              </a:spcBef>
              <a:spcAft>
                <a:spcPts val="0"/>
              </a:spcAft>
              <a:buSzPts val="1800"/>
              <a:buChar char="●"/>
            </a:pPr>
            <a:r>
              <a:rPr lang="en"/>
              <a:t>This is one of the biggest downsides to multithreading: A multithreaded program is no longer deterministic, and will have a random execution order every time we run the program.</a:t>
            </a:r>
            <a:endParaRPr/>
          </a:p>
          <a:p>
            <a:pPr marL="457200" lvl="0" indent="-342900" algn="l" rtl="0">
              <a:spcBef>
                <a:spcPts val="0"/>
              </a:spcBef>
              <a:spcAft>
                <a:spcPts val="0"/>
              </a:spcAft>
              <a:buSzPts val="1800"/>
              <a:buChar char="●"/>
            </a:pPr>
            <a:r>
              <a:rPr lang="en"/>
              <a:t>Formally, a multithreaded program is only considered correct if ANY interlacing of threads yield the same result.</a:t>
            </a:r>
            <a:endParaRPr/>
          </a:p>
        </p:txBody>
      </p:sp>
      <p:sp>
        <p:nvSpPr>
          <p:cNvPr id="290" name="Google Shape;290;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9">
                                            <p:txEl>
                                              <p:pRg st="0" end="0"/>
                                            </p:txEl>
                                          </p:spTgt>
                                        </p:tgtEl>
                                        <p:attrNameLst>
                                          <p:attrName>style.visibility</p:attrName>
                                        </p:attrNameLst>
                                      </p:cBhvr>
                                      <p:to>
                                        <p:strVal val="visible"/>
                                      </p:to>
                                    </p:set>
                                    <p:animEffect transition="in" filter="fade">
                                      <p:cBhvr>
                                        <p:cTn id="7" dur="1000"/>
                                        <p:tgtEl>
                                          <p:spTgt spid="28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9">
                                            <p:txEl>
                                              <p:pRg st="1" end="1"/>
                                            </p:txEl>
                                          </p:spTgt>
                                        </p:tgtEl>
                                        <p:attrNameLst>
                                          <p:attrName>style.visibility</p:attrName>
                                        </p:attrNameLst>
                                      </p:cBhvr>
                                      <p:to>
                                        <p:strVal val="visible"/>
                                      </p:to>
                                    </p:set>
                                    <p:animEffect transition="in" filter="fade">
                                      <p:cBhvr>
                                        <p:cTn id="12" dur="1000"/>
                                        <p:tgtEl>
                                          <p:spTgt spid="28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9">
                                            <p:txEl>
                                              <p:pRg st="2" end="2"/>
                                            </p:txEl>
                                          </p:spTgt>
                                        </p:tgtEl>
                                        <p:attrNameLst>
                                          <p:attrName>style.visibility</p:attrName>
                                        </p:attrNameLst>
                                      </p:cBhvr>
                                      <p:to>
                                        <p:strVal val="visible"/>
                                      </p:to>
                                    </p:set>
                                    <p:animEffect transition="in" filter="fade">
                                      <p:cBhvr>
                                        <p:cTn id="17" dur="1000"/>
                                        <p:tgtEl>
                                          <p:spTgt spid="28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9">
                                            <p:txEl>
                                              <p:pRg st="3" end="3"/>
                                            </p:txEl>
                                          </p:spTgt>
                                        </p:tgtEl>
                                        <p:attrNameLst>
                                          <p:attrName>style.visibility</p:attrName>
                                        </p:attrNameLst>
                                      </p:cBhvr>
                                      <p:to>
                                        <p:strVal val="visible"/>
                                      </p:to>
                                    </p:set>
                                    <p:animEffect transition="in" filter="fade">
                                      <p:cBhvr>
                                        <p:cTn id="22" dur="1000"/>
                                        <p:tgtEl>
                                          <p:spTgt spid="28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9">
                                            <p:txEl>
                                              <p:pRg st="4" end="4"/>
                                            </p:txEl>
                                          </p:spTgt>
                                        </p:tgtEl>
                                        <p:attrNameLst>
                                          <p:attrName>style.visibility</p:attrName>
                                        </p:attrNameLst>
                                      </p:cBhvr>
                                      <p:to>
                                        <p:strVal val="visible"/>
                                      </p:to>
                                    </p:set>
                                    <p:animEffect transition="in" filter="fade">
                                      <p:cBhvr>
                                        <p:cTn id="27" dur="1000"/>
                                        <p:tgtEl>
                                          <p:spTgt spid="28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89">
                                            <p:txEl>
                                              <p:pRg st="5" end="5"/>
                                            </p:txEl>
                                          </p:spTgt>
                                        </p:tgtEl>
                                        <p:attrNameLst>
                                          <p:attrName>style.visibility</p:attrName>
                                        </p:attrNameLst>
                                      </p:cBhvr>
                                      <p:to>
                                        <p:strVal val="visible"/>
                                      </p:to>
                                    </p:set>
                                    <p:animEffect transition="in" filter="fade">
                                      <p:cBhvr>
                                        <p:cTn id="32" dur="1000"/>
                                        <p:tgtEl>
                                          <p:spTgt spid="28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5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Race: Example</a:t>
            </a:r>
            <a:endParaRPr/>
          </a:p>
        </p:txBody>
      </p:sp>
      <p:sp>
        <p:nvSpPr>
          <p:cNvPr id="296" name="Google Shape;296;p5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If we run this code on 4 threads, what possible values could x be at the end?</a:t>
            </a:r>
            <a:endParaRPr/>
          </a:p>
          <a:p>
            <a:pPr marL="0" lvl="0" indent="0" algn="l" rtl="0">
              <a:spcBef>
                <a:spcPts val="1200"/>
              </a:spcBef>
              <a:spcAft>
                <a:spcPts val="1200"/>
              </a:spcAft>
              <a:buNone/>
            </a:pPr>
            <a:r>
              <a:rPr lang="en">
                <a:latin typeface="Courier New"/>
                <a:ea typeface="Courier New"/>
                <a:cs typeface="Courier New"/>
                <a:sym typeface="Courier New"/>
              </a:rPr>
              <a:t>int x = 0;</a:t>
            </a:r>
            <a:br>
              <a:rPr lang="en">
                <a:latin typeface="Courier New"/>
                <a:ea typeface="Courier New"/>
                <a:cs typeface="Courier New"/>
                <a:sym typeface="Courier New"/>
              </a:rPr>
            </a:br>
            <a:r>
              <a:rPr lang="en">
                <a:latin typeface="Courier New"/>
                <a:ea typeface="Courier New"/>
                <a:cs typeface="Courier New"/>
                <a:sym typeface="Courier New"/>
              </a:rPr>
              <a:t>#pragma omp parallel {</a:t>
            </a:r>
            <a:br>
              <a:rPr lang="en">
                <a:latin typeface="Courier New"/>
                <a:ea typeface="Courier New"/>
                <a:cs typeface="Courier New"/>
                <a:sym typeface="Courier New"/>
              </a:rPr>
            </a:br>
            <a:r>
              <a:rPr lang="en">
                <a:latin typeface="Courier New"/>
                <a:ea typeface="Courier New"/>
                <a:cs typeface="Courier New"/>
                <a:sym typeface="Courier New"/>
              </a:rPr>
              <a:t>   x = x + 1;</a:t>
            </a:r>
            <a:br>
              <a:rPr lang="en">
                <a:latin typeface="Courier New"/>
                <a:ea typeface="Courier New"/>
                <a:cs typeface="Courier New"/>
                <a:sym typeface="Courier New"/>
              </a:rPr>
            </a:br>
            <a:r>
              <a:rPr lang="en">
                <a:latin typeface="Courier New"/>
                <a:ea typeface="Courier New"/>
                <a:cs typeface="Courier New"/>
                <a:sym typeface="Courier New"/>
              </a:rPr>
              <a:t>}</a:t>
            </a:r>
            <a:endParaRPr>
              <a:latin typeface="Courier New"/>
              <a:ea typeface="Courier New"/>
              <a:cs typeface="Courier New"/>
              <a:sym typeface="Courier New"/>
            </a:endParaRPr>
          </a:p>
        </p:txBody>
      </p:sp>
      <p:sp>
        <p:nvSpPr>
          <p:cNvPr id="297" name="Google Shape;297;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6">
                                            <p:txEl>
                                              <p:pRg st="0" end="0"/>
                                            </p:txEl>
                                          </p:spTgt>
                                        </p:tgtEl>
                                        <p:attrNameLst>
                                          <p:attrName>style.visibility</p:attrName>
                                        </p:attrNameLst>
                                      </p:cBhvr>
                                      <p:to>
                                        <p:strVal val="visible"/>
                                      </p:to>
                                    </p:set>
                                    <p:animEffect transition="in" filter="fade">
                                      <p:cBhvr>
                                        <p:cTn id="7" dur="1000"/>
                                        <p:tgtEl>
                                          <p:spTgt spid="2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6">
                                            <p:txEl>
                                              <p:pRg st="1" end="1"/>
                                            </p:txEl>
                                          </p:spTgt>
                                        </p:tgtEl>
                                        <p:attrNameLst>
                                          <p:attrName>style.visibility</p:attrName>
                                        </p:attrNameLst>
                                      </p:cBhvr>
                                      <p:to>
                                        <p:strVal val="visible"/>
                                      </p:to>
                                    </p:set>
                                    <p:animEffect transition="in" filter="fade">
                                      <p:cBhvr>
                                        <p:cTn id="12" dur="1000"/>
                                        <p:tgtEl>
                                          <p:spTgt spid="29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303" name="Google Shape;303;p5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304" name="Google Shape;304;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pic>
        <p:nvPicPr>
          <p:cNvPr id="305" name="Google Shape;305;p56"/>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5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311" name="Google Shape;311;p5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312" name="Google Shape;312;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pic>
        <p:nvPicPr>
          <p:cNvPr id="313" name="Google Shape;313;p57"/>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5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319" name="Google Shape;319;p5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320" name="Google Shape;320;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pic>
        <p:nvPicPr>
          <p:cNvPr id="321" name="Google Shape;321;p58"/>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5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Race: Example</a:t>
            </a:r>
            <a:endParaRPr/>
          </a:p>
        </p:txBody>
      </p:sp>
      <p:sp>
        <p:nvSpPr>
          <p:cNvPr id="327" name="Google Shape;327;p59"/>
          <p:cNvSpPr txBox="1">
            <a:spLocks noGrp="1"/>
          </p:cNvSpPr>
          <p:nvPr>
            <p:ph type="body" idx="1"/>
          </p:nvPr>
        </p:nvSpPr>
        <p:spPr>
          <a:xfrm>
            <a:off x="198500" y="1246825"/>
            <a:ext cx="8520600" cy="2064000"/>
          </a:xfrm>
          <a:prstGeom prst="rect">
            <a:avLst/>
          </a:prstGeom>
        </p:spPr>
        <p:txBody>
          <a:bodyPr spcFirstLastPara="1" wrap="square" lIns="91425" tIns="91425" rIns="91425" bIns="91425" anchor="t" anchorCtr="0">
            <a:normAutofit fontScale="85000"/>
          </a:bodyPr>
          <a:lstStyle/>
          <a:p>
            <a:pPr marL="457200" lvl="0" indent="-325755" algn="l" rtl="0">
              <a:spcBef>
                <a:spcPts val="0"/>
              </a:spcBef>
              <a:spcAft>
                <a:spcPts val="0"/>
              </a:spcAft>
              <a:buSzPct val="100000"/>
              <a:buChar char="●"/>
            </a:pPr>
            <a:r>
              <a:rPr lang="en"/>
              <a:t>To analyze this, we need to see the equivalent assembly code</a:t>
            </a:r>
            <a:endParaRPr/>
          </a:p>
          <a:p>
            <a:pPr marL="914400" lvl="1" indent="-304165" algn="l" rtl="0">
              <a:spcBef>
                <a:spcPts val="0"/>
              </a:spcBef>
              <a:spcAft>
                <a:spcPts val="0"/>
              </a:spcAft>
              <a:buSzPct val="100000"/>
              <a:buChar char="○"/>
            </a:pPr>
            <a:r>
              <a:rPr lang="en"/>
              <a:t>C will compile to x86, but we can still do a correct analysis by compiling to RISC-V, since we're mainly trying to reduce the code to atomic instructions. We can assume that no two atomic instructions happen simultaneously.</a:t>
            </a:r>
            <a:endParaRPr/>
          </a:p>
          <a:p>
            <a:pPr marL="457200" lvl="0" indent="-325755" algn="l" rtl="0">
              <a:spcBef>
                <a:spcPts val="0"/>
              </a:spcBef>
              <a:spcAft>
                <a:spcPts val="0"/>
              </a:spcAft>
              <a:buSzPct val="100000"/>
              <a:buChar char="●"/>
            </a:pPr>
            <a:r>
              <a:rPr lang="en"/>
              <a:t>Only the loads and stores affect shared memory, so we only need to consider the different ways we can order the loads and stores</a:t>
            </a:r>
            <a:endParaRPr/>
          </a:p>
          <a:p>
            <a:pPr marL="457200" lvl="0" indent="-325755" algn="l" rtl="0">
              <a:spcBef>
                <a:spcPts val="0"/>
              </a:spcBef>
              <a:spcAft>
                <a:spcPts val="0"/>
              </a:spcAft>
              <a:buSzPct val="100000"/>
              <a:buChar char="●"/>
            </a:pPr>
            <a:r>
              <a:rPr lang="en"/>
              <a:t>Even with this, there are 8!/(2!)</a:t>
            </a:r>
            <a:r>
              <a:rPr lang="en" baseline="30000"/>
              <a:t>4</a:t>
            </a:r>
            <a:r>
              <a:rPr lang="en"/>
              <a:t>=2520 different possible orders</a:t>
            </a:r>
            <a:endParaRPr/>
          </a:p>
          <a:p>
            <a:pPr marL="1371600" lvl="2" indent="-304164" algn="l" rtl="0">
              <a:spcBef>
                <a:spcPts val="0"/>
              </a:spcBef>
              <a:spcAft>
                <a:spcPts val="0"/>
              </a:spcAft>
              <a:buSzPct val="100000"/>
              <a:buChar char="■"/>
            </a:pPr>
            <a:r>
              <a:rPr lang="en"/>
              <a:t>Can use the fact that all the threads are identical to reduce this to 105 orders, but still too many to check manually</a:t>
            </a:r>
            <a:endParaRPr/>
          </a:p>
        </p:txBody>
      </p:sp>
      <p:sp>
        <p:nvSpPr>
          <p:cNvPr id="328" name="Google Shape;328;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grpSp>
        <p:nvGrpSpPr>
          <p:cNvPr id="329" name="Google Shape;329;p59"/>
          <p:cNvGrpSpPr/>
          <p:nvPr/>
        </p:nvGrpSpPr>
        <p:grpSpPr>
          <a:xfrm>
            <a:off x="709200" y="3310725"/>
            <a:ext cx="7725600" cy="1417500"/>
            <a:chOff x="709200" y="2251225"/>
            <a:chExt cx="7725600" cy="1417500"/>
          </a:xfrm>
        </p:grpSpPr>
        <p:sp>
          <p:nvSpPr>
            <p:cNvPr id="330" name="Google Shape;330;p59"/>
            <p:cNvSpPr txBox="1"/>
            <p:nvPr/>
          </p:nvSpPr>
          <p:spPr>
            <a:xfrm>
              <a:off x="709200" y="2251225"/>
              <a:ext cx="1931400" cy="1417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br>
                <a:rPr lang="en" sz="1800">
                  <a:solidFill>
                    <a:schemeClr val="dk1"/>
                  </a:solidFill>
                  <a:latin typeface="Courier New"/>
                  <a:ea typeface="Courier New"/>
                  <a:cs typeface="Courier New"/>
                  <a:sym typeface="Courier New"/>
                </a:rPr>
              </a:br>
              <a:r>
                <a:rPr lang="en" sz="1800" b="1">
                  <a:solidFill>
                    <a:srgbClr val="0000FF"/>
                  </a:solidFill>
                  <a:latin typeface="Courier New"/>
                  <a:ea typeface="Courier New"/>
                  <a:cs typeface="Courier New"/>
                  <a:sym typeface="Courier New"/>
                </a:rPr>
                <a:t>lw t0 0(sp)</a:t>
              </a:r>
              <a:br>
                <a:rPr lang="en" sz="1800" b="1">
                  <a:solidFill>
                    <a:srgbClr val="0000FF"/>
                  </a:solidFill>
                  <a:latin typeface="Courier New"/>
                  <a:ea typeface="Courier New"/>
                  <a:cs typeface="Courier New"/>
                  <a:sym typeface="Courier New"/>
                </a:rPr>
              </a:br>
              <a:r>
                <a:rPr lang="en" sz="1800" b="1">
                  <a:solidFill>
                    <a:srgbClr val="0000FF"/>
                  </a:solidFill>
                  <a:latin typeface="Courier New"/>
                  <a:ea typeface="Courier New"/>
                  <a:cs typeface="Courier New"/>
                  <a:sym typeface="Courier New"/>
                </a:rPr>
                <a:t>addi t0 t0 1</a:t>
              </a:r>
              <a:br>
                <a:rPr lang="en" sz="1800" b="1">
                  <a:solidFill>
                    <a:srgbClr val="0000FF"/>
                  </a:solidFill>
                  <a:latin typeface="Courier New"/>
                  <a:ea typeface="Courier New"/>
                  <a:cs typeface="Courier New"/>
                  <a:sym typeface="Courier New"/>
                </a:rPr>
              </a:br>
              <a:r>
                <a:rPr lang="en" sz="1800" b="1">
                  <a:solidFill>
                    <a:srgbClr val="0000FF"/>
                  </a:solidFill>
                  <a:latin typeface="Courier New"/>
                  <a:ea typeface="Courier New"/>
                  <a:cs typeface="Courier New"/>
                  <a:sym typeface="Courier New"/>
                </a:rPr>
                <a:t>sw t0 0(sp)</a:t>
              </a:r>
              <a:endParaRPr b="1">
                <a:solidFill>
                  <a:srgbClr val="0000FF"/>
                </a:solidFill>
              </a:endParaRPr>
            </a:p>
          </p:txBody>
        </p:sp>
        <p:sp>
          <p:nvSpPr>
            <p:cNvPr id="331" name="Google Shape;331;p59"/>
            <p:cNvSpPr txBox="1"/>
            <p:nvPr/>
          </p:nvSpPr>
          <p:spPr>
            <a:xfrm>
              <a:off x="2640600" y="2251225"/>
              <a:ext cx="1931400" cy="1417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br>
                <a:rPr lang="en" sz="1800">
                  <a:solidFill>
                    <a:schemeClr val="dk1"/>
                  </a:solidFill>
                  <a:latin typeface="Courier New"/>
                  <a:ea typeface="Courier New"/>
                  <a:cs typeface="Courier New"/>
                  <a:sym typeface="Courier New"/>
                </a:rPr>
              </a:br>
              <a:r>
                <a:rPr lang="en" sz="1800" b="1">
                  <a:solidFill>
                    <a:srgbClr val="FF0000"/>
                  </a:solidFill>
                  <a:latin typeface="Courier New"/>
                  <a:ea typeface="Courier New"/>
                  <a:cs typeface="Courier New"/>
                  <a:sym typeface="Courier New"/>
                </a:rPr>
                <a:t>lw t0 0(sp)</a:t>
              </a:r>
              <a:br>
                <a:rPr lang="en" sz="1800" b="1">
                  <a:solidFill>
                    <a:srgbClr val="FF0000"/>
                  </a:solidFill>
                  <a:latin typeface="Courier New"/>
                  <a:ea typeface="Courier New"/>
                  <a:cs typeface="Courier New"/>
                  <a:sym typeface="Courier New"/>
                </a:rPr>
              </a:br>
              <a:r>
                <a:rPr lang="en" sz="1800" b="1">
                  <a:solidFill>
                    <a:srgbClr val="FF0000"/>
                  </a:solidFill>
                  <a:latin typeface="Courier New"/>
                  <a:ea typeface="Courier New"/>
                  <a:cs typeface="Courier New"/>
                  <a:sym typeface="Courier New"/>
                </a:rPr>
                <a:t>addi t0 t0 1</a:t>
              </a:r>
              <a:br>
                <a:rPr lang="en" sz="1800" b="1">
                  <a:solidFill>
                    <a:srgbClr val="FF0000"/>
                  </a:solidFill>
                  <a:latin typeface="Courier New"/>
                  <a:ea typeface="Courier New"/>
                  <a:cs typeface="Courier New"/>
                  <a:sym typeface="Courier New"/>
                </a:rPr>
              </a:br>
              <a:r>
                <a:rPr lang="en" sz="1800" b="1">
                  <a:solidFill>
                    <a:srgbClr val="FF0000"/>
                  </a:solidFill>
                  <a:latin typeface="Courier New"/>
                  <a:ea typeface="Courier New"/>
                  <a:cs typeface="Courier New"/>
                  <a:sym typeface="Courier New"/>
                </a:rPr>
                <a:t>sw t0 0(sp)</a:t>
              </a:r>
              <a:endParaRPr b="1">
                <a:solidFill>
                  <a:srgbClr val="FF0000"/>
                </a:solidFill>
              </a:endParaRPr>
            </a:p>
          </p:txBody>
        </p:sp>
        <p:sp>
          <p:nvSpPr>
            <p:cNvPr id="332" name="Google Shape;332;p59"/>
            <p:cNvSpPr txBox="1"/>
            <p:nvPr/>
          </p:nvSpPr>
          <p:spPr>
            <a:xfrm>
              <a:off x="4572000" y="2251225"/>
              <a:ext cx="1931400" cy="1417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br>
                <a:rPr lang="en" sz="1800">
                  <a:solidFill>
                    <a:schemeClr val="dk1"/>
                  </a:solidFill>
                  <a:latin typeface="Courier New"/>
                  <a:ea typeface="Courier New"/>
                  <a:cs typeface="Courier New"/>
                  <a:sym typeface="Courier New"/>
                </a:rPr>
              </a:br>
              <a:r>
                <a:rPr lang="en" sz="1800" b="1">
                  <a:solidFill>
                    <a:srgbClr val="B45F06"/>
                  </a:solidFill>
                  <a:latin typeface="Courier New"/>
                  <a:ea typeface="Courier New"/>
                  <a:cs typeface="Courier New"/>
                  <a:sym typeface="Courier New"/>
                </a:rPr>
                <a:t>lw t0 0(sp)</a:t>
              </a:r>
              <a:br>
                <a:rPr lang="en" sz="1800" b="1">
                  <a:solidFill>
                    <a:srgbClr val="B45F06"/>
                  </a:solidFill>
                  <a:latin typeface="Courier New"/>
                  <a:ea typeface="Courier New"/>
                  <a:cs typeface="Courier New"/>
                  <a:sym typeface="Courier New"/>
                </a:rPr>
              </a:br>
              <a:r>
                <a:rPr lang="en" sz="1800" b="1">
                  <a:solidFill>
                    <a:srgbClr val="B45F06"/>
                  </a:solidFill>
                  <a:latin typeface="Courier New"/>
                  <a:ea typeface="Courier New"/>
                  <a:cs typeface="Courier New"/>
                  <a:sym typeface="Courier New"/>
                </a:rPr>
                <a:t>addi t0 t0 1</a:t>
              </a:r>
              <a:br>
                <a:rPr lang="en" sz="1800" b="1">
                  <a:solidFill>
                    <a:srgbClr val="B45F06"/>
                  </a:solidFill>
                  <a:latin typeface="Courier New"/>
                  <a:ea typeface="Courier New"/>
                  <a:cs typeface="Courier New"/>
                  <a:sym typeface="Courier New"/>
                </a:rPr>
              </a:br>
              <a:r>
                <a:rPr lang="en" sz="1800" b="1">
                  <a:solidFill>
                    <a:srgbClr val="B45F06"/>
                  </a:solidFill>
                  <a:latin typeface="Courier New"/>
                  <a:ea typeface="Courier New"/>
                  <a:cs typeface="Courier New"/>
                  <a:sym typeface="Courier New"/>
                </a:rPr>
                <a:t>sw t0 0(sp)</a:t>
              </a:r>
              <a:endParaRPr b="1">
                <a:solidFill>
                  <a:srgbClr val="B45F06"/>
                </a:solidFill>
              </a:endParaRPr>
            </a:p>
          </p:txBody>
        </p:sp>
        <p:sp>
          <p:nvSpPr>
            <p:cNvPr id="333" name="Google Shape;333;p59"/>
            <p:cNvSpPr txBox="1"/>
            <p:nvPr/>
          </p:nvSpPr>
          <p:spPr>
            <a:xfrm>
              <a:off x="6503400" y="2251225"/>
              <a:ext cx="1931400" cy="1417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br>
                <a:rPr lang="en" sz="1800">
                  <a:solidFill>
                    <a:schemeClr val="dk1"/>
                  </a:solidFill>
                  <a:latin typeface="Courier New"/>
                  <a:ea typeface="Courier New"/>
                  <a:cs typeface="Courier New"/>
                  <a:sym typeface="Courier New"/>
                </a:rPr>
              </a:br>
              <a:r>
                <a:rPr lang="en" sz="1800" b="1">
                  <a:solidFill>
                    <a:srgbClr val="9900FF"/>
                  </a:solidFill>
                  <a:latin typeface="Courier New"/>
                  <a:ea typeface="Courier New"/>
                  <a:cs typeface="Courier New"/>
                  <a:sym typeface="Courier New"/>
                </a:rPr>
                <a:t>lw t0 0(sp)</a:t>
              </a:r>
              <a:br>
                <a:rPr lang="en" sz="1800" b="1">
                  <a:solidFill>
                    <a:srgbClr val="9900FF"/>
                  </a:solidFill>
                  <a:latin typeface="Courier New"/>
                  <a:ea typeface="Courier New"/>
                  <a:cs typeface="Courier New"/>
                  <a:sym typeface="Courier New"/>
                </a:rPr>
              </a:br>
              <a:r>
                <a:rPr lang="en" sz="1800" b="1">
                  <a:solidFill>
                    <a:srgbClr val="9900FF"/>
                  </a:solidFill>
                  <a:latin typeface="Courier New"/>
                  <a:ea typeface="Courier New"/>
                  <a:cs typeface="Courier New"/>
                  <a:sym typeface="Courier New"/>
                </a:rPr>
                <a:t>addi t0 t0 1</a:t>
              </a:r>
              <a:br>
                <a:rPr lang="en" sz="1800" b="1">
                  <a:solidFill>
                    <a:srgbClr val="9900FF"/>
                  </a:solidFill>
                  <a:latin typeface="Courier New"/>
                  <a:ea typeface="Courier New"/>
                  <a:cs typeface="Courier New"/>
                  <a:sym typeface="Courier New"/>
                </a:rPr>
              </a:br>
              <a:r>
                <a:rPr lang="en" sz="1800" b="1">
                  <a:solidFill>
                    <a:srgbClr val="9900FF"/>
                  </a:solidFill>
                  <a:latin typeface="Courier New"/>
                  <a:ea typeface="Courier New"/>
                  <a:cs typeface="Courier New"/>
                  <a:sym typeface="Courier New"/>
                </a:rPr>
                <a:t>sw t0 0(sp)</a:t>
              </a:r>
              <a:endParaRPr b="1">
                <a:solidFill>
                  <a:srgbClr val="9900FF"/>
                </a:solidFill>
              </a:endParaRPr>
            </a:p>
          </p:txBody>
        </p:sp>
        <p:sp>
          <p:nvSpPr>
            <p:cNvPr id="334" name="Google Shape;334;p59"/>
            <p:cNvSpPr txBox="1"/>
            <p:nvPr/>
          </p:nvSpPr>
          <p:spPr>
            <a:xfrm>
              <a:off x="3448600" y="2251225"/>
              <a:ext cx="1828800" cy="461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800">
                  <a:solidFill>
                    <a:schemeClr val="dk1"/>
                  </a:solidFill>
                  <a:latin typeface="Courier New"/>
                  <a:ea typeface="Courier New"/>
                  <a:cs typeface="Courier New"/>
                  <a:sym typeface="Courier New"/>
                </a:rPr>
                <a:t>sw x0 0(sp)</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7">
                                            <p:txEl>
                                              <p:pRg st="0" end="0"/>
                                            </p:txEl>
                                          </p:spTgt>
                                        </p:tgtEl>
                                        <p:attrNameLst>
                                          <p:attrName>style.visibility</p:attrName>
                                        </p:attrNameLst>
                                      </p:cBhvr>
                                      <p:to>
                                        <p:strVal val="visible"/>
                                      </p:to>
                                    </p:set>
                                    <p:animEffect transition="in" filter="fade">
                                      <p:cBhvr>
                                        <p:cTn id="7" dur="1000"/>
                                        <p:tgtEl>
                                          <p:spTgt spid="3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7">
                                            <p:txEl>
                                              <p:pRg st="1" end="1"/>
                                            </p:txEl>
                                          </p:spTgt>
                                        </p:tgtEl>
                                        <p:attrNameLst>
                                          <p:attrName>style.visibility</p:attrName>
                                        </p:attrNameLst>
                                      </p:cBhvr>
                                      <p:to>
                                        <p:strVal val="visible"/>
                                      </p:to>
                                    </p:set>
                                    <p:animEffect transition="in" filter="fade">
                                      <p:cBhvr>
                                        <p:cTn id="12" dur="1000"/>
                                        <p:tgtEl>
                                          <p:spTgt spid="3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7">
                                            <p:txEl>
                                              <p:pRg st="2" end="2"/>
                                            </p:txEl>
                                          </p:spTgt>
                                        </p:tgtEl>
                                        <p:attrNameLst>
                                          <p:attrName>style.visibility</p:attrName>
                                        </p:attrNameLst>
                                      </p:cBhvr>
                                      <p:to>
                                        <p:strVal val="visible"/>
                                      </p:to>
                                    </p:set>
                                    <p:animEffect transition="in" filter="fade">
                                      <p:cBhvr>
                                        <p:cTn id="17" dur="1000"/>
                                        <p:tgtEl>
                                          <p:spTgt spid="3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27">
                                            <p:txEl>
                                              <p:pRg st="3" end="3"/>
                                            </p:txEl>
                                          </p:spTgt>
                                        </p:tgtEl>
                                        <p:attrNameLst>
                                          <p:attrName>style.visibility</p:attrName>
                                        </p:attrNameLst>
                                      </p:cBhvr>
                                      <p:to>
                                        <p:strVal val="visible"/>
                                      </p:to>
                                    </p:set>
                                    <p:animEffect transition="in" filter="fade">
                                      <p:cBhvr>
                                        <p:cTn id="22" dur="1000"/>
                                        <p:tgtEl>
                                          <p:spTgt spid="3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27">
                                            <p:txEl>
                                              <p:pRg st="4" end="4"/>
                                            </p:txEl>
                                          </p:spTgt>
                                        </p:tgtEl>
                                        <p:attrNameLst>
                                          <p:attrName>style.visibility</p:attrName>
                                        </p:attrNameLst>
                                      </p:cBhvr>
                                      <p:to>
                                        <p:strVal val="visible"/>
                                      </p:to>
                                    </p:set>
                                    <p:animEffect transition="in" filter="fade">
                                      <p:cBhvr>
                                        <p:cTn id="27" dur="1000"/>
                                        <p:tgtEl>
                                          <p:spTgt spid="3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6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Race: Example</a:t>
            </a:r>
            <a:endParaRPr/>
          </a:p>
        </p:txBody>
      </p:sp>
      <p:sp>
        <p:nvSpPr>
          <p:cNvPr id="340" name="Google Shape;340;p60"/>
          <p:cNvSpPr txBox="1">
            <a:spLocks noGrp="1"/>
          </p:cNvSpPr>
          <p:nvPr>
            <p:ph type="body" idx="1"/>
          </p:nvPr>
        </p:nvSpPr>
        <p:spPr>
          <a:xfrm>
            <a:off x="198500" y="1246825"/>
            <a:ext cx="6178500" cy="38295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Case 1: All the threads run one at a time</a:t>
            </a:r>
            <a:endParaRPr/>
          </a:p>
          <a:p>
            <a:pPr marL="914400" lvl="1" indent="-317500" algn="l" rtl="0">
              <a:spcBef>
                <a:spcPts val="0"/>
              </a:spcBef>
              <a:spcAft>
                <a:spcPts val="0"/>
              </a:spcAft>
              <a:buSzPts val="1400"/>
              <a:buChar char="○"/>
            </a:pPr>
            <a:r>
              <a:rPr lang="en"/>
              <a:t>Purple thread reads x = 0</a:t>
            </a:r>
            <a:endParaRPr/>
          </a:p>
          <a:p>
            <a:pPr marL="914400" lvl="1" indent="-317500" algn="l" rtl="0">
              <a:spcBef>
                <a:spcPts val="0"/>
              </a:spcBef>
              <a:spcAft>
                <a:spcPts val="0"/>
              </a:spcAft>
              <a:buSzPts val="1400"/>
              <a:buChar char="○"/>
            </a:pPr>
            <a:r>
              <a:rPr lang="en"/>
              <a:t>Purple thread stores x = 1</a:t>
            </a:r>
            <a:endParaRPr/>
          </a:p>
          <a:p>
            <a:pPr marL="914400" lvl="1" indent="-317500" algn="l" rtl="0">
              <a:spcBef>
                <a:spcPts val="0"/>
              </a:spcBef>
              <a:spcAft>
                <a:spcPts val="0"/>
              </a:spcAft>
              <a:buSzPts val="1400"/>
              <a:buChar char="○"/>
            </a:pPr>
            <a:r>
              <a:rPr lang="en"/>
              <a:t>Brown thread reads x = 1</a:t>
            </a:r>
            <a:endParaRPr/>
          </a:p>
          <a:p>
            <a:pPr marL="914400" lvl="1" indent="-317500" algn="l" rtl="0">
              <a:spcBef>
                <a:spcPts val="0"/>
              </a:spcBef>
              <a:spcAft>
                <a:spcPts val="0"/>
              </a:spcAft>
              <a:buSzPts val="1400"/>
              <a:buChar char="○"/>
            </a:pPr>
            <a:r>
              <a:rPr lang="en"/>
              <a:t>Brown thread stores x = 2</a:t>
            </a:r>
            <a:endParaRPr/>
          </a:p>
          <a:p>
            <a:pPr marL="914400" lvl="1" indent="-317500" algn="l" rtl="0">
              <a:spcBef>
                <a:spcPts val="0"/>
              </a:spcBef>
              <a:spcAft>
                <a:spcPts val="0"/>
              </a:spcAft>
              <a:buSzPts val="1400"/>
              <a:buChar char="○"/>
            </a:pPr>
            <a:r>
              <a:rPr lang="en"/>
              <a:t>Red thread reads x = 2</a:t>
            </a:r>
            <a:endParaRPr/>
          </a:p>
          <a:p>
            <a:pPr marL="914400" lvl="1" indent="-317500" algn="l" rtl="0">
              <a:spcBef>
                <a:spcPts val="0"/>
              </a:spcBef>
              <a:spcAft>
                <a:spcPts val="0"/>
              </a:spcAft>
              <a:buSzPts val="1400"/>
              <a:buChar char="○"/>
            </a:pPr>
            <a:r>
              <a:rPr lang="en"/>
              <a:t>Red thread stores x = 3</a:t>
            </a:r>
            <a:endParaRPr/>
          </a:p>
          <a:p>
            <a:pPr marL="914400" lvl="1" indent="-317500" algn="l" rtl="0">
              <a:spcBef>
                <a:spcPts val="0"/>
              </a:spcBef>
              <a:spcAft>
                <a:spcPts val="0"/>
              </a:spcAft>
              <a:buSzPts val="1400"/>
              <a:buChar char="○"/>
            </a:pPr>
            <a:r>
              <a:rPr lang="en"/>
              <a:t>Blue thread reads x = 3</a:t>
            </a:r>
            <a:endParaRPr/>
          </a:p>
          <a:p>
            <a:pPr marL="914400" lvl="1" indent="-317500" algn="l" rtl="0">
              <a:spcBef>
                <a:spcPts val="0"/>
              </a:spcBef>
              <a:spcAft>
                <a:spcPts val="0"/>
              </a:spcAft>
              <a:buSzPts val="1400"/>
              <a:buChar char="○"/>
            </a:pPr>
            <a:r>
              <a:rPr lang="en"/>
              <a:t>Blue thread stores x = 4</a:t>
            </a:r>
            <a:endParaRPr/>
          </a:p>
          <a:p>
            <a:pPr marL="457200" lvl="0" indent="-342900" algn="l" rtl="0">
              <a:spcBef>
                <a:spcPts val="0"/>
              </a:spcBef>
              <a:spcAft>
                <a:spcPts val="0"/>
              </a:spcAft>
              <a:buSzPts val="1800"/>
              <a:buChar char="●"/>
            </a:pPr>
            <a:r>
              <a:rPr lang="en"/>
              <a:t>Final value: 4</a:t>
            </a:r>
            <a:endParaRPr/>
          </a:p>
        </p:txBody>
      </p:sp>
      <p:sp>
        <p:nvSpPr>
          <p:cNvPr id="341" name="Google Shape;341;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
        <p:nvSpPr>
          <p:cNvPr id="342" name="Google Shape;342;p60"/>
          <p:cNvSpPr txBox="1"/>
          <p:nvPr/>
        </p:nvSpPr>
        <p:spPr>
          <a:xfrm>
            <a:off x="6536525" y="1246825"/>
            <a:ext cx="1868700" cy="3829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600">
                <a:solidFill>
                  <a:schemeClr val="dk1"/>
                </a:solidFill>
                <a:latin typeface="Courier New"/>
                <a:ea typeface="Courier New"/>
                <a:cs typeface="Courier New"/>
                <a:sym typeface="Courier New"/>
              </a:rPr>
              <a:t>sw x0 0(sp)</a:t>
            </a:r>
            <a:br>
              <a:rPr lang="en" sz="1600">
                <a:solidFill>
                  <a:schemeClr val="dk1"/>
                </a:solidFill>
                <a:latin typeface="Courier New"/>
                <a:ea typeface="Courier New"/>
                <a:cs typeface="Courier New"/>
                <a:sym typeface="Courier New"/>
              </a:rPr>
            </a:br>
            <a:r>
              <a:rPr lang="en" sz="1600" b="1">
                <a:solidFill>
                  <a:srgbClr val="9900FF"/>
                </a:solidFill>
                <a:latin typeface="Courier New"/>
                <a:ea typeface="Courier New"/>
                <a:cs typeface="Courier New"/>
                <a:sym typeface="Courier New"/>
              </a:rPr>
              <a:t>lw t0 0(sp)</a:t>
            </a:r>
            <a:br>
              <a:rPr lang="en" sz="1600" b="1">
                <a:solidFill>
                  <a:srgbClr val="9900FF"/>
                </a:solidFill>
                <a:latin typeface="Courier New"/>
                <a:ea typeface="Courier New"/>
                <a:cs typeface="Courier New"/>
                <a:sym typeface="Courier New"/>
              </a:rPr>
            </a:br>
            <a:r>
              <a:rPr lang="en" sz="1600" b="1">
                <a:solidFill>
                  <a:srgbClr val="9900FF"/>
                </a:solidFill>
                <a:latin typeface="Courier New"/>
                <a:ea typeface="Courier New"/>
                <a:cs typeface="Courier New"/>
                <a:sym typeface="Courier New"/>
              </a:rPr>
              <a:t>addi t0 t0 1</a:t>
            </a:r>
            <a:br>
              <a:rPr lang="en" sz="1600" b="1">
                <a:solidFill>
                  <a:srgbClr val="9900FF"/>
                </a:solidFill>
                <a:latin typeface="Courier New"/>
                <a:ea typeface="Courier New"/>
                <a:cs typeface="Courier New"/>
                <a:sym typeface="Courier New"/>
              </a:rPr>
            </a:br>
            <a:r>
              <a:rPr lang="en" sz="1600" b="1">
                <a:solidFill>
                  <a:srgbClr val="9900FF"/>
                </a:solidFill>
                <a:latin typeface="Courier New"/>
                <a:ea typeface="Courier New"/>
                <a:cs typeface="Courier New"/>
                <a:sym typeface="Courier New"/>
              </a:rPr>
              <a:t>sw t0 0(sp)</a:t>
            </a:r>
            <a:br>
              <a:rPr lang="en" sz="1600" b="1">
                <a:solidFill>
                  <a:srgbClr val="9900FF"/>
                </a:solidFill>
                <a:latin typeface="Courier New"/>
                <a:ea typeface="Courier New"/>
                <a:cs typeface="Courier New"/>
                <a:sym typeface="Courier New"/>
              </a:rPr>
            </a:br>
            <a:r>
              <a:rPr lang="en" sz="1600" b="1">
                <a:solidFill>
                  <a:srgbClr val="B45F06"/>
                </a:solidFill>
                <a:latin typeface="Courier New"/>
                <a:ea typeface="Courier New"/>
                <a:cs typeface="Courier New"/>
                <a:sym typeface="Courier New"/>
              </a:rPr>
              <a:t>lw t0 0(sp)</a:t>
            </a:r>
            <a:br>
              <a:rPr lang="en" sz="1600" b="1">
                <a:solidFill>
                  <a:srgbClr val="B45F06"/>
                </a:solidFill>
                <a:latin typeface="Courier New"/>
                <a:ea typeface="Courier New"/>
                <a:cs typeface="Courier New"/>
                <a:sym typeface="Courier New"/>
              </a:rPr>
            </a:br>
            <a:r>
              <a:rPr lang="en" sz="1600" b="1">
                <a:solidFill>
                  <a:srgbClr val="B45F06"/>
                </a:solidFill>
                <a:latin typeface="Courier New"/>
                <a:ea typeface="Courier New"/>
                <a:cs typeface="Courier New"/>
                <a:sym typeface="Courier New"/>
              </a:rPr>
              <a:t>addi t0 t0 1</a:t>
            </a:r>
            <a:br>
              <a:rPr lang="en" sz="1600" b="1">
                <a:solidFill>
                  <a:srgbClr val="B45F06"/>
                </a:solidFill>
                <a:latin typeface="Courier New"/>
                <a:ea typeface="Courier New"/>
                <a:cs typeface="Courier New"/>
                <a:sym typeface="Courier New"/>
              </a:rPr>
            </a:br>
            <a:r>
              <a:rPr lang="en" sz="1600" b="1">
                <a:solidFill>
                  <a:srgbClr val="B45F06"/>
                </a:solidFill>
                <a:latin typeface="Courier New"/>
                <a:ea typeface="Courier New"/>
                <a:cs typeface="Courier New"/>
                <a:sym typeface="Courier New"/>
              </a:rPr>
              <a:t>sw t0 0(sp)</a:t>
            </a:r>
            <a:br>
              <a:rPr lang="en" sz="1600" b="1">
                <a:solidFill>
                  <a:srgbClr val="B45F06"/>
                </a:solidFill>
                <a:latin typeface="Courier New"/>
                <a:ea typeface="Courier New"/>
                <a:cs typeface="Courier New"/>
                <a:sym typeface="Courier New"/>
              </a:rPr>
            </a:br>
            <a:r>
              <a:rPr lang="en" sz="1600" b="1">
                <a:solidFill>
                  <a:srgbClr val="FF0000"/>
                </a:solidFill>
                <a:latin typeface="Courier New"/>
                <a:ea typeface="Courier New"/>
                <a:cs typeface="Courier New"/>
                <a:sym typeface="Courier New"/>
              </a:rPr>
              <a:t>lw t0 0(sp)</a:t>
            </a:r>
            <a:br>
              <a:rPr lang="en" sz="1600" b="1">
                <a:solidFill>
                  <a:srgbClr val="FF0000"/>
                </a:solidFill>
                <a:latin typeface="Courier New"/>
                <a:ea typeface="Courier New"/>
                <a:cs typeface="Courier New"/>
                <a:sym typeface="Courier New"/>
              </a:rPr>
            </a:br>
            <a:r>
              <a:rPr lang="en" sz="1600" b="1">
                <a:solidFill>
                  <a:srgbClr val="FF0000"/>
                </a:solidFill>
                <a:latin typeface="Courier New"/>
                <a:ea typeface="Courier New"/>
                <a:cs typeface="Courier New"/>
                <a:sym typeface="Courier New"/>
              </a:rPr>
              <a:t>addi t0 t0 1</a:t>
            </a:r>
            <a:br>
              <a:rPr lang="en" sz="1600" b="1">
                <a:solidFill>
                  <a:srgbClr val="FF0000"/>
                </a:solidFill>
                <a:latin typeface="Courier New"/>
                <a:ea typeface="Courier New"/>
                <a:cs typeface="Courier New"/>
                <a:sym typeface="Courier New"/>
              </a:rPr>
            </a:br>
            <a:r>
              <a:rPr lang="en" sz="1600" b="1">
                <a:solidFill>
                  <a:srgbClr val="FF0000"/>
                </a:solidFill>
                <a:latin typeface="Courier New"/>
                <a:ea typeface="Courier New"/>
                <a:cs typeface="Courier New"/>
                <a:sym typeface="Courier New"/>
              </a:rPr>
              <a:t>sw t0 0(sp)</a:t>
            </a:r>
            <a:br>
              <a:rPr lang="en" sz="1600" b="1">
                <a:solidFill>
                  <a:srgbClr val="FF0000"/>
                </a:solidFill>
                <a:latin typeface="Courier New"/>
                <a:ea typeface="Courier New"/>
                <a:cs typeface="Courier New"/>
                <a:sym typeface="Courier New"/>
              </a:rPr>
            </a:br>
            <a:r>
              <a:rPr lang="en" sz="1600" b="1">
                <a:solidFill>
                  <a:srgbClr val="0000FF"/>
                </a:solidFill>
                <a:latin typeface="Courier New"/>
                <a:ea typeface="Courier New"/>
                <a:cs typeface="Courier New"/>
                <a:sym typeface="Courier New"/>
              </a:rPr>
              <a:t>lw t0 0(sp)</a:t>
            </a:r>
            <a:br>
              <a:rPr lang="en" sz="1600" b="1">
                <a:solidFill>
                  <a:srgbClr val="0000FF"/>
                </a:solidFill>
                <a:latin typeface="Courier New"/>
                <a:ea typeface="Courier New"/>
                <a:cs typeface="Courier New"/>
                <a:sym typeface="Courier New"/>
              </a:rPr>
            </a:br>
            <a:r>
              <a:rPr lang="en" sz="1600" b="1">
                <a:solidFill>
                  <a:srgbClr val="0000FF"/>
                </a:solidFill>
                <a:latin typeface="Courier New"/>
                <a:ea typeface="Courier New"/>
                <a:cs typeface="Courier New"/>
                <a:sym typeface="Courier New"/>
              </a:rPr>
              <a:t>addi t0 t0 1</a:t>
            </a:r>
            <a:br>
              <a:rPr lang="en" sz="1600" b="1">
                <a:solidFill>
                  <a:srgbClr val="0000FF"/>
                </a:solidFill>
                <a:latin typeface="Courier New"/>
                <a:ea typeface="Courier New"/>
                <a:cs typeface="Courier New"/>
                <a:sym typeface="Courier New"/>
              </a:rPr>
            </a:br>
            <a:r>
              <a:rPr lang="en" sz="1600" b="1">
                <a:solidFill>
                  <a:srgbClr val="0000FF"/>
                </a:solidFill>
                <a:latin typeface="Courier New"/>
                <a:ea typeface="Courier New"/>
                <a:cs typeface="Courier New"/>
                <a:sym typeface="Courier New"/>
              </a:rPr>
              <a:t>sw t0 0(sp)</a:t>
            </a:r>
            <a:endParaRPr sz="1600">
              <a:solidFill>
                <a:schemeClr val="dk1"/>
              </a:solidFill>
              <a:latin typeface="Courier New"/>
              <a:ea typeface="Courier New"/>
              <a:cs typeface="Courier New"/>
              <a:sym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0">
                                            <p:txEl>
                                              <p:pRg st="0" end="0"/>
                                            </p:txEl>
                                          </p:spTgt>
                                        </p:tgtEl>
                                        <p:attrNameLst>
                                          <p:attrName>style.visibility</p:attrName>
                                        </p:attrNameLst>
                                      </p:cBhvr>
                                      <p:to>
                                        <p:strVal val="visible"/>
                                      </p:to>
                                    </p:set>
                                    <p:animEffect transition="in" filter="fade">
                                      <p:cBhvr>
                                        <p:cTn id="7" dur="1000"/>
                                        <p:tgtEl>
                                          <p:spTgt spid="3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0">
                                            <p:txEl>
                                              <p:pRg st="1" end="1"/>
                                            </p:txEl>
                                          </p:spTgt>
                                        </p:tgtEl>
                                        <p:attrNameLst>
                                          <p:attrName>style.visibility</p:attrName>
                                        </p:attrNameLst>
                                      </p:cBhvr>
                                      <p:to>
                                        <p:strVal val="visible"/>
                                      </p:to>
                                    </p:set>
                                    <p:animEffect transition="in" filter="fade">
                                      <p:cBhvr>
                                        <p:cTn id="12" dur="1000"/>
                                        <p:tgtEl>
                                          <p:spTgt spid="34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0">
                                            <p:txEl>
                                              <p:pRg st="2" end="2"/>
                                            </p:txEl>
                                          </p:spTgt>
                                        </p:tgtEl>
                                        <p:attrNameLst>
                                          <p:attrName>style.visibility</p:attrName>
                                        </p:attrNameLst>
                                      </p:cBhvr>
                                      <p:to>
                                        <p:strVal val="visible"/>
                                      </p:to>
                                    </p:set>
                                    <p:animEffect transition="in" filter="fade">
                                      <p:cBhvr>
                                        <p:cTn id="17" dur="1000"/>
                                        <p:tgtEl>
                                          <p:spTgt spid="34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0">
                                            <p:txEl>
                                              <p:pRg st="3" end="3"/>
                                            </p:txEl>
                                          </p:spTgt>
                                        </p:tgtEl>
                                        <p:attrNameLst>
                                          <p:attrName>style.visibility</p:attrName>
                                        </p:attrNameLst>
                                      </p:cBhvr>
                                      <p:to>
                                        <p:strVal val="visible"/>
                                      </p:to>
                                    </p:set>
                                    <p:animEffect transition="in" filter="fade">
                                      <p:cBhvr>
                                        <p:cTn id="22" dur="1000"/>
                                        <p:tgtEl>
                                          <p:spTgt spid="34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40">
                                            <p:txEl>
                                              <p:pRg st="4" end="4"/>
                                            </p:txEl>
                                          </p:spTgt>
                                        </p:tgtEl>
                                        <p:attrNameLst>
                                          <p:attrName>style.visibility</p:attrName>
                                        </p:attrNameLst>
                                      </p:cBhvr>
                                      <p:to>
                                        <p:strVal val="visible"/>
                                      </p:to>
                                    </p:set>
                                    <p:animEffect transition="in" filter="fade">
                                      <p:cBhvr>
                                        <p:cTn id="27" dur="1000"/>
                                        <p:tgtEl>
                                          <p:spTgt spid="34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40">
                                            <p:txEl>
                                              <p:pRg st="5" end="5"/>
                                            </p:txEl>
                                          </p:spTgt>
                                        </p:tgtEl>
                                        <p:attrNameLst>
                                          <p:attrName>style.visibility</p:attrName>
                                        </p:attrNameLst>
                                      </p:cBhvr>
                                      <p:to>
                                        <p:strVal val="visible"/>
                                      </p:to>
                                    </p:set>
                                    <p:animEffect transition="in" filter="fade">
                                      <p:cBhvr>
                                        <p:cTn id="32" dur="1000"/>
                                        <p:tgtEl>
                                          <p:spTgt spid="34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40">
                                            <p:txEl>
                                              <p:pRg st="6" end="6"/>
                                            </p:txEl>
                                          </p:spTgt>
                                        </p:tgtEl>
                                        <p:attrNameLst>
                                          <p:attrName>style.visibility</p:attrName>
                                        </p:attrNameLst>
                                      </p:cBhvr>
                                      <p:to>
                                        <p:strVal val="visible"/>
                                      </p:to>
                                    </p:set>
                                    <p:animEffect transition="in" filter="fade">
                                      <p:cBhvr>
                                        <p:cTn id="37" dur="1000"/>
                                        <p:tgtEl>
                                          <p:spTgt spid="34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40">
                                            <p:txEl>
                                              <p:pRg st="7" end="7"/>
                                            </p:txEl>
                                          </p:spTgt>
                                        </p:tgtEl>
                                        <p:attrNameLst>
                                          <p:attrName>style.visibility</p:attrName>
                                        </p:attrNameLst>
                                      </p:cBhvr>
                                      <p:to>
                                        <p:strVal val="visible"/>
                                      </p:to>
                                    </p:set>
                                    <p:animEffect transition="in" filter="fade">
                                      <p:cBhvr>
                                        <p:cTn id="42" dur="1000"/>
                                        <p:tgtEl>
                                          <p:spTgt spid="34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40">
                                            <p:txEl>
                                              <p:pRg st="8" end="8"/>
                                            </p:txEl>
                                          </p:spTgt>
                                        </p:tgtEl>
                                        <p:attrNameLst>
                                          <p:attrName>style.visibility</p:attrName>
                                        </p:attrNameLst>
                                      </p:cBhvr>
                                      <p:to>
                                        <p:strVal val="visible"/>
                                      </p:to>
                                    </p:set>
                                    <p:animEffect transition="in" filter="fade">
                                      <p:cBhvr>
                                        <p:cTn id="47" dur="1000"/>
                                        <p:tgtEl>
                                          <p:spTgt spid="34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40">
                                            <p:txEl>
                                              <p:pRg st="9" end="9"/>
                                            </p:txEl>
                                          </p:spTgt>
                                        </p:tgtEl>
                                        <p:attrNameLst>
                                          <p:attrName>style.visibility</p:attrName>
                                        </p:attrNameLst>
                                      </p:cBhvr>
                                      <p:to>
                                        <p:strVal val="visible"/>
                                      </p:to>
                                    </p:set>
                                    <p:animEffect transition="in" filter="fade">
                                      <p:cBhvr>
                                        <p:cTn id="52" dur="1000"/>
                                        <p:tgtEl>
                                          <p:spTgt spid="34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6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Race: Example</a:t>
            </a:r>
            <a:endParaRPr/>
          </a:p>
        </p:txBody>
      </p:sp>
      <p:sp>
        <p:nvSpPr>
          <p:cNvPr id="348" name="Google Shape;348;p61"/>
          <p:cNvSpPr txBox="1">
            <a:spLocks noGrp="1"/>
          </p:cNvSpPr>
          <p:nvPr>
            <p:ph type="body" idx="1"/>
          </p:nvPr>
        </p:nvSpPr>
        <p:spPr>
          <a:xfrm>
            <a:off x="198500" y="1246825"/>
            <a:ext cx="6178500" cy="38295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Case 2: The threads are perfectly interleaved</a:t>
            </a:r>
            <a:endParaRPr/>
          </a:p>
          <a:p>
            <a:pPr marL="914400" lvl="1" indent="-317500" algn="l" rtl="0">
              <a:spcBef>
                <a:spcPts val="0"/>
              </a:spcBef>
              <a:spcAft>
                <a:spcPts val="0"/>
              </a:spcAft>
              <a:buSzPts val="1400"/>
              <a:buChar char="○"/>
            </a:pPr>
            <a:r>
              <a:rPr lang="en"/>
              <a:t>Purple thread reads x = 0</a:t>
            </a:r>
            <a:endParaRPr/>
          </a:p>
          <a:p>
            <a:pPr marL="914400" lvl="1" indent="-317500" algn="l" rtl="0">
              <a:spcBef>
                <a:spcPts val="0"/>
              </a:spcBef>
              <a:spcAft>
                <a:spcPts val="0"/>
              </a:spcAft>
              <a:buSzPts val="1400"/>
              <a:buChar char="○"/>
            </a:pPr>
            <a:r>
              <a:rPr lang="en"/>
              <a:t>Red thread reads x = 0</a:t>
            </a:r>
            <a:endParaRPr/>
          </a:p>
          <a:p>
            <a:pPr marL="914400" lvl="1" indent="-317500" algn="l" rtl="0">
              <a:spcBef>
                <a:spcPts val="0"/>
              </a:spcBef>
              <a:spcAft>
                <a:spcPts val="0"/>
              </a:spcAft>
              <a:buSzPts val="1400"/>
              <a:buChar char="○"/>
            </a:pPr>
            <a:r>
              <a:rPr lang="en"/>
              <a:t>Brown thread reads x = 0</a:t>
            </a:r>
            <a:endParaRPr/>
          </a:p>
          <a:p>
            <a:pPr marL="914400" lvl="1" indent="-317500" algn="l" rtl="0">
              <a:spcBef>
                <a:spcPts val="0"/>
              </a:spcBef>
              <a:spcAft>
                <a:spcPts val="0"/>
              </a:spcAft>
              <a:buSzPts val="1400"/>
              <a:buChar char="○"/>
            </a:pPr>
            <a:r>
              <a:rPr lang="en"/>
              <a:t>Blue thread reads x = 0</a:t>
            </a:r>
            <a:endParaRPr/>
          </a:p>
          <a:p>
            <a:pPr marL="914400" lvl="1" indent="-317500" algn="l" rtl="0">
              <a:spcBef>
                <a:spcPts val="0"/>
              </a:spcBef>
              <a:spcAft>
                <a:spcPts val="0"/>
              </a:spcAft>
              <a:buSzPts val="1400"/>
              <a:buChar char="○"/>
            </a:pPr>
            <a:r>
              <a:rPr lang="en"/>
              <a:t>Purple thread stores x = 1</a:t>
            </a:r>
            <a:endParaRPr/>
          </a:p>
          <a:p>
            <a:pPr marL="914400" lvl="1" indent="-317500" algn="l" rtl="0">
              <a:spcBef>
                <a:spcPts val="0"/>
              </a:spcBef>
              <a:spcAft>
                <a:spcPts val="0"/>
              </a:spcAft>
              <a:buSzPts val="1400"/>
              <a:buChar char="○"/>
            </a:pPr>
            <a:r>
              <a:rPr lang="en"/>
              <a:t>Brown thread stores x = 1</a:t>
            </a:r>
            <a:endParaRPr/>
          </a:p>
          <a:p>
            <a:pPr marL="914400" lvl="1" indent="-317500" algn="l" rtl="0">
              <a:spcBef>
                <a:spcPts val="0"/>
              </a:spcBef>
              <a:spcAft>
                <a:spcPts val="0"/>
              </a:spcAft>
              <a:buSzPts val="1400"/>
              <a:buChar char="○"/>
            </a:pPr>
            <a:r>
              <a:rPr lang="en"/>
              <a:t>Red thread stores x = 1</a:t>
            </a:r>
            <a:endParaRPr/>
          </a:p>
          <a:p>
            <a:pPr marL="914400" lvl="1" indent="-317500" algn="l" rtl="0">
              <a:spcBef>
                <a:spcPts val="0"/>
              </a:spcBef>
              <a:spcAft>
                <a:spcPts val="0"/>
              </a:spcAft>
              <a:buSzPts val="1400"/>
              <a:buChar char="○"/>
            </a:pPr>
            <a:r>
              <a:rPr lang="en"/>
              <a:t>Blue thread stores x = 1</a:t>
            </a:r>
            <a:endParaRPr/>
          </a:p>
          <a:p>
            <a:pPr marL="457200" lvl="0" indent="-342900" algn="l" rtl="0">
              <a:spcBef>
                <a:spcPts val="0"/>
              </a:spcBef>
              <a:spcAft>
                <a:spcPts val="0"/>
              </a:spcAft>
              <a:buSzPts val="1800"/>
              <a:buChar char="●"/>
            </a:pPr>
            <a:r>
              <a:rPr lang="en"/>
              <a:t>Final value: 1</a:t>
            </a:r>
            <a:endParaRPr/>
          </a:p>
        </p:txBody>
      </p:sp>
      <p:sp>
        <p:nvSpPr>
          <p:cNvPr id="349" name="Google Shape;349;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
        <p:nvSpPr>
          <p:cNvPr id="350" name="Google Shape;350;p61"/>
          <p:cNvSpPr txBox="1"/>
          <p:nvPr/>
        </p:nvSpPr>
        <p:spPr>
          <a:xfrm>
            <a:off x="6536525" y="1246825"/>
            <a:ext cx="1868700" cy="3829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600">
                <a:solidFill>
                  <a:schemeClr val="dk1"/>
                </a:solidFill>
                <a:latin typeface="Courier New"/>
                <a:ea typeface="Courier New"/>
                <a:cs typeface="Courier New"/>
                <a:sym typeface="Courier New"/>
              </a:rPr>
              <a:t>sw x0 0(sp)</a:t>
            </a:r>
            <a:br>
              <a:rPr lang="en" sz="1600">
                <a:solidFill>
                  <a:schemeClr val="dk1"/>
                </a:solidFill>
                <a:latin typeface="Courier New"/>
                <a:ea typeface="Courier New"/>
                <a:cs typeface="Courier New"/>
                <a:sym typeface="Courier New"/>
              </a:rPr>
            </a:br>
            <a:r>
              <a:rPr lang="en" sz="1600" b="1">
                <a:solidFill>
                  <a:srgbClr val="9900FF"/>
                </a:solidFill>
                <a:latin typeface="Courier New"/>
                <a:ea typeface="Courier New"/>
                <a:cs typeface="Courier New"/>
                <a:sym typeface="Courier New"/>
              </a:rPr>
              <a:t>lw t0 0(sp)</a:t>
            </a:r>
            <a:br>
              <a:rPr lang="en" sz="1600" b="1">
                <a:solidFill>
                  <a:srgbClr val="9900FF"/>
                </a:solidFill>
                <a:latin typeface="Courier New"/>
                <a:ea typeface="Courier New"/>
                <a:cs typeface="Courier New"/>
                <a:sym typeface="Courier New"/>
              </a:rPr>
            </a:br>
            <a:r>
              <a:rPr lang="en" sz="1600" b="1">
                <a:solidFill>
                  <a:srgbClr val="FF0000"/>
                </a:solidFill>
                <a:latin typeface="Courier New"/>
                <a:ea typeface="Courier New"/>
                <a:cs typeface="Courier New"/>
                <a:sym typeface="Courier New"/>
              </a:rPr>
              <a:t>lw t0 0(sp)</a:t>
            </a:r>
            <a:br>
              <a:rPr lang="en" sz="1600" b="1">
                <a:solidFill>
                  <a:srgbClr val="9900FF"/>
                </a:solidFill>
                <a:latin typeface="Courier New"/>
                <a:ea typeface="Courier New"/>
                <a:cs typeface="Courier New"/>
                <a:sym typeface="Courier New"/>
              </a:rPr>
            </a:br>
            <a:r>
              <a:rPr lang="en" sz="1600" b="1">
                <a:solidFill>
                  <a:srgbClr val="B45F06"/>
                </a:solidFill>
                <a:latin typeface="Courier New"/>
                <a:ea typeface="Courier New"/>
                <a:cs typeface="Courier New"/>
                <a:sym typeface="Courier New"/>
              </a:rPr>
              <a:t>lw t0 0(sp)</a:t>
            </a:r>
            <a:br>
              <a:rPr lang="en" sz="1600" b="1">
                <a:solidFill>
                  <a:srgbClr val="B45F06"/>
                </a:solidFill>
                <a:latin typeface="Courier New"/>
                <a:ea typeface="Courier New"/>
                <a:cs typeface="Courier New"/>
                <a:sym typeface="Courier New"/>
              </a:rPr>
            </a:br>
            <a:r>
              <a:rPr lang="en" sz="1600" b="1">
                <a:solidFill>
                  <a:srgbClr val="0000FF"/>
                </a:solidFill>
                <a:latin typeface="Courier New"/>
                <a:ea typeface="Courier New"/>
                <a:cs typeface="Courier New"/>
                <a:sym typeface="Courier New"/>
              </a:rPr>
              <a:t>lw t0 0(sp)</a:t>
            </a:r>
            <a:br>
              <a:rPr lang="en" sz="1600" b="1">
                <a:solidFill>
                  <a:srgbClr val="B45F06"/>
                </a:solidFill>
                <a:latin typeface="Courier New"/>
                <a:ea typeface="Courier New"/>
                <a:cs typeface="Courier New"/>
                <a:sym typeface="Courier New"/>
              </a:rPr>
            </a:br>
            <a:r>
              <a:rPr lang="en" sz="1600" b="1">
                <a:solidFill>
                  <a:srgbClr val="B45F06"/>
                </a:solidFill>
                <a:latin typeface="Courier New"/>
                <a:ea typeface="Courier New"/>
                <a:cs typeface="Courier New"/>
                <a:sym typeface="Courier New"/>
              </a:rPr>
              <a:t>addi t0 t0 1</a:t>
            </a:r>
            <a:br>
              <a:rPr lang="en" sz="1600" b="1">
                <a:solidFill>
                  <a:srgbClr val="B45F06"/>
                </a:solidFill>
                <a:latin typeface="Courier New"/>
                <a:ea typeface="Courier New"/>
                <a:cs typeface="Courier New"/>
                <a:sym typeface="Courier New"/>
              </a:rPr>
            </a:br>
            <a:r>
              <a:rPr lang="en" sz="1600" b="1">
                <a:solidFill>
                  <a:srgbClr val="9900FF"/>
                </a:solidFill>
                <a:latin typeface="Courier New"/>
                <a:ea typeface="Courier New"/>
                <a:cs typeface="Courier New"/>
                <a:sym typeface="Courier New"/>
              </a:rPr>
              <a:t>addi t0 t0 1</a:t>
            </a:r>
            <a:br>
              <a:rPr lang="en" sz="1600" b="1">
                <a:solidFill>
                  <a:srgbClr val="9900FF"/>
                </a:solidFill>
                <a:latin typeface="Courier New"/>
                <a:ea typeface="Courier New"/>
                <a:cs typeface="Courier New"/>
                <a:sym typeface="Courier New"/>
              </a:rPr>
            </a:br>
            <a:r>
              <a:rPr lang="en" sz="1600" b="1">
                <a:solidFill>
                  <a:srgbClr val="FF0000"/>
                </a:solidFill>
                <a:latin typeface="Courier New"/>
                <a:ea typeface="Courier New"/>
                <a:cs typeface="Courier New"/>
                <a:sym typeface="Courier New"/>
              </a:rPr>
              <a:t>addi t0 t0 1</a:t>
            </a:r>
            <a:br>
              <a:rPr lang="en" sz="1600" b="1">
                <a:solidFill>
                  <a:srgbClr val="FF0000"/>
                </a:solidFill>
                <a:latin typeface="Courier New"/>
                <a:ea typeface="Courier New"/>
                <a:cs typeface="Courier New"/>
                <a:sym typeface="Courier New"/>
              </a:rPr>
            </a:br>
            <a:r>
              <a:rPr lang="en" sz="1600" b="1">
                <a:solidFill>
                  <a:srgbClr val="0000FF"/>
                </a:solidFill>
                <a:latin typeface="Courier New"/>
                <a:ea typeface="Courier New"/>
                <a:cs typeface="Courier New"/>
                <a:sym typeface="Courier New"/>
              </a:rPr>
              <a:t>addi t0 t0 1</a:t>
            </a:r>
            <a:br>
              <a:rPr lang="en" sz="1600" b="1">
                <a:solidFill>
                  <a:srgbClr val="9900FF"/>
                </a:solidFill>
                <a:latin typeface="Courier New"/>
                <a:ea typeface="Courier New"/>
                <a:cs typeface="Courier New"/>
                <a:sym typeface="Courier New"/>
              </a:rPr>
            </a:br>
            <a:r>
              <a:rPr lang="en" sz="1600" b="1">
                <a:solidFill>
                  <a:srgbClr val="9900FF"/>
                </a:solidFill>
                <a:latin typeface="Courier New"/>
                <a:ea typeface="Courier New"/>
                <a:cs typeface="Courier New"/>
                <a:sym typeface="Courier New"/>
              </a:rPr>
              <a:t>sw t0 0(sp)</a:t>
            </a:r>
            <a:br>
              <a:rPr lang="en" sz="1600" b="1">
                <a:solidFill>
                  <a:srgbClr val="B45F06"/>
                </a:solidFill>
                <a:latin typeface="Courier New"/>
                <a:ea typeface="Courier New"/>
                <a:cs typeface="Courier New"/>
                <a:sym typeface="Courier New"/>
              </a:rPr>
            </a:br>
            <a:r>
              <a:rPr lang="en" sz="1600" b="1">
                <a:solidFill>
                  <a:srgbClr val="B45F06"/>
                </a:solidFill>
                <a:latin typeface="Courier New"/>
                <a:ea typeface="Courier New"/>
                <a:cs typeface="Courier New"/>
                <a:sym typeface="Courier New"/>
              </a:rPr>
              <a:t>sw t0 0(sp)</a:t>
            </a:r>
            <a:br>
              <a:rPr lang="en" sz="1600" b="1">
                <a:solidFill>
                  <a:srgbClr val="FF0000"/>
                </a:solidFill>
                <a:latin typeface="Courier New"/>
                <a:ea typeface="Courier New"/>
                <a:cs typeface="Courier New"/>
                <a:sym typeface="Courier New"/>
              </a:rPr>
            </a:br>
            <a:r>
              <a:rPr lang="en" sz="1600" b="1">
                <a:solidFill>
                  <a:srgbClr val="FF0000"/>
                </a:solidFill>
                <a:latin typeface="Courier New"/>
                <a:ea typeface="Courier New"/>
                <a:cs typeface="Courier New"/>
                <a:sym typeface="Courier New"/>
              </a:rPr>
              <a:t>sw t0 0(sp)</a:t>
            </a:r>
            <a:br>
              <a:rPr lang="en" sz="1600" b="1">
                <a:solidFill>
                  <a:srgbClr val="0000FF"/>
                </a:solidFill>
                <a:latin typeface="Courier New"/>
                <a:ea typeface="Courier New"/>
                <a:cs typeface="Courier New"/>
                <a:sym typeface="Courier New"/>
              </a:rPr>
            </a:br>
            <a:r>
              <a:rPr lang="en" sz="1600" b="1">
                <a:solidFill>
                  <a:srgbClr val="0000FF"/>
                </a:solidFill>
                <a:latin typeface="Courier New"/>
                <a:ea typeface="Courier New"/>
                <a:cs typeface="Courier New"/>
                <a:sym typeface="Courier New"/>
              </a:rPr>
              <a:t>sw t0 0(sp)</a:t>
            </a:r>
            <a:endParaRPr sz="1600">
              <a:solidFill>
                <a:schemeClr val="dk1"/>
              </a:solidFill>
              <a:latin typeface="Courier New"/>
              <a:ea typeface="Courier New"/>
              <a:cs typeface="Courier New"/>
              <a:sym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8">
                                            <p:txEl>
                                              <p:pRg st="0" end="0"/>
                                            </p:txEl>
                                          </p:spTgt>
                                        </p:tgtEl>
                                        <p:attrNameLst>
                                          <p:attrName>style.visibility</p:attrName>
                                        </p:attrNameLst>
                                      </p:cBhvr>
                                      <p:to>
                                        <p:strVal val="visible"/>
                                      </p:to>
                                    </p:set>
                                    <p:animEffect transition="in" filter="fade">
                                      <p:cBhvr>
                                        <p:cTn id="7" dur="1000"/>
                                        <p:tgtEl>
                                          <p:spTgt spid="3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8">
                                            <p:txEl>
                                              <p:pRg st="1" end="1"/>
                                            </p:txEl>
                                          </p:spTgt>
                                        </p:tgtEl>
                                        <p:attrNameLst>
                                          <p:attrName>style.visibility</p:attrName>
                                        </p:attrNameLst>
                                      </p:cBhvr>
                                      <p:to>
                                        <p:strVal val="visible"/>
                                      </p:to>
                                    </p:set>
                                    <p:animEffect transition="in" filter="fade">
                                      <p:cBhvr>
                                        <p:cTn id="12" dur="1000"/>
                                        <p:tgtEl>
                                          <p:spTgt spid="34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8">
                                            <p:txEl>
                                              <p:pRg st="2" end="2"/>
                                            </p:txEl>
                                          </p:spTgt>
                                        </p:tgtEl>
                                        <p:attrNameLst>
                                          <p:attrName>style.visibility</p:attrName>
                                        </p:attrNameLst>
                                      </p:cBhvr>
                                      <p:to>
                                        <p:strVal val="visible"/>
                                      </p:to>
                                    </p:set>
                                    <p:animEffect transition="in" filter="fade">
                                      <p:cBhvr>
                                        <p:cTn id="17" dur="1000"/>
                                        <p:tgtEl>
                                          <p:spTgt spid="34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8">
                                            <p:txEl>
                                              <p:pRg st="3" end="3"/>
                                            </p:txEl>
                                          </p:spTgt>
                                        </p:tgtEl>
                                        <p:attrNameLst>
                                          <p:attrName>style.visibility</p:attrName>
                                        </p:attrNameLst>
                                      </p:cBhvr>
                                      <p:to>
                                        <p:strVal val="visible"/>
                                      </p:to>
                                    </p:set>
                                    <p:animEffect transition="in" filter="fade">
                                      <p:cBhvr>
                                        <p:cTn id="22" dur="1000"/>
                                        <p:tgtEl>
                                          <p:spTgt spid="34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48">
                                            <p:txEl>
                                              <p:pRg st="4" end="4"/>
                                            </p:txEl>
                                          </p:spTgt>
                                        </p:tgtEl>
                                        <p:attrNameLst>
                                          <p:attrName>style.visibility</p:attrName>
                                        </p:attrNameLst>
                                      </p:cBhvr>
                                      <p:to>
                                        <p:strVal val="visible"/>
                                      </p:to>
                                    </p:set>
                                    <p:animEffect transition="in" filter="fade">
                                      <p:cBhvr>
                                        <p:cTn id="27" dur="1000"/>
                                        <p:tgtEl>
                                          <p:spTgt spid="34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48">
                                            <p:txEl>
                                              <p:pRg st="5" end="5"/>
                                            </p:txEl>
                                          </p:spTgt>
                                        </p:tgtEl>
                                        <p:attrNameLst>
                                          <p:attrName>style.visibility</p:attrName>
                                        </p:attrNameLst>
                                      </p:cBhvr>
                                      <p:to>
                                        <p:strVal val="visible"/>
                                      </p:to>
                                    </p:set>
                                    <p:animEffect transition="in" filter="fade">
                                      <p:cBhvr>
                                        <p:cTn id="32" dur="1000"/>
                                        <p:tgtEl>
                                          <p:spTgt spid="34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48">
                                            <p:txEl>
                                              <p:pRg st="6" end="6"/>
                                            </p:txEl>
                                          </p:spTgt>
                                        </p:tgtEl>
                                        <p:attrNameLst>
                                          <p:attrName>style.visibility</p:attrName>
                                        </p:attrNameLst>
                                      </p:cBhvr>
                                      <p:to>
                                        <p:strVal val="visible"/>
                                      </p:to>
                                    </p:set>
                                    <p:animEffect transition="in" filter="fade">
                                      <p:cBhvr>
                                        <p:cTn id="37" dur="1000"/>
                                        <p:tgtEl>
                                          <p:spTgt spid="34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48">
                                            <p:txEl>
                                              <p:pRg st="7" end="7"/>
                                            </p:txEl>
                                          </p:spTgt>
                                        </p:tgtEl>
                                        <p:attrNameLst>
                                          <p:attrName>style.visibility</p:attrName>
                                        </p:attrNameLst>
                                      </p:cBhvr>
                                      <p:to>
                                        <p:strVal val="visible"/>
                                      </p:to>
                                    </p:set>
                                    <p:animEffect transition="in" filter="fade">
                                      <p:cBhvr>
                                        <p:cTn id="42" dur="1000"/>
                                        <p:tgtEl>
                                          <p:spTgt spid="34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48">
                                            <p:txEl>
                                              <p:pRg st="8" end="8"/>
                                            </p:txEl>
                                          </p:spTgt>
                                        </p:tgtEl>
                                        <p:attrNameLst>
                                          <p:attrName>style.visibility</p:attrName>
                                        </p:attrNameLst>
                                      </p:cBhvr>
                                      <p:to>
                                        <p:strVal val="visible"/>
                                      </p:to>
                                    </p:set>
                                    <p:animEffect transition="in" filter="fade">
                                      <p:cBhvr>
                                        <p:cTn id="47" dur="1000"/>
                                        <p:tgtEl>
                                          <p:spTgt spid="34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48">
                                            <p:txEl>
                                              <p:pRg st="9" end="9"/>
                                            </p:txEl>
                                          </p:spTgt>
                                        </p:tgtEl>
                                        <p:attrNameLst>
                                          <p:attrName>style.visibility</p:attrName>
                                        </p:attrNameLst>
                                      </p:cBhvr>
                                      <p:to>
                                        <p:strVal val="visible"/>
                                      </p:to>
                                    </p:set>
                                    <p:animEffect transition="in" filter="fade">
                                      <p:cBhvr>
                                        <p:cTn id="52" dur="1000"/>
                                        <p:tgtEl>
                                          <p:spTgt spid="34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6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Race: Example</a:t>
            </a:r>
            <a:endParaRPr/>
          </a:p>
        </p:txBody>
      </p:sp>
      <p:sp>
        <p:nvSpPr>
          <p:cNvPr id="356" name="Google Shape;356;p62"/>
          <p:cNvSpPr txBox="1">
            <a:spLocks noGrp="1"/>
          </p:cNvSpPr>
          <p:nvPr>
            <p:ph type="body" idx="1"/>
          </p:nvPr>
        </p:nvSpPr>
        <p:spPr>
          <a:xfrm>
            <a:off x="198500" y="1246825"/>
            <a:ext cx="6178500" cy="38295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Case 3: Same as case 1, except purple's store happens last</a:t>
            </a:r>
            <a:endParaRPr/>
          </a:p>
          <a:p>
            <a:pPr marL="914400" lvl="1" indent="-317500" algn="l" rtl="0">
              <a:spcBef>
                <a:spcPts val="0"/>
              </a:spcBef>
              <a:spcAft>
                <a:spcPts val="0"/>
              </a:spcAft>
              <a:buSzPts val="1400"/>
              <a:buChar char="○"/>
            </a:pPr>
            <a:r>
              <a:rPr lang="en"/>
              <a:t>Purple thread reads x = 0</a:t>
            </a:r>
            <a:endParaRPr/>
          </a:p>
          <a:p>
            <a:pPr marL="914400" lvl="1" indent="-317500" algn="l" rtl="0">
              <a:spcBef>
                <a:spcPts val="0"/>
              </a:spcBef>
              <a:spcAft>
                <a:spcPts val="0"/>
              </a:spcAft>
              <a:buSzPts val="1400"/>
              <a:buChar char="○"/>
            </a:pPr>
            <a:r>
              <a:rPr lang="en"/>
              <a:t>Brown thread reads x = 0</a:t>
            </a:r>
            <a:endParaRPr/>
          </a:p>
          <a:p>
            <a:pPr marL="914400" lvl="1" indent="-317500" algn="l" rtl="0">
              <a:spcBef>
                <a:spcPts val="0"/>
              </a:spcBef>
              <a:spcAft>
                <a:spcPts val="0"/>
              </a:spcAft>
              <a:buSzPts val="1400"/>
              <a:buChar char="○"/>
            </a:pPr>
            <a:r>
              <a:rPr lang="en"/>
              <a:t>Brown thread stores x = 1</a:t>
            </a:r>
            <a:endParaRPr/>
          </a:p>
          <a:p>
            <a:pPr marL="914400" lvl="1" indent="-317500" algn="l" rtl="0">
              <a:spcBef>
                <a:spcPts val="0"/>
              </a:spcBef>
              <a:spcAft>
                <a:spcPts val="0"/>
              </a:spcAft>
              <a:buSzPts val="1400"/>
              <a:buChar char="○"/>
            </a:pPr>
            <a:r>
              <a:rPr lang="en"/>
              <a:t>Red thread reads x = 1</a:t>
            </a:r>
            <a:endParaRPr/>
          </a:p>
          <a:p>
            <a:pPr marL="914400" lvl="1" indent="-317500" algn="l" rtl="0">
              <a:spcBef>
                <a:spcPts val="0"/>
              </a:spcBef>
              <a:spcAft>
                <a:spcPts val="0"/>
              </a:spcAft>
              <a:buSzPts val="1400"/>
              <a:buChar char="○"/>
            </a:pPr>
            <a:r>
              <a:rPr lang="en"/>
              <a:t>Red thread stores x = 2</a:t>
            </a:r>
            <a:endParaRPr/>
          </a:p>
          <a:p>
            <a:pPr marL="914400" lvl="1" indent="-317500" algn="l" rtl="0">
              <a:spcBef>
                <a:spcPts val="0"/>
              </a:spcBef>
              <a:spcAft>
                <a:spcPts val="0"/>
              </a:spcAft>
              <a:buSzPts val="1400"/>
              <a:buChar char="○"/>
            </a:pPr>
            <a:r>
              <a:rPr lang="en"/>
              <a:t>Blue thread reads x = 2</a:t>
            </a:r>
            <a:endParaRPr/>
          </a:p>
          <a:p>
            <a:pPr marL="914400" lvl="1" indent="-317500" algn="l" rtl="0">
              <a:spcBef>
                <a:spcPts val="0"/>
              </a:spcBef>
              <a:spcAft>
                <a:spcPts val="0"/>
              </a:spcAft>
              <a:buSzPts val="1400"/>
              <a:buChar char="○"/>
            </a:pPr>
            <a:r>
              <a:rPr lang="en"/>
              <a:t>Blue thread stores x = 3</a:t>
            </a:r>
            <a:endParaRPr/>
          </a:p>
          <a:p>
            <a:pPr marL="914400" lvl="1" indent="-317500" algn="l" rtl="0">
              <a:spcBef>
                <a:spcPts val="0"/>
              </a:spcBef>
              <a:spcAft>
                <a:spcPts val="0"/>
              </a:spcAft>
              <a:buSzPts val="1400"/>
              <a:buChar char="○"/>
            </a:pPr>
            <a:r>
              <a:rPr lang="en"/>
              <a:t>Purple thread stores x = 1</a:t>
            </a:r>
            <a:endParaRPr/>
          </a:p>
          <a:p>
            <a:pPr marL="457200" lvl="0" indent="-342900" algn="l" rtl="0">
              <a:spcBef>
                <a:spcPts val="0"/>
              </a:spcBef>
              <a:spcAft>
                <a:spcPts val="0"/>
              </a:spcAft>
              <a:buSzPts val="1800"/>
              <a:buChar char="●"/>
            </a:pPr>
            <a:r>
              <a:rPr lang="en"/>
              <a:t>Final value: 1</a:t>
            </a:r>
            <a:endParaRPr/>
          </a:p>
        </p:txBody>
      </p:sp>
      <p:sp>
        <p:nvSpPr>
          <p:cNvPr id="357" name="Google Shape;357;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sp>
        <p:nvSpPr>
          <p:cNvPr id="358" name="Google Shape;358;p62"/>
          <p:cNvSpPr txBox="1"/>
          <p:nvPr/>
        </p:nvSpPr>
        <p:spPr>
          <a:xfrm>
            <a:off x="6536525" y="1246825"/>
            <a:ext cx="1868700" cy="3829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600">
                <a:solidFill>
                  <a:schemeClr val="dk1"/>
                </a:solidFill>
                <a:latin typeface="Courier New"/>
                <a:ea typeface="Courier New"/>
                <a:cs typeface="Courier New"/>
                <a:sym typeface="Courier New"/>
              </a:rPr>
              <a:t>sw x0 0(sp)</a:t>
            </a:r>
            <a:br>
              <a:rPr lang="en" sz="1600">
                <a:solidFill>
                  <a:schemeClr val="dk1"/>
                </a:solidFill>
                <a:latin typeface="Courier New"/>
                <a:ea typeface="Courier New"/>
                <a:cs typeface="Courier New"/>
                <a:sym typeface="Courier New"/>
              </a:rPr>
            </a:br>
            <a:r>
              <a:rPr lang="en" sz="1600" b="1">
                <a:solidFill>
                  <a:srgbClr val="9900FF"/>
                </a:solidFill>
                <a:latin typeface="Courier New"/>
                <a:ea typeface="Courier New"/>
                <a:cs typeface="Courier New"/>
                <a:sym typeface="Courier New"/>
              </a:rPr>
              <a:t>lw t0 0(sp)</a:t>
            </a:r>
            <a:br>
              <a:rPr lang="en" sz="1600" b="1">
                <a:solidFill>
                  <a:srgbClr val="9900FF"/>
                </a:solidFill>
                <a:latin typeface="Courier New"/>
                <a:ea typeface="Courier New"/>
                <a:cs typeface="Courier New"/>
                <a:sym typeface="Courier New"/>
              </a:rPr>
            </a:br>
            <a:r>
              <a:rPr lang="en" sz="1600" b="1">
                <a:solidFill>
                  <a:srgbClr val="9900FF"/>
                </a:solidFill>
                <a:latin typeface="Courier New"/>
                <a:ea typeface="Courier New"/>
                <a:cs typeface="Courier New"/>
                <a:sym typeface="Courier New"/>
              </a:rPr>
              <a:t>addi t0 t0 1</a:t>
            </a:r>
            <a:br>
              <a:rPr lang="en" sz="1600" b="1">
                <a:solidFill>
                  <a:srgbClr val="9900FF"/>
                </a:solidFill>
                <a:latin typeface="Courier New"/>
                <a:ea typeface="Courier New"/>
                <a:cs typeface="Courier New"/>
                <a:sym typeface="Courier New"/>
              </a:rPr>
            </a:br>
            <a:r>
              <a:rPr lang="en" sz="1600" b="1">
                <a:solidFill>
                  <a:srgbClr val="B45F06"/>
                </a:solidFill>
                <a:latin typeface="Courier New"/>
                <a:ea typeface="Courier New"/>
                <a:cs typeface="Courier New"/>
                <a:sym typeface="Courier New"/>
              </a:rPr>
              <a:t>lw t0 0(sp)</a:t>
            </a:r>
            <a:br>
              <a:rPr lang="en" sz="1600" b="1">
                <a:solidFill>
                  <a:srgbClr val="B45F06"/>
                </a:solidFill>
                <a:latin typeface="Courier New"/>
                <a:ea typeface="Courier New"/>
                <a:cs typeface="Courier New"/>
                <a:sym typeface="Courier New"/>
              </a:rPr>
            </a:br>
            <a:r>
              <a:rPr lang="en" sz="1600" b="1">
                <a:solidFill>
                  <a:srgbClr val="B45F06"/>
                </a:solidFill>
                <a:latin typeface="Courier New"/>
                <a:ea typeface="Courier New"/>
                <a:cs typeface="Courier New"/>
                <a:sym typeface="Courier New"/>
              </a:rPr>
              <a:t>addi t0 t0 1</a:t>
            </a:r>
            <a:br>
              <a:rPr lang="en" sz="1600" b="1">
                <a:solidFill>
                  <a:srgbClr val="B45F06"/>
                </a:solidFill>
                <a:latin typeface="Courier New"/>
                <a:ea typeface="Courier New"/>
                <a:cs typeface="Courier New"/>
                <a:sym typeface="Courier New"/>
              </a:rPr>
            </a:br>
            <a:r>
              <a:rPr lang="en" sz="1600" b="1">
                <a:solidFill>
                  <a:srgbClr val="B45F06"/>
                </a:solidFill>
                <a:latin typeface="Courier New"/>
                <a:ea typeface="Courier New"/>
                <a:cs typeface="Courier New"/>
                <a:sym typeface="Courier New"/>
              </a:rPr>
              <a:t>sw t0 0(sp)</a:t>
            </a:r>
            <a:br>
              <a:rPr lang="en" sz="1600" b="1">
                <a:solidFill>
                  <a:srgbClr val="B45F06"/>
                </a:solidFill>
                <a:latin typeface="Courier New"/>
                <a:ea typeface="Courier New"/>
                <a:cs typeface="Courier New"/>
                <a:sym typeface="Courier New"/>
              </a:rPr>
            </a:br>
            <a:r>
              <a:rPr lang="en" sz="1600" b="1">
                <a:solidFill>
                  <a:srgbClr val="FF0000"/>
                </a:solidFill>
                <a:latin typeface="Courier New"/>
                <a:ea typeface="Courier New"/>
                <a:cs typeface="Courier New"/>
                <a:sym typeface="Courier New"/>
              </a:rPr>
              <a:t>lw t0 0(sp)</a:t>
            </a:r>
            <a:br>
              <a:rPr lang="en" sz="1600" b="1">
                <a:solidFill>
                  <a:srgbClr val="FF0000"/>
                </a:solidFill>
                <a:latin typeface="Courier New"/>
                <a:ea typeface="Courier New"/>
                <a:cs typeface="Courier New"/>
                <a:sym typeface="Courier New"/>
              </a:rPr>
            </a:br>
            <a:r>
              <a:rPr lang="en" sz="1600" b="1">
                <a:solidFill>
                  <a:srgbClr val="FF0000"/>
                </a:solidFill>
                <a:latin typeface="Courier New"/>
                <a:ea typeface="Courier New"/>
                <a:cs typeface="Courier New"/>
                <a:sym typeface="Courier New"/>
              </a:rPr>
              <a:t>addi t0 t0 1</a:t>
            </a:r>
            <a:br>
              <a:rPr lang="en" sz="1600" b="1">
                <a:solidFill>
                  <a:srgbClr val="FF0000"/>
                </a:solidFill>
                <a:latin typeface="Courier New"/>
                <a:ea typeface="Courier New"/>
                <a:cs typeface="Courier New"/>
                <a:sym typeface="Courier New"/>
              </a:rPr>
            </a:br>
            <a:r>
              <a:rPr lang="en" sz="1600" b="1">
                <a:solidFill>
                  <a:srgbClr val="FF0000"/>
                </a:solidFill>
                <a:latin typeface="Courier New"/>
                <a:ea typeface="Courier New"/>
                <a:cs typeface="Courier New"/>
                <a:sym typeface="Courier New"/>
              </a:rPr>
              <a:t>sw t0 0(sp)</a:t>
            </a:r>
            <a:br>
              <a:rPr lang="en" sz="1600" b="1">
                <a:solidFill>
                  <a:srgbClr val="FF0000"/>
                </a:solidFill>
                <a:latin typeface="Courier New"/>
                <a:ea typeface="Courier New"/>
                <a:cs typeface="Courier New"/>
                <a:sym typeface="Courier New"/>
              </a:rPr>
            </a:br>
            <a:r>
              <a:rPr lang="en" sz="1600" b="1">
                <a:solidFill>
                  <a:srgbClr val="0000FF"/>
                </a:solidFill>
                <a:latin typeface="Courier New"/>
                <a:ea typeface="Courier New"/>
                <a:cs typeface="Courier New"/>
                <a:sym typeface="Courier New"/>
              </a:rPr>
              <a:t>lw t0 0(sp)</a:t>
            </a:r>
            <a:br>
              <a:rPr lang="en" sz="1600" b="1">
                <a:solidFill>
                  <a:srgbClr val="0000FF"/>
                </a:solidFill>
                <a:latin typeface="Courier New"/>
                <a:ea typeface="Courier New"/>
                <a:cs typeface="Courier New"/>
                <a:sym typeface="Courier New"/>
              </a:rPr>
            </a:br>
            <a:r>
              <a:rPr lang="en" sz="1600" b="1">
                <a:solidFill>
                  <a:srgbClr val="0000FF"/>
                </a:solidFill>
                <a:latin typeface="Courier New"/>
                <a:ea typeface="Courier New"/>
                <a:cs typeface="Courier New"/>
                <a:sym typeface="Courier New"/>
              </a:rPr>
              <a:t>addi t0 t0 1</a:t>
            </a:r>
            <a:br>
              <a:rPr lang="en" sz="1600" b="1">
                <a:solidFill>
                  <a:srgbClr val="0000FF"/>
                </a:solidFill>
                <a:latin typeface="Courier New"/>
                <a:ea typeface="Courier New"/>
                <a:cs typeface="Courier New"/>
                <a:sym typeface="Courier New"/>
              </a:rPr>
            </a:br>
            <a:r>
              <a:rPr lang="en" sz="1600" b="1">
                <a:solidFill>
                  <a:srgbClr val="0000FF"/>
                </a:solidFill>
                <a:latin typeface="Courier New"/>
                <a:ea typeface="Courier New"/>
                <a:cs typeface="Courier New"/>
                <a:sym typeface="Courier New"/>
              </a:rPr>
              <a:t>sw t0 0(sp)</a:t>
            </a:r>
            <a:br>
              <a:rPr lang="en" sz="1600" b="1">
                <a:solidFill>
                  <a:srgbClr val="0000FF"/>
                </a:solidFill>
                <a:latin typeface="Courier New"/>
                <a:ea typeface="Courier New"/>
                <a:cs typeface="Courier New"/>
                <a:sym typeface="Courier New"/>
              </a:rPr>
            </a:br>
            <a:r>
              <a:rPr lang="en" sz="1600" b="1">
                <a:solidFill>
                  <a:srgbClr val="9900FF"/>
                </a:solidFill>
                <a:latin typeface="Courier New"/>
                <a:ea typeface="Courier New"/>
                <a:cs typeface="Courier New"/>
                <a:sym typeface="Courier New"/>
              </a:rPr>
              <a:t>sw t0 0(sp)</a:t>
            </a:r>
            <a:endParaRPr sz="1600" b="1">
              <a:solidFill>
                <a:srgbClr val="0000FF"/>
              </a:solidFill>
              <a:latin typeface="Courier New"/>
              <a:ea typeface="Courier New"/>
              <a:cs typeface="Courier New"/>
              <a:sym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6">
                                            <p:txEl>
                                              <p:pRg st="0" end="0"/>
                                            </p:txEl>
                                          </p:spTgt>
                                        </p:tgtEl>
                                        <p:attrNameLst>
                                          <p:attrName>style.visibility</p:attrName>
                                        </p:attrNameLst>
                                      </p:cBhvr>
                                      <p:to>
                                        <p:strVal val="visible"/>
                                      </p:to>
                                    </p:set>
                                    <p:animEffect transition="in" filter="fade">
                                      <p:cBhvr>
                                        <p:cTn id="7" dur="1000"/>
                                        <p:tgtEl>
                                          <p:spTgt spid="3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6">
                                            <p:txEl>
                                              <p:pRg st="1" end="1"/>
                                            </p:txEl>
                                          </p:spTgt>
                                        </p:tgtEl>
                                        <p:attrNameLst>
                                          <p:attrName>style.visibility</p:attrName>
                                        </p:attrNameLst>
                                      </p:cBhvr>
                                      <p:to>
                                        <p:strVal val="visible"/>
                                      </p:to>
                                    </p:set>
                                    <p:animEffect transition="in" filter="fade">
                                      <p:cBhvr>
                                        <p:cTn id="12" dur="1000"/>
                                        <p:tgtEl>
                                          <p:spTgt spid="35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56">
                                            <p:txEl>
                                              <p:pRg st="2" end="2"/>
                                            </p:txEl>
                                          </p:spTgt>
                                        </p:tgtEl>
                                        <p:attrNameLst>
                                          <p:attrName>style.visibility</p:attrName>
                                        </p:attrNameLst>
                                      </p:cBhvr>
                                      <p:to>
                                        <p:strVal val="visible"/>
                                      </p:to>
                                    </p:set>
                                    <p:animEffect transition="in" filter="fade">
                                      <p:cBhvr>
                                        <p:cTn id="17" dur="1000"/>
                                        <p:tgtEl>
                                          <p:spTgt spid="35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56">
                                            <p:txEl>
                                              <p:pRg st="3" end="3"/>
                                            </p:txEl>
                                          </p:spTgt>
                                        </p:tgtEl>
                                        <p:attrNameLst>
                                          <p:attrName>style.visibility</p:attrName>
                                        </p:attrNameLst>
                                      </p:cBhvr>
                                      <p:to>
                                        <p:strVal val="visible"/>
                                      </p:to>
                                    </p:set>
                                    <p:animEffect transition="in" filter="fade">
                                      <p:cBhvr>
                                        <p:cTn id="22" dur="1000"/>
                                        <p:tgtEl>
                                          <p:spTgt spid="35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56">
                                            <p:txEl>
                                              <p:pRg st="4" end="4"/>
                                            </p:txEl>
                                          </p:spTgt>
                                        </p:tgtEl>
                                        <p:attrNameLst>
                                          <p:attrName>style.visibility</p:attrName>
                                        </p:attrNameLst>
                                      </p:cBhvr>
                                      <p:to>
                                        <p:strVal val="visible"/>
                                      </p:to>
                                    </p:set>
                                    <p:animEffect transition="in" filter="fade">
                                      <p:cBhvr>
                                        <p:cTn id="27" dur="1000"/>
                                        <p:tgtEl>
                                          <p:spTgt spid="35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56">
                                            <p:txEl>
                                              <p:pRg st="5" end="5"/>
                                            </p:txEl>
                                          </p:spTgt>
                                        </p:tgtEl>
                                        <p:attrNameLst>
                                          <p:attrName>style.visibility</p:attrName>
                                        </p:attrNameLst>
                                      </p:cBhvr>
                                      <p:to>
                                        <p:strVal val="visible"/>
                                      </p:to>
                                    </p:set>
                                    <p:animEffect transition="in" filter="fade">
                                      <p:cBhvr>
                                        <p:cTn id="32" dur="1000"/>
                                        <p:tgtEl>
                                          <p:spTgt spid="35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56">
                                            <p:txEl>
                                              <p:pRg st="6" end="6"/>
                                            </p:txEl>
                                          </p:spTgt>
                                        </p:tgtEl>
                                        <p:attrNameLst>
                                          <p:attrName>style.visibility</p:attrName>
                                        </p:attrNameLst>
                                      </p:cBhvr>
                                      <p:to>
                                        <p:strVal val="visible"/>
                                      </p:to>
                                    </p:set>
                                    <p:animEffect transition="in" filter="fade">
                                      <p:cBhvr>
                                        <p:cTn id="37" dur="1000"/>
                                        <p:tgtEl>
                                          <p:spTgt spid="35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56">
                                            <p:txEl>
                                              <p:pRg st="7" end="7"/>
                                            </p:txEl>
                                          </p:spTgt>
                                        </p:tgtEl>
                                        <p:attrNameLst>
                                          <p:attrName>style.visibility</p:attrName>
                                        </p:attrNameLst>
                                      </p:cBhvr>
                                      <p:to>
                                        <p:strVal val="visible"/>
                                      </p:to>
                                    </p:set>
                                    <p:animEffect transition="in" filter="fade">
                                      <p:cBhvr>
                                        <p:cTn id="42" dur="1000"/>
                                        <p:tgtEl>
                                          <p:spTgt spid="35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56">
                                            <p:txEl>
                                              <p:pRg st="8" end="8"/>
                                            </p:txEl>
                                          </p:spTgt>
                                        </p:tgtEl>
                                        <p:attrNameLst>
                                          <p:attrName>style.visibility</p:attrName>
                                        </p:attrNameLst>
                                      </p:cBhvr>
                                      <p:to>
                                        <p:strVal val="visible"/>
                                      </p:to>
                                    </p:set>
                                    <p:animEffect transition="in" filter="fade">
                                      <p:cBhvr>
                                        <p:cTn id="47" dur="1000"/>
                                        <p:tgtEl>
                                          <p:spTgt spid="35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56">
                                            <p:txEl>
                                              <p:pRg st="9" end="9"/>
                                            </p:txEl>
                                          </p:spTgt>
                                        </p:tgtEl>
                                        <p:attrNameLst>
                                          <p:attrName>style.visibility</p:attrName>
                                        </p:attrNameLst>
                                      </p:cBhvr>
                                      <p:to>
                                        <p:strVal val="visible"/>
                                      </p:to>
                                    </p:set>
                                    <p:animEffect transition="in" filter="fade">
                                      <p:cBhvr>
                                        <p:cTn id="52" dur="1000"/>
                                        <p:tgtEl>
                                          <p:spTgt spid="35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6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Race: Example</a:t>
            </a:r>
            <a:endParaRPr/>
          </a:p>
        </p:txBody>
      </p:sp>
      <p:sp>
        <p:nvSpPr>
          <p:cNvPr id="364" name="Google Shape;364;p63"/>
          <p:cNvSpPr txBox="1">
            <a:spLocks noGrp="1"/>
          </p:cNvSpPr>
          <p:nvPr>
            <p:ph type="body" idx="1"/>
          </p:nvPr>
        </p:nvSpPr>
        <p:spPr>
          <a:xfrm>
            <a:off x="198500" y="1246825"/>
            <a:ext cx="4373400" cy="38295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Some other ordering?</a:t>
            </a:r>
            <a:endParaRPr/>
          </a:p>
          <a:p>
            <a:pPr marL="914400" lvl="1" indent="-317500" algn="l" rtl="0">
              <a:spcBef>
                <a:spcPts val="0"/>
              </a:spcBef>
              <a:spcAft>
                <a:spcPts val="0"/>
              </a:spcAft>
              <a:buSzPts val="1400"/>
              <a:buChar char="○"/>
            </a:pPr>
            <a:r>
              <a:rPr lang="en"/>
              <a:t>We can find orderings that give x=2,3</a:t>
            </a:r>
            <a:endParaRPr/>
          </a:p>
          <a:p>
            <a:pPr marL="457200" lvl="0" indent="-342900" algn="l" rtl="0">
              <a:spcBef>
                <a:spcPts val="0"/>
              </a:spcBef>
              <a:spcAft>
                <a:spcPts val="0"/>
              </a:spcAft>
              <a:buSzPts val="1800"/>
              <a:buChar char="●"/>
            </a:pPr>
            <a:r>
              <a:rPr lang="en"/>
              <a:t>Can we do any more/less?</a:t>
            </a:r>
            <a:endParaRPr/>
          </a:p>
          <a:p>
            <a:pPr marL="457200" lvl="0" indent="-342900" algn="l" rtl="0">
              <a:spcBef>
                <a:spcPts val="0"/>
              </a:spcBef>
              <a:spcAft>
                <a:spcPts val="0"/>
              </a:spcAft>
              <a:buSzPts val="1800"/>
              <a:buChar char="●"/>
            </a:pPr>
            <a:r>
              <a:rPr lang="en"/>
              <a:t>Can't go above 4</a:t>
            </a:r>
            <a:endParaRPr/>
          </a:p>
          <a:p>
            <a:pPr marL="914400" lvl="1" indent="-317500" algn="l" rtl="0">
              <a:spcBef>
                <a:spcPts val="0"/>
              </a:spcBef>
              <a:spcAft>
                <a:spcPts val="0"/>
              </a:spcAft>
              <a:buSzPts val="1400"/>
              <a:buChar char="○"/>
            </a:pPr>
            <a:r>
              <a:rPr lang="en"/>
              <a:t>Only 4 "+1s" overall, so can't increase to 5 or more</a:t>
            </a:r>
            <a:endParaRPr/>
          </a:p>
          <a:p>
            <a:pPr marL="457200" lvl="0" indent="-342900" algn="l" rtl="0">
              <a:spcBef>
                <a:spcPts val="0"/>
              </a:spcBef>
              <a:spcAft>
                <a:spcPts val="0"/>
              </a:spcAft>
              <a:buSzPts val="1800"/>
              <a:buChar char="●"/>
            </a:pPr>
            <a:r>
              <a:rPr lang="en"/>
              <a:t>Can't go below 1</a:t>
            </a:r>
            <a:endParaRPr/>
          </a:p>
          <a:p>
            <a:pPr marL="914400" lvl="1" indent="-317500" algn="l" rtl="0">
              <a:spcBef>
                <a:spcPts val="0"/>
              </a:spcBef>
              <a:spcAft>
                <a:spcPts val="0"/>
              </a:spcAft>
              <a:buSzPts val="1400"/>
              <a:buChar char="○"/>
            </a:pPr>
            <a:r>
              <a:rPr lang="en"/>
              <a:t>The smallest value that can be loaded by a thread is 0, so the smallest value that can be stored is 1. Therefore, the last store must be at least 1.</a:t>
            </a:r>
            <a:endParaRPr/>
          </a:p>
          <a:p>
            <a:pPr marL="457200" lvl="0" indent="-342900" algn="l" rtl="0">
              <a:spcBef>
                <a:spcPts val="0"/>
              </a:spcBef>
              <a:spcAft>
                <a:spcPts val="0"/>
              </a:spcAft>
              <a:buSzPts val="1800"/>
              <a:buChar char="●"/>
            </a:pPr>
            <a:r>
              <a:rPr lang="en"/>
              <a:t>Therefore, we can get any value between 1 and 4</a:t>
            </a:r>
            <a:endParaRPr/>
          </a:p>
        </p:txBody>
      </p:sp>
      <p:sp>
        <p:nvSpPr>
          <p:cNvPr id="365" name="Google Shape;365;p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sp>
        <p:nvSpPr>
          <p:cNvPr id="366" name="Google Shape;366;p63"/>
          <p:cNvSpPr txBox="1"/>
          <p:nvPr/>
        </p:nvSpPr>
        <p:spPr>
          <a:xfrm>
            <a:off x="6536525" y="1246825"/>
            <a:ext cx="1868700" cy="3829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600">
                <a:solidFill>
                  <a:schemeClr val="dk1"/>
                </a:solidFill>
                <a:latin typeface="Courier New"/>
                <a:ea typeface="Courier New"/>
                <a:cs typeface="Courier New"/>
                <a:sym typeface="Courier New"/>
              </a:rPr>
              <a:t>sw x0 0(sp)</a:t>
            </a:r>
            <a:br>
              <a:rPr lang="en" sz="1600">
                <a:solidFill>
                  <a:schemeClr val="dk1"/>
                </a:solidFill>
                <a:latin typeface="Courier New"/>
                <a:ea typeface="Courier New"/>
                <a:cs typeface="Courier New"/>
                <a:sym typeface="Courier New"/>
              </a:rPr>
            </a:br>
            <a:r>
              <a:rPr lang="en" sz="1600" b="1">
                <a:solidFill>
                  <a:srgbClr val="9900FF"/>
                </a:solidFill>
                <a:latin typeface="Courier New"/>
                <a:ea typeface="Courier New"/>
                <a:cs typeface="Courier New"/>
                <a:sym typeface="Courier New"/>
              </a:rPr>
              <a:t>lw t0 0(sp)</a:t>
            </a:r>
            <a:br>
              <a:rPr lang="en" sz="1600" b="1">
                <a:solidFill>
                  <a:srgbClr val="9900FF"/>
                </a:solidFill>
                <a:latin typeface="Courier New"/>
                <a:ea typeface="Courier New"/>
                <a:cs typeface="Courier New"/>
                <a:sym typeface="Courier New"/>
              </a:rPr>
            </a:br>
            <a:r>
              <a:rPr lang="en" sz="1600" b="1">
                <a:solidFill>
                  <a:srgbClr val="FF0000"/>
                </a:solidFill>
                <a:latin typeface="Courier New"/>
                <a:ea typeface="Courier New"/>
                <a:cs typeface="Courier New"/>
                <a:sym typeface="Courier New"/>
              </a:rPr>
              <a:t>lw t0 0(sp)</a:t>
            </a:r>
            <a:br>
              <a:rPr lang="en" sz="1600" b="1">
                <a:solidFill>
                  <a:srgbClr val="B45F06"/>
                </a:solidFill>
                <a:latin typeface="Courier New"/>
                <a:ea typeface="Courier New"/>
                <a:cs typeface="Courier New"/>
                <a:sym typeface="Courier New"/>
              </a:rPr>
            </a:br>
            <a:r>
              <a:rPr lang="en" sz="1600" b="1">
                <a:solidFill>
                  <a:srgbClr val="9900FF"/>
                </a:solidFill>
                <a:latin typeface="Courier New"/>
                <a:ea typeface="Courier New"/>
                <a:cs typeface="Courier New"/>
                <a:sym typeface="Courier New"/>
              </a:rPr>
              <a:t>addi t0 t0 1</a:t>
            </a:r>
            <a:br>
              <a:rPr lang="en" sz="1600" b="1">
                <a:solidFill>
                  <a:srgbClr val="9900FF"/>
                </a:solidFill>
                <a:latin typeface="Courier New"/>
                <a:ea typeface="Courier New"/>
                <a:cs typeface="Courier New"/>
                <a:sym typeface="Courier New"/>
              </a:rPr>
            </a:br>
            <a:r>
              <a:rPr lang="en" sz="1600" b="1">
                <a:solidFill>
                  <a:srgbClr val="FF0000"/>
                </a:solidFill>
                <a:latin typeface="Courier New"/>
                <a:ea typeface="Courier New"/>
                <a:cs typeface="Courier New"/>
                <a:sym typeface="Courier New"/>
              </a:rPr>
              <a:t>addi t0 t0 1</a:t>
            </a:r>
            <a:br>
              <a:rPr lang="en" sz="1600" b="1">
                <a:solidFill>
                  <a:srgbClr val="9900FF"/>
                </a:solidFill>
                <a:latin typeface="Courier New"/>
                <a:ea typeface="Courier New"/>
                <a:cs typeface="Courier New"/>
                <a:sym typeface="Courier New"/>
              </a:rPr>
            </a:br>
            <a:r>
              <a:rPr lang="en" sz="1600" b="1">
                <a:solidFill>
                  <a:srgbClr val="9900FF"/>
                </a:solidFill>
                <a:latin typeface="Courier New"/>
                <a:ea typeface="Courier New"/>
                <a:cs typeface="Courier New"/>
                <a:sym typeface="Courier New"/>
              </a:rPr>
              <a:t>sw t0 0(sp)</a:t>
            </a:r>
            <a:br>
              <a:rPr lang="en" sz="1600" b="1">
                <a:solidFill>
                  <a:srgbClr val="9900FF"/>
                </a:solidFill>
                <a:latin typeface="Courier New"/>
                <a:ea typeface="Courier New"/>
                <a:cs typeface="Courier New"/>
                <a:sym typeface="Courier New"/>
              </a:rPr>
            </a:br>
            <a:r>
              <a:rPr lang="en" sz="1600" b="1">
                <a:solidFill>
                  <a:srgbClr val="B45F06"/>
                </a:solidFill>
                <a:latin typeface="Courier New"/>
                <a:ea typeface="Courier New"/>
                <a:cs typeface="Courier New"/>
                <a:sym typeface="Courier New"/>
              </a:rPr>
              <a:t>lw t0 0(sp)</a:t>
            </a:r>
            <a:br>
              <a:rPr lang="en" sz="1600" b="1">
                <a:solidFill>
                  <a:srgbClr val="B45F06"/>
                </a:solidFill>
                <a:latin typeface="Courier New"/>
                <a:ea typeface="Courier New"/>
                <a:cs typeface="Courier New"/>
                <a:sym typeface="Courier New"/>
              </a:rPr>
            </a:br>
            <a:r>
              <a:rPr lang="en" sz="1600" b="1">
                <a:solidFill>
                  <a:srgbClr val="B45F06"/>
                </a:solidFill>
                <a:latin typeface="Courier New"/>
                <a:ea typeface="Courier New"/>
                <a:cs typeface="Courier New"/>
                <a:sym typeface="Courier New"/>
              </a:rPr>
              <a:t>addi t0 t0 1</a:t>
            </a:r>
            <a:br>
              <a:rPr lang="en" sz="1600" b="1">
                <a:solidFill>
                  <a:srgbClr val="B45F06"/>
                </a:solidFill>
                <a:latin typeface="Courier New"/>
                <a:ea typeface="Courier New"/>
                <a:cs typeface="Courier New"/>
                <a:sym typeface="Courier New"/>
              </a:rPr>
            </a:br>
            <a:r>
              <a:rPr lang="en" sz="1600" b="1">
                <a:solidFill>
                  <a:srgbClr val="B45F06"/>
                </a:solidFill>
                <a:latin typeface="Courier New"/>
                <a:ea typeface="Courier New"/>
                <a:cs typeface="Courier New"/>
                <a:sym typeface="Courier New"/>
              </a:rPr>
              <a:t>sw t0 0(sp)</a:t>
            </a:r>
            <a:br>
              <a:rPr lang="en" sz="1600" b="1">
                <a:solidFill>
                  <a:srgbClr val="B45F06"/>
                </a:solidFill>
                <a:latin typeface="Courier New"/>
                <a:ea typeface="Courier New"/>
                <a:cs typeface="Courier New"/>
                <a:sym typeface="Courier New"/>
              </a:rPr>
            </a:br>
            <a:r>
              <a:rPr lang="en" sz="1600" b="1">
                <a:solidFill>
                  <a:srgbClr val="0000FF"/>
                </a:solidFill>
                <a:latin typeface="Courier New"/>
                <a:ea typeface="Courier New"/>
                <a:cs typeface="Courier New"/>
                <a:sym typeface="Courier New"/>
              </a:rPr>
              <a:t>lw t0 0(sp)</a:t>
            </a:r>
            <a:br>
              <a:rPr lang="en" sz="1600" b="1">
                <a:solidFill>
                  <a:srgbClr val="0000FF"/>
                </a:solidFill>
                <a:latin typeface="Courier New"/>
                <a:ea typeface="Courier New"/>
                <a:cs typeface="Courier New"/>
                <a:sym typeface="Courier New"/>
              </a:rPr>
            </a:br>
            <a:r>
              <a:rPr lang="en" sz="1600" b="1">
                <a:solidFill>
                  <a:srgbClr val="0000FF"/>
                </a:solidFill>
                <a:latin typeface="Courier New"/>
                <a:ea typeface="Courier New"/>
                <a:cs typeface="Courier New"/>
                <a:sym typeface="Courier New"/>
              </a:rPr>
              <a:t>addi t0 t0 1</a:t>
            </a:r>
            <a:br>
              <a:rPr lang="en" sz="1600" b="1">
                <a:solidFill>
                  <a:srgbClr val="FF0000"/>
                </a:solidFill>
                <a:latin typeface="Courier New"/>
                <a:ea typeface="Courier New"/>
                <a:cs typeface="Courier New"/>
                <a:sym typeface="Courier New"/>
              </a:rPr>
            </a:br>
            <a:r>
              <a:rPr lang="en" sz="1600" b="1">
                <a:solidFill>
                  <a:srgbClr val="FF0000"/>
                </a:solidFill>
                <a:latin typeface="Courier New"/>
                <a:ea typeface="Courier New"/>
                <a:cs typeface="Courier New"/>
                <a:sym typeface="Courier New"/>
              </a:rPr>
              <a:t>sw t0 0(sp)</a:t>
            </a:r>
            <a:br>
              <a:rPr lang="en" sz="1600" b="1">
                <a:solidFill>
                  <a:srgbClr val="0000FF"/>
                </a:solidFill>
                <a:latin typeface="Courier New"/>
                <a:ea typeface="Courier New"/>
                <a:cs typeface="Courier New"/>
                <a:sym typeface="Courier New"/>
              </a:rPr>
            </a:br>
            <a:r>
              <a:rPr lang="en" sz="1600" b="1">
                <a:solidFill>
                  <a:srgbClr val="0000FF"/>
                </a:solidFill>
                <a:latin typeface="Courier New"/>
                <a:ea typeface="Courier New"/>
                <a:cs typeface="Courier New"/>
                <a:sym typeface="Courier New"/>
              </a:rPr>
              <a:t>sw t0 0(sp)</a:t>
            </a:r>
            <a:endParaRPr sz="1600">
              <a:solidFill>
                <a:schemeClr val="dk1"/>
              </a:solidFill>
              <a:latin typeface="Courier New"/>
              <a:ea typeface="Courier New"/>
              <a:cs typeface="Courier New"/>
              <a:sym typeface="Courier New"/>
            </a:endParaRPr>
          </a:p>
        </p:txBody>
      </p:sp>
      <p:sp>
        <p:nvSpPr>
          <p:cNvPr id="367" name="Google Shape;367;p63"/>
          <p:cNvSpPr txBox="1"/>
          <p:nvPr/>
        </p:nvSpPr>
        <p:spPr>
          <a:xfrm>
            <a:off x="4600600" y="1246825"/>
            <a:ext cx="1868700" cy="3829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600">
                <a:solidFill>
                  <a:schemeClr val="dk1"/>
                </a:solidFill>
                <a:latin typeface="Courier New"/>
                <a:ea typeface="Courier New"/>
                <a:cs typeface="Courier New"/>
                <a:sym typeface="Courier New"/>
              </a:rPr>
              <a:t>sw x0 0(sp)</a:t>
            </a:r>
            <a:br>
              <a:rPr lang="en" sz="1600">
                <a:solidFill>
                  <a:schemeClr val="dk1"/>
                </a:solidFill>
                <a:latin typeface="Courier New"/>
                <a:ea typeface="Courier New"/>
                <a:cs typeface="Courier New"/>
                <a:sym typeface="Courier New"/>
              </a:rPr>
            </a:br>
            <a:r>
              <a:rPr lang="en" sz="1600" b="1">
                <a:solidFill>
                  <a:srgbClr val="9900FF"/>
                </a:solidFill>
                <a:latin typeface="Courier New"/>
                <a:ea typeface="Courier New"/>
                <a:cs typeface="Courier New"/>
                <a:sym typeface="Courier New"/>
              </a:rPr>
              <a:t>lw t0 0(sp)</a:t>
            </a:r>
            <a:br>
              <a:rPr lang="en" sz="1600" b="1">
                <a:solidFill>
                  <a:srgbClr val="9900FF"/>
                </a:solidFill>
                <a:latin typeface="Courier New"/>
                <a:ea typeface="Courier New"/>
                <a:cs typeface="Courier New"/>
                <a:sym typeface="Courier New"/>
              </a:rPr>
            </a:br>
            <a:r>
              <a:rPr lang="en" sz="1600" b="1">
                <a:solidFill>
                  <a:srgbClr val="FF0000"/>
                </a:solidFill>
                <a:latin typeface="Courier New"/>
                <a:ea typeface="Courier New"/>
                <a:cs typeface="Courier New"/>
                <a:sym typeface="Courier New"/>
              </a:rPr>
              <a:t>lw t0 0(sp)</a:t>
            </a:r>
            <a:br>
              <a:rPr lang="en" sz="1600" b="1">
                <a:solidFill>
                  <a:srgbClr val="9900FF"/>
                </a:solidFill>
                <a:latin typeface="Courier New"/>
                <a:ea typeface="Courier New"/>
                <a:cs typeface="Courier New"/>
                <a:sym typeface="Courier New"/>
              </a:rPr>
            </a:br>
            <a:r>
              <a:rPr lang="en" sz="1600" b="1">
                <a:solidFill>
                  <a:srgbClr val="B45F06"/>
                </a:solidFill>
                <a:latin typeface="Courier New"/>
                <a:ea typeface="Courier New"/>
                <a:cs typeface="Courier New"/>
                <a:sym typeface="Courier New"/>
              </a:rPr>
              <a:t>lw t0 0(sp)</a:t>
            </a:r>
            <a:br>
              <a:rPr lang="en" sz="1600" b="1">
                <a:solidFill>
                  <a:srgbClr val="B45F06"/>
                </a:solidFill>
                <a:latin typeface="Courier New"/>
                <a:ea typeface="Courier New"/>
                <a:cs typeface="Courier New"/>
                <a:sym typeface="Courier New"/>
              </a:rPr>
            </a:br>
            <a:r>
              <a:rPr lang="en" sz="1600" b="1">
                <a:solidFill>
                  <a:srgbClr val="B45F06"/>
                </a:solidFill>
                <a:latin typeface="Courier New"/>
                <a:ea typeface="Courier New"/>
                <a:cs typeface="Courier New"/>
                <a:sym typeface="Courier New"/>
              </a:rPr>
              <a:t>addi t0 t0 1</a:t>
            </a:r>
            <a:br>
              <a:rPr lang="en" sz="1600" b="1">
                <a:solidFill>
                  <a:srgbClr val="B45F06"/>
                </a:solidFill>
                <a:latin typeface="Courier New"/>
                <a:ea typeface="Courier New"/>
                <a:cs typeface="Courier New"/>
                <a:sym typeface="Courier New"/>
              </a:rPr>
            </a:br>
            <a:r>
              <a:rPr lang="en" sz="1600" b="1">
                <a:solidFill>
                  <a:srgbClr val="9900FF"/>
                </a:solidFill>
                <a:latin typeface="Courier New"/>
                <a:ea typeface="Courier New"/>
                <a:cs typeface="Courier New"/>
                <a:sym typeface="Courier New"/>
              </a:rPr>
              <a:t>addi t0 t0 1</a:t>
            </a:r>
            <a:br>
              <a:rPr lang="en" sz="1600" b="1">
                <a:solidFill>
                  <a:srgbClr val="9900FF"/>
                </a:solidFill>
                <a:latin typeface="Courier New"/>
                <a:ea typeface="Courier New"/>
                <a:cs typeface="Courier New"/>
                <a:sym typeface="Courier New"/>
              </a:rPr>
            </a:br>
            <a:r>
              <a:rPr lang="en" sz="1600" b="1">
                <a:solidFill>
                  <a:srgbClr val="FF0000"/>
                </a:solidFill>
                <a:latin typeface="Courier New"/>
                <a:ea typeface="Courier New"/>
                <a:cs typeface="Courier New"/>
                <a:sym typeface="Courier New"/>
              </a:rPr>
              <a:t>addi t0 t0 1</a:t>
            </a:r>
            <a:br>
              <a:rPr lang="en" sz="1600" b="1">
                <a:solidFill>
                  <a:srgbClr val="FF0000"/>
                </a:solidFill>
                <a:latin typeface="Courier New"/>
                <a:ea typeface="Courier New"/>
                <a:cs typeface="Courier New"/>
                <a:sym typeface="Courier New"/>
              </a:rPr>
            </a:br>
            <a:r>
              <a:rPr lang="en" sz="1600" b="1">
                <a:solidFill>
                  <a:srgbClr val="9900FF"/>
                </a:solidFill>
                <a:latin typeface="Courier New"/>
                <a:ea typeface="Courier New"/>
                <a:cs typeface="Courier New"/>
                <a:sym typeface="Courier New"/>
              </a:rPr>
              <a:t>sw t0 0(sp)</a:t>
            </a:r>
            <a:br>
              <a:rPr lang="en" sz="1600" b="1">
                <a:solidFill>
                  <a:srgbClr val="FF0000"/>
                </a:solidFill>
                <a:latin typeface="Courier New"/>
                <a:ea typeface="Courier New"/>
                <a:cs typeface="Courier New"/>
                <a:sym typeface="Courier New"/>
              </a:rPr>
            </a:br>
            <a:r>
              <a:rPr lang="en" sz="1600" b="1">
                <a:solidFill>
                  <a:srgbClr val="0000FF"/>
                </a:solidFill>
                <a:latin typeface="Courier New"/>
                <a:ea typeface="Courier New"/>
                <a:cs typeface="Courier New"/>
                <a:sym typeface="Courier New"/>
              </a:rPr>
              <a:t>lw t0 0(sp)</a:t>
            </a:r>
            <a:br>
              <a:rPr lang="en" sz="1600" b="1">
                <a:solidFill>
                  <a:srgbClr val="FF0000"/>
                </a:solidFill>
                <a:latin typeface="Courier New"/>
                <a:ea typeface="Courier New"/>
                <a:cs typeface="Courier New"/>
                <a:sym typeface="Courier New"/>
              </a:rPr>
            </a:br>
            <a:r>
              <a:rPr lang="en" sz="1600" b="1">
                <a:solidFill>
                  <a:srgbClr val="0000FF"/>
                </a:solidFill>
                <a:latin typeface="Courier New"/>
                <a:ea typeface="Courier New"/>
                <a:cs typeface="Courier New"/>
                <a:sym typeface="Courier New"/>
              </a:rPr>
              <a:t>addi t0 t0 1</a:t>
            </a:r>
            <a:br>
              <a:rPr lang="en" sz="1600" b="1">
                <a:solidFill>
                  <a:srgbClr val="B45F06"/>
                </a:solidFill>
                <a:latin typeface="Courier New"/>
                <a:ea typeface="Courier New"/>
                <a:cs typeface="Courier New"/>
                <a:sym typeface="Courier New"/>
              </a:rPr>
            </a:br>
            <a:r>
              <a:rPr lang="en" sz="1600" b="1">
                <a:solidFill>
                  <a:srgbClr val="B45F06"/>
                </a:solidFill>
                <a:latin typeface="Courier New"/>
                <a:ea typeface="Courier New"/>
                <a:cs typeface="Courier New"/>
                <a:sym typeface="Courier New"/>
              </a:rPr>
              <a:t>sw t0 0(sp)</a:t>
            </a:r>
            <a:br>
              <a:rPr lang="en" sz="1600" b="1">
                <a:solidFill>
                  <a:srgbClr val="FF0000"/>
                </a:solidFill>
                <a:latin typeface="Courier New"/>
                <a:ea typeface="Courier New"/>
                <a:cs typeface="Courier New"/>
                <a:sym typeface="Courier New"/>
              </a:rPr>
            </a:br>
            <a:r>
              <a:rPr lang="en" sz="1600" b="1">
                <a:solidFill>
                  <a:srgbClr val="FF0000"/>
                </a:solidFill>
                <a:latin typeface="Courier New"/>
                <a:ea typeface="Courier New"/>
                <a:cs typeface="Courier New"/>
                <a:sym typeface="Courier New"/>
              </a:rPr>
              <a:t>sw t0 0(sp)</a:t>
            </a:r>
            <a:br>
              <a:rPr lang="en" sz="1600" b="1">
                <a:solidFill>
                  <a:srgbClr val="0000FF"/>
                </a:solidFill>
                <a:latin typeface="Courier New"/>
                <a:ea typeface="Courier New"/>
                <a:cs typeface="Courier New"/>
                <a:sym typeface="Courier New"/>
              </a:rPr>
            </a:br>
            <a:r>
              <a:rPr lang="en" sz="1600" b="1">
                <a:solidFill>
                  <a:srgbClr val="0000FF"/>
                </a:solidFill>
                <a:latin typeface="Courier New"/>
                <a:ea typeface="Courier New"/>
                <a:cs typeface="Courier New"/>
                <a:sym typeface="Courier New"/>
              </a:rPr>
              <a:t>sw t0 0(sp)</a:t>
            </a:r>
            <a:endParaRPr sz="1600">
              <a:solidFill>
                <a:schemeClr val="dk1"/>
              </a:solidFill>
              <a:latin typeface="Courier New"/>
              <a:ea typeface="Courier New"/>
              <a:cs typeface="Courier New"/>
              <a:sym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4">
                                            <p:txEl>
                                              <p:pRg st="0" end="0"/>
                                            </p:txEl>
                                          </p:spTgt>
                                        </p:tgtEl>
                                        <p:attrNameLst>
                                          <p:attrName>style.visibility</p:attrName>
                                        </p:attrNameLst>
                                      </p:cBhvr>
                                      <p:to>
                                        <p:strVal val="visible"/>
                                      </p:to>
                                    </p:set>
                                    <p:animEffect transition="in" filter="fade">
                                      <p:cBhvr>
                                        <p:cTn id="7" dur="1000"/>
                                        <p:tgtEl>
                                          <p:spTgt spid="3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4">
                                            <p:txEl>
                                              <p:pRg st="1" end="1"/>
                                            </p:txEl>
                                          </p:spTgt>
                                        </p:tgtEl>
                                        <p:attrNameLst>
                                          <p:attrName>style.visibility</p:attrName>
                                        </p:attrNameLst>
                                      </p:cBhvr>
                                      <p:to>
                                        <p:strVal val="visible"/>
                                      </p:to>
                                    </p:set>
                                    <p:animEffect transition="in" filter="fade">
                                      <p:cBhvr>
                                        <p:cTn id="12" dur="1000"/>
                                        <p:tgtEl>
                                          <p:spTgt spid="36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4">
                                            <p:txEl>
                                              <p:pRg st="2" end="2"/>
                                            </p:txEl>
                                          </p:spTgt>
                                        </p:tgtEl>
                                        <p:attrNameLst>
                                          <p:attrName>style.visibility</p:attrName>
                                        </p:attrNameLst>
                                      </p:cBhvr>
                                      <p:to>
                                        <p:strVal val="visible"/>
                                      </p:to>
                                    </p:set>
                                    <p:animEffect transition="in" filter="fade">
                                      <p:cBhvr>
                                        <p:cTn id="17" dur="1000"/>
                                        <p:tgtEl>
                                          <p:spTgt spid="36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64">
                                            <p:txEl>
                                              <p:pRg st="3" end="3"/>
                                            </p:txEl>
                                          </p:spTgt>
                                        </p:tgtEl>
                                        <p:attrNameLst>
                                          <p:attrName>style.visibility</p:attrName>
                                        </p:attrNameLst>
                                      </p:cBhvr>
                                      <p:to>
                                        <p:strVal val="visible"/>
                                      </p:to>
                                    </p:set>
                                    <p:animEffect transition="in" filter="fade">
                                      <p:cBhvr>
                                        <p:cTn id="22" dur="1000"/>
                                        <p:tgtEl>
                                          <p:spTgt spid="36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64">
                                            <p:txEl>
                                              <p:pRg st="4" end="4"/>
                                            </p:txEl>
                                          </p:spTgt>
                                        </p:tgtEl>
                                        <p:attrNameLst>
                                          <p:attrName>style.visibility</p:attrName>
                                        </p:attrNameLst>
                                      </p:cBhvr>
                                      <p:to>
                                        <p:strVal val="visible"/>
                                      </p:to>
                                    </p:set>
                                    <p:animEffect transition="in" filter="fade">
                                      <p:cBhvr>
                                        <p:cTn id="27" dur="1000"/>
                                        <p:tgtEl>
                                          <p:spTgt spid="36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64">
                                            <p:txEl>
                                              <p:pRg st="5" end="5"/>
                                            </p:txEl>
                                          </p:spTgt>
                                        </p:tgtEl>
                                        <p:attrNameLst>
                                          <p:attrName>style.visibility</p:attrName>
                                        </p:attrNameLst>
                                      </p:cBhvr>
                                      <p:to>
                                        <p:strVal val="visible"/>
                                      </p:to>
                                    </p:set>
                                    <p:animEffect transition="in" filter="fade">
                                      <p:cBhvr>
                                        <p:cTn id="32" dur="1000"/>
                                        <p:tgtEl>
                                          <p:spTgt spid="36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64">
                                            <p:txEl>
                                              <p:pRg st="6" end="6"/>
                                            </p:txEl>
                                          </p:spTgt>
                                        </p:tgtEl>
                                        <p:attrNameLst>
                                          <p:attrName>style.visibility</p:attrName>
                                        </p:attrNameLst>
                                      </p:cBhvr>
                                      <p:to>
                                        <p:strVal val="visible"/>
                                      </p:to>
                                    </p:set>
                                    <p:animEffect transition="in" filter="fade">
                                      <p:cBhvr>
                                        <p:cTn id="37" dur="1000"/>
                                        <p:tgtEl>
                                          <p:spTgt spid="36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64">
                                            <p:txEl>
                                              <p:pRg st="7" end="7"/>
                                            </p:txEl>
                                          </p:spTgt>
                                        </p:tgtEl>
                                        <p:attrNameLst>
                                          <p:attrName>style.visibility</p:attrName>
                                        </p:attrNameLst>
                                      </p:cBhvr>
                                      <p:to>
                                        <p:strVal val="visible"/>
                                      </p:to>
                                    </p:set>
                                    <p:animEffect transition="in" filter="fade">
                                      <p:cBhvr>
                                        <p:cTn id="42" dur="1000"/>
                                        <p:tgtEl>
                                          <p:spTgt spid="36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Terminology</a:t>
            </a:r>
            <a:endParaRPr/>
          </a:p>
        </p:txBody>
      </p:sp>
      <p:sp>
        <p:nvSpPr>
          <p:cNvPr id="163" name="Google Shape;163;p3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A </a:t>
            </a:r>
            <a:r>
              <a:rPr lang="en" b="1" dirty="0"/>
              <a:t>program </a:t>
            </a:r>
            <a:r>
              <a:rPr lang="en" dirty="0"/>
              <a:t>is a sequence of instructions to run (such as an executable)</a:t>
            </a:r>
            <a:endParaRPr dirty="0"/>
          </a:p>
          <a:p>
            <a:pPr marL="457200" lvl="0" indent="-342900" algn="l" rtl="0">
              <a:spcBef>
                <a:spcPts val="0"/>
              </a:spcBef>
              <a:spcAft>
                <a:spcPts val="0"/>
              </a:spcAft>
              <a:buSzPts val="1800"/>
              <a:buChar char="●"/>
            </a:pPr>
            <a:r>
              <a:rPr lang="en" dirty="0"/>
              <a:t>A </a:t>
            </a:r>
            <a:r>
              <a:rPr lang="en" b="1" dirty="0"/>
              <a:t>process </a:t>
            </a:r>
            <a:r>
              <a:rPr lang="en" dirty="0"/>
              <a:t>is the actual execution of a program. Each process is a largely separate entity, with its own memory space.</a:t>
            </a:r>
            <a:endParaRPr dirty="0"/>
          </a:p>
          <a:p>
            <a:pPr marL="457200" lvl="0" indent="-342900" algn="l" rtl="0">
              <a:spcBef>
                <a:spcPts val="0"/>
              </a:spcBef>
              <a:spcAft>
                <a:spcPts val="0"/>
              </a:spcAft>
              <a:buSzPts val="1800"/>
              <a:buChar char="●"/>
            </a:pPr>
            <a:r>
              <a:rPr lang="en" dirty="0"/>
              <a:t>Each process is composed of </a:t>
            </a:r>
            <a:r>
              <a:rPr lang="en" b="1" dirty="0"/>
              <a:t>threads</a:t>
            </a:r>
            <a:r>
              <a:rPr lang="en" dirty="0"/>
              <a:t>, which are independently running instruction sequences that share most memory.</a:t>
            </a:r>
            <a:endParaRPr dirty="0"/>
          </a:p>
          <a:p>
            <a:pPr marL="457200" lvl="0" indent="-342900" algn="l" rtl="0">
              <a:spcBef>
                <a:spcPts val="0"/>
              </a:spcBef>
              <a:spcAft>
                <a:spcPts val="0"/>
              </a:spcAft>
              <a:buSzPts val="1800"/>
              <a:buChar char="●"/>
            </a:pPr>
            <a:r>
              <a:rPr lang="en" dirty="0"/>
              <a:t>The datapath we've discussed so far is a CPU </a:t>
            </a:r>
            <a:r>
              <a:rPr lang="en" b="1" dirty="0"/>
              <a:t>core</a:t>
            </a:r>
            <a:r>
              <a:rPr lang="en" dirty="0"/>
              <a:t>. A single core can run one thread at any given time.</a:t>
            </a:r>
            <a:endParaRPr dirty="0"/>
          </a:p>
          <a:p>
            <a:pPr marL="457200" lvl="0" indent="-342900" algn="l" rtl="0">
              <a:spcBef>
                <a:spcPts val="0"/>
              </a:spcBef>
              <a:spcAft>
                <a:spcPts val="0"/>
              </a:spcAft>
              <a:buSzPts val="1800"/>
              <a:buChar char="●"/>
            </a:pPr>
            <a:r>
              <a:rPr lang="en" dirty="0"/>
              <a:t>The CPU is composed of multiple cores, which thus allows multiple threads to be run simultaneously.</a:t>
            </a:r>
            <a:endParaRPr dirty="0"/>
          </a:p>
        </p:txBody>
      </p:sp>
      <p:sp>
        <p:nvSpPr>
          <p:cNvPr id="164" name="Google Shape;164;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3">
                                            <p:txEl>
                                              <p:pRg st="0" end="0"/>
                                            </p:txEl>
                                          </p:spTgt>
                                        </p:tgtEl>
                                        <p:attrNameLst>
                                          <p:attrName>style.visibility</p:attrName>
                                        </p:attrNameLst>
                                      </p:cBhvr>
                                      <p:to>
                                        <p:strVal val="visible"/>
                                      </p:to>
                                    </p:set>
                                    <p:animEffect transition="in" filter="fade">
                                      <p:cBhvr>
                                        <p:cTn id="7" dur="1000"/>
                                        <p:tgtEl>
                                          <p:spTgt spid="1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3">
                                            <p:txEl>
                                              <p:pRg st="1" end="1"/>
                                            </p:txEl>
                                          </p:spTgt>
                                        </p:tgtEl>
                                        <p:attrNameLst>
                                          <p:attrName>style.visibility</p:attrName>
                                        </p:attrNameLst>
                                      </p:cBhvr>
                                      <p:to>
                                        <p:strVal val="visible"/>
                                      </p:to>
                                    </p:set>
                                    <p:animEffect transition="in" filter="fade">
                                      <p:cBhvr>
                                        <p:cTn id="12" dur="1000"/>
                                        <p:tgtEl>
                                          <p:spTgt spid="1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3">
                                            <p:txEl>
                                              <p:pRg st="2" end="2"/>
                                            </p:txEl>
                                          </p:spTgt>
                                        </p:tgtEl>
                                        <p:attrNameLst>
                                          <p:attrName>style.visibility</p:attrName>
                                        </p:attrNameLst>
                                      </p:cBhvr>
                                      <p:to>
                                        <p:strVal val="visible"/>
                                      </p:to>
                                    </p:set>
                                    <p:animEffect transition="in" filter="fade">
                                      <p:cBhvr>
                                        <p:cTn id="17" dur="1000"/>
                                        <p:tgtEl>
                                          <p:spTgt spid="1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3">
                                            <p:txEl>
                                              <p:pRg st="3" end="3"/>
                                            </p:txEl>
                                          </p:spTgt>
                                        </p:tgtEl>
                                        <p:attrNameLst>
                                          <p:attrName>style.visibility</p:attrName>
                                        </p:attrNameLst>
                                      </p:cBhvr>
                                      <p:to>
                                        <p:strVal val="visible"/>
                                      </p:to>
                                    </p:set>
                                    <p:animEffect transition="in" filter="fade">
                                      <p:cBhvr>
                                        <p:cTn id="22" dur="1000"/>
                                        <p:tgtEl>
                                          <p:spTgt spid="1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3">
                                            <p:txEl>
                                              <p:pRg st="4" end="4"/>
                                            </p:txEl>
                                          </p:spTgt>
                                        </p:tgtEl>
                                        <p:attrNameLst>
                                          <p:attrName>style.visibility</p:attrName>
                                        </p:attrNameLst>
                                      </p:cBhvr>
                                      <p:to>
                                        <p:strVal val="visible"/>
                                      </p:to>
                                    </p:set>
                                    <p:animEffect transition="in" filter="fade">
                                      <p:cBhvr>
                                        <p:cTn id="27" dur="1000"/>
                                        <p:tgtEl>
                                          <p:spTgt spid="1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6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Avoiding Data Races</a:t>
            </a:r>
            <a:endParaRPr/>
          </a:p>
        </p:txBody>
      </p:sp>
      <p:sp>
        <p:nvSpPr>
          <p:cNvPr id="373" name="Google Shape;373;p6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999999"/>
              </a:buClr>
              <a:buSzPts val="1800"/>
              <a:buChar char="●"/>
            </a:pPr>
            <a:r>
              <a:rPr lang="en">
                <a:solidFill>
                  <a:srgbClr val="999999"/>
                </a:solidFill>
              </a:rPr>
              <a:t>Formally, a multithreaded program is only considered correct if ANY interlacing of threads yield the same result.</a:t>
            </a:r>
            <a:endParaRPr>
              <a:solidFill>
                <a:srgbClr val="999999"/>
              </a:solidFill>
            </a:endParaRPr>
          </a:p>
          <a:p>
            <a:pPr marL="457200" lvl="0" indent="-342900" algn="l" rtl="0">
              <a:spcBef>
                <a:spcPts val="0"/>
              </a:spcBef>
              <a:spcAft>
                <a:spcPts val="0"/>
              </a:spcAft>
              <a:buClr>
                <a:srgbClr val="000000"/>
              </a:buClr>
              <a:buSzPts val="1800"/>
              <a:buChar char="●"/>
            </a:pPr>
            <a:r>
              <a:rPr lang="en">
                <a:solidFill>
                  <a:srgbClr val="000000"/>
                </a:solidFill>
              </a:rPr>
              <a:t>For today: if you make sure that each thread works on independent data (no two threads write to the same value, or read a value that another thread wrote to), you can guarantee correctness</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Wednesday: how to handle cases where coordination is mandatory</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The hardest part of multithreading is maintaining correctness while also speeding up the code, but this ends up being a fairly transferable skill to management</a:t>
            </a:r>
            <a:endParaRPr>
              <a:solidFill>
                <a:srgbClr val="000000"/>
              </a:solidFill>
            </a:endParaRPr>
          </a:p>
          <a:p>
            <a:pPr marL="914400" lvl="1" indent="-317500" algn="l" rtl="0">
              <a:spcBef>
                <a:spcPts val="0"/>
              </a:spcBef>
              <a:spcAft>
                <a:spcPts val="0"/>
              </a:spcAft>
              <a:buClr>
                <a:srgbClr val="000000"/>
              </a:buClr>
              <a:buSzPts val="1400"/>
              <a:buChar char="○"/>
            </a:pPr>
            <a:r>
              <a:rPr lang="en">
                <a:solidFill>
                  <a:srgbClr val="000000"/>
                </a:solidFill>
              </a:rPr>
              <a:t>If you can coordinate a group of threads to perform a task, you can coordinate a group of people to perform a task more easily.</a:t>
            </a:r>
            <a:endParaRPr>
              <a:solidFill>
                <a:srgbClr val="000000"/>
              </a:solidFill>
            </a:endParaRPr>
          </a:p>
        </p:txBody>
      </p:sp>
      <p:sp>
        <p:nvSpPr>
          <p:cNvPr id="374" name="Google Shape;374;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3">
                                            <p:txEl>
                                              <p:pRg st="0" end="0"/>
                                            </p:txEl>
                                          </p:spTgt>
                                        </p:tgtEl>
                                        <p:attrNameLst>
                                          <p:attrName>style.visibility</p:attrName>
                                        </p:attrNameLst>
                                      </p:cBhvr>
                                      <p:to>
                                        <p:strVal val="visible"/>
                                      </p:to>
                                    </p:set>
                                    <p:animEffect transition="in" filter="fade">
                                      <p:cBhvr>
                                        <p:cTn id="7" dur="1000"/>
                                        <p:tgtEl>
                                          <p:spTgt spid="37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3">
                                            <p:txEl>
                                              <p:pRg st="1" end="1"/>
                                            </p:txEl>
                                          </p:spTgt>
                                        </p:tgtEl>
                                        <p:attrNameLst>
                                          <p:attrName>style.visibility</p:attrName>
                                        </p:attrNameLst>
                                      </p:cBhvr>
                                      <p:to>
                                        <p:strVal val="visible"/>
                                      </p:to>
                                    </p:set>
                                    <p:animEffect transition="in" filter="fade">
                                      <p:cBhvr>
                                        <p:cTn id="12" dur="1000"/>
                                        <p:tgtEl>
                                          <p:spTgt spid="37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3">
                                            <p:txEl>
                                              <p:pRg st="2" end="2"/>
                                            </p:txEl>
                                          </p:spTgt>
                                        </p:tgtEl>
                                        <p:attrNameLst>
                                          <p:attrName>style.visibility</p:attrName>
                                        </p:attrNameLst>
                                      </p:cBhvr>
                                      <p:to>
                                        <p:strVal val="visible"/>
                                      </p:to>
                                    </p:set>
                                    <p:animEffect transition="in" filter="fade">
                                      <p:cBhvr>
                                        <p:cTn id="17" dur="1000"/>
                                        <p:tgtEl>
                                          <p:spTgt spid="37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3">
                                            <p:txEl>
                                              <p:pRg st="3" end="3"/>
                                            </p:txEl>
                                          </p:spTgt>
                                        </p:tgtEl>
                                        <p:attrNameLst>
                                          <p:attrName>style.visibility</p:attrName>
                                        </p:attrNameLst>
                                      </p:cBhvr>
                                      <p:to>
                                        <p:strVal val="visible"/>
                                      </p:to>
                                    </p:set>
                                    <p:animEffect transition="in" filter="fade">
                                      <p:cBhvr>
                                        <p:cTn id="22" dur="1000"/>
                                        <p:tgtEl>
                                          <p:spTgt spid="37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73">
                                            <p:txEl>
                                              <p:pRg st="4" end="4"/>
                                            </p:txEl>
                                          </p:spTgt>
                                        </p:tgtEl>
                                        <p:attrNameLst>
                                          <p:attrName>style.visibility</p:attrName>
                                        </p:attrNameLst>
                                      </p:cBhvr>
                                      <p:to>
                                        <p:strVal val="visible"/>
                                      </p:to>
                                    </p:set>
                                    <p:animEffect transition="in" filter="fade">
                                      <p:cBhvr>
                                        <p:cTn id="27" dur="1000"/>
                                        <p:tgtEl>
                                          <p:spTgt spid="37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6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Coordination Game</a:t>
            </a:r>
            <a:endParaRPr/>
          </a:p>
        </p:txBody>
      </p:sp>
      <p:sp>
        <p:nvSpPr>
          <p:cNvPr id="380" name="Google Shape;380;p6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As a class, get exactly 5 votes in each answer choice</a:t>
            </a:r>
            <a:endParaRPr/>
          </a:p>
          <a:p>
            <a:pPr marL="457200" lvl="0" indent="-342900" algn="l" rtl="0">
              <a:spcBef>
                <a:spcPts val="0"/>
              </a:spcBef>
              <a:spcAft>
                <a:spcPts val="0"/>
              </a:spcAft>
              <a:buSzPts val="1800"/>
              <a:buChar char="●"/>
            </a:pPr>
            <a:r>
              <a:rPr lang="en"/>
              <a:t>For this poll, you will NOT be able to change your vote</a:t>
            </a:r>
            <a:endParaRPr/>
          </a:p>
        </p:txBody>
      </p:sp>
      <p:sp>
        <p:nvSpPr>
          <p:cNvPr id="381" name="Google Shape;381;p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0">
                                            <p:txEl>
                                              <p:pRg st="0" end="0"/>
                                            </p:txEl>
                                          </p:spTgt>
                                        </p:tgtEl>
                                        <p:attrNameLst>
                                          <p:attrName>style.visibility</p:attrName>
                                        </p:attrNameLst>
                                      </p:cBhvr>
                                      <p:to>
                                        <p:strVal val="visible"/>
                                      </p:to>
                                    </p:set>
                                    <p:animEffect transition="in" filter="fade">
                                      <p:cBhvr>
                                        <p:cTn id="7" dur="1000"/>
                                        <p:tgtEl>
                                          <p:spTgt spid="38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0">
                                            <p:txEl>
                                              <p:pRg st="1" end="1"/>
                                            </p:txEl>
                                          </p:spTgt>
                                        </p:tgtEl>
                                        <p:attrNameLst>
                                          <p:attrName>style.visibility</p:attrName>
                                        </p:attrNameLst>
                                      </p:cBhvr>
                                      <p:to>
                                        <p:strVal val="visible"/>
                                      </p:to>
                                    </p:set>
                                    <p:animEffect transition="in" filter="fade">
                                      <p:cBhvr>
                                        <p:cTn id="12" dur="1000"/>
                                        <p:tgtEl>
                                          <p:spTgt spid="38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6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387" name="Google Shape;387;p6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388" name="Google Shape;388;p6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pic>
        <p:nvPicPr>
          <p:cNvPr id="389" name="Google Shape;389;p66"/>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6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395" name="Google Shape;395;p6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396" name="Google Shape;396;p6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pic>
        <p:nvPicPr>
          <p:cNvPr id="397" name="Google Shape;397;p67"/>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6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403" name="Google Shape;403;p6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404" name="Google Shape;404;p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pic>
        <p:nvPicPr>
          <p:cNvPr id="405" name="Google Shape;405;p68"/>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6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Coordination Game</a:t>
            </a:r>
            <a:endParaRPr/>
          </a:p>
        </p:txBody>
      </p:sp>
      <p:sp>
        <p:nvSpPr>
          <p:cNvPr id="411" name="Google Shape;411;p6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At the start of Wednesday's and Friday's lectures, we'll play a similar game (not the same win condition, but a similar coordination problem).</a:t>
            </a:r>
            <a:endParaRPr/>
          </a:p>
          <a:p>
            <a:pPr marL="457200" lvl="0" indent="-342900" algn="l" rtl="0">
              <a:spcBef>
                <a:spcPts val="0"/>
              </a:spcBef>
              <a:spcAft>
                <a:spcPts val="0"/>
              </a:spcAft>
              <a:buSzPts val="1800"/>
              <a:buChar char="●"/>
            </a:pPr>
            <a:r>
              <a:rPr lang="en"/>
              <a:t>If you succeed, all students in the class will receive 3x(fraction of the class that responds) extra credit points</a:t>
            </a:r>
            <a:endParaRPr/>
          </a:p>
          <a:p>
            <a:pPr marL="457200" lvl="0" indent="-342900" algn="l" rtl="0">
              <a:spcBef>
                <a:spcPts val="0"/>
              </a:spcBef>
              <a:spcAft>
                <a:spcPts val="0"/>
              </a:spcAft>
              <a:buSzPts val="1800"/>
              <a:buChar char="●"/>
            </a:pPr>
            <a:r>
              <a:rPr lang="en"/>
              <a:t>You may discuss strategies as much as you wish</a:t>
            </a:r>
            <a:endParaRPr/>
          </a:p>
          <a:p>
            <a:pPr marL="457200" lvl="0" indent="-342900" algn="l" rtl="0">
              <a:spcBef>
                <a:spcPts val="0"/>
              </a:spcBef>
              <a:spcAft>
                <a:spcPts val="0"/>
              </a:spcAft>
              <a:buSzPts val="1800"/>
              <a:buChar char="●"/>
            </a:pPr>
            <a:r>
              <a:rPr lang="en"/>
              <a:t>Good luck!</a:t>
            </a:r>
            <a:endParaRPr/>
          </a:p>
        </p:txBody>
      </p:sp>
      <p:sp>
        <p:nvSpPr>
          <p:cNvPr id="412" name="Google Shape;412;p6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1">
                                            <p:txEl>
                                              <p:pRg st="0" end="0"/>
                                            </p:txEl>
                                          </p:spTgt>
                                        </p:tgtEl>
                                        <p:attrNameLst>
                                          <p:attrName>style.visibility</p:attrName>
                                        </p:attrNameLst>
                                      </p:cBhvr>
                                      <p:to>
                                        <p:strVal val="visible"/>
                                      </p:to>
                                    </p:set>
                                    <p:animEffect transition="in" filter="fade">
                                      <p:cBhvr>
                                        <p:cTn id="7" dur="1000"/>
                                        <p:tgtEl>
                                          <p:spTgt spid="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1">
                                            <p:txEl>
                                              <p:pRg st="1" end="1"/>
                                            </p:txEl>
                                          </p:spTgt>
                                        </p:tgtEl>
                                        <p:attrNameLst>
                                          <p:attrName>style.visibility</p:attrName>
                                        </p:attrNameLst>
                                      </p:cBhvr>
                                      <p:to>
                                        <p:strVal val="visible"/>
                                      </p:to>
                                    </p:set>
                                    <p:animEffect transition="in" filter="fade">
                                      <p:cBhvr>
                                        <p:cTn id="12" dur="1000"/>
                                        <p:tgtEl>
                                          <p:spTgt spid="4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1">
                                            <p:txEl>
                                              <p:pRg st="2" end="2"/>
                                            </p:txEl>
                                          </p:spTgt>
                                        </p:tgtEl>
                                        <p:attrNameLst>
                                          <p:attrName>style.visibility</p:attrName>
                                        </p:attrNameLst>
                                      </p:cBhvr>
                                      <p:to>
                                        <p:strVal val="visible"/>
                                      </p:to>
                                    </p:set>
                                    <p:animEffect transition="in" filter="fade">
                                      <p:cBhvr>
                                        <p:cTn id="17" dur="1000"/>
                                        <p:tgtEl>
                                          <p:spTgt spid="4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11">
                                            <p:txEl>
                                              <p:pRg st="3" end="3"/>
                                            </p:txEl>
                                          </p:spTgt>
                                        </p:tgtEl>
                                        <p:attrNameLst>
                                          <p:attrName>style.visibility</p:attrName>
                                        </p:attrNameLst>
                                      </p:cBhvr>
                                      <p:to>
                                        <p:strVal val="visible"/>
                                      </p:to>
                                    </p:set>
                                    <p:animEffect transition="in" filter="fade">
                                      <p:cBhvr>
                                        <p:cTn id="22" dur="1000"/>
                                        <p:tgtEl>
                                          <p:spTgt spid="4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Terminology</a:t>
            </a:r>
            <a:endParaRPr/>
          </a:p>
        </p:txBody>
      </p:sp>
      <p:sp>
        <p:nvSpPr>
          <p:cNvPr id="170" name="Google Shape;170;p3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A </a:t>
            </a:r>
            <a:r>
              <a:rPr lang="en" b="1" dirty="0"/>
              <a:t>single-threaded program</a:t>
            </a:r>
            <a:r>
              <a:rPr lang="en" dirty="0"/>
              <a:t> is a program that only runs one thread</a:t>
            </a:r>
            <a:endParaRPr dirty="0"/>
          </a:p>
          <a:p>
            <a:pPr marL="914400" lvl="1" indent="-317500" algn="l" rtl="0">
              <a:spcBef>
                <a:spcPts val="0"/>
              </a:spcBef>
              <a:spcAft>
                <a:spcPts val="0"/>
              </a:spcAft>
              <a:buSzPts val="1400"/>
              <a:buChar char="○"/>
            </a:pPr>
            <a:r>
              <a:rPr lang="en" dirty="0"/>
              <a:t>All the programs we've discussed so far are single-threaded</a:t>
            </a:r>
            <a:endParaRPr dirty="0"/>
          </a:p>
          <a:p>
            <a:pPr marL="457200" lvl="0" indent="-342900" algn="l" rtl="0">
              <a:spcBef>
                <a:spcPts val="0"/>
              </a:spcBef>
              <a:spcAft>
                <a:spcPts val="0"/>
              </a:spcAft>
              <a:buSzPts val="1800"/>
              <a:buChar char="●"/>
            </a:pPr>
            <a:r>
              <a:rPr lang="en" b="1" dirty="0"/>
              <a:t>Multi-threaded</a:t>
            </a:r>
            <a:r>
              <a:rPr lang="en" dirty="0"/>
              <a:t> and </a:t>
            </a:r>
            <a:r>
              <a:rPr lang="en" b="1" dirty="0"/>
              <a:t>multi-process</a:t>
            </a:r>
            <a:r>
              <a:rPr lang="en" dirty="0"/>
              <a:t> programs are programs that use multiple threads or processes.</a:t>
            </a:r>
            <a:endParaRPr dirty="0"/>
          </a:p>
          <a:p>
            <a:pPr marL="457200" lvl="0" indent="-342900" algn="l" rtl="0">
              <a:spcBef>
                <a:spcPts val="0"/>
              </a:spcBef>
              <a:spcAft>
                <a:spcPts val="0"/>
              </a:spcAft>
              <a:buSzPts val="1800"/>
              <a:buChar char="●"/>
            </a:pPr>
            <a:r>
              <a:rPr lang="en" dirty="0"/>
              <a:t>The </a:t>
            </a:r>
            <a:r>
              <a:rPr lang="en" b="1" dirty="0"/>
              <a:t>Operating System</a:t>
            </a:r>
            <a:r>
              <a:rPr lang="en" dirty="0"/>
              <a:t>, or OS, is responsible for managing which threads get run on which CPUs (among other tasks)</a:t>
            </a:r>
            <a:endParaRPr dirty="0"/>
          </a:p>
          <a:p>
            <a:pPr marL="914400" lvl="1" indent="-317500" algn="l" rtl="0">
              <a:spcBef>
                <a:spcPts val="0"/>
              </a:spcBef>
              <a:spcAft>
                <a:spcPts val="0"/>
              </a:spcAft>
              <a:buSzPts val="1400"/>
              <a:buChar char="○"/>
            </a:pPr>
            <a:r>
              <a:rPr lang="en" dirty="0"/>
              <a:t>More on this Friday</a:t>
            </a:r>
            <a:endParaRPr dirty="0"/>
          </a:p>
          <a:p>
            <a:pPr marL="457200" lvl="0" indent="-342900" algn="l" rtl="0">
              <a:spcBef>
                <a:spcPts val="0"/>
              </a:spcBef>
              <a:spcAft>
                <a:spcPts val="0"/>
              </a:spcAft>
              <a:buSzPts val="1800"/>
              <a:buChar char="●"/>
            </a:pPr>
            <a:r>
              <a:rPr lang="en" dirty="0"/>
              <a:t>On most modern computers, number of active threads &gt;&gt; number of available cores, so most threads are idle at any given time</a:t>
            </a:r>
            <a:endParaRPr dirty="0"/>
          </a:p>
          <a:p>
            <a:pPr marL="914400" lvl="1" indent="-317500" algn="l" rtl="0">
              <a:spcBef>
                <a:spcPts val="0"/>
              </a:spcBef>
              <a:spcAft>
                <a:spcPts val="0"/>
              </a:spcAft>
              <a:buSzPts val="1400"/>
              <a:buChar char="○"/>
            </a:pPr>
            <a:r>
              <a:rPr lang="en" dirty="0"/>
              <a:t>This is one of the big reasons why runtime can vary, even when running the same program</a:t>
            </a:r>
            <a:endParaRPr dirty="0"/>
          </a:p>
          <a:p>
            <a:pPr marL="914400" lvl="1" indent="-317500" algn="l" rtl="0">
              <a:spcBef>
                <a:spcPts val="0"/>
              </a:spcBef>
              <a:spcAft>
                <a:spcPts val="0"/>
              </a:spcAft>
              <a:buSzPts val="1400"/>
              <a:buChar char="○"/>
            </a:pPr>
            <a:r>
              <a:rPr lang="en" dirty="0"/>
              <a:t>For Project 4, we'll run programs on dedicated systems, so you have the full resource allocation</a:t>
            </a:r>
            <a:endParaRPr dirty="0"/>
          </a:p>
        </p:txBody>
      </p:sp>
      <p:sp>
        <p:nvSpPr>
          <p:cNvPr id="171" name="Google Shape;171;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0">
                                            <p:txEl>
                                              <p:pRg st="0" end="0"/>
                                            </p:txEl>
                                          </p:spTgt>
                                        </p:tgtEl>
                                        <p:attrNameLst>
                                          <p:attrName>style.visibility</p:attrName>
                                        </p:attrNameLst>
                                      </p:cBhvr>
                                      <p:to>
                                        <p:strVal val="visible"/>
                                      </p:to>
                                    </p:set>
                                    <p:animEffect transition="in" filter="fade">
                                      <p:cBhvr>
                                        <p:cTn id="7" dur="1000"/>
                                        <p:tgtEl>
                                          <p:spTgt spid="1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0">
                                            <p:txEl>
                                              <p:pRg st="1" end="1"/>
                                            </p:txEl>
                                          </p:spTgt>
                                        </p:tgtEl>
                                        <p:attrNameLst>
                                          <p:attrName>style.visibility</p:attrName>
                                        </p:attrNameLst>
                                      </p:cBhvr>
                                      <p:to>
                                        <p:strVal val="visible"/>
                                      </p:to>
                                    </p:set>
                                    <p:animEffect transition="in" filter="fade">
                                      <p:cBhvr>
                                        <p:cTn id="12" dur="1000"/>
                                        <p:tgtEl>
                                          <p:spTgt spid="17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0">
                                            <p:txEl>
                                              <p:pRg st="2" end="2"/>
                                            </p:txEl>
                                          </p:spTgt>
                                        </p:tgtEl>
                                        <p:attrNameLst>
                                          <p:attrName>style.visibility</p:attrName>
                                        </p:attrNameLst>
                                      </p:cBhvr>
                                      <p:to>
                                        <p:strVal val="visible"/>
                                      </p:to>
                                    </p:set>
                                    <p:animEffect transition="in" filter="fade">
                                      <p:cBhvr>
                                        <p:cTn id="17" dur="1000"/>
                                        <p:tgtEl>
                                          <p:spTgt spid="17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0">
                                            <p:txEl>
                                              <p:pRg st="3" end="3"/>
                                            </p:txEl>
                                          </p:spTgt>
                                        </p:tgtEl>
                                        <p:attrNameLst>
                                          <p:attrName>style.visibility</p:attrName>
                                        </p:attrNameLst>
                                      </p:cBhvr>
                                      <p:to>
                                        <p:strVal val="visible"/>
                                      </p:to>
                                    </p:set>
                                    <p:animEffect transition="in" filter="fade">
                                      <p:cBhvr>
                                        <p:cTn id="22" dur="1000"/>
                                        <p:tgtEl>
                                          <p:spTgt spid="17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0">
                                            <p:txEl>
                                              <p:pRg st="4" end="4"/>
                                            </p:txEl>
                                          </p:spTgt>
                                        </p:tgtEl>
                                        <p:attrNameLst>
                                          <p:attrName>style.visibility</p:attrName>
                                        </p:attrNameLst>
                                      </p:cBhvr>
                                      <p:to>
                                        <p:strVal val="visible"/>
                                      </p:to>
                                    </p:set>
                                    <p:animEffect transition="in" filter="fade">
                                      <p:cBhvr>
                                        <p:cTn id="27" dur="1000"/>
                                        <p:tgtEl>
                                          <p:spTgt spid="17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0">
                                            <p:txEl>
                                              <p:pRg st="5" end="5"/>
                                            </p:txEl>
                                          </p:spTgt>
                                        </p:tgtEl>
                                        <p:attrNameLst>
                                          <p:attrName>style.visibility</p:attrName>
                                        </p:attrNameLst>
                                      </p:cBhvr>
                                      <p:to>
                                        <p:strVal val="visible"/>
                                      </p:to>
                                    </p:set>
                                    <p:animEffect transition="in" filter="fade">
                                      <p:cBhvr>
                                        <p:cTn id="32" dur="1000"/>
                                        <p:tgtEl>
                                          <p:spTgt spid="17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0">
                                            <p:txEl>
                                              <p:pRg st="6" end="6"/>
                                            </p:txEl>
                                          </p:spTgt>
                                        </p:tgtEl>
                                        <p:attrNameLst>
                                          <p:attrName>style.visibility</p:attrName>
                                        </p:attrNameLst>
                                      </p:cBhvr>
                                      <p:to>
                                        <p:strVal val="visible"/>
                                      </p:to>
                                    </p:set>
                                    <p:animEffect transition="in" filter="fade">
                                      <p:cBhvr>
                                        <p:cTn id="37" dur="1000"/>
                                        <p:tgtEl>
                                          <p:spTgt spid="17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0">
                                            <p:txEl>
                                              <p:pRg st="7" end="7"/>
                                            </p:txEl>
                                          </p:spTgt>
                                        </p:tgtEl>
                                        <p:attrNameLst>
                                          <p:attrName>style.visibility</p:attrName>
                                        </p:attrNameLst>
                                      </p:cBhvr>
                                      <p:to>
                                        <p:strVal val="visible"/>
                                      </p:to>
                                    </p:set>
                                    <p:animEffect transition="in" filter="fade">
                                      <p:cBhvr>
                                        <p:cTn id="42" dur="1000"/>
                                        <p:tgtEl>
                                          <p:spTgt spid="17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Agenda</a:t>
            </a:r>
            <a:endParaRPr/>
          </a:p>
        </p:txBody>
      </p:sp>
      <p:sp>
        <p:nvSpPr>
          <p:cNvPr id="177" name="Google Shape;177;p3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Char char="●"/>
            </a:pPr>
            <a:r>
              <a:rPr lang="en" dirty="0">
                <a:solidFill>
                  <a:srgbClr val="000000"/>
                </a:solidFill>
              </a:rPr>
              <a:t>Thread-Level Parallelism</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OpenMP Syntax</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Locks and critical segments</a:t>
            </a:r>
            <a:endParaRPr dirty="0">
              <a:solidFill>
                <a:srgbClr val="000000"/>
              </a:solidFill>
            </a:endParaRPr>
          </a:p>
        </p:txBody>
      </p:sp>
      <p:sp>
        <p:nvSpPr>
          <p:cNvPr id="178" name="Google Shape;178;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4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Why Parallelism?</a:t>
            </a:r>
            <a:endParaRPr/>
          </a:p>
        </p:txBody>
      </p:sp>
      <p:sp>
        <p:nvSpPr>
          <p:cNvPr id="184" name="Google Shape;184;p40"/>
          <p:cNvSpPr txBox="1">
            <a:spLocks noGrp="1"/>
          </p:cNvSpPr>
          <p:nvPr>
            <p:ph type="body" idx="1"/>
          </p:nvPr>
        </p:nvSpPr>
        <p:spPr>
          <a:xfrm>
            <a:off x="198500" y="2190675"/>
            <a:ext cx="8520600" cy="2821800"/>
          </a:xfrm>
          <a:prstGeom prst="rect">
            <a:avLst/>
          </a:prstGeom>
        </p:spPr>
        <p:txBody>
          <a:bodyPr spcFirstLastPara="1" wrap="square" lIns="91425" tIns="91425" rIns="91425" bIns="91425" anchor="t" anchorCtr="0">
            <a:normAutofit fontScale="85000" lnSpcReduction="10000"/>
          </a:bodyPr>
          <a:lstStyle/>
          <a:p>
            <a:pPr marL="457200" lvl="0" indent="-325755" algn="l" rtl="0">
              <a:spcBef>
                <a:spcPts val="0"/>
              </a:spcBef>
              <a:spcAft>
                <a:spcPts val="0"/>
              </a:spcAft>
              <a:buClr>
                <a:srgbClr val="999999"/>
              </a:buClr>
              <a:buSzPct val="100000"/>
              <a:buChar char="●"/>
            </a:pPr>
            <a:r>
              <a:rPr lang="en" dirty="0">
                <a:solidFill>
                  <a:srgbClr val="999999"/>
                </a:solidFill>
              </a:rPr>
              <a:t>Instructions/Program</a:t>
            </a:r>
            <a:endParaRPr dirty="0">
              <a:solidFill>
                <a:srgbClr val="999999"/>
              </a:solidFill>
            </a:endParaRPr>
          </a:p>
          <a:p>
            <a:pPr marL="914400" lvl="1" indent="-304165" algn="l" rtl="0">
              <a:spcBef>
                <a:spcPts val="0"/>
              </a:spcBef>
              <a:spcAft>
                <a:spcPts val="0"/>
              </a:spcAft>
              <a:buClr>
                <a:srgbClr val="999999"/>
              </a:buClr>
              <a:buSzPct val="100000"/>
              <a:buChar char="○"/>
            </a:pPr>
            <a:r>
              <a:rPr lang="en" dirty="0">
                <a:solidFill>
                  <a:srgbClr val="999999"/>
                </a:solidFill>
              </a:rPr>
              <a:t>Reducing the work/problem involves a lot of theory, and we'll hit theoretical limits eventually.</a:t>
            </a:r>
            <a:endParaRPr dirty="0">
              <a:solidFill>
                <a:srgbClr val="999999"/>
              </a:solidFill>
            </a:endParaRPr>
          </a:p>
          <a:p>
            <a:pPr marL="914400" lvl="1" indent="-304165" algn="l" rtl="0">
              <a:spcBef>
                <a:spcPts val="0"/>
              </a:spcBef>
              <a:spcAft>
                <a:spcPts val="0"/>
              </a:spcAft>
              <a:buClr>
                <a:srgbClr val="000000"/>
              </a:buClr>
              <a:buSzPct val="100000"/>
              <a:buChar char="○"/>
            </a:pPr>
            <a:r>
              <a:rPr lang="en" dirty="0">
                <a:solidFill>
                  <a:srgbClr val="000000"/>
                </a:solidFill>
              </a:rPr>
              <a:t>Work per instruction can be increased with SIMD, but that's at most an 8x speedup now that AVX512 is dead</a:t>
            </a:r>
            <a:endParaRPr dirty="0">
              <a:solidFill>
                <a:srgbClr val="000000"/>
              </a:solidFill>
            </a:endParaRPr>
          </a:p>
          <a:p>
            <a:pPr marL="457200" lvl="0" indent="-325755" algn="l" rtl="0">
              <a:spcBef>
                <a:spcPts val="0"/>
              </a:spcBef>
              <a:spcAft>
                <a:spcPts val="0"/>
              </a:spcAft>
              <a:buClr>
                <a:srgbClr val="999999"/>
              </a:buClr>
              <a:buSzPct val="100000"/>
              <a:buChar char="●"/>
            </a:pPr>
            <a:r>
              <a:rPr lang="en" dirty="0">
                <a:solidFill>
                  <a:srgbClr val="999999"/>
                </a:solidFill>
              </a:rPr>
              <a:t>Cycles/Instruction</a:t>
            </a:r>
            <a:endParaRPr dirty="0">
              <a:solidFill>
                <a:srgbClr val="999999"/>
              </a:solidFill>
            </a:endParaRPr>
          </a:p>
          <a:p>
            <a:pPr marL="914400" lvl="1" indent="-304165" algn="l" rtl="0">
              <a:spcBef>
                <a:spcPts val="0"/>
              </a:spcBef>
              <a:spcAft>
                <a:spcPts val="0"/>
              </a:spcAft>
              <a:buClr>
                <a:srgbClr val="999999"/>
              </a:buClr>
              <a:buSzPct val="100000"/>
              <a:buChar char="○"/>
            </a:pPr>
            <a:r>
              <a:rPr lang="en" dirty="0">
                <a:solidFill>
                  <a:srgbClr val="999999"/>
                </a:solidFill>
              </a:rPr>
              <a:t>Clever ordering of instructions can help, but pipelining already optimizes this fairly well</a:t>
            </a:r>
            <a:endParaRPr dirty="0">
              <a:solidFill>
                <a:srgbClr val="999999"/>
              </a:solidFill>
            </a:endParaRPr>
          </a:p>
          <a:p>
            <a:pPr marL="914400" lvl="1" indent="-304165" algn="l" rtl="0">
              <a:spcBef>
                <a:spcPts val="0"/>
              </a:spcBef>
              <a:spcAft>
                <a:spcPts val="0"/>
              </a:spcAft>
              <a:buClr>
                <a:srgbClr val="999999"/>
              </a:buClr>
              <a:buSzPct val="100000"/>
              <a:buChar char="○"/>
            </a:pPr>
            <a:r>
              <a:rPr lang="en" dirty="0">
                <a:solidFill>
                  <a:srgbClr val="999999"/>
                </a:solidFill>
              </a:rPr>
              <a:t>Memory instructions have high cycles/instruction, so we can improve this via caches</a:t>
            </a:r>
            <a:endParaRPr dirty="0">
              <a:solidFill>
                <a:srgbClr val="999999"/>
              </a:solidFill>
            </a:endParaRPr>
          </a:p>
          <a:p>
            <a:pPr marL="457200" lvl="0" indent="-325755" algn="l" rtl="0">
              <a:spcBef>
                <a:spcPts val="0"/>
              </a:spcBef>
              <a:spcAft>
                <a:spcPts val="0"/>
              </a:spcAft>
              <a:buClr>
                <a:srgbClr val="999999"/>
              </a:buClr>
              <a:buSzPct val="100000"/>
              <a:buChar char="●"/>
            </a:pPr>
            <a:r>
              <a:rPr lang="en" dirty="0">
                <a:solidFill>
                  <a:srgbClr val="999999"/>
                </a:solidFill>
              </a:rPr>
              <a:t>Time/Cycle</a:t>
            </a:r>
            <a:endParaRPr dirty="0">
              <a:solidFill>
                <a:srgbClr val="999999"/>
              </a:solidFill>
            </a:endParaRPr>
          </a:p>
          <a:p>
            <a:pPr marL="914400" lvl="1" indent="-304165" algn="l" rtl="0">
              <a:spcBef>
                <a:spcPts val="0"/>
              </a:spcBef>
              <a:spcAft>
                <a:spcPts val="0"/>
              </a:spcAft>
              <a:buClr>
                <a:srgbClr val="999999"/>
              </a:buClr>
              <a:buSzPct val="100000"/>
              <a:buChar char="○"/>
            </a:pPr>
            <a:r>
              <a:rPr lang="en" dirty="0">
                <a:solidFill>
                  <a:srgbClr val="999999"/>
                </a:solidFill>
              </a:rPr>
              <a:t>Up until recently, our limit here was manufacturing capacity, so we were able to halve this every ~2 years via Moore's Law</a:t>
            </a:r>
            <a:endParaRPr dirty="0">
              <a:solidFill>
                <a:srgbClr val="999999"/>
              </a:solidFill>
            </a:endParaRPr>
          </a:p>
          <a:p>
            <a:pPr marL="914400" lvl="1" indent="-304165" algn="l" rtl="0">
              <a:spcBef>
                <a:spcPts val="0"/>
              </a:spcBef>
              <a:spcAft>
                <a:spcPts val="0"/>
              </a:spcAft>
              <a:buClr>
                <a:srgbClr val="999999"/>
              </a:buClr>
              <a:buSzPct val="100000"/>
              <a:buChar char="○"/>
            </a:pPr>
            <a:r>
              <a:rPr lang="en" dirty="0">
                <a:solidFill>
                  <a:srgbClr val="999999"/>
                </a:solidFill>
              </a:rPr>
              <a:t>Now, we're starting to hit physical limits, so Moore's Law has slowed down quite a bit.</a:t>
            </a:r>
            <a:endParaRPr dirty="0">
              <a:solidFill>
                <a:srgbClr val="999999"/>
              </a:solidFill>
            </a:endParaRPr>
          </a:p>
          <a:p>
            <a:pPr marL="457200" lvl="0" indent="-325755" algn="l" rtl="0">
              <a:spcBef>
                <a:spcPts val="0"/>
              </a:spcBef>
              <a:spcAft>
                <a:spcPts val="0"/>
              </a:spcAft>
              <a:buClr>
                <a:srgbClr val="000000"/>
              </a:buClr>
              <a:buSzPct val="100000"/>
              <a:buChar char="●"/>
            </a:pPr>
            <a:r>
              <a:rPr lang="en" dirty="0">
                <a:solidFill>
                  <a:srgbClr val="000000"/>
                </a:solidFill>
              </a:rPr>
              <a:t>Only way to move forward is to parallelize</a:t>
            </a:r>
            <a:endParaRPr dirty="0">
              <a:solidFill>
                <a:srgbClr val="000000"/>
              </a:solidFill>
            </a:endParaRPr>
          </a:p>
          <a:p>
            <a:pPr marL="914400" lvl="1" indent="-304165" algn="l" rtl="0">
              <a:spcBef>
                <a:spcPts val="0"/>
              </a:spcBef>
              <a:spcAft>
                <a:spcPts val="0"/>
              </a:spcAft>
              <a:buClr>
                <a:srgbClr val="000000"/>
              </a:buClr>
              <a:buSzPct val="100000"/>
              <a:buChar char="○"/>
            </a:pPr>
            <a:r>
              <a:rPr lang="en" dirty="0">
                <a:solidFill>
                  <a:srgbClr val="000000"/>
                </a:solidFill>
              </a:rPr>
              <a:t>Increase the number of processors that get used by a single program</a:t>
            </a:r>
            <a:endParaRPr dirty="0">
              <a:solidFill>
                <a:srgbClr val="000000"/>
              </a:solidFill>
            </a:endParaRPr>
          </a:p>
        </p:txBody>
      </p:sp>
      <p:graphicFrame>
        <p:nvGraphicFramePr>
          <p:cNvPr id="185" name="Google Shape;185;p40"/>
          <p:cNvGraphicFramePr/>
          <p:nvPr/>
        </p:nvGraphicFramePr>
        <p:xfrm>
          <a:off x="1665475" y="1331925"/>
          <a:ext cx="5395050" cy="762000"/>
        </p:xfrm>
        <a:graphic>
          <a:graphicData uri="http://schemas.openxmlformats.org/drawingml/2006/table">
            <a:tbl>
              <a:tblPr>
                <a:noFill/>
                <a:tableStyleId>{3087812A-9D29-40CD-88A0-1AED2121A279}</a:tableStyleId>
              </a:tblPr>
              <a:tblGrid>
                <a:gridCol w="1207825">
                  <a:extLst>
                    <a:ext uri="{9D8B030D-6E8A-4147-A177-3AD203B41FA5}">
                      <a16:colId xmlns:a16="http://schemas.microsoft.com/office/drawing/2014/main" val="20000"/>
                    </a:ext>
                  </a:extLst>
                </a:gridCol>
                <a:gridCol w="399525">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892100">
                  <a:extLst>
                    <a:ext uri="{9D8B030D-6E8A-4147-A177-3AD203B41FA5}">
                      <a16:colId xmlns:a16="http://schemas.microsoft.com/office/drawing/2014/main" val="20004"/>
                    </a:ext>
                  </a:extLst>
                </a:gridCol>
              </a:tblGrid>
              <a:tr h="381000">
                <a:tc>
                  <a:txBody>
                    <a:bodyPr/>
                    <a:lstStyle/>
                    <a:p>
                      <a:pPr marL="0" lvl="0" indent="0" algn="ctr" rtl="0">
                        <a:spcBef>
                          <a:spcPts val="0"/>
                        </a:spcBef>
                        <a:spcAft>
                          <a:spcPts val="0"/>
                        </a:spcAft>
                        <a:buNone/>
                      </a:pPr>
                      <a:r>
                        <a:rPr lang="en" sz="1800"/>
                        <a:t>Time</a:t>
                      </a:r>
                      <a:endParaRPr sz="1800"/>
                    </a:p>
                  </a:txBody>
                  <a:tcPr marL="91425" marR="91425" marT="91425" marB="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rowSpan="2">
                  <a:txBody>
                    <a:bodyPr/>
                    <a:lstStyle/>
                    <a:p>
                      <a:pPr marL="0" lvl="0" indent="0" algn="ctr" rtl="0">
                        <a:spcBef>
                          <a:spcPts val="0"/>
                        </a:spcBef>
                        <a:spcAft>
                          <a:spcPts val="0"/>
                        </a:spcAft>
                        <a:buNone/>
                      </a:pPr>
                      <a:r>
                        <a:rPr lang="en" sz="1800"/>
                        <a:t>=</a:t>
                      </a:r>
                      <a:endParaRPr sz="1800"/>
                    </a:p>
                  </a:txBody>
                  <a:tcPr marL="91425" marR="91425" marT="91425" marB="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Instructions</a:t>
                      </a:r>
                      <a:endParaRPr sz="1800"/>
                    </a:p>
                  </a:txBody>
                  <a:tcPr marL="91425" marR="91425" marT="91425" marB="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Cycles</a:t>
                      </a:r>
                      <a:endParaRPr sz="1800"/>
                    </a:p>
                  </a:txBody>
                  <a:tcPr marL="91425" marR="91425" marT="91425" marB="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Time</a:t>
                      </a:r>
                      <a:endParaRPr sz="1800"/>
                    </a:p>
                  </a:txBody>
                  <a:tcPr marL="91425" marR="91425" marT="91425" marB="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1800"/>
                        <a:t>Program</a:t>
                      </a:r>
                      <a:endParaRPr sz="1800"/>
                    </a:p>
                  </a:txBody>
                  <a:tcPr marL="91425" marR="91425" marT="0"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vMerge="1">
                  <a:txBody>
                    <a:bodyPr/>
                    <a:lstStyle/>
                    <a:p>
                      <a:endParaRPr lang="zh-CN"/>
                    </a:p>
                  </a:txBody>
                  <a:tcPr/>
                </a:tc>
                <a:tc>
                  <a:txBody>
                    <a:bodyPr/>
                    <a:lstStyle/>
                    <a:p>
                      <a:pPr marL="0" lvl="0" indent="0" algn="ctr" rtl="0">
                        <a:spcBef>
                          <a:spcPts val="0"/>
                        </a:spcBef>
                        <a:spcAft>
                          <a:spcPts val="0"/>
                        </a:spcAft>
                        <a:buNone/>
                      </a:pPr>
                      <a:r>
                        <a:rPr lang="en" sz="1800"/>
                        <a:t>Program</a:t>
                      </a:r>
                      <a:endParaRPr sz="1800"/>
                    </a:p>
                  </a:txBody>
                  <a:tcPr marL="91425" marR="91425" marT="0"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Instruction</a:t>
                      </a:r>
                      <a:endParaRPr sz="1800"/>
                    </a:p>
                  </a:txBody>
                  <a:tcPr marL="91425" marR="91425" marT="0"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Cycle</a:t>
                      </a:r>
                      <a:endParaRPr sz="1800"/>
                    </a:p>
                  </a:txBody>
                  <a:tcPr marL="91425" marR="91425" marT="0"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cxnSp>
        <p:nvCxnSpPr>
          <p:cNvPr id="186" name="Google Shape;186;p40"/>
          <p:cNvCxnSpPr/>
          <p:nvPr/>
        </p:nvCxnSpPr>
        <p:spPr>
          <a:xfrm>
            <a:off x="1831325" y="1730275"/>
            <a:ext cx="871500" cy="0"/>
          </a:xfrm>
          <a:prstGeom prst="straightConnector1">
            <a:avLst/>
          </a:prstGeom>
          <a:noFill/>
          <a:ln w="19050" cap="flat" cmpd="sng">
            <a:solidFill>
              <a:srgbClr val="000000"/>
            </a:solidFill>
            <a:prstDash val="solid"/>
            <a:round/>
            <a:headEnd type="none" w="med" len="med"/>
            <a:tailEnd type="none" w="med" len="med"/>
          </a:ln>
        </p:spPr>
      </p:cxnSp>
      <p:cxnSp>
        <p:nvCxnSpPr>
          <p:cNvPr id="187" name="Google Shape;187;p40"/>
          <p:cNvCxnSpPr/>
          <p:nvPr/>
        </p:nvCxnSpPr>
        <p:spPr>
          <a:xfrm>
            <a:off x="3399950" y="1730275"/>
            <a:ext cx="1178400" cy="0"/>
          </a:xfrm>
          <a:prstGeom prst="straightConnector1">
            <a:avLst/>
          </a:prstGeom>
          <a:noFill/>
          <a:ln w="19050" cap="flat" cmpd="sng">
            <a:solidFill>
              <a:srgbClr val="000000"/>
            </a:solidFill>
            <a:prstDash val="solid"/>
            <a:round/>
            <a:headEnd type="none" w="med" len="med"/>
            <a:tailEnd type="none" w="med" len="med"/>
          </a:ln>
        </p:spPr>
      </p:cxnSp>
      <p:cxnSp>
        <p:nvCxnSpPr>
          <p:cNvPr id="188" name="Google Shape;188;p40"/>
          <p:cNvCxnSpPr/>
          <p:nvPr/>
        </p:nvCxnSpPr>
        <p:spPr>
          <a:xfrm>
            <a:off x="4905006" y="1730275"/>
            <a:ext cx="1088400" cy="0"/>
          </a:xfrm>
          <a:prstGeom prst="straightConnector1">
            <a:avLst/>
          </a:prstGeom>
          <a:noFill/>
          <a:ln w="19050" cap="flat" cmpd="sng">
            <a:solidFill>
              <a:srgbClr val="000000"/>
            </a:solidFill>
            <a:prstDash val="solid"/>
            <a:round/>
            <a:headEnd type="none" w="med" len="med"/>
            <a:tailEnd type="none" w="med" len="med"/>
          </a:ln>
        </p:spPr>
      </p:cxnSp>
      <p:cxnSp>
        <p:nvCxnSpPr>
          <p:cNvPr id="189" name="Google Shape;189;p40"/>
          <p:cNvCxnSpPr/>
          <p:nvPr/>
        </p:nvCxnSpPr>
        <p:spPr>
          <a:xfrm>
            <a:off x="6327550" y="1730275"/>
            <a:ext cx="580200" cy="0"/>
          </a:xfrm>
          <a:prstGeom prst="straightConnector1">
            <a:avLst/>
          </a:prstGeom>
          <a:noFill/>
          <a:ln w="19050" cap="flat" cmpd="sng">
            <a:solidFill>
              <a:srgbClr val="000000"/>
            </a:solidFill>
            <a:prstDash val="solid"/>
            <a:round/>
            <a:headEnd type="none" w="med" len="med"/>
            <a:tailEnd type="none" w="med" len="med"/>
          </a:ln>
        </p:spPr>
      </p:cxnSp>
      <p:sp>
        <p:nvSpPr>
          <p:cNvPr id="190" name="Google Shape;190;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4">
                                            <p:txEl>
                                              <p:pRg st="0" end="0"/>
                                            </p:txEl>
                                          </p:spTgt>
                                        </p:tgtEl>
                                        <p:attrNameLst>
                                          <p:attrName>style.visibility</p:attrName>
                                        </p:attrNameLst>
                                      </p:cBhvr>
                                      <p:to>
                                        <p:strVal val="visible"/>
                                      </p:to>
                                    </p:set>
                                    <p:animEffect transition="in" filter="fade">
                                      <p:cBhvr>
                                        <p:cTn id="7" dur="1000"/>
                                        <p:tgtEl>
                                          <p:spTgt spid="1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4">
                                            <p:txEl>
                                              <p:pRg st="1" end="1"/>
                                            </p:txEl>
                                          </p:spTgt>
                                        </p:tgtEl>
                                        <p:attrNameLst>
                                          <p:attrName>style.visibility</p:attrName>
                                        </p:attrNameLst>
                                      </p:cBhvr>
                                      <p:to>
                                        <p:strVal val="visible"/>
                                      </p:to>
                                    </p:set>
                                    <p:animEffect transition="in" filter="fade">
                                      <p:cBhvr>
                                        <p:cTn id="12" dur="1000"/>
                                        <p:tgtEl>
                                          <p:spTgt spid="18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4">
                                            <p:txEl>
                                              <p:pRg st="2" end="2"/>
                                            </p:txEl>
                                          </p:spTgt>
                                        </p:tgtEl>
                                        <p:attrNameLst>
                                          <p:attrName>style.visibility</p:attrName>
                                        </p:attrNameLst>
                                      </p:cBhvr>
                                      <p:to>
                                        <p:strVal val="visible"/>
                                      </p:to>
                                    </p:set>
                                    <p:animEffect transition="in" filter="fade">
                                      <p:cBhvr>
                                        <p:cTn id="17" dur="1000"/>
                                        <p:tgtEl>
                                          <p:spTgt spid="18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4">
                                            <p:txEl>
                                              <p:pRg st="3" end="3"/>
                                            </p:txEl>
                                          </p:spTgt>
                                        </p:tgtEl>
                                        <p:attrNameLst>
                                          <p:attrName>style.visibility</p:attrName>
                                        </p:attrNameLst>
                                      </p:cBhvr>
                                      <p:to>
                                        <p:strVal val="visible"/>
                                      </p:to>
                                    </p:set>
                                    <p:animEffect transition="in" filter="fade">
                                      <p:cBhvr>
                                        <p:cTn id="22" dur="1000"/>
                                        <p:tgtEl>
                                          <p:spTgt spid="18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4">
                                            <p:txEl>
                                              <p:pRg st="4" end="4"/>
                                            </p:txEl>
                                          </p:spTgt>
                                        </p:tgtEl>
                                        <p:attrNameLst>
                                          <p:attrName>style.visibility</p:attrName>
                                        </p:attrNameLst>
                                      </p:cBhvr>
                                      <p:to>
                                        <p:strVal val="visible"/>
                                      </p:to>
                                    </p:set>
                                    <p:animEffect transition="in" filter="fade">
                                      <p:cBhvr>
                                        <p:cTn id="27" dur="1000"/>
                                        <p:tgtEl>
                                          <p:spTgt spid="18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4">
                                            <p:txEl>
                                              <p:pRg st="5" end="5"/>
                                            </p:txEl>
                                          </p:spTgt>
                                        </p:tgtEl>
                                        <p:attrNameLst>
                                          <p:attrName>style.visibility</p:attrName>
                                        </p:attrNameLst>
                                      </p:cBhvr>
                                      <p:to>
                                        <p:strVal val="visible"/>
                                      </p:to>
                                    </p:set>
                                    <p:animEffect transition="in" filter="fade">
                                      <p:cBhvr>
                                        <p:cTn id="32" dur="1000"/>
                                        <p:tgtEl>
                                          <p:spTgt spid="18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4">
                                            <p:txEl>
                                              <p:pRg st="6" end="6"/>
                                            </p:txEl>
                                          </p:spTgt>
                                        </p:tgtEl>
                                        <p:attrNameLst>
                                          <p:attrName>style.visibility</p:attrName>
                                        </p:attrNameLst>
                                      </p:cBhvr>
                                      <p:to>
                                        <p:strVal val="visible"/>
                                      </p:to>
                                    </p:set>
                                    <p:animEffect transition="in" filter="fade">
                                      <p:cBhvr>
                                        <p:cTn id="37" dur="1000"/>
                                        <p:tgtEl>
                                          <p:spTgt spid="18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84">
                                            <p:txEl>
                                              <p:pRg st="7" end="7"/>
                                            </p:txEl>
                                          </p:spTgt>
                                        </p:tgtEl>
                                        <p:attrNameLst>
                                          <p:attrName>style.visibility</p:attrName>
                                        </p:attrNameLst>
                                      </p:cBhvr>
                                      <p:to>
                                        <p:strVal val="visible"/>
                                      </p:to>
                                    </p:set>
                                    <p:animEffect transition="in" filter="fade">
                                      <p:cBhvr>
                                        <p:cTn id="42" dur="1000"/>
                                        <p:tgtEl>
                                          <p:spTgt spid="18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84">
                                            <p:txEl>
                                              <p:pRg st="8" end="8"/>
                                            </p:txEl>
                                          </p:spTgt>
                                        </p:tgtEl>
                                        <p:attrNameLst>
                                          <p:attrName>style.visibility</p:attrName>
                                        </p:attrNameLst>
                                      </p:cBhvr>
                                      <p:to>
                                        <p:strVal val="visible"/>
                                      </p:to>
                                    </p:set>
                                    <p:animEffect transition="in" filter="fade">
                                      <p:cBhvr>
                                        <p:cTn id="47" dur="1000"/>
                                        <p:tgtEl>
                                          <p:spTgt spid="18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84">
                                            <p:txEl>
                                              <p:pRg st="9" end="9"/>
                                            </p:txEl>
                                          </p:spTgt>
                                        </p:tgtEl>
                                        <p:attrNameLst>
                                          <p:attrName>style.visibility</p:attrName>
                                        </p:attrNameLst>
                                      </p:cBhvr>
                                      <p:to>
                                        <p:strVal val="visible"/>
                                      </p:to>
                                    </p:set>
                                    <p:animEffect transition="in" filter="fade">
                                      <p:cBhvr>
                                        <p:cTn id="52" dur="1000"/>
                                        <p:tgtEl>
                                          <p:spTgt spid="18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84">
                                            <p:txEl>
                                              <p:pRg st="10" end="10"/>
                                            </p:txEl>
                                          </p:spTgt>
                                        </p:tgtEl>
                                        <p:attrNameLst>
                                          <p:attrName>style.visibility</p:attrName>
                                        </p:attrNameLst>
                                      </p:cBhvr>
                                      <p:to>
                                        <p:strVal val="visible"/>
                                      </p:to>
                                    </p:set>
                                    <p:animEffect transition="in" filter="fade">
                                      <p:cBhvr>
                                        <p:cTn id="57" dur="1000"/>
                                        <p:tgtEl>
                                          <p:spTgt spid="18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4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Parallel Computing</a:t>
            </a:r>
            <a:endParaRPr/>
          </a:p>
        </p:txBody>
      </p:sp>
      <p:sp>
        <p:nvSpPr>
          <p:cNvPr id="196" name="Google Shape;196;p4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Instead of just one thread, let's write a program that runs with multiple instruction sequences simultaneously</a:t>
            </a:r>
            <a:endParaRPr/>
          </a:p>
          <a:p>
            <a:pPr marL="457200" lvl="0" indent="-342900" algn="l" rtl="0">
              <a:spcBef>
                <a:spcPts val="0"/>
              </a:spcBef>
              <a:spcAft>
                <a:spcPts val="0"/>
              </a:spcAft>
              <a:buSzPts val="1800"/>
              <a:buChar char="●"/>
            </a:pPr>
            <a:r>
              <a:rPr lang="en"/>
              <a:t>Why?</a:t>
            </a:r>
            <a:endParaRPr/>
          </a:p>
          <a:p>
            <a:pPr marL="914400" lvl="1" indent="-317500" algn="l" rtl="0">
              <a:spcBef>
                <a:spcPts val="0"/>
              </a:spcBef>
              <a:spcAft>
                <a:spcPts val="0"/>
              </a:spcAft>
              <a:buSzPts val="1400"/>
              <a:buChar char="○"/>
            </a:pPr>
            <a:r>
              <a:rPr lang="en"/>
              <a:t>Our computer has 4 cores, so we can use them all</a:t>
            </a:r>
            <a:endParaRPr/>
          </a:p>
          <a:p>
            <a:pPr marL="914400" lvl="1" indent="-317500" algn="l" rtl="0">
              <a:spcBef>
                <a:spcPts val="0"/>
              </a:spcBef>
              <a:spcAft>
                <a:spcPts val="0"/>
              </a:spcAft>
              <a:buSzPts val="1400"/>
              <a:buChar char="○"/>
            </a:pPr>
            <a:r>
              <a:rPr lang="en"/>
              <a:t>If a thread is waiting on memory accesses, might as well set up another thread to keep working</a:t>
            </a:r>
            <a:endParaRPr/>
          </a:p>
          <a:p>
            <a:pPr marL="914400" lvl="1" indent="-317500" algn="l" rtl="0">
              <a:spcBef>
                <a:spcPts val="0"/>
              </a:spcBef>
              <a:spcAft>
                <a:spcPts val="0"/>
              </a:spcAft>
              <a:buSzPts val="1400"/>
              <a:buChar char="○"/>
            </a:pPr>
            <a:r>
              <a:rPr lang="en"/>
              <a:t>Supercomputers are basically normal computers with hundreds or thousands of cores, so if we want to write code for a supercomputer, we need to parallelize</a:t>
            </a:r>
            <a:endParaRPr/>
          </a:p>
          <a:p>
            <a:pPr marL="457200" lvl="0" indent="-342900" algn="l" rtl="0">
              <a:spcBef>
                <a:spcPts val="0"/>
              </a:spcBef>
              <a:spcAft>
                <a:spcPts val="0"/>
              </a:spcAft>
              <a:buSzPts val="1800"/>
              <a:buChar char="●"/>
            </a:pPr>
            <a:r>
              <a:rPr lang="en"/>
              <a:t>Two main choices:</a:t>
            </a:r>
            <a:endParaRPr/>
          </a:p>
          <a:p>
            <a:pPr marL="914400" lvl="1" indent="-317500" algn="l" rtl="0">
              <a:spcBef>
                <a:spcPts val="0"/>
              </a:spcBef>
              <a:spcAft>
                <a:spcPts val="0"/>
              </a:spcAft>
              <a:buSzPts val="1400"/>
              <a:buChar char="○"/>
            </a:pPr>
            <a:r>
              <a:rPr lang="en"/>
              <a:t>Increase the number of threads per process: Today</a:t>
            </a:r>
            <a:endParaRPr/>
          </a:p>
          <a:p>
            <a:pPr marL="914400" lvl="1" indent="-317500" algn="l" rtl="0">
              <a:spcBef>
                <a:spcPts val="0"/>
              </a:spcBef>
              <a:spcAft>
                <a:spcPts val="0"/>
              </a:spcAft>
              <a:buSzPts val="1400"/>
              <a:buChar char="○"/>
            </a:pPr>
            <a:r>
              <a:rPr lang="en"/>
              <a:t>Increase the number of processes for a program: Wednesday</a:t>
            </a:r>
            <a:endParaRPr/>
          </a:p>
        </p:txBody>
      </p:sp>
      <p:sp>
        <p:nvSpPr>
          <p:cNvPr id="197" name="Google Shape;197;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6">
                                            <p:txEl>
                                              <p:pRg st="0" end="0"/>
                                            </p:txEl>
                                          </p:spTgt>
                                        </p:tgtEl>
                                        <p:attrNameLst>
                                          <p:attrName>style.visibility</p:attrName>
                                        </p:attrNameLst>
                                      </p:cBhvr>
                                      <p:to>
                                        <p:strVal val="visible"/>
                                      </p:to>
                                    </p:set>
                                    <p:animEffect transition="in" filter="fade">
                                      <p:cBhvr>
                                        <p:cTn id="7" dur="1000"/>
                                        <p:tgtEl>
                                          <p:spTgt spid="1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6">
                                            <p:txEl>
                                              <p:pRg st="1" end="1"/>
                                            </p:txEl>
                                          </p:spTgt>
                                        </p:tgtEl>
                                        <p:attrNameLst>
                                          <p:attrName>style.visibility</p:attrName>
                                        </p:attrNameLst>
                                      </p:cBhvr>
                                      <p:to>
                                        <p:strVal val="visible"/>
                                      </p:to>
                                    </p:set>
                                    <p:animEffect transition="in" filter="fade">
                                      <p:cBhvr>
                                        <p:cTn id="12" dur="1000"/>
                                        <p:tgtEl>
                                          <p:spTgt spid="1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6">
                                            <p:txEl>
                                              <p:pRg st="2" end="2"/>
                                            </p:txEl>
                                          </p:spTgt>
                                        </p:tgtEl>
                                        <p:attrNameLst>
                                          <p:attrName>style.visibility</p:attrName>
                                        </p:attrNameLst>
                                      </p:cBhvr>
                                      <p:to>
                                        <p:strVal val="visible"/>
                                      </p:to>
                                    </p:set>
                                    <p:animEffect transition="in" filter="fade">
                                      <p:cBhvr>
                                        <p:cTn id="17" dur="1000"/>
                                        <p:tgtEl>
                                          <p:spTgt spid="19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6">
                                            <p:txEl>
                                              <p:pRg st="3" end="3"/>
                                            </p:txEl>
                                          </p:spTgt>
                                        </p:tgtEl>
                                        <p:attrNameLst>
                                          <p:attrName>style.visibility</p:attrName>
                                        </p:attrNameLst>
                                      </p:cBhvr>
                                      <p:to>
                                        <p:strVal val="visible"/>
                                      </p:to>
                                    </p:set>
                                    <p:animEffect transition="in" filter="fade">
                                      <p:cBhvr>
                                        <p:cTn id="22" dur="1000"/>
                                        <p:tgtEl>
                                          <p:spTgt spid="19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6">
                                            <p:txEl>
                                              <p:pRg st="4" end="4"/>
                                            </p:txEl>
                                          </p:spTgt>
                                        </p:tgtEl>
                                        <p:attrNameLst>
                                          <p:attrName>style.visibility</p:attrName>
                                        </p:attrNameLst>
                                      </p:cBhvr>
                                      <p:to>
                                        <p:strVal val="visible"/>
                                      </p:to>
                                    </p:set>
                                    <p:animEffect transition="in" filter="fade">
                                      <p:cBhvr>
                                        <p:cTn id="27" dur="1000"/>
                                        <p:tgtEl>
                                          <p:spTgt spid="19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6">
                                            <p:txEl>
                                              <p:pRg st="5" end="5"/>
                                            </p:txEl>
                                          </p:spTgt>
                                        </p:tgtEl>
                                        <p:attrNameLst>
                                          <p:attrName>style.visibility</p:attrName>
                                        </p:attrNameLst>
                                      </p:cBhvr>
                                      <p:to>
                                        <p:strVal val="visible"/>
                                      </p:to>
                                    </p:set>
                                    <p:animEffect transition="in" filter="fade">
                                      <p:cBhvr>
                                        <p:cTn id="32" dur="1000"/>
                                        <p:tgtEl>
                                          <p:spTgt spid="19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96">
                                            <p:txEl>
                                              <p:pRg st="6" end="6"/>
                                            </p:txEl>
                                          </p:spTgt>
                                        </p:tgtEl>
                                        <p:attrNameLst>
                                          <p:attrName>style.visibility</p:attrName>
                                        </p:attrNameLst>
                                      </p:cBhvr>
                                      <p:to>
                                        <p:strVal val="visible"/>
                                      </p:to>
                                    </p:set>
                                    <p:animEffect transition="in" filter="fade">
                                      <p:cBhvr>
                                        <p:cTn id="37" dur="1000"/>
                                        <p:tgtEl>
                                          <p:spTgt spid="19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96">
                                            <p:txEl>
                                              <p:pRg st="7" end="7"/>
                                            </p:txEl>
                                          </p:spTgt>
                                        </p:tgtEl>
                                        <p:attrNameLst>
                                          <p:attrName>style.visibility</p:attrName>
                                        </p:attrNameLst>
                                      </p:cBhvr>
                                      <p:to>
                                        <p:strVal val="visible"/>
                                      </p:to>
                                    </p:set>
                                    <p:animEffect transition="in" filter="fade">
                                      <p:cBhvr>
                                        <p:cTn id="42" dur="1000"/>
                                        <p:tgtEl>
                                          <p:spTgt spid="19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4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Multithreading vs Multiprocess Code</a:t>
            </a:r>
            <a:endParaRPr dirty="0"/>
          </a:p>
        </p:txBody>
      </p:sp>
      <p:sp>
        <p:nvSpPr>
          <p:cNvPr id="203" name="Google Shape;203;p4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dirty="0"/>
              <a:t>Threads: Different instruction sequences on the same process</a:t>
            </a:r>
            <a:endParaRPr dirty="0"/>
          </a:p>
          <a:p>
            <a:pPr marL="914400" lvl="1" indent="-317500" algn="l" rtl="0">
              <a:spcBef>
                <a:spcPts val="0"/>
              </a:spcBef>
              <a:spcAft>
                <a:spcPts val="0"/>
              </a:spcAft>
              <a:buSzPts val="1400"/>
              <a:buChar char="○"/>
            </a:pPr>
            <a:r>
              <a:rPr lang="en" dirty="0"/>
              <a:t>Threads on the same process share memory</a:t>
            </a:r>
            <a:endParaRPr dirty="0"/>
          </a:p>
          <a:p>
            <a:pPr marL="914400" lvl="1" indent="-317500" algn="l" rtl="0">
              <a:spcBef>
                <a:spcPts val="0"/>
              </a:spcBef>
              <a:spcAft>
                <a:spcPts val="0"/>
              </a:spcAft>
              <a:buSzPts val="1400"/>
              <a:buChar char="○"/>
            </a:pPr>
            <a:r>
              <a:rPr lang="en" dirty="0"/>
              <a:t>"Easy" to communicate</a:t>
            </a:r>
            <a:endParaRPr dirty="0"/>
          </a:p>
          <a:p>
            <a:pPr marL="914400" lvl="1" indent="-317500" algn="l" rtl="0">
              <a:spcBef>
                <a:spcPts val="0"/>
              </a:spcBef>
              <a:spcAft>
                <a:spcPts val="0"/>
              </a:spcAft>
              <a:buSzPts val="1400"/>
              <a:buChar char="○"/>
            </a:pPr>
            <a:r>
              <a:rPr lang="en" dirty="0"/>
              <a:t>Limited to a set of cores wired to the same memory block (1 node)</a:t>
            </a:r>
            <a:endParaRPr dirty="0"/>
          </a:p>
          <a:p>
            <a:pPr marL="457200" lvl="0" indent="-342900" algn="l" rtl="0">
              <a:spcBef>
                <a:spcPts val="0"/>
              </a:spcBef>
              <a:spcAft>
                <a:spcPts val="0"/>
              </a:spcAft>
              <a:buSzPts val="1800"/>
              <a:buChar char="●"/>
            </a:pPr>
            <a:r>
              <a:rPr lang="en" dirty="0"/>
              <a:t>Processes: Largely independent from each other</a:t>
            </a:r>
            <a:endParaRPr dirty="0"/>
          </a:p>
          <a:p>
            <a:pPr marL="914400" lvl="1" indent="-317500" algn="l" rtl="0">
              <a:spcBef>
                <a:spcPts val="0"/>
              </a:spcBef>
              <a:spcAft>
                <a:spcPts val="0"/>
              </a:spcAft>
              <a:buSzPts val="1400"/>
              <a:buChar char="○"/>
            </a:pPr>
            <a:r>
              <a:rPr lang="en" dirty="0"/>
              <a:t>Different processes can't share memory</a:t>
            </a:r>
            <a:endParaRPr dirty="0"/>
          </a:p>
          <a:p>
            <a:pPr marL="914400" lvl="1" indent="-317500" algn="l" rtl="0">
              <a:spcBef>
                <a:spcPts val="0"/>
              </a:spcBef>
              <a:spcAft>
                <a:spcPts val="0"/>
              </a:spcAft>
              <a:buSzPts val="1400"/>
              <a:buChar char="○"/>
            </a:pPr>
            <a:r>
              <a:rPr lang="en" dirty="0"/>
              <a:t>"Difficult" and time consuming to communicate</a:t>
            </a:r>
            <a:endParaRPr dirty="0"/>
          </a:p>
          <a:p>
            <a:pPr marL="914400" lvl="1" indent="-317500" algn="l" rtl="0">
              <a:spcBef>
                <a:spcPts val="0"/>
              </a:spcBef>
              <a:spcAft>
                <a:spcPts val="0"/>
              </a:spcAft>
              <a:buSzPts val="1400"/>
              <a:buChar char="○"/>
            </a:pPr>
            <a:r>
              <a:rPr lang="en" dirty="0"/>
              <a:t>Can expand to as many cores as you have available, over as many nodes as you want</a:t>
            </a:r>
            <a:endParaRPr dirty="0"/>
          </a:p>
          <a:p>
            <a:pPr marL="457200" lvl="0" indent="-342900" algn="l" rtl="0">
              <a:spcBef>
                <a:spcPts val="0"/>
              </a:spcBef>
              <a:spcAft>
                <a:spcPts val="0"/>
              </a:spcAft>
              <a:buSzPts val="1800"/>
              <a:buChar char="●"/>
            </a:pPr>
            <a:r>
              <a:rPr lang="en" dirty="0"/>
              <a:t>Example: The Savio cluster is Berkeley's High Performance Computing system. It's main cluster has 112 nodes, each with 32 cores.</a:t>
            </a:r>
            <a:endParaRPr dirty="0"/>
          </a:p>
          <a:p>
            <a:pPr marL="914400" lvl="1" indent="-317500" algn="l" rtl="0">
              <a:spcBef>
                <a:spcPts val="0"/>
              </a:spcBef>
              <a:spcAft>
                <a:spcPts val="0"/>
              </a:spcAft>
              <a:buSzPts val="1400"/>
              <a:buChar char="○"/>
            </a:pPr>
            <a:r>
              <a:rPr lang="en" dirty="0"/>
              <a:t>With single-threaded code: Max 1 core usable</a:t>
            </a:r>
            <a:endParaRPr dirty="0"/>
          </a:p>
          <a:p>
            <a:pPr marL="914400" lvl="1" indent="-317500" algn="l" rtl="0">
              <a:spcBef>
                <a:spcPts val="0"/>
              </a:spcBef>
              <a:spcAft>
                <a:spcPts val="0"/>
              </a:spcAft>
              <a:buSzPts val="1400"/>
              <a:buChar char="○"/>
            </a:pPr>
            <a:r>
              <a:rPr lang="en" dirty="0"/>
              <a:t>With multi-threaded code: Max 32 cores = 32x speedup possible</a:t>
            </a:r>
            <a:endParaRPr dirty="0"/>
          </a:p>
          <a:p>
            <a:pPr marL="914400" lvl="1" indent="-317500" algn="l" rtl="0">
              <a:spcBef>
                <a:spcPts val="0"/>
              </a:spcBef>
              <a:spcAft>
                <a:spcPts val="0"/>
              </a:spcAft>
              <a:buSzPts val="1400"/>
              <a:buChar char="○"/>
            </a:pPr>
            <a:r>
              <a:rPr lang="en" dirty="0"/>
              <a:t>With multi-process code: 112x32 cores = 3584x speedup possible </a:t>
            </a:r>
            <a:endParaRPr dirty="0"/>
          </a:p>
          <a:p>
            <a:pPr marL="457200" lvl="0" indent="-342900" algn="l" rtl="0">
              <a:spcBef>
                <a:spcPts val="0"/>
              </a:spcBef>
              <a:spcAft>
                <a:spcPts val="0"/>
              </a:spcAft>
              <a:buSzPts val="1800"/>
              <a:buChar char="●"/>
            </a:pPr>
            <a:r>
              <a:rPr lang="en" dirty="0"/>
              <a:t>More info: CS 267</a:t>
            </a:r>
            <a:endParaRPr dirty="0"/>
          </a:p>
        </p:txBody>
      </p:sp>
      <p:sp>
        <p:nvSpPr>
          <p:cNvPr id="204" name="Google Shape;204;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3">
                                            <p:txEl>
                                              <p:pRg st="0" end="0"/>
                                            </p:txEl>
                                          </p:spTgt>
                                        </p:tgtEl>
                                        <p:attrNameLst>
                                          <p:attrName>style.visibility</p:attrName>
                                        </p:attrNameLst>
                                      </p:cBhvr>
                                      <p:to>
                                        <p:strVal val="visible"/>
                                      </p:to>
                                    </p:set>
                                    <p:animEffect transition="in" filter="fade">
                                      <p:cBhvr>
                                        <p:cTn id="7" dur="1000"/>
                                        <p:tgtEl>
                                          <p:spTgt spid="2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3">
                                            <p:txEl>
                                              <p:pRg st="1" end="1"/>
                                            </p:txEl>
                                          </p:spTgt>
                                        </p:tgtEl>
                                        <p:attrNameLst>
                                          <p:attrName>style.visibility</p:attrName>
                                        </p:attrNameLst>
                                      </p:cBhvr>
                                      <p:to>
                                        <p:strVal val="visible"/>
                                      </p:to>
                                    </p:set>
                                    <p:animEffect transition="in" filter="fade">
                                      <p:cBhvr>
                                        <p:cTn id="12" dur="1000"/>
                                        <p:tgtEl>
                                          <p:spTgt spid="2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3">
                                            <p:txEl>
                                              <p:pRg st="2" end="2"/>
                                            </p:txEl>
                                          </p:spTgt>
                                        </p:tgtEl>
                                        <p:attrNameLst>
                                          <p:attrName>style.visibility</p:attrName>
                                        </p:attrNameLst>
                                      </p:cBhvr>
                                      <p:to>
                                        <p:strVal val="visible"/>
                                      </p:to>
                                    </p:set>
                                    <p:animEffect transition="in" filter="fade">
                                      <p:cBhvr>
                                        <p:cTn id="17" dur="1000"/>
                                        <p:tgtEl>
                                          <p:spTgt spid="2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3">
                                            <p:txEl>
                                              <p:pRg st="3" end="3"/>
                                            </p:txEl>
                                          </p:spTgt>
                                        </p:tgtEl>
                                        <p:attrNameLst>
                                          <p:attrName>style.visibility</p:attrName>
                                        </p:attrNameLst>
                                      </p:cBhvr>
                                      <p:to>
                                        <p:strVal val="visible"/>
                                      </p:to>
                                    </p:set>
                                    <p:animEffect transition="in" filter="fade">
                                      <p:cBhvr>
                                        <p:cTn id="22" dur="1000"/>
                                        <p:tgtEl>
                                          <p:spTgt spid="2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3">
                                            <p:txEl>
                                              <p:pRg st="4" end="4"/>
                                            </p:txEl>
                                          </p:spTgt>
                                        </p:tgtEl>
                                        <p:attrNameLst>
                                          <p:attrName>style.visibility</p:attrName>
                                        </p:attrNameLst>
                                      </p:cBhvr>
                                      <p:to>
                                        <p:strVal val="visible"/>
                                      </p:to>
                                    </p:set>
                                    <p:animEffect transition="in" filter="fade">
                                      <p:cBhvr>
                                        <p:cTn id="27" dur="1000"/>
                                        <p:tgtEl>
                                          <p:spTgt spid="20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3">
                                            <p:txEl>
                                              <p:pRg st="5" end="5"/>
                                            </p:txEl>
                                          </p:spTgt>
                                        </p:tgtEl>
                                        <p:attrNameLst>
                                          <p:attrName>style.visibility</p:attrName>
                                        </p:attrNameLst>
                                      </p:cBhvr>
                                      <p:to>
                                        <p:strVal val="visible"/>
                                      </p:to>
                                    </p:set>
                                    <p:animEffect transition="in" filter="fade">
                                      <p:cBhvr>
                                        <p:cTn id="32" dur="1000"/>
                                        <p:tgtEl>
                                          <p:spTgt spid="20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03">
                                            <p:txEl>
                                              <p:pRg st="6" end="6"/>
                                            </p:txEl>
                                          </p:spTgt>
                                        </p:tgtEl>
                                        <p:attrNameLst>
                                          <p:attrName>style.visibility</p:attrName>
                                        </p:attrNameLst>
                                      </p:cBhvr>
                                      <p:to>
                                        <p:strVal val="visible"/>
                                      </p:to>
                                    </p:set>
                                    <p:animEffect transition="in" filter="fade">
                                      <p:cBhvr>
                                        <p:cTn id="37" dur="1000"/>
                                        <p:tgtEl>
                                          <p:spTgt spid="20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03">
                                            <p:txEl>
                                              <p:pRg st="7" end="7"/>
                                            </p:txEl>
                                          </p:spTgt>
                                        </p:tgtEl>
                                        <p:attrNameLst>
                                          <p:attrName>style.visibility</p:attrName>
                                        </p:attrNameLst>
                                      </p:cBhvr>
                                      <p:to>
                                        <p:strVal val="visible"/>
                                      </p:to>
                                    </p:set>
                                    <p:animEffect transition="in" filter="fade">
                                      <p:cBhvr>
                                        <p:cTn id="42" dur="1000"/>
                                        <p:tgtEl>
                                          <p:spTgt spid="20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03">
                                            <p:txEl>
                                              <p:pRg st="8" end="8"/>
                                            </p:txEl>
                                          </p:spTgt>
                                        </p:tgtEl>
                                        <p:attrNameLst>
                                          <p:attrName>style.visibility</p:attrName>
                                        </p:attrNameLst>
                                      </p:cBhvr>
                                      <p:to>
                                        <p:strVal val="visible"/>
                                      </p:to>
                                    </p:set>
                                    <p:animEffect transition="in" filter="fade">
                                      <p:cBhvr>
                                        <p:cTn id="47" dur="1000"/>
                                        <p:tgtEl>
                                          <p:spTgt spid="20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03">
                                            <p:txEl>
                                              <p:pRg st="9" end="9"/>
                                            </p:txEl>
                                          </p:spTgt>
                                        </p:tgtEl>
                                        <p:attrNameLst>
                                          <p:attrName>style.visibility</p:attrName>
                                        </p:attrNameLst>
                                      </p:cBhvr>
                                      <p:to>
                                        <p:strVal val="visible"/>
                                      </p:to>
                                    </p:set>
                                    <p:animEffect transition="in" filter="fade">
                                      <p:cBhvr>
                                        <p:cTn id="52" dur="1000"/>
                                        <p:tgtEl>
                                          <p:spTgt spid="20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03">
                                            <p:txEl>
                                              <p:pRg st="10" end="10"/>
                                            </p:txEl>
                                          </p:spTgt>
                                        </p:tgtEl>
                                        <p:attrNameLst>
                                          <p:attrName>style.visibility</p:attrName>
                                        </p:attrNameLst>
                                      </p:cBhvr>
                                      <p:to>
                                        <p:strVal val="visible"/>
                                      </p:to>
                                    </p:set>
                                    <p:animEffect transition="in" filter="fade">
                                      <p:cBhvr>
                                        <p:cTn id="57" dur="1000"/>
                                        <p:tgtEl>
                                          <p:spTgt spid="20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03">
                                            <p:txEl>
                                              <p:pRg st="11" end="11"/>
                                            </p:txEl>
                                          </p:spTgt>
                                        </p:tgtEl>
                                        <p:attrNameLst>
                                          <p:attrName>style.visibility</p:attrName>
                                        </p:attrNameLst>
                                      </p:cBhvr>
                                      <p:to>
                                        <p:strVal val="visible"/>
                                      </p:to>
                                    </p:set>
                                    <p:animEffect transition="in" filter="fade">
                                      <p:cBhvr>
                                        <p:cTn id="62" dur="1000"/>
                                        <p:tgtEl>
                                          <p:spTgt spid="20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03">
                                            <p:txEl>
                                              <p:pRg st="12" end="12"/>
                                            </p:txEl>
                                          </p:spTgt>
                                        </p:tgtEl>
                                        <p:attrNameLst>
                                          <p:attrName>style.visibility</p:attrName>
                                        </p:attrNameLst>
                                      </p:cBhvr>
                                      <p:to>
                                        <p:strVal val="visible"/>
                                      </p:to>
                                    </p:set>
                                    <p:animEffect transition="in" filter="fade">
                                      <p:cBhvr>
                                        <p:cTn id="67" dur="1000"/>
                                        <p:tgtEl>
                                          <p:spTgt spid="20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4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Multithreading Framework Overview</a:t>
            </a:r>
            <a:endParaRPr/>
          </a:p>
        </p:txBody>
      </p:sp>
      <p:sp>
        <p:nvSpPr>
          <p:cNvPr id="210" name="Google Shape;210;p4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Each thread has its own registers</a:t>
            </a:r>
            <a:endParaRPr/>
          </a:p>
          <a:p>
            <a:pPr marL="457200" lvl="0" indent="-342900" algn="l" rtl="0">
              <a:spcBef>
                <a:spcPts val="0"/>
              </a:spcBef>
              <a:spcAft>
                <a:spcPts val="0"/>
              </a:spcAft>
              <a:buSzPts val="1800"/>
              <a:buChar char="●"/>
            </a:pPr>
            <a:r>
              <a:rPr lang="en"/>
              <a:t>Each thread has its own PC</a:t>
            </a:r>
            <a:endParaRPr/>
          </a:p>
          <a:p>
            <a:pPr marL="457200" lvl="0" indent="-342900" algn="l" rtl="0">
              <a:spcBef>
                <a:spcPts val="0"/>
              </a:spcBef>
              <a:spcAft>
                <a:spcPts val="0"/>
              </a:spcAft>
              <a:buSzPts val="1800"/>
              <a:buChar char="●"/>
            </a:pPr>
            <a:r>
              <a:rPr lang="en"/>
              <a:t>Each thread has its own stack</a:t>
            </a:r>
            <a:endParaRPr/>
          </a:p>
          <a:p>
            <a:pPr marL="457200" lvl="0" indent="-342900" algn="l" rtl="0">
              <a:spcBef>
                <a:spcPts val="0"/>
              </a:spcBef>
              <a:spcAft>
                <a:spcPts val="0"/>
              </a:spcAft>
              <a:buSzPts val="1800"/>
              <a:buChar char="●"/>
            </a:pPr>
            <a:r>
              <a:rPr lang="en"/>
              <a:t>Each thread shares the same heap</a:t>
            </a:r>
            <a:endParaRPr/>
          </a:p>
          <a:p>
            <a:pPr marL="457200" lvl="0" indent="-342900" algn="l" rtl="0">
              <a:spcBef>
                <a:spcPts val="0"/>
              </a:spcBef>
              <a:spcAft>
                <a:spcPts val="0"/>
              </a:spcAft>
              <a:buSzPts val="1800"/>
              <a:buChar char="●"/>
            </a:pPr>
            <a:r>
              <a:rPr lang="en"/>
              <a:t>Communication is done through shared memory</a:t>
            </a:r>
            <a:endParaRPr/>
          </a:p>
          <a:p>
            <a:pPr marL="457200" lvl="0" indent="-342900" algn="l" rtl="0">
              <a:spcBef>
                <a:spcPts val="0"/>
              </a:spcBef>
              <a:spcAft>
                <a:spcPts val="0"/>
              </a:spcAft>
              <a:buSzPts val="1800"/>
              <a:buChar char="●"/>
            </a:pPr>
            <a:r>
              <a:rPr lang="en"/>
              <a:t>Threads run simultaneously, so we have no control over the order in which threads do their work</a:t>
            </a:r>
            <a:endParaRPr/>
          </a:p>
        </p:txBody>
      </p:sp>
      <p:sp>
        <p:nvSpPr>
          <p:cNvPr id="211" name="Google Shape;211;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0">
                                            <p:txEl>
                                              <p:pRg st="0" end="0"/>
                                            </p:txEl>
                                          </p:spTgt>
                                        </p:tgtEl>
                                        <p:attrNameLst>
                                          <p:attrName>style.visibility</p:attrName>
                                        </p:attrNameLst>
                                      </p:cBhvr>
                                      <p:to>
                                        <p:strVal val="visible"/>
                                      </p:to>
                                    </p:set>
                                    <p:animEffect transition="in" filter="fade">
                                      <p:cBhvr>
                                        <p:cTn id="7" dur="1000"/>
                                        <p:tgtEl>
                                          <p:spTgt spid="2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0">
                                            <p:txEl>
                                              <p:pRg st="1" end="1"/>
                                            </p:txEl>
                                          </p:spTgt>
                                        </p:tgtEl>
                                        <p:attrNameLst>
                                          <p:attrName>style.visibility</p:attrName>
                                        </p:attrNameLst>
                                      </p:cBhvr>
                                      <p:to>
                                        <p:strVal val="visible"/>
                                      </p:to>
                                    </p:set>
                                    <p:animEffect transition="in" filter="fade">
                                      <p:cBhvr>
                                        <p:cTn id="12" dur="1000"/>
                                        <p:tgtEl>
                                          <p:spTgt spid="2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0">
                                            <p:txEl>
                                              <p:pRg st="2" end="2"/>
                                            </p:txEl>
                                          </p:spTgt>
                                        </p:tgtEl>
                                        <p:attrNameLst>
                                          <p:attrName>style.visibility</p:attrName>
                                        </p:attrNameLst>
                                      </p:cBhvr>
                                      <p:to>
                                        <p:strVal val="visible"/>
                                      </p:to>
                                    </p:set>
                                    <p:animEffect transition="in" filter="fade">
                                      <p:cBhvr>
                                        <p:cTn id="17" dur="1000"/>
                                        <p:tgtEl>
                                          <p:spTgt spid="2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0">
                                            <p:txEl>
                                              <p:pRg st="3" end="3"/>
                                            </p:txEl>
                                          </p:spTgt>
                                        </p:tgtEl>
                                        <p:attrNameLst>
                                          <p:attrName>style.visibility</p:attrName>
                                        </p:attrNameLst>
                                      </p:cBhvr>
                                      <p:to>
                                        <p:strVal val="visible"/>
                                      </p:to>
                                    </p:set>
                                    <p:animEffect transition="in" filter="fade">
                                      <p:cBhvr>
                                        <p:cTn id="22" dur="1000"/>
                                        <p:tgtEl>
                                          <p:spTgt spid="2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0">
                                            <p:txEl>
                                              <p:pRg st="4" end="4"/>
                                            </p:txEl>
                                          </p:spTgt>
                                        </p:tgtEl>
                                        <p:attrNameLst>
                                          <p:attrName>style.visibility</p:attrName>
                                        </p:attrNameLst>
                                      </p:cBhvr>
                                      <p:to>
                                        <p:strVal val="visible"/>
                                      </p:to>
                                    </p:set>
                                    <p:animEffect transition="in" filter="fade">
                                      <p:cBhvr>
                                        <p:cTn id="27" dur="1000"/>
                                        <p:tgtEl>
                                          <p:spTgt spid="2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10">
                                            <p:txEl>
                                              <p:pRg st="5" end="5"/>
                                            </p:txEl>
                                          </p:spTgt>
                                        </p:tgtEl>
                                        <p:attrNameLst>
                                          <p:attrName>style.visibility</p:attrName>
                                        </p:attrNameLst>
                                      </p:cBhvr>
                                      <p:to>
                                        <p:strVal val="visible"/>
                                      </p:to>
                                    </p:set>
                                    <p:animEffect transition="in" filter="fade">
                                      <p:cBhvr>
                                        <p:cTn id="32" dur="1000"/>
                                        <p:tgtEl>
                                          <p:spTgt spid="2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S61C (Weaver)">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3286</Words>
  <Application>Microsoft Office PowerPoint</Application>
  <PresentationFormat>全屏显示(16:9)</PresentationFormat>
  <Paragraphs>266</Paragraphs>
  <Slides>35</Slides>
  <Notes>35</Notes>
  <HiddenSlides>0</HiddenSlides>
  <MMClips>0</MMClips>
  <ScaleCrop>false</ScaleCrop>
  <HeadingPairs>
    <vt:vector size="6" baseType="variant">
      <vt:variant>
        <vt:lpstr>已用的字体</vt:lpstr>
      </vt:variant>
      <vt:variant>
        <vt:i4>3</vt:i4>
      </vt:variant>
      <vt:variant>
        <vt:lpstr>主题</vt:lpstr>
      </vt:variant>
      <vt:variant>
        <vt:i4>2</vt:i4>
      </vt:variant>
      <vt:variant>
        <vt:lpstr>幻灯片标题</vt:lpstr>
      </vt:variant>
      <vt:variant>
        <vt:i4>35</vt:i4>
      </vt:variant>
    </vt:vector>
  </HeadingPairs>
  <TitlesOfParts>
    <vt:vector size="40" baseType="lpstr">
      <vt:lpstr>Arial</vt:lpstr>
      <vt:lpstr>Consolas</vt:lpstr>
      <vt:lpstr>Courier New</vt:lpstr>
      <vt:lpstr>Simple Light</vt:lpstr>
      <vt:lpstr>CS61C (Weaver)</vt:lpstr>
      <vt:lpstr>CS61C: Great Ideas in Computer Architecture (aka Machine Structures)</vt:lpstr>
      <vt:lpstr>Computing in the News</vt:lpstr>
      <vt:lpstr>Terminology</vt:lpstr>
      <vt:lpstr>Terminology</vt:lpstr>
      <vt:lpstr>Agenda</vt:lpstr>
      <vt:lpstr>Why Parallelism?</vt:lpstr>
      <vt:lpstr>Parallel Computing</vt:lpstr>
      <vt:lpstr>Multithreading vs Multiprocess Code</vt:lpstr>
      <vt:lpstr>Multithreading Framework Overview</vt:lpstr>
      <vt:lpstr>Multithreading: Fork-Join Model</vt:lpstr>
      <vt:lpstr>Multithreading: Fork-Join Model in Human Terms</vt:lpstr>
      <vt:lpstr>Multithreading: Scaling Efficiency</vt:lpstr>
      <vt:lpstr>OpenMP</vt:lpstr>
      <vt:lpstr>#pragma omp parallel</vt:lpstr>
      <vt:lpstr>Parallel Hello World</vt:lpstr>
      <vt:lpstr>Shared vs Private variables</vt:lpstr>
      <vt:lpstr>For loops</vt:lpstr>
      <vt:lpstr>For loops</vt:lpstr>
      <vt:lpstr>For loops</vt:lpstr>
      <vt:lpstr>Data Races</vt:lpstr>
      <vt:lpstr>Data Race: Example</vt:lpstr>
      <vt:lpstr>PowerPoint 演示文稿</vt:lpstr>
      <vt:lpstr>PowerPoint 演示文稿</vt:lpstr>
      <vt:lpstr>PowerPoint 演示文稿</vt:lpstr>
      <vt:lpstr>Data Race: Example</vt:lpstr>
      <vt:lpstr>Data Race: Example</vt:lpstr>
      <vt:lpstr>Data Race: Example</vt:lpstr>
      <vt:lpstr>Data Race: Example</vt:lpstr>
      <vt:lpstr>Data Race: Example</vt:lpstr>
      <vt:lpstr>Avoiding Data Races</vt:lpstr>
      <vt:lpstr>The Coordination Game</vt:lpstr>
      <vt:lpstr>PowerPoint 演示文稿</vt:lpstr>
      <vt:lpstr>PowerPoint 演示文稿</vt:lpstr>
      <vt:lpstr>PowerPoint 演示文稿</vt:lpstr>
      <vt:lpstr>The Coordination Game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CS61C: Great Ideas in Computer Architecture (aka Machine Structures)</dc:title>
  <cp:lastModifiedBy>叶 广扬</cp:lastModifiedBy>
  <cp:revision>1</cp:revision>
  <dcterms:modified xsi:type="dcterms:W3CDTF">2023-09-25T08:21:57Z</dcterms:modified>
</cp:coreProperties>
</file>