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3db8a3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3db8a3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999a623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999a623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999a623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999a623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999a623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999a623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999a623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999a623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999a623e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999a623e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999a623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999a623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999a623e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0999a623e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999a623e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999a623e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dcf36888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dcf36888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dcf36888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dcf36888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af244c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af244c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dcf36888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dcf36888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dcf36888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dcf36888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dcf36888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dcf36888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dcf36888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dcf36888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dcf36888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dcf36888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dcf36888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dcf36888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dcf36888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dcf36888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dcf36888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dcf36888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dcf36888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dcf36888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dcf36888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dcf36888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e9d1d55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e9d1d5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dcf36888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dcf36888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dcf36888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dcf36888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dcf36888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dcf36888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0999a623e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0999a623e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https://upload.wikimedia.org/wikipedia/commons/7/7b/An_illustration_of_the_dining_philosophers_problem.png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0999a623e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0999a623e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https://upload.wikimedia.org/wikipedia/commons/7/7b/An_illustration_of_the_dining_philosophers_problem.png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0999a623e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0999a623e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https://upload.wikimedia.org/wikipedia/commons/7/7b/An_illustration_of_the_dining_philosophers_problem.png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0999a623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0999a623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https://upload.wikimedia.org/wikipedia/commons/7/7b/An_illustration_of_the_dining_philosophers_problem.png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dcf368881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dcf368881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dcf36888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dcf36888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e9d1d55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e9d1d55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e9d1d55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e9d1d55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999a62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999a62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999a623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999a623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999a623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999a623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999a623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999a623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Subtitle)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no subtitle)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D9EAD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D9EAD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D9EAD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D9EAD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n Scope">
  <p:cSld name="SECTION_HEADER_1_1">
    <p:bg>
      <p:bgPr>
        <a:solidFill>
          <a:srgbClr val="FCE5C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Dan Scope">
  <p:cSld name="TITLE_AND_BODY_1_1">
    <p:bg>
      <p:bgPr>
        <a:solidFill>
          <a:srgbClr val="FCE5C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Dan Scope">
  <p:cSld name="TITLE_AND_TWO_COLUMNS_1_1">
    <p:bg>
      <p:bgPr>
        <a:solidFill>
          <a:srgbClr val="FCE5CD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n Scope">
  <p:cSld name="TITLE_ONLY_1_1">
    <p:bg>
      <p:bgPr>
        <a:solidFill>
          <a:srgbClr val="FCE5C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n Scope">
  <p:cSld name="ONE_COLUMN_TEXT_1_1">
    <p:bg>
      <p:bgPr>
        <a:solidFill>
          <a:srgbClr val="FCE5C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n Scope">
  <p:cSld name="CUSTOM_1_1">
    <p:bg>
      <p:bgPr>
        <a:solidFill>
          <a:srgbClr val="FCE5C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6" name="Google Shape;136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CS 61C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Spring 2023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CS61C: Great Ideas in Computer Architecture (aka Machine Structures)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27: Concurrency</a:t>
            </a:r>
            <a:endParaRPr/>
          </a:p>
        </p:txBody>
      </p:sp>
      <p:sp>
        <p:nvSpPr>
          <p:cNvPr id="149" name="Google Shape;149;p35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Instructors: Dan Garcia, Justin Yokota</a:t>
            </a:r>
            <a:endParaRPr/>
          </a:p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198500" y="1246825"/>
            <a:ext cx="85206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analyze this, we need to see the equivalent assembly code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 will compile to x86, but we can still do a correct analysis by compiling to RISC-V, since we're mainly trying to reduce the code to atomic instructions. We can assume that no two atomic instructions happen simultaneously.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the loads and stores affect shared memory, so we only need to consider the different ways we can order the loads and stores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with this, there are 8!/(2!)</a:t>
            </a:r>
            <a:r>
              <a:rPr baseline="30000" lang="en"/>
              <a:t>4</a:t>
            </a:r>
            <a:r>
              <a:rPr lang="en"/>
              <a:t>=2520 different possible orders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Can use the fact that all the threads are identical to reduce this to 105 orders, but still too many to check manually</a:t>
            </a:r>
            <a:endParaRPr/>
          </a:p>
        </p:txBody>
      </p:sp>
      <p:sp>
        <p:nvSpPr>
          <p:cNvPr id="226" name="Google Shape;22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7" name="Google Shape;227;p45"/>
          <p:cNvGrpSpPr/>
          <p:nvPr/>
        </p:nvGrpSpPr>
        <p:grpSpPr>
          <a:xfrm>
            <a:off x="709200" y="3310725"/>
            <a:ext cx="7725600" cy="1417500"/>
            <a:chOff x="709200" y="2251225"/>
            <a:chExt cx="7725600" cy="1417500"/>
          </a:xfrm>
        </p:grpSpPr>
        <p:sp>
          <p:nvSpPr>
            <p:cNvPr id="228" name="Google Shape;228;p45"/>
            <p:cNvSpPr txBox="1"/>
            <p:nvPr/>
          </p:nvSpPr>
          <p:spPr>
            <a:xfrm>
              <a:off x="709200" y="2251225"/>
              <a:ext cx="19314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b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lw t0 0(sp)</a:t>
              </a:r>
              <a:b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 t0 t0 1</a:t>
              </a:r>
              <a:b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t0 0(sp)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229" name="Google Shape;229;p45"/>
            <p:cNvSpPr txBox="1"/>
            <p:nvPr/>
          </p:nvSpPr>
          <p:spPr>
            <a:xfrm>
              <a:off x="2640600" y="2251225"/>
              <a:ext cx="19314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b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lw t0 0(sp)</a:t>
              </a:r>
              <a:b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 t0 t0 1</a:t>
              </a:r>
              <a:b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t0 0(sp)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30" name="Google Shape;230;p45"/>
            <p:cNvSpPr txBox="1"/>
            <p:nvPr/>
          </p:nvSpPr>
          <p:spPr>
            <a:xfrm>
              <a:off x="4572000" y="2251225"/>
              <a:ext cx="19314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b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lw t0 0(sp)</a:t>
              </a:r>
              <a:b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 t0 t0 1</a:t>
              </a:r>
              <a:b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t0 0(sp)</a:t>
              </a:r>
              <a:endParaRPr b="1">
                <a:solidFill>
                  <a:srgbClr val="B45F06"/>
                </a:solidFill>
              </a:endParaRPr>
            </a:p>
          </p:txBody>
        </p:sp>
        <p:sp>
          <p:nvSpPr>
            <p:cNvPr id="231" name="Google Shape;231;p45"/>
            <p:cNvSpPr txBox="1"/>
            <p:nvPr/>
          </p:nvSpPr>
          <p:spPr>
            <a:xfrm>
              <a:off x="6503400" y="2251225"/>
              <a:ext cx="19314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b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lw t0 0(sp)</a:t>
              </a:r>
              <a:b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 t0 t0 1</a:t>
              </a:r>
              <a:b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t0 0(sp)</a:t>
              </a:r>
              <a:endParaRPr b="1">
                <a:solidFill>
                  <a:srgbClr val="9900FF"/>
                </a:solidFill>
              </a:endParaRPr>
            </a:p>
          </p:txBody>
        </p:sp>
        <p:sp>
          <p:nvSpPr>
            <p:cNvPr id="232" name="Google Shape;232;p45"/>
            <p:cNvSpPr txBox="1"/>
            <p:nvPr/>
          </p:nvSpPr>
          <p:spPr>
            <a:xfrm>
              <a:off x="3448600" y="2251225"/>
              <a:ext cx="1828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x0 0(sp)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198500" y="1246825"/>
            <a:ext cx="61785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1: All the threads run one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reads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stores x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reads x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stores x =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reads x =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stores x =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value: 4</a:t>
            </a:r>
            <a:endParaRPr/>
          </a:p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46"/>
          <p:cNvSpPr txBox="1"/>
          <p:nvPr/>
        </p:nvSpPr>
        <p:spPr>
          <a:xfrm>
            <a:off x="6536525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198500" y="1246825"/>
            <a:ext cx="61785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2: The threads are perfectly interleaved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stores x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value: 1</a:t>
            </a:r>
            <a:endParaRPr/>
          </a:p>
        </p:txBody>
      </p:sp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 txBox="1"/>
          <p:nvPr/>
        </p:nvSpPr>
        <p:spPr>
          <a:xfrm>
            <a:off x="6536525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54" name="Google Shape;254;p48"/>
          <p:cNvSpPr txBox="1"/>
          <p:nvPr>
            <p:ph idx="1" type="body"/>
          </p:nvPr>
        </p:nvSpPr>
        <p:spPr>
          <a:xfrm>
            <a:off x="198500" y="1246825"/>
            <a:ext cx="61785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3: Same as case 1, except purple's store happens last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reads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stores x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reads x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stores x =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stores x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value: 1</a:t>
            </a:r>
            <a:endParaRPr/>
          </a:p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8"/>
          <p:cNvSpPr txBox="1"/>
          <p:nvPr/>
        </p:nvSpPr>
        <p:spPr>
          <a:xfrm>
            <a:off x="6536525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62" name="Google Shape;262;p49"/>
          <p:cNvSpPr txBox="1"/>
          <p:nvPr>
            <p:ph idx="1" type="body"/>
          </p:nvPr>
        </p:nvSpPr>
        <p:spPr>
          <a:xfrm>
            <a:off x="198500" y="1246825"/>
            <a:ext cx="43734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ordering?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find orderings that give x=2,3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do any more/less?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go above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4 "+1s" overall, so can't increase to 5 or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go below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smallest value that can be loaded by a thread is 0, so the smallest value that can be stored is 1. Therefore, the last store must be at least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we can get any value between 1 and 4</a:t>
            </a:r>
            <a:endParaRPr/>
          </a:p>
        </p:txBody>
      </p:sp>
      <p:sp>
        <p:nvSpPr>
          <p:cNvPr id="263" name="Google Shape;26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9"/>
          <p:cNvSpPr txBox="1"/>
          <p:nvPr/>
        </p:nvSpPr>
        <p:spPr>
          <a:xfrm>
            <a:off x="6536525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9"/>
          <p:cNvSpPr txBox="1"/>
          <p:nvPr/>
        </p:nvSpPr>
        <p:spPr>
          <a:xfrm>
            <a:off x="4600600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 Example: Retrospective</a:t>
            </a:r>
            <a:endParaRPr/>
          </a:p>
        </p:txBody>
      </p:sp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practice, most times you run this code, you get 4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Each thread is small enough that it's unlikely to get interrupted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Empirical tests suggest an error rate around 0.01%.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summation, race condition bugs are: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Nondeterministic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Silent-failing (you get the wrong answer instead of crashing the program)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Very difficult to debug. You have been warned…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2" name="Google Shape;27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Data Races</a:t>
            </a:r>
            <a:endParaRPr/>
          </a:p>
        </p:txBody>
      </p:sp>
      <p:sp>
        <p:nvSpPr>
          <p:cNvPr id="278" name="Google Shape;278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Formally, a multithreaded program is only considered correct if ANY interlacing of threads yield the same result.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you make sure that each thread works on independent data (no two threads write to the same value, or read a value that another thread wrote to), you can guarantee correctness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hardest part of multithreading is maintaining correctness while also speeding up the code, but this ends up being a fairly transferable skill to management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you can coordinate a group of threads to perform a task, you can coordinate a group of people to perform a task more easily.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handle cases where coordination is mandatory?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9" name="Google Shape;27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Data Races: Buying Milk</a:t>
            </a:r>
            <a:endParaRPr/>
          </a:p>
        </p:txBody>
      </p:sp>
      <p:sp>
        <p:nvSpPr>
          <p:cNvPr id="285" name="Google Shape;285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want to buy milk. How do they do this without communicating?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Assumption: Must decide procedure beforehand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Assumption: Both people get the same instructions (though we can refer to one person with names)</a:t>
            </a:r>
            <a:endParaRPr/>
          </a:p>
        </p:txBody>
      </p:sp>
      <p:sp>
        <p:nvSpPr>
          <p:cNvPr id="286" name="Google Shape;2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1</a:t>
            </a:r>
            <a:endParaRPr/>
          </a:p>
        </p:txBody>
      </p:sp>
      <p:sp>
        <p:nvSpPr>
          <p:cNvPr id="292" name="Google Shape;292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Race Conditions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Locks and critical segments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 with Attempt 1</a:t>
            </a:r>
            <a:endParaRPr/>
          </a:p>
        </p:txBody>
      </p:sp>
      <p:sp>
        <p:nvSpPr>
          <p:cNvPr id="299" name="Google Shape;299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fridge, so True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fridge, so True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 to store and buy milk #Bob bought milk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Go to store and buy milk #Alice bought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Put milk in fridge #1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Put milk in fridge #2 milks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Maybe we should have put a note on the fridge…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0" name="Google Shape;30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2</a:t>
            </a:r>
            <a:endParaRPr/>
          </a:p>
        </p:txBody>
      </p:sp>
      <p:sp>
        <p:nvSpPr>
          <p:cNvPr id="306" name="Google Shape;306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note not on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Put note on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Take note off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 with Attempt 2</a:t>
            </a:r>
            <a:endParaRPr/>
          </a:p>
        </p:txBody>
      </p:sp>
      <p:sp>
        <p:nvSpPr>
          <p:cNvPr id="313" name="Google Shape;313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note not on fridge: #No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note not on fridge: #No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Put note on fridge #Now there's a note on the fridge…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#Still no milk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Put note on fridge #Two notes on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Put milk in fridge #1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Take note off fridge #1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 to store and buy milk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Put milk in fridge #2 milks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Take note off fridge #0 notes on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3</a:t>
            </a:r>
            <a:endParaRPr/>
          </a:p>
        </p:txBody>
      </p:sp>
      <p:sp>
        <p:nvSpPr>
          <p:cNvPr id="320" name="Google Shape;320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note not on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Put note on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two notes on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goto End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End:	Take note off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 with Attempt 3</a:t>
            </a:r>
            <a:endParaRPr/>
          </a:p>
        </p:txBody>
      </p:sp>
      <p:sp>
        <p:nvSpPr>
          <p:cNvPr id="327" name="Google Shape;327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note not on fridge: #No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note not on fridge: #No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Put note on fridge #One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Put note on fridge #Two notes on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If two notes on fridge: #Two notes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two notes on fridge: #Two notes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goto End #Go to End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End #Go to End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 to store and buy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Put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End:	Take note off fridge #1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End:	Take note off fridge #0 notes on fridge, 0 milk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Problems with all our attempts</a:t>
            </a:r>
            <a:endParaRPr/>
          </a:p>
        </p:txBody>
      </p:sp>
      <p:sp>
        <p:nvSpPr>
          <p:cNvPr id="334" name="Google Shape;334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Regardless of how we do it, this doesn't work if the instructions happen to be perfectly interleaved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branch will have the same result, since no instruction checks a value AND writes to a memory location at the same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both people follow the same code path, we either get no milk, or two milk.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Well, there is one strategy that works</a:t>
            </a:r>
            <a:endParaRPr/>
          </a:p>
        </p:txBody>
      </p:sp>
      <p:sp>
        <p:nvSpPr>
          <p:cNvPr id="335" name="Google Shape;33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4</a:t>
            </a:r>
            <a:endParaRPr/>
          </a:p>
        </p:txBody>
      </p:sp>
      <p:sp>
        <p:nvSpPr>
          <p:cNvPr id="341" name="Google Shape;341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name is Alice: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 with Attempt 4</a:t>
            </a:r>
            <a:endParaRPr/>
          </a:p>
        </p:txBody>
      </p:sp>
      <p:sp>
        <p:nvSpPr>
          <p:cNvPr id="348" name="Google Shape;348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give the task to Alice, that works; we'll get exactly 1 milk, guaranteed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What if Alice is really busy and can't check the fridge for a few days?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end up getting milk later than we want to.</a:t>
            </a:r>
            <a:endParaRPr/>
          </a:p>
        </p:txBody>
      </p:sp>
      <p:sp>
        <p:nvSpPr>
          <p:cNvPr id="349" name="Google Shape;34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Operations</a:t>
            </a:r>
            <a:endParaRPr/>
          </a:p>
        </p:txBody>
      </p:sp>
      <p:sp>
        <p:nvSpPr>
          <p:cNvPr id="355" name="Google Shape;355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Regardless of how we do it, this doesn't work if the instructions happen to be perfectly interleaved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Why?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Every branch will have the same result, since no instruction checks a value AND writes to a memory location at the same time.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If both people follow the same code path, we either get no milk, or two milk.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Create an instruction that checks a value AND writes to a memory location at the same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Known as "atomic" instructions because they do two things but are indivisible.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atomic extension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amoswap.w rd rs2 (rs1)</a:t>
            </a:r>
            <a:r>
              <a:rPr lang="en"/>
              <a:t>: rd = 0(rs1), 0(rs1) = rs2 atomically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bit hard to use directly, but using this, we can make synchronization primitives</a:t>
            </a:r>
            <a:endParaRPr/>
          </a:p>
        </p:txBody>
      </p:sp>
      <p:sp>
        <p:nvSpPr>
          <p:cNvPr id="356" name="Google Shape;35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Locks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lock is an object</a:t>
            </a:r>
            <a:r>
              <a:rPr lang="en">
                <a:solidFill>
                  <a:srgbClr val="000000"/>
                </a:solidFill>
              </a:rPr>
              <a:t> which helps with synchronization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Essentially, each thread can try to "acquire" a lock, but only one thread can have the lock at a given time.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Think bathroom stall lock; only one person can use the stall at a time, and we use atomics to make sure two people don't go into the same stall at the same time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Formally, has two operations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acquire: Tries to acquire the lock. If successful, keep going. Otherwise, wait a bit and try again later.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release: Unlocks the lock and continues. Only works if we had the lock to start with.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Optional but common: try-acquire: Same as acquire, but if the lock is being used, return false and let the thread continue running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Code surrounded by a lock is called a "critical section", because only one thread is allowed to run that section at a time.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3" name="Google Shape;36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5</a:t>
            </a:r>
            <a:endParaRPr/>
          </a:p>
        </p:txBody>
      </p:sp>
      <p:sp>
        <p:nvSpPr>
          <p:cNvPr id="369" name="Google Shape;369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Acquire fridgelock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Release fridgelock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5</a:t>
            </a:r>
            <a:endParaRPr/>
          </a:p>
        </p:txBody>
      </p:sp>
      <p:sp>
        <p:nvSpPr>
          <p:cNvPr id="376" name="Google Shape;376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Acquire fridgelock #Alice has the lock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Acquire fridgelock #Bob can't get the lock, so needs to wait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Put milk in fridge #1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Release fridgelock #Alice releases lock. Bob can now get the 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#1 milk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Put milk in fridge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Release fridgelock #Bob releases lock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Locks: Downsides</a:t>
            </a:r>
            <a:endParaRPr/>
          </a:p>
        </p:txBody>
      </p:sp>
      <p:sp>
        <p:nvSpPr>
          <p:cNvPr id="383" name="Google Shape;383;p6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a lock inherently means you need to pause one thread while waiting for another thread to run the critical segment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Ends up making some parts of your code serial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Amdahl's Law strikes again!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it possible for all threads to get stuck?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4" name="Google Shape;38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Experiment: The Dining Philosophers Problem</a:t>
            </a:r>
            <a:endParaRPr/>
          </a:p>
        </p:txBody>
      </p:sp>
      <p:sp>
        <p:nvSpPr>
          <p:cNvPr id="390" name="Google Shape;390;p67"/>
          <p:cNvSpPr txBox="1"/>
          <p:nvPr>
            <p:ph idx="1" type="body"/>
          </p:nvPr>
        </p:nvSpPr>
        <p:spPr>
          <a:xfrm>
            <a:off x="198500" y="1246825"/>
            <a:ext cx="5254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Five pre-COVID philosophers are sitting at a table eating spaghetti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philosophers will alternate between eating and thinking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Between each philosopher is one chopstick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eat spaghetti, a philosopher must pick up two chopsticks (the one immediately to their left, and the one immediately to their right). A philosopher will take a bite of spaghetti, put the chopsticks back down, and resume thinking.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Philosophers can't speak or coordinate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Goal: prevent the philosophers from starving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46" y="1518463"/>
            <a:ext cx="3108225" cy="3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Dining Philosophers Problem: Naive Solution</a:t>
            </a:r>
            <a:endParaRPr/>
          </a:p>
        </p:txBody>
      </p:sp>
      <p:sp>
        <p:nvSpPr>
          <p:cNvPr id="398" name="Google Shape;398;p68"/>
          <p:cNvSpPr txBox="1"/>
          <p:nvPr>
            <p:ph idx="1" type="body"/>
          </p:nvPr>
        </p:nvSpPr>
        <p:spPr>
          <a:xfrm>
            <a:off x="198500" y="1246825"/>
            <a:ext cx="5254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While True: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Acquire left chopstick; think until it's available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Acquire right chopstick; think until it's available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Take a bite of spaghetti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Put down left chopstick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Put down right chopstick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pic>
        <p:nvPicPr>
          <p:cNvPr id="399" name="Google Shape;3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46" y="1518463"/>
            <a:ext cx="3108225" cy="3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Dining Philosophers Problem: Naive Solution Problem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198500" y="1246825"/>
            <a:ext cx="5254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happens?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Imagine all philosophers grab the left chopstick at the same time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the philosophers wait for the right chopstick to be available, and get stuck thinking forever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five philosophers starve to death waiting for chopsticks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is known as a deadlock; if this happens in your program, every thread gets stuck waiting for some other thread to finish work, so the program freezes.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7" name="Google Shape;40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46" y="1518463"/>
            <a:ext cx="3108225" cy="3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Dining Philosophers Problem: Resolutions</a:t>
            </a:r>
            <a:endParaRPr/>
          </a:p>
        </p:txBody>
      </p:sp>
      <p:sp>
        <p:nvSpPr>
          <p:cNvPr id="414" name="Google Shape;414;p70"/>
          <p:cNvSpPr txBox="1"/>
          <p:nvPr>
            <p:ph idx="1" type="body"/>
          </p:nvPr>
        </p:nvSpPr>
        <p:spPr>
          <a:xfrm>
            <a:off x="198500" y="1246825"/>
            <a:ext cx="5254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active topic in concurrency programming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Several common solutions; goal is to get rid of the symmetry of the problem: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Only let four philosophers in to the dining room at any given time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Have a "manager" that assigns both chopsticks at once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Choose one philosopher to pick up the right chopstick first before the left chopstick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15" name="Google Shape;41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46" y="1518463"/>
            <a:ext cx="3108225" cy="3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sections</a:t>
            </a:r>
            <a:endParaRPr/>
          </a:p>
        </p:txBody>
      </p:sp>
      <p:sp>
        <p:nvSpPr>
          <p:cNvPr id="422" name="Google Shape;422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Fortunately, OpenMP gives you some commands that let you use critical segments completely safely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#pragma omp barrier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Forces all threads to wait until all threads have hit the barrier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#pragma omp critical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Creates a critical segment in parallel code; only one thread can run a critical segment at a time.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these guarantees you avoid deadlocks, so we'll recommend using these exclusively in this class.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Locks get used significantly more in CS 162 (Operating Systems)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3" name="Google Shape;42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Hello World with Critical Segments</a:t>
            </a:r>
            <a:endParaRPr/>
          </a:p>
        </p:txBody>
      </p:sp>
      <p:sp>
        <p:nvSpPr>
          <p:cNvPr id="429" name="Google Shape;429;p7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&lt;omp.h&gt;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 ()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int x = 0; //Shared variable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#pragma omp parallel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int tid = omp_get_thread_num(); //Private variable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#pragma omp critical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x++;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printf("Hello World from thread %d, x = %d\n", tid, x);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#pragma omp barrier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if(tid==0)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printf("Number of threads = %d\n", omp_get_num_threads());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printf("Done with parallel segment\n");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Races/Race Conditions</a:t>
            </a:r>
            <a:endParaRPr/>
          </a:p>
        </p:txBody>
      </p:sp>
      <p:sp>
        <p:nvSpPr>
          <p:cNvPr id="187" name="Google Shape;187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when we ran Hello World parallel, we ended up with the threads running in random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fact, every time we run Hello World, we get a different order!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x values stayed largely in-order, but didn't always strictly increase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OS can choose whichever threads it wants to run, and change threads at any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one of the biggest downsides to multithreading: A multithreaded program is no longer deterministic, and will have a random execution order every time we run the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Formally, a multithreaded program is only considered correct if ANY interlacing of threads yield the same result.</a:t>
            </a:r>
            <a:endParaRPr/>
          </a:p>
        </p:txBody>
      </p:sp>
      <p:sp>
        <p:nvSpPr>
          <p:cNvPr id="188" name="Google Shape;1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194" name="Google Shape;194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run this code on 4 threads, what possible values could x be at the end?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#pragma omp parallel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x = x + 1;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61C (Weaver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