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Open Sans" panose="020B06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0D2716-51D4-45A6-A761-EBF328FB8045}">
  <a:tblStyle styleId="{D10D2716-51D4-45A6-A761-EBF328FB8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2" y="2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43db8a3f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43db8a3f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0ef1377b64_29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0ef1377b64_29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0ec45e5d89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0ec45e5d89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0ec45e5d89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0ec45e5d89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0ec45e5d89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0ec45e5d89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ec45e5d89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ec45e5d8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0ec45e5d89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0ec45e5d89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0ec45e5d89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0ec45e5d8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3dcf368881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3dcf368881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0ec45e5d89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0ec45e5d89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0ec45e5d89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0ec45e5d8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3aaf244c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3aaf244c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0ec45e5d89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0ec45e5d89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ec45e5d89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0ec45e5d89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ec45e5d89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ec45e5d89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0ec45e5d89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0ec45e5d89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0ec45e5d89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0ec45e5d89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ec45e5d89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ec45e5d89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0ec45e5d89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0ec45e5d89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ec45e5d89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ec45e5d89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0ec45e5d89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0ec45e5d89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ec45e5d89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ec45e5d89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ef1377b64_2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ef1377b64_2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0ec45e5d89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0ec45e5d8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0ec45e5d89_0_4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0ec45e5d89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0ec45e5d89_0_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0ec45e5d89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0ec45e5d8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0ec45e5d8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0ef1377b64_29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0ef1377b64_29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ef1377b64_29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ef1377b64_29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ef1377b64_29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0ef1377b64_29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0ef1377b64_29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0ef1377b64_29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ef1377b64_29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ef1377b64_29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0ef1377b64_29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0ef1377b64_29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Subtitl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60" name="Google Shape;60;p14"/>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9E9E9E"/>
              </a:buClr>
              <a:buSzPts val="1800"/>
              <a:buNone/>
              <a:defRPr>
                <a:solidFill>
                  <a:srgbClr val="9E9E9E"/>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no subtitle)">
  <p:cSld name="TITLE_1">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 name="Google Shape;75;p18"/>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6" name="Google Shape;76;p18"/>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2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1"/>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D9EAD3"/>
        </a:solidFill>
        <a:effectLst/>
      </p:bgPr>
    </p:bg>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D9EAD3"/>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D9EAD3"/>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4"/>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9" name="Google Shape;99;p24"/>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D9EAD3"/>
        </a:solidFill>
        <a:effectLst/>
      </p:bgPr>
    </p:bg>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D9EAD3"/>
        </a:solidFill>
        <a:effectLst/>
      </p:bgPr>
    </p:bg>
    <p:spTree>
      <p:nvGrpSpPr>
        <p:cNvPr id="1" name="Shape 103"/>
        <p:cNvGrpSpPr/>
        <p:nvPr/>
      </p:nvGrpSpPr>
      <p:grpSpPr>
        <a:xfrm>
          <a:off x="0" y="0"/>
          <a:ext cx="0" cy="0"/>
          <a:chOff x="0" y="0"/>
          <a:chExt cx="0" cy="0"/>
        </a:xfrm>
      </p:grpSpPr>
      <p:sp>
        <p:nvSpPr>
          <p:cNvPr id="104" name="Google Shape;10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D9EAD3"/>
        </a:solidFill>
        <a:effectLst/>
      </p:bgPr>
    </p:bg>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 Dan Scope">
  <p:cSld name="SECTION_HEADER_1_1">
    <p:bg>
      <p:bgPr>
        <a:solidFill>
          <a:srgbClr val="FCE5CD"/>
        </a:solidFill>
        <a:effectLst/>
      </p:bgPr>
    </p:bg>
    <p:spTree>
      <p:nvGrpSpPr>
        <p:cNvPr id="1" name="Shape 111"/>
        <p:cNvGrpSpPr/>
        <p:nvPr/>
      </p:nvGrpSpPr>
      <p:grpSpPr>
        <a:xfrm>
          <a:off x="0" y="0"/>
          <a:ext cx="0" cy="0"/>
          <a:chOff x="0" y="0"/>
          <a:chExt cx="0" cy="0"/>
        </a:xfrm>
      </p:grpSpPr>
      <p:sp>
        <p:nvSpPr>
          <p:cNvPr id="112" name="Google Shape;112;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 Dan Scope">
  <p:cSld name="TITLE_AND_BODY_1_1">
    <p:bg>
      <p:bgPr>
        <a:solidFill>
          <a:srgbClr val="FCE5CD"/>
        </a:solidFill>
        <a:effectLst/>
      </p:bgPr>
    </p:bg>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 Dan Scope">
  <p:cSld name="TITLE_AND_TWO_COLUMNS_1_1">
    <p:bg>
      <p:bgPr>
        <a:solidFill>
          <a:srgbClr val="FCE5CD"/>
        </a:solidFill>
        <a:effectLst/>
      </p:bgPr>
    </p:bg>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30"/>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22" name="Google Shape;122;p30"/>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 Dan Scope">
  <p:cSld name="TITLE_ONLY_1_1">
    <p:bg>
      <p:bgPr>
        <a:solidFill>
          <a:srgbClr val="FCE5CD"/>
        </a:solidFill>
        <a:effectLst/>
      </p:bgPr>
    </p:bg>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 Dan Scope">
  <p:cSld name="ONE_COLUMN_TEXT_1_1">
    <p:bg>
      <p:bgPr>
        <a:solidFill>
          <a:srgbClr val="FCE5CD"/>
        </a:solidFill>
        <a:effectLst/>
      </p:bgPr>
    </p:bg>
    <p:spTree>
      <p:nvGrpSpPr>
        <p:cNvPr id="1" name="Shape 126"/>
        <p:cNvGrpSpPr/>
        <p:nvPr/>
      </p:nvGrpSpPr>
      <p:grpSpPr>
        <a:xfrm>
          <a:off x="0" y="0"/>
          <a:ext cx="0" cy="0"/>
          <a:chOff x="0" y="0"/>
          <a:chExt cx="0" cy="0"/>
        </a:xfrm>
      </p:grpSpPr>
      <p:sp>
        <p:nvSpPr>
          <p:cNvPr id="127" name="Google Shape;12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 name="Google Shape;129;p3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 Dan Scope">
  <p:cSld name="CUSTOM_1_1">
    <p:bg>
      <p:bgPr>
        <a:solidFill>
          <a:srgbClr val="FCE5CD"/>
        </a:solidFill>
        <a:effectLst/>
      </p:bgPr>
    </p:bg>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33"/>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33" name="Google Shape;13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34"/>
        <p:cNvGrpSpPr/>
        <p:nvPr/>
      </p:nvGrpSpPr>
      <p:grpSpPr>
        <a:xfrm>
          <a:off x="0" y="0"/>
          <a:ext cx="0" cy="0"/>
          <a:chOff x="0" y="0"/>
          <a:chExt cx="0" cy="0"/>
        </a:xfrm>
      </p:grpSpPr>
      <p:grpSp>
        <p:nvGrpSpPr>
          <p:cNvPr id="135" name="Google Shape;135;p34"/>
          <p:cNvGrpSpPr/>
          <p:nvPr/>
        </p:nvGrpSpPr>
        <p:grpSpPr>
          <a:xfrm>
            <a:off x="6098378" y="5"/>
            <a:ext cx="3045625" cy="2030570"/>
            <a:chOff x="6098378" y="5"/>
            <a:chExt cx="3045625" cy="2030570"/>
          </a:xfrm>
        </p:grpSpPr>
        <p:sp>
          <p:nvSpPr>
            <p:cNvPr id="136" name="Google Shape;136;p34"/>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4"/>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4"/>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4"/>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4"/>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3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2" name="Google Shape;142;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b="1">
                <a:solidFill>
                  <a:schemeClr val="lt1"/>
                </a:solidFill>
              </a:rPr>
              <a:t>CS 61C</a:t>
            </a:r>
            <a:endParaRPr sz="600" b="1">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chemeClr val="lt1"/>
                </a:solidFill>
              </a:rPr>
              <a:t>Spring 2023</a:t>
            </a:r>
            <a:endParaRPr sz="600" b="1">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emn178.github.io/online-tools/sha256.html" TargetMode="Externa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hyperlink" Target="https://www.rapidtables.com/convert/number/hex-to-decimal.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CS61C: Great Ideas in Computer Architecture (aka Machine Structures)</a:t>
            </a:r>
            <a:endParaRPr/>
          </a:p>
        </p:txBody>
      </p:sp>
      <p:sp>
        <p:nvSpPr>
          <p:cNvPr id="148" name="Google Shape;148;p3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Lecture 28: Process-Level Programming</a:t>
            </a:r>
            <a:endParaRPr/>
          </a:p>
        </p:txBody>
      </p:sp>
      <p:sp>
        <p:nvSpPr>
          <p:cNvPr id="149" name="Google Shape;149;p35"/>
          <p:cNvSpPr txBox="1">
            <a:spLocks noGrp="1"/>
          </p:cNvSpPr>
          <p:nvPr>
            <p:ph type="subTitle" idx="2"/>
          </p:nvPr>
        </p:nvSpPr>
        <p:spPr>
          <a:xfrm>
            <a:off x="1473000" y="3788500"/>
            <a:ext cx="6198000" cy="479700"/>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1200"/>
              </a:spcAft>
              <a:buNone/>
            </a:pPr>
            <a:r>
              <a:rPr lang="en"/>
              <a:t>Instructors: Dan Garcia, Justin Yokota</a:t>
            </a:r>
            <a:endParaRPr/>
          </a:p>
        </p:txBody>
      </p:sp>
      <p:sp>
        <p:nvSpPr>
          <p:cNvPr id="150" name="Google Shape;15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r>
              <a:rPr lang="en"/>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Coordination Game: Main Points</a:t>
            </a:r>
            <a:endParaRPr/>
          </a:p>
        </p:txBody>
      </p:sp>
      <p:sp>
        <p:nvSpPr>
          <p:cNvPr id="215" name="Google Shape;2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 directly related to parallelism, but: the engineering solution isn't always the best solution. Every project with an end user needs to account for how a non-expert may interact with your output, and if it's unintuitive, it'll likely perform worse than a less efficient but intuitive approach.</a:t>
            </a:r>
            <a:endParaRPr/>
          </a:p>
          <a:p>
            <a:pPr marL="914400" lvl="1" indent="-317500" algn="l" rtl="0">
              <a:spcBef>
                <a:spcPts val="0"/>
              </a:spcBef>
              <a:spcAft>
                <a:spcPts val="0"/>
              </a:spcAft>
              <a:buSzPts val="1400"/>
              <a:buChar char="○"/>
            </a:pPr>
            <a:r>
              <a:rPr lang="en"/>
              <a:t>Keeping track of the human element is stereotypically a weak point of scientists/engineers, but is critical in many aspects of SWE and research (conveying specs to customers, inferring what the customer actually wants instead of what they say they want, properly onboarding a new project member).</a:t>
            </a:r>
            <a:endParaRPr/>
          </a:p>
          <a:p>
            <a:pPr marL="914400" lvl="1" indent="-317500" algn="l" rtl="0">
              <a:spcBef>
                <a:spcPts val="0"/>
              </a:spcBef>
              <a:spcAft>
                <a:spcPts val="0"/>
              </a:spcAft>
              <a:buSzPts val="1400"/>
              <a:buChar char="○"/>
            </a:pPr>
            <a:r>
              <a:rPr lang="en"/>
              <a:t>Expert bias is real, and often means that your idea that you think is intuitive is entirely alien to other people</a:t>
            </a:r>
            <a:endParaRPr/>
          </a:p>
          <a:p>
            <a:pPr marL="457200" lvl="0" indent="-342900" algn="l" rtl="0">
              <a:spcBef>
                <a:spcPts val="0"/>
              </a:spcBef>
              <a:spcAft>
                <a:spcPts val="0"/>
              </a:spcAft>
              <a:buSzPts val="1800"/>
              <a:buChar char="●"/>
            </a:pPr>
            <a:r>
              <a:rPr lang="en"/>
              <a:t>I would personally recommend taking a psychology/intuitive design class if possible, just to be more aware of this side of project management.</a:t>
            </a:r>
            <a:endParaRPr/>
          </a:p>
        </p:txBody>
      </p:sp>
      <p:sp>
        <p:nvSpPr>
          <p:cNvPr id="216" name="Google Shape;2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0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0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1000"/>
                                        <p:tgtEl>
                                          <p:spTgt spid="2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5">
                                            <p:txEl>
                                              <p:pRg st="3" end="3"/>
                                            </p:txEl>
                                          </p:spTgt>
                                        </p:tgtEl>
                                        <p:attrNameLst>
                                          <p:attrName>style.visibility</p:attrName>
                                        </p:attrNameLst>
                                      </p:cBhvr>
                                      <p:to>
                                        <p:strVal val="visible"/>
                                      </p:to>
                                    </p:set>
                                    <p:animEffect transition="in" filter="fade">
                                      <p:cBhvr>
                                        <p:cTn id="22" dur="1000"/>
                                        <p:tgtEl>
                                          <p:spTgt spid="2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Multithreading vs Multiprocess Code</a:t>
            </a:r>
            <a:endParaRPr/>
          </a:p>
        </p:txBody>
      </p:sp>
      <p:sp>
        <p:nvSpPr>
          <p:cNvPr id="222" name="Google Shape;2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E9E9E"/>
              </a:buClr>
              <a:buSzPts val="1800"/>
              <a:buChar char="●"/>
            </a:pPr>
            <a:r>
              <a:rPr lang="en">
                <a:solidFill>
                  <a:srgbClr val="9E9E9E"/>
                </a:solidFill>
              </a:rPr>
              <a:t>Threads: Different instruction sequences on the same process</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Threads on the same process share memory</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"Easy" to communicate</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Limited to a set of cores wired to the same memory block (1 node)</a:t>
            </a:r>
            <a:endParaRPr>
              <a:solidFill>
                <a:srgbClr val="9E9E9E"/>
              </a:solidFill>
            </a:endParaRPr>
          </a:p>
          <a:p>
            <a:pPr marL="914400" lvl="1" indent="-317500" algn="l" rtl="0">
              <a:spcBef>
                <a:spcPts val="0"/>
              </a:spcBef>
              <a:spcAft>
                <a:spcPts val="0"/>
              </a:spcAft>
              <a:buSzPts val="1400"/>
              <a:buChar char="○"/>
            </a:pPr>
            <a:r>
              <a:rPr lang="en"/>
              <a:t>Analogy: a "hive mind"; you can do multiple things at the same time, but it's still largely the same entity</a:t>
            </a:r>
            <a:endParaRPr/>
          </a:p>
          <a:p>
            <a:pPr marL="457200" lvl="0" indent="-342900" algn="l" rtl="0">
              <a:spcBef>
                <a:spcPts val="0"/>
              </a:spcBef>
              <a:spcAft>
                <a:spcPts val="0"/>
              </a:spcAft>
              <a:buClr>
                <a:srgbClr val="9E9E9E"/>
              </a:buClr>
              <a:buSzPts val="1800"/>
              <a:buChar char="●"/>
            </a:pPr>
            <a:r>
              <a:rPr lang="en">
                <a:solidFill>
                  <a:srgbClr val="9E9E9E"/>
                </a:solidFill>
              </a:rPr>
              <a:t>Processes: Largely independent from each other</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Different processes can't share memory</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"Difficult" and time consuming to communicate</a:t>
            </a:r>
            <a:endParaRPr>
              <a:solidFill>
                <a:srgbClr val="9E9E9E"/>
              </a:solidFill>
            </a:endParaRPr>
          </a:p>
          <a:p>
            <a:pPr marL="914400" lvl="1" indent="-317500" algn="l" rtl="0">
              <a:spcBef>
                <a:spcPts val="0"/>
              </a:spcBef>
              <a:spcAft>
                <a:spcPts val="0"/>
              </a:spcAft>
              <a:buClr>
                <a:srgbClr val="9E9E9E"/>
              </a:buClr>
              <a:buSzPts val="1400"/>
              <a:buChar char="○"/>
            </a:pPr>
            <a:r>
              <a:rPr lang="en">
                <a:solidFill>
                  <a:srgbClr val="9E9E9E"/>
                </a:solidFill>
              </a:rPr>
              <a:t>Can expand to as many cores as you have available, over as many nodes as you want</a:t>
            </a:r>
            <a:endParaRPr>
              <a:solidFill>
                <a:srgbClr val="9E9E9E"/>
              </a:solidFill>
            </a:endParaRPr>
          </a:p>
          <a:p>
            <a:pPr marL="914400" lvl="1" indent="-317500" algn="l" rtl="0">
              <a:spcBef>
                <a:spcPts val="0"/>
              </a:spcBef>
              <a:spcAft>
                <a:spcPts val="0"/>
              </a:spcAft>
              <a:buSzPts val="1400"/>
              <a:buChar char="○"/>
            </a:pPr>
            <a:r>
              <a:rPr lang="en"/>
              <a:t>Analogy: A group of people; each person does their own thing independently</a:t>
            </a:r>
            <a:endParaRPr/>
          </a:p>
        </p:txBody>
      </p:sp>
      <p:sp>
        <p:nvSpPr>
          <p:cNvPr id="223" name="Google Shape;2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Effect transition="in" filter="fade">
                                      <p:cBhvr>
                                        <p:cTn id="7" dur="1000"/>
                                        <p:tgtEl>
                                          <p:spTgt spid="2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Effect transition="in" filter="fade">
                                      <p:cBhvr>
                                        <p:cTn id="12" dur="1000"/>
                                        <p:tgtEl>
                                          <p:spTgt spid="2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Effect transition="in" filter="fade">
                                      <p:cBhvr>
                                        <p:cTn id="17" dur="1000"/>
                                        <p:tgtEl>
                                          <p:spTgt spid="2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2">
                                            <p:txEl>
                                              <p:pRg st="3" end="3"/>
                                            </p:txEl>
                                          </p:spTgt>
                                        </p:tgtEl>
                                        <p:attrNameLst>
                                          <p:attrName>style.visibility</p:attrName>
                                        </p:attrNameLst>
                                      </p:cBhvr>
                                      <p:to>
                                        <p:strVal val="visible"/>
                                      </p:to>
                                    </p:set>
                                    <p:animEffect transition="in" filter="fade">
                                      <p:cBhvr>
                                        <p:cTn id="22" dur="1000"/>
                                        <p:tgtEl>
                                          <p:spTgt spid="2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2">
                                            <p:txEl>
                                              <p:pRg st="4" end="4"/>
                                            </p:txEl>
                                          </p:spTgt>
                                        </p:tgtEl>
                                        <p:attrNameLst>
                                          <p:attrName>style.visibility</p:attrName>
                                        </p:attrNameLst>
                                      </p:cBhvr>
                                      <p:to>
                                        <p:strVal val="visible"/>
                                      </p:to>
                                    </p:set>
                                    <p:animEffect transition="in" filter="fade">
                                      <p:cBhvr>
                                        <p:cTn id="27" dur="1000"/>
                                        <p:tgtEl>
                                          <p:spTgt spid="2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2">
                                            <p:txEl>
                                              <p:pRg st="5" end="5"/>
                                            </p:txEl>
                                          </p:spTgt>
                                        </p:tgtEl>
                                        <p:attrNameLst>
                                          <p:attrName>style.visibility</p:attrName>
                                        </p:attrNameLst>
                                      </p:cBhvr>
                                      <p:to>
                                        <p:strVal val="visible"/>
                                      </p:to>
                                    </p:set>
                                    <p:animEffect transition="in" filter="fade">
                                      <p:cBhvr>
                                        <p:cTn id="32" dur="1000"/>
                                        <p:tgtEl>
                                          <p:spTgt spid="22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2">
                                            <p:txEl>
                                              <p:pRg st="6" end="6"/>
                                            </p:txEl>
                                          </p:spTgt>
                                        </p:tgtEl>
                                        <p:attrNameLst>
                                          <p:attrName>style.visibility</p:attrName>
                                        </p:attrNameLst>
                                      </p:cBhvr>
                                      <p:to>
                                        <p:strVal val="visible"/>
                                      </p:to>
                                    </p:set>
                                    <p:animEffect transition="in" filter="fade">
                                      <p:cBhvr>
                                        <p:cTn id="37" dur="1000"/>
                                        <p:tgtEl>
                                          <p:spTgt spid="22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2">
                                            <p:txEl>
                                              <p:pRg st="7" end="7"/>
                                            </p:txEl>
                                          </p:spTgt>
                                        </p:tgtEl>
                                        <p:attrNameLst>
                                          <p:attrName>style.visibility</p:attrName>
                                        </p:attrNameLst>
                                      </p:cBhvr>
                                      <p:to>
                                        <p:strVal val="visible"/>
                                      </p:to>
                                    </p:set>
                                    <p:animEffect transition="in" filter="fade">
                                      <p:cBhvr>
                                        <p:cTn id="42" dur="1000"/>
                                        <p:tgtEl>
                                          <p:spTgt spid="22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2">
                                            <p:txEl>
                                              <p:pRg st="8" end="8"/>
                                            </p:txEl>
                                          </p:spTgt>
                                        </p:tgtEl>
                                        <p:attrNameLst>
                                          <p:attrName>style.visibility</p:attrName>
                                        </p:attrNameLst>
                                      </p:cBhvr>
                                      <p:to>
                                        <p:strVal val="visible"/>
                                      </p:to>
                                    </p:set>
                                    <p:animEffect transition="in" filter="fade">
                                      <p:cBhvr>
                                        <p:cTn id="47" dur="1000"/>
                                        <p:tgtEl>
                                          <p:spTgt spid="22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2">
                                            <p:txEl>
                                              <p:pRg st="9" end="9"/>
                                            </p:txEl>
                                          </p:spTgt>
                                        </p:tgtEl>
                                        <p:attrNameLst>
                                          <p:attrName>style.visibility</p:attrName>
                                        </p:attrNameLst>
                                      </p:cBhvr>
                                      <p:to>
                                        <p:strVal val="visible"/>
                                      </p:to>
                                    </p:set>
                                    <p:animEffect transition="in" filter="fade">
                                      <p:cBhvr>
                                        <p:cTn id="52" dur="1000"/>
                                        <p:tgtEl>
                                          <p:spTgt spid="2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 Framework Overview</a:t>
            </a:r>
            <a:endParaRPr/>
          </a:p>
        </p:txBody>
      </p:sp>
      <p:sp>
        <p:nvSpPr>
          <p:cNvPr id="229" name="Google Shape;229;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rgbClr val="000000"/>
              </a:buClr>
              <a:buSzPts val="1800"/>
              <a:buChar char="●"/>
            </a:pPr>
            <a:r>
              <a:rPr lang="en">
                <a:solidFill>
                  <a:srgbClr val="000000"/>
                </a:solidFill>
              </a:rPr>
              <a:t>While a multithreaded program is fundamentally one program, individual processes are essentially distinct program instances entirely</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Different processes don't share memory, but generally can share the same file system</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In a multithreaded program, the entire thing crashes if any single thread crashes. In a multiprocess program, each process runs independently, so if one process crashes/terminates, the others still keep going.</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Can create "zombie processes" that stay alive past the main process, and just eat resources until a system restart happens.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Because you don't share memory, you can't use locks or concurrency primitives</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Effectively restricts multiprocess programs to problems that can be split into entirely independent tasks</a:t>
            </a:r>
            <a:endParaRPr>
              <a:solidFill>
                <a:srgbClr val="000000"/>
              </a:solidFill>
            </a:endParaRPr>
          </a:p>
        </p:txBody>
      </p:sp>
      <p:sp>
        <p:nvSpPr>
          <p:cNvPr id="230" name="Google Shape;2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10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10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1000"/>
                                        <p:tgtEl>
                                          <p:spTgt spid="2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9">
                                            <p:txEl>
                                              <p:pRg st="3" end="3"/>
                                            </p:txEl>
                                          </p:spTgt>
                                        </p:tgtEl>
                                        <p:attrNameLst>
                                          <p:attrName>style.visibility</p:attrName>
                                        </p:attrNameLst>
                                      </p:cBhvr>
                                      <p:to>
                                        <p:strVal val="visible"/>
                                      </p:to>
                                    </p:set>
                                    <p:animEffect transition="in" filter="fade">
                                      <p:cBhvr>
                                        <p:cTn id="22" dur="1000"/>
                                        <p:tgtEl>
                                          <p:spTgt spid="2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9">
                                            <p:txEl>
                                              <p:pRg st="4" end="4"/>
                                            </p:txEl>
                                          </p:spTgt>
                                        </p:tgtEl>
                                        <p:attrNameLst>
                                          <p:attrName>style.visibility</p:attrName>
                                        </p:attrNameLst>
                                      </p:cBhvr>
                                      <p:to>
                                        <p:strVal val="visible"/>
                                      </p:to>
                                    </p:set>
                                    <p:animEffect transition="in" filter="fade">
                                      <p:cBhvr>
                                        <p:cTn id="27" dur="1000"/>
                                        <p:tgtEl>
                                          <p:spTgt spid="22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xEl>
                                              <p:pRg st="5" end="5"/>
                                            </p:txEl>
                                          </p:spTgt>
                                        </p:tgtEl>
                                        <p:attrNameLst>
                                          <p:attrName>style.visibility</p:attrName>
                                        </p:attrNameLst>
                                      </p:cBhvr>
                                      <p:to>
                                        <p:strVal val="visible"/>
                                      </p:to>
                                    </p:set>
                                    <p:animEffect transition="in" filter="fade">
                                      <p:cBhvr>
                                        <p:cTn id="32" dur="1000"/>
                                        <p:tgtEl>
                                          <p:spTgt spid="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 Mayhem</a:t>
            </a:r>
            <a:endParaRPr/>
          </a:p>
        </p:txBody>
      </p:sp>
      <p:sp>
        <p:nvSpPr>
          <p:cNvPr id="236" name="Google Shape;236;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rgbClr val="9E9E9E"/>
              </a:buClr>
              <a:buSzPct val="100000"/>
              <a:buChar char="●"/>
            </a:pPr>
            <a:r>
              <a:rPr lang="en">
                <a:solidFill>
                  <a:srgbClr val="9E9E9E"/>
                </a:solidFill>
              </a:rPr>
              <a:t>In a multiprocess program, each process runs independently, so if one process crashes/terminates, the others still keep going.</a:t>
            </a:r>
            <a:endParaRPr>
              <a:solidFill>
                <a:srgbClr val="9E9E9E"/>
              </a:solidFill>
            </a:endParaRPr>
          </a:p>
          <a:p>
            <a:pPr marL="457200" lvl="0" indent="-334327" algn="l" rtl="0">
              <a:spcBef>
                <a:spcPts val="0"/>
              </a:spcBef>
              <a:spcAft>
                <a:spcPts val="0"/>
              </a:spcAft>
              <a:buClr>
                <a:srgbClr val="000000"/>
              </a:buClr>
              <a:buSzPct val="100000"/>
              <a:buChar char="●"/>
            </a:pPr>
            <a:r>
              <a:rPr lang="en">
                <a:solidFill>
                  <a:srgbClr val="000000"/>
                </a:solidFill>
              </a:rPr>
              <a:t>Because each process is considered independent, it bypasses many of the restrictions the OS uses to police programs</a:t>
            </a:r>
            <a:endParaRPr>
              <a:solidFill>
                <a:srgbClr val="000000"/>
              </a:solidFill>
            </a:endParaRPr>
          </a:p>
          <a:p>
            <a:pPr marL="914400" lvl="1" indent="-310832" algn="l" rtl="0">
              <a:spcBef>
                <a:spcPts val="0"/>
              </a:spcBef>
              <a:spcAft>
                <a:spcPts val="0"/>
              </a:spcAft>
              <a:buClr>
                <a:srgbClr val="000000"/>
              </a:buClr>
              <a:buSzPct val="100000"/>
              <a:buChar char="○"/>
            </a:pPr>
            <a:r>
              <a:rPr lang="en">
                <a:solidFill>
                  <a:srgbClr val="000000"/>
                </a:solidFill>
              </a:rPr>
              <a:t>Use tons of memory? The OS will kill your program before it gets too big</a:t>
            </a:r>
            <a:endParaRPr>
              <a:solidFill>
                <a:srgbClr val="000000"/>
              </a:solidFill>
            </a:endParaRPr>
          </a:p>
          <a:p>
            <a:pPr marL="914400" lvl="1" indent="-310832" algn="l" rtl="0">
              <a:spcBef>
                <a:spcPts val="0"/>
              </a:spcBef>
              <a:spcAft>
                <a:spcPts val="0"/>
              </a:spcAft>
              <a:buClr>
                <a:srgbClr val="000000"/>
              </a:buClr>
              <a:buSzPct val="100000"/>
              <a:buChar char="○"/>
            </a:pPr>
            <a:r>
              <a:rPr lang="en">
                <a:solidFill>
                  <a:srgbClr val="000000"/>
                </a:solidFill>
              </a:rPr>
              <a:t>Try to access someone else's memory? The OS will force a segfault</a:t>
            </a:r>
            <a:endParaRPr>
              <a:solidFill>
                <a:srgbClr val="000000"/>
              </a:solidFill>
            </a:endParaRPr>
          </a:p>
          <a:p>
            <a:pPr marL="914400" lvl="1" indent="-310832" algn="l" rtl="0">
              <a:spcBef>
                <a:spcPts val="0"/>
              </a:spcBef>
              <a:spcAft>
                <a:spcPts val="0"/>
              </a:spcAft>
              <a:buClr>
                <a:srgbClr val="000000"/>
              </a:buClr>
              <a:buSzPct val="100000"/>
              <a:buChar char="○"/>
            </a:pPr>
            <a:r>
              <a:rPr lang="en">
                <a:solidFill>
                  <a:srgbClr val="000000"/>
                </a:solidFill>
              </a:rPr>
              <a:t>Run in an infinite loop? The OS will prioritize other programs to ensure everyone gets their share of computation time.</a:t>
            </a:r>
            <a:endParaRPr>
              <a:solidFill>
                <a:srgbClr val="000000"/>
              </a:solidFill>
            </a:endParaRPr>
          </a:p>
          <a:p>
            <a:pPr marL="457200" lvl="0" indent="-334327" algn="l" rtl="0">
              <a:spcBef>
                <a:spcPts val="0"/>
              </a:spcBef>
              <a:spcAft>
                <a:spcPts val="0"/>
              </a:spcAft>
              <a:buClr>
                <a:srgbClr val="000000"/>
              </a:buClr>
              <a:buSzPct val="100000"/>
              <a:buChar char="●"/>
            </a:pPr>
            <a:r>
              <a:rPr lang="en">
                <a:solidFill>
                  <a:srgbClr val="000000"/>
                </a:solidFill>
              </a:rPr>
              <a:t>Can be used to create what's known as a fork bomb: You write a program that creates two copies of itself to run.</a:t>
            </a:r>
            <a:endParaRPr>
              <a:solidFill>
                <a:srgbClr val="000000"/>
              </a:solidFill>
            </a:endParaRPr>
          </a:p>
          <a:p>
            <a:pPr marL="914400" lvl="1" indent="-310832" algn="l" rtl="0">
              <a:spcBef>
                <a:spcPts val="0"/>
              </a:spcBef>
              <a:spcAft>
                <a:spcPts val="0"/>
              </a:spcAft>
              <a:buClr>
                <a:srgbClr val="000000"/>
              </a:buClr>
              <a:buSzPct val="100000"/>
              <a:buChar char="○"/>
            </a:pPr>
            <a:r>
              <a:rPr lang="en">
                <a:solidFill>
                  <a:srgbClr val="000000"/>
                </a:solidFill>
              </a:rPr>
              <a:t>Ex. In Windows, %0|%0 (in a bash script) is a fork bomb</a:t>
            </a:r>
            <a:endParaRPr>
              <a:solidFill>
                <a:srgbClr val="000000"/>
              </a:solidFill>
            </a:endParaRPr>
          </a:p>
          <a:p>
            <a:pPr marL="457200" lvl="0" indent="-334327" algn="l" rtl="0">
              <a:spcBef>
                <a:spcPts val="0"/>
              </a:spcBef>
              <a:spcAft>
                <a:spcPts val="0"/>
              </a:spcAft>
              <a:buClr>
                <a:srgbClr val="000000"/>
              </a:buClr>
              <a:buSzPct val="100000"/>
              <a:buChar char="●"/>
            </a:pPr>
            <a:r>
              <a:rPr lang="en">
                <a:solidFill>
                  <a:srgbClr val="000000"/>
                </a:solidFill>
              </a:rPr>
              <a:t>Causes exponentially many copies of the same program to run, eventually crowding out all the "real" processes and causing the system to crash.</a:t>
            </a:r>
            <a:endParaRPr>
              <a:solidFill>
                <a:srgbClr val="000000"/>
              </a:solidFill>
            </a:endParaRPr>
          </a:p>
          <a:p>
            <a:pPr marL="457200" lvl="0" indent="-334327" algn="l" rtl="0">
              <a:spcBef>
                <a:spcPts val="0"/>
              </a:spcBef>
              <a:spcAft>
                <a:spcPts val="0"/>
              </a:spcAft>
              <a:buClr>
                <a:srgbClr val="000000"/>
              </a:buClr>
              <a:buSzPct val="100000"/>
              <a:buChar char="●"/>
            </a:pPr>
            <a:r>
              <a:rPr lang="en">
                <a:solidFill>
                  <a:srgbClr val="000000"/>
                </a:solidFill>
              </a:rPr>
              <a:t>Please don't try this at home. This is malware. I don't think it will permanently damage anything, but…</a:t>
            </a:r>
            <a:endParaRPr>
              <a:solidFill>
                <a:srgbClr val="000000"/>
              </a:solidFill>
            </a:endParaRPr>
          </a:p>
        </p:txBody>
      </p:sp>
      <p:sp>
        <p:nvSpPr>
          <p:cNvPr id="237" name="Google Shape;23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animEffect transition="in" filter="fade">
                                      <p:cBhvr>
                                        <p:cTn id="7" dur="1000"/>
                                        <p:tgtEl>
                                          <p:spTgt spid="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6">
                                            <p:txEl>
                                              <p:pRg st="1" end="1"/>
                                            </p:txEl>
                                          </p:spTgt>
                                        </p:tgtEl>
                                        <p:attrNameLst>
                                          <p:attrName>style.visibility</p:attrName>
                                        </p:attrNameLst>
                                      </p:cBhvr>
                                      <p:to>
                                        <p:strVal val="visible"/>
                                      </p:to>
                                    </p:set>
                                    <p:animEffect transition="in" filter="fade">
                                      <p:cBhvr>
                                        <p:cTn id="12" dur="1000"/>
                                        <p:tgtEl>
                                          <p:spTgt spid="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xEl>
                                              <p:pRg st="2" end="2"/>
                                            </p:txEl>
                                          </p:spTgt>
                                        </p:tgtEl>
                                        <p:attrNameLst>
                                          <p:attrName>style.visibility</p:attrName>
                                        </p:attrNameLst>
                                      </p:cBhvr>
                                      <p:to>
                                        <p:strVal val="visible"/>
                                      </p:to>
                                    </p:set>
                                    <p:animEffect transition="in" filter="fade">
                                      <p:cBhvr>
                                        <p:cTn id="17" dur="1000"/>
                                        <p:tgtEl>
                                          <p:spTgt spid="2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3" end="3"/>
                                            </p:txEl>
                                          </p:spTgt>
                                        </p:tgtEl>
                                        <p:attrNameLst>
                                          <p:attrName>style.visibility</p:attrName>
                                        </p:attrNameLst>
                                      </p:cBhvr>
                                      <p:to>
                                        <p:strVal val="visible"/>
                                      </p:to>
                                    </p:set>
                                    <p:animEffect transition="in" filter="fade">
                                      <p:cBhvr>
                                        <p:cTn id="22" dur="1000"/>
                                        <p:tgtEl>
                                          <p:spTgt spid="2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4" end="4"/>
                                            </p:txEl>
                                          </p:spTgt>
                                        </p:tgtEl>
                                        <p:attrNameLst>
                                          <p:attrName>style.visibility</p:attrName>
                                        </p:attrNameLst>
                                      </p:cBhvr>
                                      <p:to>
                                        <p:strVal val="visible"/>
                                      </p:to>
                                    </p:set>
                                    <p:animEffect transition="in" filter="fade">
                                      <p:cBhvr>
                                        <p:cTn id="27" dur="1000"/>
                                        <p:tgtEl>
                                          <p:spTgt spid="2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5" end="5"/>
                                            </p:txEl>
                                          </p:spTgt>
                                        </p:tgtEl>
                                        <p:attrNameLst>
                                          <p:attrName>style.visibility</p:attrName>
                                        </p:attrNameLst>
                                      </p:cBhvr>
                                      <p:to>
                                        <p:strVal val="visible"/>
                                      </p:to>
                                    </p:set>
                                    <p:animEffect transition="in" filter="fade">
                                      <p:cBhvr>
                                        <p:cTn id="32" dur="1000"/>
                                        <p:tgtEl>
                                          <p:spTgt spid="2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6" end="6"/>
                                            </p:txEl>
                                          </p:spTgt>
                                        </p:tgtEl>
                                        <p:attrNameLst>
                                          <p:attrName>style.visibility</p:attrName>
                                        </p:attrNameLst>
                                      </p:cBhvr>
                                      <p:to>
                                        <p:strVal val="visible"/>
                                      </p:to>
                                    </p:set>
                                    <p:animEffect transition="in" filter="fade">
                                      <p:cBhvr>
                                        <p:cTn id="37" dur="1000"/>
                                        <p:tgtEl>
                                          <p:spTgt spid="2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xEl>
                                              <p:pRg st="7" end="7"/>
                                            </p:txEl>
                                          </p:spTgt>
                                        </p:tgtEl>
                                        <p:attrNameLst>
                                          <p:attrName>style.visibility</p:attrName>
                                        </p:attrNameLst>
                                      </p:cBhvr>
                                      <p:to>
                                        <p:strVal val="visible"/>
                                      </p:to>
                                    </p:set>
                                    <p:animEffect transition="in" filter="fade">
                                      <p:cBhvr>
                                        <p:cTn id="42" dur="1000"/>
                                        <p:tgtEl>
                                          <p:spTgt spid="23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6">
                                            <p:txEl>
                                              <p:pRg st="8" end="8"/>
                                            </p:txEl>
                                          </p:spTgt>
                                        </p:tgtEl>
                                        <p:attrNameLst>
                                          <p:attrName>style.visibility</p:attrName>
                                        </p:attrNameLst>
                                      </p:cBhvr>
                                      <p:to>
                                        <p:strVal val="visible"/>
                                      </p:to>
                                    </p:set>
                                    <p:animEffect transition="in" filter="fade">
                                      <p:cBhvr>
                                        <p:cTn id="47" dur="1000"/>
                                        <p:tgtEl>
                                          <p:spTgt spid="23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 Framework Overview</a:t>
            </a:r>
            <a:endParaRPr/>
          </a:p>
        </p:txBody>
      </p:sp>
      <p:sp>
        <p:nvSpPr>
          <p:cNvPr id="243" name="Google Shape;243;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Inter-process communication is done by sending messages between nodes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Generally, messages take a lot of time to transmit/communicate:</a:t>
            </a:r>
            <a:endParaRPr>
              <a:solidFill>
                <a:srgbClr val="000000"/>
              </a:solidFill>
            </a:endParaRPr>
          </a:p>
          <a:p>
            <a:pPr marL="914400" lvl="1" indent="-317500" algn="l" rtl="0">
              <a:spcBef>
                <a:spcPts val="0"/>
              </a:spcBef>
              <a:spcAft>
                <a:spcPts val="0"/>
              </a:spcAft>
              <a:buClr>
                <a:srgbClr val="000000"/>
              </a:buClr>
              <a:buSzPts val="1400"/>
              <a:buChar char="○"/>
            </a:pPr>
            <a:r>
              <a:rPr lang="en">
                <a:solidFill>
                  <a:srgbClr val="000000"/>
                </a:solidFill>
              </a:rPr>
              <a:t>Time to initialize a message packet &gt;&gt; time to send one byte of a message &gt;&gt; time to perform memory operations</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Main engineering hurdle of a multiprocess program is to find a way to split a large problem into smaller independent problems while minimizing the number of message packets and total amount of data passed back and forth</a:t>
            </a:r>
            <a:endParaRPr>
              <a:solidFill>
                <a:srgbClr val="000000"/>
              </a:solidFill>
            </a:endParaRPr>
          </a:p>
        </p:txBody>
      </p:sp>
      <p:sp>
        <p:nvSpPr>
          <p:cNvPr id="244" name="Google Shape;244;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10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1000"/>
                                        <p:tgtEl>
                                          <p:spTgt spid="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Effect transition="in" filter="fade">
                                      <p:cBhvr>
                                        <p:cTn id="17" dur="1000"/>
                                        <p:tgtEl>
                                          <p:spTgt spid="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3">
                                            <p:txEl>
                                              <p:pRg st="3" end="3"/>
                                            </p:txEl>
                                          </p:spTgt>
                                        </p:tgtEl>
                                        <p:attrNameLst>
                                          <p:attrName>style.visibility</p:attrName>
                                        </p:attrNameLst>
                                      </p:cBhvr>
                                      <p:to>
                                        <p:strVal val="visible"/>
                                      </p:to>
                                    </p:set>
                                    <p:animEffect transition="in" filter="fade">
                                      <p:cBhvr>
                                        <p:cTn id="22" dur="1000"/>
                                        <p:tgtEl>
                                          <p:spTgt spid="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a:t>
            </a:r>
            <a:endParaRPr/>
          </a:p>
        </p:txBody>
      </p:sp>
      <p:sp>
        <p:nvSpPr>
          <p:cNvPr id="250" name="Google Shape;250;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Open MPI is the system that we'll be using to showcase multiprocess computation</a:t>
            </a:r>
            <a:endParaRPr dirty="0"/>
          </a:p>
          <a:p>
            <a:pPr marL="914400" lvl="1" indent="-317500" algn="l" rtl="0">
              <a:spcBef>
                <a:spcPts val="0"/>
              </a:spcBef>
              <a:spcAft>
                <a:spcPts val="0"/>
              </a:spcAft>
              <a:buSzPts val="1400"/>
              <a:buChar char="○"/>
            </a:pPr>
            <a:r>
              <a:rPr lang="en" dirty="0"/>
              <a:t>Used in many supercomputers for distributed programs</a:t>
            </a:r>
            <a:endParaRPr dirty="0"/>
          </a:p>
          <a:p>
            <a:pPr marL="914400" lvl="1" indent="-317500" algn="l" rtl="0">
              <a:spcBef>
                <a:spcPts val="0"/>
              </a:spcBef>
              <a:spcAft>
                <a:spcPts val="0"/>
              </a:spcAft>
              <a:buSzPts val="1400"/>
              <a:buChar char="○"/>
            </a:pPr>
            <a:r>
              <a:rPr lang="en" dirty="0"/>
              <a:t>Relatively simple</a:t>
            </a:r>
            <a:endParaRPr dirty="0"/>
          </a:p>
          <a:p>
            <a:pPr marL="457200" lvl="0" indent="-342900" algn="l" rtl="0">
              <a:spcBef>
                <a:spcPts val="0"/>
              </a:spcBef>
              <a:spcAft>
                <a:spcPts val="0"/>
              </a:spcAft>
              <a:buSzPts val="1800"/>
              <a:buChar char="●"/>
            </a:pPr>
            <a:r>
              <a:rPr lang="en" dirty="0"/>
              <a:t>Primarily built for Linux systems, since all the major supercomputers nowadays are x86 Intel systems with a Linux OS.</a:t>
            </a:r>
            <a:endParaRPr dirty="0"/>
          </a:p>
          <a:p>
            <a:pPr marL="457200" lvl="0" indent="-342900" algn="l" rtl="0">
              <a:spcBef>
                <a:spcPts val="0"/>
              </a:spcBef>
              <a:spcAft>
                <a:spcPts val="0"/>
              </a:spcAft>
              <a:buSzPts val="1800"/>
              <a:buChar char="●"/>
            </a:pPr>
            <a:r>
              <a:rPr lang="en" dirty="0"/>
              <a:t>Unfortunately, it does NOT work on Windows.</a:t>
            </a:r>
            <a:endParaRPr dirty="0"/>
          </a:p>
          <a:p>
            <a:pPr marL="914400" lvl="1" indent="-317500" algn="l" rtl="0">
              <a:spcBef>
                <a:spcPts val="0"/>
              </a:spcBef>
              <a:spcAft>
                <a:spcPts val="0"/>
              </a:spcAft>
              <a:buSzPts val="1400"/>
              <a:buChar char="○"/>
            </a:pPr>
            <a:r>
              <a:rPr lang="en" dirty="0"/>
              <a:t>Sorry, no code demos today!</a:t>
            </a:r>
            <a:endParaRPr dirty="0"/>
          </a:p>
        </p:txBody>
      </p:sp>
      <p:sp>
        <p:nvSpPr>
          <p:cNvPr id="251" name="Google Shape;25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animEffect transition="in" filter="fade">
                                      <p:cBhvr>
                                        <p:cTn id="7" dur="1000"/>
                                        <p:tgtEl>
                                          <p:spTgt spid="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xEl>
                                              <p:pRg st="1" end="1"/>
                                            </p:txEl>
                                          </p:spTgt>
                                        </p:tgtEl>
                                        <p:attrNameLst>
                                          <p:attrName>style.visibility</p:attrName>
                                        </p:attrNameLst>
                                      </p:cBhvr>
                                      <p:to>
                                        <p:strVal val="visible"/>
                                      </p:to>
                                    </p:set>
                                    <p:animEffect transition="in" filter="fade">
                                      <p:cBhvr>
                                        <p:cTn id="12" dur="1000"/>
                                        <p:tgtEl>
                                          <p:spTgt spid="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0">
                                            <p:txEl>
                                              <p:pRg st="2" end="2"/>
                                            </p:txEl>
                                          </p:spTgt>
                                        </p:tgtEl>
                                        <p:attrNameLst>
                                          <p:attrName>style.visibility</p:attrName>
                                        </p:attrNameLst>
                                      </p:cBhvr>
                                      <p:to>
                                        <p:strVal val="visible"/>
                                      </p:to>
                                    </p:set>
                                    <p:animEffect transition="in" filter="fade">
                                      <p:cBhvr>
                                        <p:cTn id="17" dur="1000"/>
                                        <p:tgtEl>
                                          <p:spTgt spid="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0">
                                            <p:txEl>
                                              <p:pRg st="3" end="3"/>
                                            </p:txEl>
                                          </p:spTgt>
                                        </p:tgtEl>
                                        <p:attrNameLst>
                                          <p:attrName>style.visibility</p:attrName>
                                        </p:attrNameLst>
                                      </p:cBhvr>
                                      <p:to>
                                        <p:strVal val="visible"/>
                                      </p:to>
                                    </p:set>
                                    <p:animEffect transition="in" filter="fade">
                                      <p:cBhvr>
                                        <p:cTn id="22" dur="1000"/>
                                        <p:tgtEl>
                                          <p:spTgt spid="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0">
                                            <p:txEl>
                                              <p:pRg st="4" end="4"/>
                                            </p:txEl>
                                          </p:spTgt>
                                        </p:tgtEl>
                                        <p:attrNameLst>
                                          <p:attrName>style.visibility</p:attrName>
                                        </p:attrNameLst>
                                      </p:cBhvr>
                                      <p:to>
                                        <p:strVal val="visible"/>
                                      </p:to>
                                    </p:set>
                                    <p:animEffect transition="in" filter="fade">
                                      <p:cBhvr>
                                        <p:cTn id="27" dur="1000"/>
                                        <p:tgtEl>
                                          <p:spTgt spid="25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0">
                                            <p:txEl>
                                              <p:pRg st="5" end="5"/>
                                            </p:txEl>
                                          </p:spTgt>
                                        </p:tgtEl>
                                        <p:attrNameLst>
                                          <p:attrName>style.visibility</p:attrName>
                                        </p:attrNameLst>
                                      </p:cBhvr>
                                      <p:to>
                                        <p:strVal val="visible"/>
                                      </p:to>
                                    </p:set>
                                    <p:animEffect transition="in" filter="fade">
                                      <p:cBhvr>
                                        <p:cTn id="32" dur="1000"/>
                                        <p:tgtEl>
                                          <p:spTgt spid="2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a:t>
            </a:r>
            <a:endParaRPr/>
          </a:p>
        </p:txBody>
      </p:sp>
      <p:sp>
        <p:nvSpPr>
          <p:cNvPr id="257" name="Google Shape;257;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E9E9E"/>
              </a:buClr>
              <a:buSzPts val="1800"/>
              <a:buChar char="●"/>
            </a:pPr>
            <a:r>
              <a:rPr lang="en">
                <a:solidFill>
                  <a:srgbClr val="9E9E9E"/>
                </a:solidFill>
              </a:rPr>
              <a:t>Open MPI is the system that we'll be using to showcase multiprocess computation</a:t>
            </a:r>
            <a:endParaRPr>
              <a:solidFill>
                <a:srgbClr val="9E9E9E"/>
              </a:solidFill>
            </a:endParaRPr>
          </a:p>
          <a:p>
            <a:pPr marL="457200" lvl="0" indent="-342900" algn="l" rtl="0">
              <a:spcBef>
                <a:spcPts val="0"/>
              </a:spcBef>
              <a:spcAft>
                <a:spcPts val="0"/>
              </a:spcAft>
              <a:buSzPts val="1800"/>
              <a:buChar char="●"/>
            </a:pPr>
            <a:r>
              <a:rPr lang="en"/>
              <a:t>Compiled with mpicc, which is a wrapper for gcc that enables multiprocess code</a:t>
            </a:r>
            <a:endParaRPr/>
          </a:p>
          <a:p>
            <a:pPr marL="914400" lvl="1" indent="-317500" algn="l" rtl="0">
              <a:spcBef>
                <a:spcPts val="0"/>
              </a:spcBef>
              <a:spcAft>
                <a:spcPts val="0"/>
              </a:spcAft>
              <a:buSzPts val="1400"/>
              <a:buChar char="○"/>
            </a:pPr>
            <a:r>
              <a:rPr lang="en"/>
              <a:t>#include &lt;mpi.h&gt;</a:t>
            </a:r>
            <a:endParaRPr/>
          </a:p>
          <a:p>
            <a:pPr marL="457200" lvl="0" indent="-342900" algn="l" rtl="0">
              <a:spcBef>
                <a:spcPts val="0"/>
              </a:spcBef>
              <a:spcAft>
                <a:spcPts val="0"/>
              </a:spcAft>
              <a:buSzPts val="1800"/>
              <a:buChar char="●"/>
            </a:pPr>
            <a:r>
              <a:rPr lang="en"/>
              <a:t>Runs with mpirun command</a:t>
            </a:r>
            <a:endParaRPr/>
          </a:p>
          <a:p>
            <a:pPr marL="914400" lvl="1" indent="-317500" algn="l" rtl="0">
              <a:spcBef>
                <a:spcPts val="0"/>
              </a:spcBef>
              <a:spcAft>
                <a:spcPts val="0"/>
              </a:spcAft>
              <a:buSzPts val="1400"/>
              <a:buChar char="○"/>
            </a:pPr>
            <a:r>
              <a:rPr lang="en"/>
              <a:t>Syntax: mpirun -n &lt;number of processes&gt;</a:t>
            </a:r>
            <a:endParaRPr/>
          </a:p>
          <a:p>
            <a:pPr marL="457200" lvl="0" indent="-342900" algn="l" rtl="0">
              <a:spcBef>
                <a:spcPts val="0"/>
              </a:spcBef>
              <a:spcAft>
                <a:spcPts val="0"/>
              </a:spcAft>
              <a:buSzPts val="1800"/>
              <a:buChar char="●"/>
            </a:pPr>
            <a:r>
              <a:rPr lang="en"/>
              <a:t>When run, this command copies the program to all available nodes and loads the program repeatedly</a:t>
            </a:r>
            <a:endParaRPr/>
          </a:p>
          <a:p>
            <a:pPr marL="914400" lvl="1" indent="-317500" algn="l" rtl="0">
              <a:spcBef>
                <a:spcPts val="0"/>
              </a:spcBef>
              <a:spcAft>
                <a:spcPts val="0"/>
              </a:spcAft>
              <a:buSzPts val="1400"/>
              <a:buChar char="○"/>
            </a:pPr>
            <a:r>
              <a:rPr lang="en"/>
              <a:t>Compare OpenMP, which loads the program once, and does a fork/join during computation</a:t>
            </a:r>
            <a:endParaRPr/>
          </a:p>
        </p:txBody>
      </p:sp>
      <p:sp>
        <p:nvSpPr>
          <p:cNvPr id="258" name="Google Shape;25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xEl>
                                              <p:pRg st="0" end="0"/>
                                            </p:txEl>
                                          </p:spTgt>
                                        </p:tgtEl>
                                        <p:attrNameLst>
                                          <p:attrName>style.visibility</p:attrName>
                                        </p:attrNameLst>
                                      </p:cBhvr>
                                      <p:to>
                                        <p:strVal val="visible"/>
                                      </p:to>
                                    </p:set>
                                    <p:animEffect transition="in" filter="fade">
                                      <p:cBhvr>
                                        <p:cTn id="7" dur="1000"/>
                                        <p:tgtEl>
                                          <p:spTgt spid="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7">
                                            <p:txEl>
                                              <p:pRg st="1" end="1"/>
                                            </p:txEl>
                                          </p:spTgt>
                                        </p:tgtEl>
                                        <p:attrNameLst>
                                          <p:attrName>style.visibility</p:attrName>
                                        </p:attrNameLst>
                                      </p:cBhvr>
                                      <p:to>
                                        <p:strVal val="visible"/>
                                      </p:to>
                                    </p:set>
                                    <p:animEffect transition="in" filter="fade">
                                      <p:cBhvr>
                                        <p:cTn id="12" dur="1000"/>
                                        <p:tgtEl>
                                          <p:spTgt spid="2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xEl>
                                              <p:pRg st="2" end="2"/>
                                            </p:txEl>
                                          </p:spTgt>
                                        </p:tgtEl>
                                        <p:attrNameLst>
                                          <p:attrName>style.visibility</p:attrName>
                                        </p:attrNameLst>
                                      </p:cBhvr>
                                      <p:to>
                                        <p:strVal val="visible"/>
                                      </p:to>
                                    </p:set>
                                    <p:animEffect transition="in" filter="fade">
                                      <p:cBhvr>
                                        <p:cTn id="17" dur="1000"/>
                                        <p:tgtEl>
                                          <p:spTgt spid="2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7">
                                            <p:txEl>
                                              <p:pRg st="3" end="3"/>
                                            </p:txEl>
                                          </p:spTgt>
                                        </p:tgtEl>
                                        <p:attrNameLst>
                                          <p:attrName>style.visibility</p:attrName>
                                        </p:attrNameLst>
                                      </p:cBhvr>
                                      <p:to>
                                        <p:strVal val="visible"/>
                                      </p:to>
                                    </p:set>
                                    <p:animEffect transition="in" filter="fade">
                                      <p:cBhvr>
                                        <p:cTn id="22" dur="1000"/>
                                        <p:tgtEl>
                                          <p:spTgt spid="25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xEl>
                                              <p:pRg st="4" end="4"/>
                                            </p:txEl>
                                          </p:spTgt>
                                        </p:tgtEl>
                                        <p:attrNameLst>
                                          <p:attrName>style.visibility</p:attrName>
                                        </p:attrNameLst>
                                      </p:cBhvr>
                                      <p:to>
                                        <p:strVal val="visible"/>
                                      </p:to>
                                    </p:set>
                                    <p:animEffect transition="in" filter="fade">
                                      <p:cBhvr>
                                        <p:cTn id="27" dur="1000"/>
                                        <p:tgtEl>
                                          <p:spTgt spid="25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7">
                                            <p:txEl>
                                              <p:pRg st="5" end="5"/>
                                            </p:txEl>
                                          </p:spTgt>
                                        </p:tgtEl>
                                        <p:attrNameLst>
                                          <p:attrName>style.visibility</p:attrName>
                                        </p:attrNameLst>
                                      </p:cBhvr>
                                      <p:to>
                                        <p:strVal val="visible"/>
                                      </p:to>
                                    </p:set>
                                    <p:animEffect transition="in" filter="fade">
                                      <p:cBhvr>
                                        <p:cTn id="32" dur="1000"/>
                                        <p:tgtEl>
                                          <p:spTgt spid="25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7">
                                            <p:txEl>
                                              <p:pRg st="6" end="6"/>
                                            </p:txEl>
                                          </p:spTgt>
                                        </p:tgtEl>
                                        <p:attrNameLst>
                                          <p:attrName>style.visibility</p:attrName>
                                        </p:attrNameLst>
                                      </p:cBhvr>
                                      <p:to>
                                        <p:strVal val="visible"/>
                                      </p:to>
                                    </p:set>
                                    <p:animEffect transition="in" filter="fade">
                                      <p:cBhvr>
                                        <p:cTn id="37" dur="1000"/>
                                        <p:tgtEl>
                                          <p:spTgt spid="2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Aside: Naming of OpenMP vs Open MPI</a:t>
            </a:r>
            <a:endParaRPr/>
          </a:p>
        </p:txBody>
      </p:sp>
      <p:sp>
        <p:nvSpPr>
          <p:cNvPr id="264" name="Google Shape;264;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dirty="0">
                <a:solidFill>
                  <a:srgbClr val="000000"/>
                </a:solidFill>
              </a:rPr>
              <a:t>What do you think OpenMP stands for?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Open Multi-Processing… for a multithreading library</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What do you think Open MPI stands for?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Open Message Passing Interface</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As far as I can tell these two groups are entirely independent organizations that decided to name their systems really similarly to each other</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Open is used to indicate that the system is open-source, I think?</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They're about as different as Java vs Javascript.</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The moral of the story: Engineers are bad at names</a:t>
            </a:r>
            <a:endParaRPr dirty="0">
              <a:solidFill>
                <a:srgbClr val="000000"/>
              </a:solidFill>
            </a:endParaRPr>
          </a:p>
        </p:txBody>
      </p:sp>
      <p:sp>
        <p:nvSpPr>
          <p:cNvPr id="265" name="Google Shape;26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animEffect transition="in" filter="fade">
                                      <p:cBhvr>
                                        <p:cTn id="7" dur="1000"/>
                                        <p:tgtEl>
                                          <p:spTgt spid="2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xEl>
                                              <p:pRg st="1" end="1"/>
                                            </p:txEl>
                                          </p:spTgt>
                                        </p:tgtEl>
                                        <p:attrNameLst>
                                          <p:attrName>style.visibility</p:attrName>
                                        </p:attrNameLst>
                                      </p:cBhvr>
                                      <p:to>
                                        <p:strVal val="visible"/>
                                      </p:to>
                                    </p:set>
                                    <p:animEffect transition="in" filter="fade">
                                      <p:cBhvr>
                                        <p:cTn id="12" dur="1000"/>
                                        <p:tgtEl>
                                          <p:spTgt spid="2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xEl>
                                              <p:pRg st="2" end="2"/>
                                            </p:txEl>
                                          </p:spTgt>
                                        </p:tgtEl>
                                        <p:attrNameLst>
                                          <p:attrName>style.visibility</p:attrName>
                                        </p:attrNameLst>
                                      </p:cBhvr>
                                      <p:to>
                                        <p:strVal val="visible"/>
                                      </p:to>
                                    </p:set>
                                    <p:animEffect transition="in" filter="fade">
                                      <p:cBhvr>
                                        <p:cTn id="17" dur="1000"/>
                                        <p:tgtEl>
                                          <p:spTgt spid="2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3" end="3"/>
                                            </p:txEl>
                                          </p:spTgt>
                                        </p:tgtEl>
                                        <p:attrNameLst>
                                          <p:attrName>style.visibility</p:attrName>
                                        </p:attrNameLst>
                                      </p:cBhvr>
                                      <p:to>
                                        <p:strVal val="visible"/>
                                      </p:to>
                                    </p:set>
                                    <p:animEffect transition="in" filter="fade">
                                      <p:cBhvr>
                                        <p:cTn id="22" dur="1000"/>
                                        <p:tgtEl>
                                          <p:spTgt spid="2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xEl>
                                              <p:pRg st="4" end="4"/>
                                            </p:txEl>
                                          </p:spTgt>
                                        </p:tgtEl>
                                        <p:attrNameLst>
                                          <p:attrName>style.visibility</p:attrName>
                                        </p:attrNameLst>
                                      </p:cBhvr>
                                      <p:to>
                                        <p:strVal val="visible"/>
                                      </p:to>
                                    </p:set>
                                    <p:animEffect transition="in" filter="fade">
                                      <p:cBhvr>
                                        <p:cTn id="27" dur="1000"/>
                                        <p:tgtEl>
                                          <p:spTgt spid="2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4">
                                            <p:txEl>
                                              <p:pRg st="5" end="5"/>
                                            </p:txEl>
                                          </p:spTgt>
                                        </p:tgtEl>
                                        <p:attrNameLst>
                                          <p:attrName>style.visibility</p:attrName>
                                        </p:attrNameLst>
                                      </p:cBhvr>
                                      <p:to>
                                        <p:strVal val="visible"/>
                                      </p:to>
                                    </p:set>
                                    <p:animEffect transition="in" filter="fade">
                                      <p:cBhvr>
                                        <p:cTn id="32" dur="1000"/>
                                        <p:tgtEl>
                                          <p:spTgt spid="2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4">
                                            <p:txEl>
                                              <p:pRg st="6" end="6"/>
                                            </p:txEl>
                                          </p:spTgt>
                                        </p:tgtEl>
                                        <p:attrNameLst>
                                          <p:attrName>style.visibility</p:attrName>
                                        </p:attrNameLst>
                                      </p:cBhvr>
                                      <p:to>
                                        <p:strVal val="visible"/>
                                      </p:to>
                                    </p:set>
                                    <p:animEffect transition="in" filter="fade">
                                      <p:cBhvr>
                                        <p:cTn id="37" dur="1000"/>
                                        <p:tgtEl>
                                          <p:spTgt spid="26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4">
                                            <p:txEl>
                                              <p:pRg st="7" end="7"/>
                                            </p:txEl>
                                          </p:spTgt>
                                        </p:tgtEl>
                                        <p:attrNameLst>
                                          <p:attrName>style.visibility</p:attrName>
                                        </p:attrNameLst>
                                      </p:cBhvr>
                                      <p:to>
                                        <p:strVal val="visible"/>
                                      </p:to>
                                    </p:set>
                                    <p:animEffect transition="in" filter="fade">
                                      <p:cBhvr>
                                        <p:cTn id="42" dur="1000"/>
                                        <p:tgtEl>
                                          <p:spTgt spid="2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Setup</a:t>
            </a:r>
            <a:endParaRPr/>
          </a:p>
        </p:txBody>
      </p:sp>
      <p:sp>
        <p:nvSpPr>
          <p:cNvPr id="271" name="Google Shape;271;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Courier New"/>
              <a:buChar char="●"/>
            </a:pPr>
            <a:r>
              <a:rPr lang="en" dirty="0">
                <a:solidFill>
                  <a:srgbClr val="000000"/>
                </a:solidFill>
                <a:latin typeface="Courier New"/>
                <a:ea typeface="Courier New"/>
                <a:cs typeface="Courier New"/>
                <a:sym typeface="Courier New"/>
              </a:rPr>
              <a:t>int MPI_Init(int* argc, char*** argv)</a:t>
            </a:r>
            <a:endParaRPr dirty="0">
              <a:solidFill>
                <a:srgbClr val="000000"/>
              </a:solidFill>
              <a:latin typeface="Courier New"/>
              <a:ea typeface="Courier New"/>
              <a:cs typeface="Courier New"/>
              <a:sym typeface="Courier New"/>
            </a:endParaRPr>
          </a:p>
          <a:p>
            <a:pPr marL="914400" lvl="1" indent="-317500" algn="l" rtl="0">
              <a:spcBef>
                <a:spcPts val="0"/>
              </a:spcBef>
              <a:spcAft>
                <a:spcPts val="0"/>
              </a:spcAft>
              <a:buClr>
                <a:srgbClr val="000000"/>
              </a:buClr>
              <a:buSzPts val="1400"/>
              <a:buChar char="○"/>
            </a:pPr>
            <a:r>
              <a:rPr lang="en" dirty="0">
                <a:solidFill>
                  <a:srgbClr val="000000"/>
                </a:solidFill>
              </a:rPr>
              <a:t>Initializes the MPI framework, connects everything together, etc.</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Should be done at the start of an MPI program</a:t>
            </a:r>
            <a:endParaRPr dirty="0">
              <a:solidFill>
                <a:srgbClr val="000000"/>
              </a:solidFill>
            </a:endParaRPr>
          </a:p>
          <a:p>
            <a:pPr marL="1371600" lvl="2" indent="-317500" algn="l" rtl="0">
              <a:spcBef>
                <a:spcPts val="0"/>
              </a:spcBef>
              <a:spcAft>
                <a:spcPts val="0"/>
              </a:spcAft>
              <a:buClr>
                <a:srgbClr val="000000"/>
              </a:buClr>
              <a:buSzPts val="1400"/>
              <a:buChar char="■"/>
            </a:pPr>
            <a:r>
              <a:rPr lang="en" dirty="0">
                <a:solidFill>
                  <a:srgbClr val="000000"/>
                </a:solidFill>
              </a:rPr>
              <a:t>Technically a few things are allowed before MPI_Init, but best practice is to do this first.</a:t>
            </a:r>
            <a:endParaRPr dirty="0">
              <a:solidFill>
                <a:srgbClr val="000000"/>
              </a:solidFill>
            </a:endParaRPr>
          </a:p>
          <a:p>
            <a:pPr marL="914400" lvl="1" indent="-317500" algn="l" rtl="0">
              <a:spcBef>
                <a:spcPts val="0"/>
              </a:spcBef>
              <a:spcAft>
                <a:spcPts val="0"/>
              </a:spcAft>
              <a:buClr>
                <a:srgbClr val="000000"/>
              </a:buClr>
              <a:buSzPts val="1400"/>
              <a:buChar char="○"/>
            </a:pPr>
            <a:r>
              <a:rPr lang="en" dirty="0">
                <a:solidFill>
                  <a:srgbClr val="000000"/>
                </a:solidFill>
              </a:rPr>
              <a:t>Send in the addresses to argc and argv, though for Open MPI, it doesn't actually use them; this is for compatibility with other MPI systems</a:t>
            </a:r>
            <a:endParaRPr dirty="0">
              <a:solidFill>
                <a:srgbClr val="000000"/>
              </a:solidFill>
            </a:endParaRPr>
          </a:p>
          <a:p>
            <a:pPr marL="457200" lvl="0" indent="-342900" algn="l" rtl="0">
              <a:spcBef>
                <a:spcPts val="0"/>
              </a:spcBef>
              <a:spcAft>
                <a:spcPts val="0"/>
              </a:spcAft>
              <a:buClr>
                <a:srgbClr val="000000"/>
              </a:buClr>
              <a:buSzPts val="1800"/>
              <a:buChar char="●"/>
            </a:pPr>
            <a:r>
              <a:rPr lang="en" dirty="0">
                <a:latin typeface="Courier New"/>
                <a:ea typeface="Courier New"/>
                <a:cs typeface="Courier New"/>
                <a:sym typeface="Courier New"/>
              </a:rPr>
              <a:t>int MPI_Finalize()</a:t>
            </a:r>
            <a:endParaRPr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Finalizes the program, cleaning up the MPI framework</a:t>
            </a:r>
            <a:endParaRPr dirty="0"/>
          </a:p>
          <a:p>
            <a:pPr marL="914400" lvl="1" indent="-317500" algn="l" rtl="0">
              <a:spcBef>
                <a:spcPts val="0"/>
              </a:spcBef>
              <a:spcAft>
                <a:spcPts val="0"/>
              </a:spcAft>
              <a:buSzPts val="1400"/>
              <a:buChar char="○"/>
            </a:pPr>
            <a:r>
              <a:rPr lang="en" dirty="0"/>
              <a:t>Should be the last thing done in an MPI program. Must be done by all processes before termination</a:t>
            </a:r>
            <a:endParaRPr dirty="0"/>
          </a:p>
        </p:txBody>
      </p:sp>
      <p:sp>
        <p:nvSpPr>
          <p:cNvPr id="272" name="Google Shape;27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xEl>
                                              <p:pRg st="0" end="0"/>
                                            </p:txEl>
                                          </p:spTgt>
                                        </p:tgtEl>
                                        <p:attrNameLst>
                                          <p:attrName>style.visibility</p:attrName>
                                        </p:attrNameLst>
                                      </p:cBhvr>
                                      <p:to>
                                        <p:strVal val="visible"/>
                                      </p:to>
                                    </p:set>
                                    <p:animEffect transition="in" filter="fade">
                                      <p:cBhvr>
                                        <p:cTn id="7" dur="1000"/>
                                        <p:tgtEl>
                                          <p:spTgt spid="2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xEl>
                                              <p:pRg st="1" end="1"/>
                                            </p:txEl>
                                          </p:spTgt>
                                        </p:tgtEl>
                                        <p:attrNameLst>
                                          <p:attrName>style.visibility</p:attrName>
                                        </p:attrNameLst>
                                      </p:cBhvr>
                                      <p:to>
                                        <p:strVal val="visible"/>
                                      </p:to>
                                    </p:set>
                                    <p:animEffect transition="in" filter="fade">
                                      <p:cBhvr>
                                        <p:cTn id="12" dur="1000"/>
                                        <p:tgtEl>
                                          <p:spTgt spid="2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
                                            <p:txEl>
                                              <p:pRg st="2" end="2"/>
                                            </p:txEl>
                                          </p:spTgt>
                                        </p:tgtEl>
                                        <p:attrNameLst>
                                          <p:attrName>style.visibility</p:attrName>
                                        </p:attrNameLst>
                                      </p:cBhvr>
                                      <p:to>
                                        <p:strVal val="visible"/>
                                      </p:to>
                                    </p:set>
                                    <p:animEffect transition="in" filter="fade">
                                      <p:cBhvr>
                                        <p:cTn id="17" dur="1000"/>
                                        <p:tgtEl>
                                          <p:spTgt spid="2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xEl>
                                              <p:pRg st="3" end="3"/>
                                            </p:txEl>
                                          </p:spTgt>
                                        </p:tgtEl>
                                        <p:attrNameLst>
                                          <p:attrName>style.visibility</p:attrName>
                                        </p:attrNameLst>
                                      </p:cBhvr>
                                      <p:to>
                                        <p:strVal val="visible"/>
                                      </p:to>
                                    </p:set>
                                    <p:animEffect transition="in" filter="fade">
                                      <p:cBhvr>
                                        <p:cTn id="22" dur="1000"/>
                                        <p:tgtEl>
                                          <p:spTgt spid="2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
                                            <p:txEl>
                                              <p:pRg st="4" end="4"/>
                                            </p:txEl>
                                          </p:spTgt>
                                        </p:tgtEl>
                                        <p:attrNameLst>
                                          <p:attrName>style.visibility</p:attrName>
                                        </p:attrNameLst>
                                      </p:cBhvr>
                                      <p:to>
                                        <p:strVal val="visible"/>
                                      </p:to>
                                    </p:set>
                                    <p:animEffect transition="in" filter="fade">
                                      <p:cBhvr>
                                        <p:cTn id="27" dur="1000"/>
                                        <p:tgtEl>
                                          <p:spTgt spid="2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
                                            <p:txEl>
                                              <p:pRg st="5" end="5"/>
                                            </p:txEl>
                                          </p:spTgt>
                                        </p:tgtEl>
                                        <p:attrNameLst>
                                          <p:attrName>style.visibility</p:attrName>
                                        </p:attrNameLst>
                                      </p:cBhvr>
                                      <p:to>
                                        <p:strVal val="visible"/>
                                      </p:to>
                                    </p:set>
                                    <p:animEffect transition="in" filter="fade">
                                      <p:cBhvr>
                                        <p:cTn id="32" dur="1000"/>
                                        <p:tgtEl>
                                          <p:spTgt spid="2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
                                            <p:txEl>
                                              <p:pRg st="6" end="6"/>
                                            </p:txEl>
                                          </p:spTgt>
                                        </p:tgtEl>
                                        <p:attrNameLst>
                                          <p:attrName>style.visibility</p:attrName>
                                        </p:attrNameLst>
                                      </p:cBhvr>
                                      <p:to>
                                        <p:strVal val="visible"/>
                                      </p:to>
                                    </p:set>
                                    <p:animEffect transition="in" filter="fade">
                                      <p:cBhvr>
                                        <p:cTn id="37" dur="1000"/>
                                        <p:tgtEl>
                                          <p:spTgt spid="2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1">
                                            <p:txEl>
                                              <p:pRg st="7" end="7"/>
                                            </p:txEl>
                                          </p:spTgt>
                                        </p:tgtEl>
                                        <p:attrNameLst>
                                          <p:attrName>style.visibility</p:attrName>
                                        </p:attrNameLst>
                                      </p:cBhvr>
                                      <p:to>
                                        <p:strVal val="visible"/>
                                      </p:to>
                                    </p:set>
                                    <p:animEffect transition="in" filter="fade">
                                      <p:cBhvr>
                                        <p:cTn id="42" dur="1000"/>
                                        <p:tgtEl>
                                          <p:spTgt spid="2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Process Identification</a:t>
            </a:r>
            <a:endParaRPr/>
          </a:p>
        </p:txBody>
      </p:sp>
      <p:sp>
        <p:nvSpPr>
          <p:cNvPr id="278" name="Google Shape;27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urier New"/>
              <a:buChar char="●"/>
            </a:pPr>
            <a:r>
              <a:rPr lang="en" dirty="0">
                <a:latin typeface="Courier New"/>
                <a:ea typeface="Courier New"/>
                <a:cs typeface="Courier New"/>
                <a:sym typeface="Courier New"/>
              </a:rPr>
              <a:t>int MPI_Comm_size(MPI_Comm comm, int *size)</a:t>
            </a:r>
            <a:br>
              <a:rPr lang="en" dirty="0">
                <a:latin typeface="Courier New"/>
                <a:ea typeface="Courier New"/>
                <a:cs typeface="Courier New"/>
                <a:sym typeface="Courier New"/>
              </a:rPr>
            </a:br>
            <a:r>
              <a:rPr lang="en" dirty="0">
                <a:latin typeface="Courier New"/>
                <a:ea typeface="Courier New"/>
                <a:cs typeface="Courier New"/>
                <a:sym typeface="Courier New"/>
              </a:rPr>
              <a:t>int MPI_Comm_rank(MPI_Comm comm, int *rank)</a:t>
            </a:r>
            <a:endParaRPr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Returns the number of MPI nodes in the group and process ID, respectively</a:t>
            </a:r>
            <a:endParaRPr dirty="0"/>
          </a:p>
          <a:p>
            <a:pPr marL="914400" lvl="1" indent="-317500" algn="l" rtl="0">
              <a:spcBef>
                <a:spcPts val="0"/>
              </a:spcBef>
              <a:spcAft>
                <a:spcPts val="0"/>
              </a:spcAft>
              <a:buSzPts val="1400"/>
              <a:buChar char="○"/>
            </a:pPr>
            <a:r>
              <a:rPr lang="en" dirty="0"/>
              <a:t>The first argument can be used if you split up your processes into groups, but we won't go into this.</a:t>
            </a:r>
            <a:endParaRPr dirty="0"/>
          </a:p>
          <a:p>
            <a:pPr marL="914400" lvl="1" indent="-317500" algn="l" rtl="0">
              <a:spcBef>
                <a:spcPts val="0"/>
              </a:spcBef>
              <a:spcAft>
                <a:spcPts val="0"/>
              </a:spcAft>
              <a:buSzPts val="1400"/>
              <a:buChar char="○"/>
            </a:pPr>
            <a:r>
              <a:rPr lang="en" dirty="0"/>
              <a:t>For this class, you can always use the constant </a:t>
            </a:r>
            <a:r>
              <a:rPr lang="en" dirty="0">
                <a:latin typeface="Courier New"/>
                <a:ea typeface="Courier New"/>
                <a:cs typeface="Courier New"/>
                <a:sym typeface="Courier New"/>
              </a:rPr>
              <a:t>MPI_COMM_WORLD </a:t>
            </a:r>
            <a:r>
              <a:rPr lang="en" dirty="0"/>
              <a:t>to get the size of the entire program/process ID relative to all processes</a:t>
            </a:r>
            <a:endParaRPr dirty="0"/>
          </a:p>
          <a:p>
            <a:pPr marL="457200" lvl="0" indent="-342900" algn="l" rtl="0">
              <a:spcBef>
                <a:spcPts val="0"/>
              </a:spcBef>
              <a:spcAft>
                <a:spcPts val="0"/>
              </a:spcAft>
              <a:buSzPts val="1800"/>
              <a:buChar char="●"/>
            </a:pPr>
            <a:r>
              <a:rPr lang="en" dirty="0"/>
              <a:t>Note that all of these functions receive as input a pointer which will be used to store the return value. </a:t>
            </a:r>
            <a:r>
              <a:rPr lang="en" dirty="0">
                <a:highlight>
                  <a:srgbClr val="FFFF00"/>
                </a:highlight>
              </a:rPr>
              <a:t>The actual return value is used to specify if the operation</a:t>
            </a:r>
            <a:r>
              <a:rPr lang="en" dirty="0"/>
              <a:t> worked (0 if success, an error code if failure), so don't conflate the two!</a:t>
            </a:r>
            <a:endParaRPr dirty="0"/>
          </a:p>
        </p:txBody>
      </p:sp>
      <p:sp>
        <p:nvSpPr>
          <p:cNvPr id="279" name="Google Shape;27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Effect transition="in" filter="fade">
                                      <p:cBhvr>
                                        <p:cTn id="7" dur="1000"/>
                                        <p:tgtEl>
                                          <p:spTgt spid="2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xEl>
                                              <p:pRg st="1" end="1"/>
                                            </p:txEl>
                                          </p:spTgt>
                                        </p:tgtEl>
                                        <p:attrNameLst>
                                          <p:attrName>style.visibility</p:attrName>
                                        </p:attrNameLst>
                                      </p:cBhvr>
                                      <p:to>
                                        <p:strVal val="visible"/>
                                      </p:to>
                                    </p:set>
                                    <p:animEffect transition="in" filter="fade">
                                      <p:cBhvr>
                                        <p:cTn id="12" dur="1000"/>
                                        <p:tgtEl>
                                          <p:spTgt spid="2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8">
                                            <p:txEl>
                                              <p:pRg st="2" end="2"/>
                                            </p:txEl>
                                          </p:spTgt>
                                        </p:tgtEl>
                                        <p:attrNameLst>
                                          <p:attrName>style.visibility</p:attrName>
                                        </p:attrNameLst>
                                      </p:cBhvr>
                                      <p:to>
                                        <p:strVal val="visible"/>
                                      </p:to>
                                    </p:set>
                                    <p:animEffect transition="in" filter="fade">
                                      <p:cBhvr>
                                        <p:cTn id="17" dur="1000"/>
                                        <p:tgtEl>
                                          <p:spTgt spid="2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8">
                                            <p:txEl>
                                              <p:pRg st="3" end="3"/>
                                            </p:txEl>
                                          </p:spTgt>
                                        </p:tgtEl>
                                        <p:attrNameLst>
                                          <p:attrName>style.visibility</p:attrName>
                                        </p:attrNameLst>
                                      </p:cBhvr>
                                      <p:to>
                                        <p:strVal val="visible"/>
                                      </p:to>
                                    </p:set>
                                    <p:animEffect transition="in" filter="fade">
                                      <p:cBhvr>
                                        <p:cTn id="22" dur="1000"/>
                                        <p:tgtEl>
                                          <p:spTgt spid="2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8">
                                            <p:txEl>
                                              <p:pRg st="4" end="4"/>
                                            </p:txEl>
                                          </p:spTgt>
                                        </p:tgtEl>
                                        <p:attrNameLst>
                                          <p:attrName>style.visibility</p:attrName>
                                        </p:attrNameLst>
                                      </p:cBhvr>
                                      <p:to>
                                        <p:strVal val="visible"/>
                                      </p:to>
                                    </p:set>
                                    <p:animEffect transition="in" filter="fade">
                                      <p:cBhvr>
                                        <p:cTn id="27" dur="1000"/>
                                        <p:tgtEl>
                                          <p:spTgt spid="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156" name="Google Shape;156;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Char char="●"/>
            </a:pPr>
            <a:r>
              <a:rPr lang="en">
                <a:solidFill>
                  <a:srgbClr val="000000"/>
                </a:solidFill>
              </a:rPr>
              <a:t>Coordination Game Debrief</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Multi-process programming</a:t>
            </a:r>
            <a:endParaRPr>
              <a:solidFill>
                <a:srgbClr val="000000"/>
              </a:solidFill>
            </a:endParaRPr>
          </a:p>
        </p:txBody>
      </p:sp>
      <p:sp>
        <p:nvSpPr>
          <p:cNvPr id="157" name="Google Shape;15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Example</a:t>
            </a:r>
            <a:endParaRPr/>
          </a:p>
        </p:txBody>
      </p:sp>
      <p:sp>
        <p:nvSpPr>
          <p:cNvPr id="285" name="Google Shape;28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Courier New"/>
                <a:ea typeface="Courier New"/>
                <a:cs typeface="Courier New"/>
                <a:sym typeface="Courier New"/>
              </a:rPr>
              <a:t>int main(int argc, char** argv) {</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if (argc != 2) {</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printf("Usage: %s &lt;foldername&gt;\n", argv[0]);</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return 1;</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MPI_Init(&amp;argc, &amp;argv);</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int processID, clusterSize;</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MPI_Comm_size(MPI_COMM_WORLD, &amp;clusterSize);</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MPI_Comm_rank(MPI_COMM_WORLD, &amp;processID);</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 //Actual Code</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	MPI_Finalize();</a:t>
            </a:r>
            <a:br>
              <a:rPr lang="en" dirty="0">
                <a:solidFill>
                  <a:srgbClr val="000000"/>
                </a:solidFill>
                <a:latin typeface="Courier New"/>
                <a:ea typeface="Courier New"/>
                <a:cs typeface="Courier New"/>
                <a:sym typeface="Courier New"/>
              </a:rPr>
            </a:br>
            <a:r>
              <a:rPr lang="en" dirty="0">
                <a:solidFill>
                  <a:srgbClr val="000000"/>
                </a:solidFill>
                <a:latin typeface="Courier New"/>
                <a:ea typeface="Courier New"/>
                <a:cs typeface="Courier New"/>
                <a:sym typeface="Courier New"/>
              </a:rPr>
              <a:t>}</a:t>
            </a:r>
            <a:endParaRPr dirty="0">
              <a:solidFill>
                <a:srgbClr val="000000"/>
              </a:solidFill>
              <a:latin typeface="Courier New"/>
              <a:ea typeface="Courier New"/>
              <a:cs typeface="Courier New"/>
              <a:sym typeface="Courier New"/>
            </a:endParaRPr>
          </a:p>
        </p:txBody>
      </p:sp>
      <p:sp>
        <p:nvSpPr>
          <p:cNvPr id="286" name="Google Shape;28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Effect transition="in" filter="fade">
                                      <p:cBhvr>
                                        <p:cTn id="7" dur="1000"/>
                                        <p:tgtEl>
                                          <p:spTgt spid="2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Process Identification</a:t>
            </a:r>
            <a:endParaRPr/>
          </a:p>
        </p:txBody>
      </p:sp>
      <p:sp>
        <p:nvSpPr>
          <p:cNvPr id="292" name="Google Shape;29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ourier New"/>
              <a:buChar char="●"/>
            </a:pPr>
            <a:r>
              <a:rPr lang="en" dirty="0">
                <a:latin typeface="Courier New"/>
                <a:ea typeface="Courier New"/>
                <a:cs typeface="Courier New"/>
                <a:sym typeface="Courier New"/>
              </a:rPr>
              <a:t>int MPI_Comm_size(MPI_Comm comm, int *size)</a:t>
            </a:r>
            <a:br>
              <a:rPr lang="en" dirty="0">
                <a:latin typeface="Courier New"/>
                <a:ea typeface="Courier New"/>
                <a:cs typeface="Courier New"/>
                <a:sym typeface="Courier New"/>
              </a:rPr>
            </a:br>
            <a:r>
              <a:rPr lang="en" dirty="0">
                <a:latin typeface="Courier New"/>
                <a:ea typeface="Courier New"/>
                <a:cs typeface="Courier New"/>
                <a:sym typeface="Courier New"/>
              </a:rPr>
              <a:t>int MPI_Comm_rank(MPI_Comm comm, int *rank)</a:t>
            </a:r>
            <a:endParaRPr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Returns the number of MPI nodes in the group and process ID, respectively</a:t>
            </a:r>
            <a:endParaRPr dirty="0"/>
          </a:p>
          <a:p>
            <a:pPr marL="914400" lvl="1" indent="-317500" algn="l" rtl="0">
              <a:spcBef>
                <a:spcPts val="0"/>
              </a:spcBef>
              <a:spcAft>
                <a:spcPts val="0"/>
              </a:spcAft>
              <a:buSzPts val="1400"/>
              <a:buChar char="○"/>
            </a:pPr>
            <a:r>
              <a:rPr lang="en" dirty="0"/>
              <a:t>The first argument can be used if you split up your processes into groups, but we won't go into this.</a:t>
            </a:r>
            <a:endParaRPr dirty="0"/>
          </a:p>
          <a:p>
            <a:pPr marL="914400" lvl="1" indent="-317500" algn="l" rtl="0">
              <a:spcBef>
                <a:spcPts val="0"/>
              </a:spcBef>
              <a:spcAft>
                <a:spcPts val="0"/>
              </a:spcAft>
              <a:buSzPts val="1400"/>
              <a:buChar char="○"/>
            </a:pPr>
            <a:r>
              <a:rPr lang="en" dirty="0"/>
              <a:t>For this class, you can always use the constant </a:t>
            </a:r>
            <a:r>
              <a:rPr lang="en" dirty="0">
                <a:latin typeface="Courier New"/>
                <a:ea typeface="Courier New"/>
                <a:cs typeface="Courier New"/>
                <a:sym typeface="Courier New"/>
              </a:rPr>
              <a:t>MPI_COMM_WORLD </a:t>
            </a:r>
            <a:r>
              <a:rPr lang="en" dirty="0"/>
              <a:t>to get the size of the entire program/process ID relative to all processes</a:t>
            </a:r>
            <a:endParaRPr dirty="0"/>
          </a:p>
          <a:p>
            <a:pPr marL="457200" lvl="0" indent="-342900" algn="l" rtl="0">
              <a:spcBef>
                <a:spcPts val="0"/>
              </a:spcBef>
              <a:spcAft>
                <a:spcPts val="0"/>
              </a:spcAft>
              <a:buSzPts val="1800"/>
              <a:buChar char="●"/>
            </a:pPr>
            <a:r>
              <a:rPr lang="en" dirty="0"/>
              <a:t>Note that all of these functions receive as input a pointer which will be used to store the return value. The actual return value is used to specify if the operation worked (0 if success, an error code if failure), so don't conflate the two!</a:t>
            </a:r>
            <a:endParaRPr dirty="0"/>
          </a:p>
        </p:txBody>
      </p:sp>
      <p:sp>
        <p:nvSpPr>
          <p:cNvPr id="293" name="Google Shape;29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animEffect transition="in" filter="fade">
                                      <p:cBhvr>
                                        <p:cTn id="7" dur="1000"/>
                                        <p:tgtEl>
                                          <p:spTgt spid="2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xEl>
                                              <p:pRg st="1" end="1"/>
                                            </p:txEl>
                                          </p:spTgt>
                                        </p:tgtEl>
                                        <p:attrNameLst>
                                          <p:attrName>style.visibility</p:attrName>
                                        </p:attrNameLst>
                                      </p:cBhvr>
                                      <p:to>
                                        <p:strVal val="visible"/>
                                      </p:to>
                                    </p:set>
                                    <p:animEffect transition="in" filter="fade">
                                      <p:cBhvr>
                                        <p:cTn id="12" dur="1000"/>
                                        <p:tgtEl>
                                          <p:spTgt spid="2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2">
                                            <p:txEl>
                                              <p:pRg st="2" end="2"/>
                                            </p:txEl>
                                          </p:spTgt>
                                        </p:tgtEl>
                                        <p:attrNameLst>
                                          <p:attrName>style.visibility</p:attrName>
                                        </p:attrNameLst>
                                      </p:cBhvr>
                                      <p:to>
                                        <p:strVal val="visible"/>
                                      </p:to>
                                    </p:set>
                                    <p:animEffect transition="in" filter="fade">
                                      <p:cBhvr>
                                        <p:cTn id="17" dur="1000"/>
                                        <p:tgtEl>
                                          <p:spTgt spid="2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2">
                                            <p:txEl>
                                              <p:pRg st="3" end="3"/>
                                            </p:txEl>
                                          </p:spTgt>
                                        </p:tgtEl>
                                        <p:attrNameLst>
                                          <p:attrName>style.visibility</p:attrName>
                                        </p:attrNameLst>
                                      </p:cBhvr>
                                      <p:to>
                                        <p:strVal val="visible"/>
                                      </p:to>
                                    </p:set>
                                    <p:animEffect transition="in" filter="fade">
                                      <p:cBhvr>
                                        <p:cTn id="22" dur="1000"/>
                                        <p:tgtEl>
                                          <p:spTgt spid="2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2">
                                            <p:txEl>
                                              <p:pRg st="4" end="4"/>
                                            </p:txEl>
                                          </p:spTgt>
                                        </p:tgtEl>
                                        <p:attrNameLst>
                                          <p:attrName>style.visibility</p:attrName>
                                        </p:attrNameLst>
                                      </p:cBhvr>
                                      <p:to>
                                        <p:strVal val="visible"/>
                                      </p:to>
                                    </p:set>
                                    <p:animEffect transition="in" filter="fade">
                                      <p:cBhvr>
                                        <p:cTn id="27" dur="1000"/>
                                        <p:tgtEl>
                                          <p:spTgt spid="2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Communication</a:t>
            </a:r>
            <a:endParaRPr/>
          </a:p>
        </p:txBody>
      </p:sp>
      <p:sp>
        <p:nvSpPr>
          <p:cNvPr id="299" name="Google Shape;29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In any communication in real life, two things need to be true:</a:t>
            </a:r>
            <a:endParaRPr/>
          </a:p>
          <a:p>
            <a:pPr marL="914400" lvl="1" indent="-317500" algn="l" rtl="0">
              <a:spcBef>
                <a:spcPts val="0"/>
              </a:spcBef>
              <a:spcAft>
                <a:spcPts val="0"/>
              </a:spcAft>
              <a:buSzPts val="1400"/>
              <a:buChar char="○"/>
            </a:pPr>
            <a:r>
              <a:rPr lang="en"/>
              <a:t>The sender should be ready to send a message</a:t>
            </a:r>
            <a:endParaRPr/>
          </a:p>
          <a:p>
            <a:pPr marL="914400" lvl="1" indent="-317500" algn="l" rtl="0">
              <a:spcBef>
                <a:spcPts val="0"/>
              </a:spcBef>
              <a:spcAft>
                <a:spcPts val="0"/>
              </a:spcAft>
              <a:buSzPts val="1400"/>
              <a:buChar char="○"/>
            </a:pPr>
            <a:r>
              <a:rPr lang="en"/>
              <a:t>The receiver should be ready to receive a message</a:t>
            </a:r>
            <a:endParaRPr/>
          </a:p>
          <a:p>
            <a:pPr marL="457200" lvl="0" indent="-342900" algn="l" rtl="0">
              <a:spcBef>
                <a:spcPts val="0"/>
              </a:spcBef>
              <a:spcAft>
                <a:spcPts val="0"/>
              </a:spcAft>
              <a:buSzPts val="1800"/>
              <a:buChar char="●"/>
            </a:pPr>
            <a:r>
              <a:rPr lang="en"/>
              <a:t>Analogy: Playing catch; if I throw a ball and you're not ready to catch it, the ball will be lost</a:t>
            </a:r>
            <a:endParaRPr/>
          </a:p>
          <a:p>
            <a:pPr marL="457200" lvl="0" indent="-342900" algn="l" rtl="0">
              <a:spcBef>
                <a:spcPts val="0"/>
              </a:spcBef>
              <a:spcAft>
                <a:spcPts val="0"/>
              </a:spcAft>
              <a:buSzPts val="1800"/>
              <a:buChar char="●"/>
            </a:pPr>
            <a:r>
              <a:rPr lang="en"/>
              <a:t>The same is true in MPI</a:t>
            </a:r>
            <a:endParaRPr/>
          </a:p>
          <a:p>
            <a:pPr marL="457200" lvl="0" indent="-342900" algn="l" rtl="0">
              <a:spcBef>
                <a:spcPts val="0"/>
              </a:spcBef>
              <a:spcAft>
                <a:spcPts val="0"/>
              </a:spcAft>
              <a:buSzPts val="1800"/>
              <a:buChar char="●"/>
            </a:pPr>
            <a:r>
              <a:rPr lang="en">
                <a:latin typeface="Courier New"/>
                <a:ea typeface="Courier New"/>
                <a:cs typeface="Courier New"/>
                <a:sym typeface="Courier New"/>
              </a:rPr>
              <a:t>int MPI_Recv(void *buf, int count, MPI_Datatype datatype,    int source, int tag, MPI_Comm comm, MPI_Status *status)</a:t>
            </a:r>
            <a:endParaRPr>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a:latin typeface="Courier New"/>
                <a:ea typeface="Courier New"/>
                <a:cs typeface="Courier New"/>
                <a:sym typeface="Courier New"/>
              </a:rPr>
              <a:t>int MPI_Send(const void *buf, int count, MPI_Datatype datatype, int dest, int tag, MPI_Comm comm)</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
              <a:t>In order for a message to be sent, the receiver must call Recv, and the sender must call Send. Once both functions run, the message is sent.</a:t>
            </a:r>
            <a:endParaRPr/>
          </a:p>
        </p:txBody>
      </p:sp>
      <p:sp>
        <p:nvSpPr>
          <p:cNvPr id="300" name="Google Shape;30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1000"/>
                                        <p:tgtEl>
                                          <p:spTgt spid="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xEl>
                                              <p:pRg st="1" end="1"/>
                                            </p:txEl>
                                          </p:spTgt>
                                        </p:tgtEl>
                                        <p:attrNameLst>
                                          <p:attrName>style.visibility</p:attrName>
                                        </p:attrNameLst>
                                      </p:cBhvr>
                                      <p:to>
                                        <p:strVal val="visible"/>
                                      </p:to>
                                    </p:set>
                                    <p:animEffect transition="in" filter="fade">
                                      <p:cBhvr>
                                        <p:cTn id="12" dur="1000"/>
                                        <p:tgtEl>
                                          <p:spTgt spid="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xEl>
                                              <p:pRg st="2" end="2"/>
                                            </p:txEl>
                                          </p:spTgt>
                                        </p:tgtEl>
                                        <p:attrNameLst>
                                          <p:attrName>style.visibility</p:attrName>
                                        </p:attrNameLst>
                                      </p:cBhvr>
                                      <p:to>
                                        <p:strVal val="visible"/>
                                      </p:to>
                                    </p:set>
                                    <p:animEffect transition="in" filter="fade">
                                      <p:cBhvr>
                                        <p:cTn id="17" dur="1000"/>
                                        <p:tgtEl>
                                          <p:spTgt spid="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xEl>
                                              <p:pRg st="3" end="3"/>
                                            </p:txEl>
                                          </p:spTgt>
                                        </p:tgtEl>
                                        <p:attrNameLst>
                                          <p:attrName>style.visibility</p:attrName>
                                        </p:attrNameLst>
                                      </p:cBhvr>
                                      <p:to>
                                        <p:strVal val="visible"/>
                                      </p:to>
                                    </p:set>
                                    <p:animEffect transition="in" filter="fade">
                                      <p:cBhvr>
                                        <p:cTn id="22" dur="1000"/>
                                        <p:tgtEl>
                                          <p:spTgt spid="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9">
                                            <p:txEl>
                                              <p:pRg st="4" end="4"/>
                                            </p:txEl>
                                          </p:spTgt>
                                        </p:tgtEl>
                                        <p:attrNameLst>
                                          <p:attrName>style.visibility</p:attrName>
                                        </p:attrNameLst>
                                      </p:cBhvr>
                                      <p:to>
                                        <p:strVal val="visible"/>
                                      </p:to>
                                    </p:set>
                                    <p:animEffect transition="in" filter="fade">
                                      <p:cBhvr>
                                        <p:cTn id="27" dur="1000"/>
                                        <p:tgtEl>
                                          <p:spTgt spid="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xEl>
                                              <p:pRg st="5" end="5"/>
                                            </p:txEl>
                                          </p:spTgt>
                                        </p:tgtEl>
                                        <p:attrNameLst>
                                          <p:attrName>style.visibility</p:attrName>
                                        </p:attrNameLst>
                                      </p:cBhvr>
                                      <p:to>
                                        <p:strVal val="visible"/>
                                      </p:to>
                                    </p:set>
                                    <p:animEffect transition="in" filter="fade">
                                      <p:cBhvr>
                                        <p:cTn id="32" dur="1000"/>
                                        <p:tgtEl>
                                          <p:spTgt spid="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9">
                                            <p:txEl>
                                              <p:pRg st="6" end="6"/>
                                            </p:txEl>
                                          </p:spTgt>
                                        </p:tgtEl>
                                        <p:attrNameLst>
                                          <p:attrName>style.visibility</p:attrName>
                                        </p:attrNameLst>
                                      </p:cBhvr>
                                      <p:to>
                                        <p:strVal val="visible"/>
                                      </p:to>
                                    </p:set>
                                    <p:animEffect transition="in" filter="fade">
                                      <p:cBhvr>
                                        <p:cTn id="37" dur="1000"/>
                                        <p:tgtEl>
                                          <p:spTgt spid="2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9">
                                            <p:txEl>
                                              <p:pRg st="7" end="7"/>
                                            </p:txEl>
                                          </p:spTgt>
                                        </p:tgtEl>
                                        <p:attrNameLst>
                                          <p:attrName>style.visibility</p:attrName>
                                        </p:attrNameLst>
                                      </p:cBhvr>
                                      <p:to>
                                        <p:strVal val="visible"/>
                                      </p:to>
                                    </p:set>
                                    <p:animEffect transition="in" filter="fade">
                                      <p:cBhvr>
                                        <p:cTn id="42" dur="1000"/>
                                        <p:tgtEl>
                                          <p:spTgt spid="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Communication</a:t>
            </a:r>
            <a:endParaRPr/>
          </a:p>
        </p:txBody>
      </p:sp>
      <p:sp>
        <p:nvSpPr>
          <p:cNvPr id="306" name="Google Shape;30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 dirty="0">
                <a:latin typeface="Courier New"/>
                <a:ea typeface="Courier New"/>
                <a:cs typeface="Courier New"/>
                <a:sym typeface="Courier New"/>
              </a:rPr>
              <a:t>int MPI_Recv(void *buf, int count, MPI_Datatype datatype,    int source, int tag, MPI_Comm comm, MPI_Status *status)</a:t>
            </a:r>
            <a:endParaRPr dirty="0">
              <a:latin typeface="Courier New"/>
              <a:ea typeface="Courier New"/>
              <a:cs typeface="Courier New"/>
              <a:sym typeface="Courier New"/>
            </a:endParaRPr>
          </a:p>
          <a:p>
            <a:pPr marL="457200" lvl="0" indent="-334327" algn="l" rtl="0">
              <a:spcBef>
                <a:spcPts val="0"/>
              </a:spcBef>
              <a:spcAft>
                <a:spcPts val="0"/>
              </a:spcAft>
              <a:buSzPct val="100000"/>
              <a:buFont typeface="Courier New"/>
              <a:buChar char="●"/>
            </a:pPr>
            <a:r>
              <a:rPr lang="en" dirty="0">
                <a:latin typeface="Courier New"/>
                <a:ea typeface="Courier New"/>
                <a:cs typeface="Courier New"/>
                <a:sym typeface="Courier New"/>
              </a:rPr>
              <a:t>int MPI_Send(const void *buf, int count, MPI_Datatype datatype, int dest, int tag, MPI_Comm comm)</a:t>
            </a:r>
            <a:endParaRPr dirty="0">
              <a:latin typeface="Courier New"/>
              <a:ea typeface="Courier New"/>
              <a:cs typeface="Courier New"/>
              <a:sym typeface="Courier New"/>
            </a:endParaRPr>
          </a:p>
          <a:p>
            <a:pPr marL="457200" lvl="0" indent="-334327" algn="l" rtl="0">
              <a:spcBef>
                <a:spcPts val="0"/>
              </a:spcBef>
              <a:spcAft>
                <a:spcPts val="0"/>
              </a:spcAft>
              <a:buSzPct val="100000"/>
              <a:buChar char="●"/>
            </a:pPr>
            <a:r>
              <a:rPr lang="en" dirty="0"/>
              <a:t>buf: An array of data to be sent/a buffer to receive data</a:t>
            </a:r>
            <a:endParaRPr dirty="0"/>
          </a:p>
          <a:p>
            <a:pPr marL="457200" lvl="0" indent="-334327" algn="l" rtl="0">
              <a:spcBef>
                <a:spcPts val="0"/>
              </a:spcBef>
              <a:spcAft>
                <a:spcPts val="0"/>
              </a:spcAft>
              <a:buSzPct val="100000"/>
              <a:buChar char="●"/>
            </a:pPr>
            <a:r>
              <a:rPr lang="en" dirty="0"/>
              <a:t>datatype: constants used to specify the type of the input (ex. MPI_UINT64_T)</a:t>
            </a:r>
            <a:endParaRPr dirty="0"/>
          </a:p>
          <a:p>
            <a:pPr marL="457200" lvl="0" indent="-334327" algn="l" rtl="0">
              <a:spcBef>
                <a:spcPts val="0"/>
              </a:spcBef>
              <a:spcAft>
                <a:spcPts val="0"/>
              </a:spcAft>
              <a:buSzPct val="100000"/>
              <a:buChar char="●"/>
            </a:pPr>
            <a:r>
              <a:rPr lang="en" dirty="0"/>
              <a:t>count: How many elements of datatype to receive</a:t>
            </a:r>
            <a:endParaRPr dirty="0"/>
          </a:p>
          <a:p>
            <a:pPr marL="457200" lvl="0" indent="-334327" algn="l" rtl="0">
              <a:spcBef>
                <a:spcPts val="0"/>
              </a:spcBef>
              <a:spcAft>
                <a:spcPts val="0"/>
              </a:spcAft>
              <a:buSzPct val="100000"/>
              <a:buChar char="●"/>
            </a:pPr>
            <a:r>
              <a:rPr lang="en" dirty="0"/>
              <a:t>dest: For Send only, the process ID of the intended recipient of the message</a:t>
            </a:r>
            <a:endParaRPr dirty="0"/>
          </a:p>
          <a:p>
            <a:pPr marL="457200" lvl="0" indent="-334327" algn="l" rtl="0">
              <a:spcBef>
                <a:spcPts val="0"/>
              </a:spcBef>
              <a:spcAft>
                <a:spcPts val="0"/>
              </a:spcAft>
              <a:buSzPct val="100000"/>
              <a:buChar char="●"/>
            </a:pPr>
            <a:r>
              <a:rPr lang="en" dirty="0"/>
              <a:t>source: For Recv only, the process ID of the expected sender of the message</a:t>
            </a:r>
            <a:endParaRPr dirty="0"/>
          </a:p>
          <a:p>
            <a:pPr marL="457200" lvl="0" indent="-334327" algn="l" rtl="0">
              <a:spcBef>
                <a:spcPts val="0"/>
              </a:spcBef>
              <a:spcAft>
                <a:spcPts val="0"/>
              </a:spcAft>
              <a:buSzPct val="100000"/>
              <a:buChar char="●"/>
            </a:pPr>
            <a:r>
              <a:rPr lang="en" dirty="0"/>
              <a:t>tag: For when you want to further classify messages</a:t>
            </a:r>
            <a:endParaRPr dirty="0"/>
          </a:p>
          <a:p>
            <a:pPr marL="914400" lvl="1" indent="-310832" algn="l" rtl="0">
              <a:spcBef>
                <a:spcPts val="0"/>
              </a:spcBef>
              <a:spcAft>
                <a:spcPts val="0"/>
              </a:spcAft>
              <a:buSzPct val="100000"/>
              <a:buChar char="○"/>
            </a:pPr>
            <a:r>
              <a:rPr lang="en" dirty="0"/>
              <a:t>A Send/Recv pair only "matches" if the tags are the same</a:t>
            </a:r>
            <a:endParaRPr dirty="0"/>
          </a:p>
          <a:p>
            <a:pPr marL="457200" lvl="0" indent="-334327" algn="l" rtl="0">
              <a:spcBef>
                <a:spcPts val="0"/>
              </a:spcBef>
              <a:spcAft>
                <a:spcPts val="0"/>
              </a:spcAft>
              <a:buSzPct val="100000"/>
              <a:buChar char="●"/>
            </a:pPr>
            <a:r>
              <a:rPr lang="en" dirty="0"/>
              <a:t>comm: The communication group; for this class, just set it to MPI_COMM_WORLD</a:t>
            </a:r>
            <a:endParaRPr dirty="0"/>
          </a:p>
          <a:p>
            <a:pPr marL="457200" lvl="0" indent="-334327" algn="l" rtl="0">
              <a:spcBef>
                <a:spcPts val="0"/>
              </a:spcBef>
              <a:spcAft>
                <a:spcPts val="0"/>
              </a:spcAft>
              <a:buSzPct val="100000"/>
              <a:buChar char="●"/>
            </a:pPr>
            <a:r>
              <a:rPr lang="en" dirty="0"/>
              <a:t>status: For Recv only, will be set to contain the source, tag, and error message of the communication</a:t>
            </a:r>
            <a:endParaRPr dirty="0"/>
          </a:p>
        </p:txBody>
      </p:sp>
      <p:sp>
        <p:nvSpPr>
          <p:cNvPr id="307" name="Google Shape;30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10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1" end="1"/>
                                            </p:txEl>
                                          </p:spTgt>
                                        </p:tgtEl>
                                        <p:attrNameLst>
                                          <p:attrName>style.visibility</p:attrName>
                                        </p:attrNameLst>
                                      </p:cBhvr>
                                      <p:to>
                                        <p:strVal val="visible"/>
                                      </p:to>
                                    </p:set>
                                    <p:animEffect transition="in" filter="fade">
                                      <p:cBhvr>
                                        <p:cTn id="12" dur="1000"/>
                                        <p:tgtEl>
                                          <p:spTgt spid="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xEl>
                                              <p:pRg st="2" end="2"/>
                                            </p:txEl>
                                          </p:spTgt>
                                        </p:tgtEl>
                                        <p:attrNameLst>
                                          <p:attrName>style.visibility</p:attrName>
                                        </p:attrNameLst>
                                      </p:cBhvr>
                                      <p:to>
                                        <p:strVal val="visible"/>
                                      </p:to>
                                    </p:set>
                                    <p:animEffect transition="in" filter="fade">
                                      <p:cBhvr>
                                        <p:cTn id="17" dur="1000"/>
                                        <p:tgtEl>
                                          <p:spTgt spid="3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6">
                                            <p:txEl>
                                              <p:pRg st="3" end="3"/>
                                            </p:txEl>
                                          </p:spTgt>
                                        </p:tgtEl>
                                        <p:attrNameLst>
                                          <p:attrName>style.visibility</p:attrName>
                                        </p:attrNameLst>
                                      </p:cBhvr>
                                      <p:to>
                                        <p:strVal val="visible"/>
                                      </p:to>
                                    </p:set>
                                    <p:animEffect transition="in" filter="fade">
                                      <p:cBhvr>
                                        <p:cTn id="22" dur="1000"/>
                                        <p:tgtEl>
                                          <p:spTgt spid="3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6">
                                            <p:txEl>
                                              <p:pRg st="4" end="4"/>
                                            </p:txEl>
                                          </p:spTgt>
                                        </p:tgtEl>
                                        <p:attrNameLst>
                                          <p:attrName>style.visibility</p:attrName>
                                        </p:attrNameLst>
                                      </p:cBhvr>
                                      <p:to>
                                        <p:strVal val="visible"/>
                                      </p:to>
                                    </p:set>
                                    <p:animEffect transition="in" filter="fade">
                                      <p:cBhvr>
                                        <p:cTn id="27" dur="1000"/>
                                        <p:tgtEl>
                                          <p:spTgt spid="3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6">
                                            <p:txEl>
                                              <p:pRg st="5" end="5"/>
                                            </p:txEl>
                                          </p:spTgt>
                                        </p:tgtEl>
                                        <p:attrNameLst>
                                          <p:attrName>style.visibility</p:attrName>
                                        </p:attrNameLst>
                                      </p:cBhvr>
                                      <p:to>
                                        <p:strVal val="visible"/>
                                      </p:to>
                                    </p:set>
                                    <p:animEffect transition="in" filter="fade">
                                      <p:cBhvr>
                                        <p:cTn id="32" dur="1000"/>
                                        <p:tgtEl>
                                          <p:spTgt spid="3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6">
                                            <p:txEl>
                                              <p:pRg st="6" end="6"/>
                                            </p:txEl>
                                          </p:spTgt>
                                        </p:tgtEl>
                                        <p:attrNameLst>
                                          <p:attrName>style.visibility</p:attrName>
                                        </p:attrNameLst>
                                      </p:cBhvr>
                                      <p:to>
                                        <p:strVal val="visible"/>
                                      </p:to>
                                    </p:set>
                                    <p:animEffect transition="in" filter="fade">
                                      <p:cBhvr>
                                        <p:cTn id="37" dur="1000"/>
                                        <p:tgtEl>
                                          <p:spTgt spid="3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6">
                                            <p:txEl>
                                              <p:pRg st="7" end="7"/>
                                            </p:txEl>
                                          </p:spTgt>
                                        </p:tgtEl>
                                        <p:attrNameLst>
                                          <p:attrName>style.visibility</p:attrName>
                                        </p:attrNameLst>
                                      </p:cBhvr>
                                      <p:to>
                                        <p:strVal val="visible"/>
                                      </p:to>
                                    </p:set>
                                    <p:animEffect transition="in" filter="fade">
                                      <p:cBhvr>
                                        <p:cTn id="42" dur="1000"/>
                                        <p:tgtEl>
                                          <p:spTgt spid="3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6">
                                            <p:txEl>
                                              <p:pRg st="8" end="8"/>
                                            </p:txEl>
                                          </p:spTgt>
                                        </p:tgtEl>
                                        <p:attrNameLst>
                                          <p:attrName>style.visibility</p:attrName>
                                        </p:attrNameLst>
                                      </p:cBhvr>
                                      <p:to>
                                        <p:strVal val="visible"/>
                                      </p:to>
                                    </p:set>
                                    <p:animEffect transition="in" filter="fade">
                                      <p:cBhvr>
                                        <p:cTn id="47" dur="1000"/>
                                        <p:tgtEl>
                                          <p:spTgt spid="30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6">
                                            <p:txEl>
                                              <p:pRg st="9" end="9"/>
                                            </p:txEl>
                                          </p:spTgt>
                                        </p:tgtEl>
                                        <p:attrNameLst>
                                          <p:attrName>style.visibility</p:attrName>
                                        </p:attrNameLst>
                                      </p:cBhvr>
                                      <p:to>
                                        <p:strVal val="visible"/>
                                      </p:to>
                                    </p:set>
                                    <p:animEffect transition="in" filter="fade">
                                      <p:cBhvr>
                                        <p:cTn id="52" dur="1000"/>
                                        <p:tgtEl>
                                          <p:spTgt spid="30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6">
                                            <p:txEl>
                                              <p:pRg st="10" end="10"/>
                                            </p:txEl>
                                          </p:spTgt>
                                        </p:tgtEl>
                                        <p:attrNameLst>
                                          <p:attrName>style.visibility</p:attrName>
                                        </p:attrNameLst>
                                      </p:cBhvr>
                                      <p:to>
                                        <p:strVal val="visible"/>
                                      </p:to>
                                    </p:set>
                                    <p:animEffect transition="in" filter="fade">
                                      <p:cBhvr>
                                        <p:cTn id="57" dur="1000"/>
                                        <p:tgtEl>
                                          <p:spTgt spid="30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Open MPI: Communication</a:t>
            </a:r>
            <a:endParaRPr/>
          </a:p>
        </p:txBody>
      </p:sp>
      <p:sp>
        <p:nvSpPr>
          <p:cNvPr id="313" name="Google Shape;31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Recv can specify a sender of MPI_ANY_SOURCE and tag of MPI_ANY_TAG to receive from any sender/tag</a:t>
            </a:r>
            <a:endParaRPr dirty="0"/>
          </a:p>
          <a:p>
            <a:pPr marL="914400" lvl="1" indent="-317500" algn="l" rtl="0">
              <a:spcBef>
                <a:spcPts val="0"/>
              </a:spcBef>
              <a:spcAft>
                <a:spcPts val="0"/>
              </a:spcAft>
              <a:buSzPts val="1400"/>
              <a:buChar char="○"/>
            </a:pPr>
            <a:r>
              <a:rPr lang="en" dirty="0"/>
              <a:t>Often useful in manager-worker frameworks</a:t>
            </a:r>
            <a:endParaRPr dirty="0"/>
          </a:p>
          <a:p>
            <a:pPr marL="914400" lvl="1" indent="-317500" algn="l" rtl="0">
              <a:spcBef>
                <a:spcPts val="0"/>
              </a:spcBef>
              <a:spcAft>
                <a:spcPts val="0"/>
              </a:spcAft>
              <a:buSzPts val="1400"/>
              <a:buChar char="○"/>
            </a:pPr>
            <a:r>
              <a:rPr lang="en" dirty="0"/>
              <a:t>Once this type of recv happens, the recipient can then check the status for more info. If the recipient doesn't need the status, you can set that argument to MPI_STATUS_IGNORE to save memory</a:t>
            </a:r>
            <a:endParaRPr dirty="0"/>
          </a:p>
          <a:p>
            <a:pPr marL="457200" lvl="0" indent="-342900" algn="l" rtl="0">
              <a:spcBef>
                <a:spcPts val="0"/>
              </a:spcBef>
              <a:spcAft>
                <a:spcPts val="0"/>
              </a:spcAft>
              <a:buSzPts val="1800"/>
              <a:buChar char="●"/>
            </a:pPr>
            <a:r>
              <a:rPr lang="en" dirty="0"/>
              <a:t>By default, Recv and Send are blocking; the process will wait until its partner is ready to communicate</a:t>
            </a:r>
            <a:endParaRPr dirty="0"/>
          </a:p>
          <a:p>
            <a:pPr marL="914400" lvl="1" indent="-317500" algn="l" rtl="0">
              <a:spcBef>
                <a:spcPts val="0"/>
              </a:spcBef>
              <a:spcAft>
                <a:spcPts val="0"/>
              </a:spcAft>
              <a:buSzPts val="1400"/>
              <a:buChar char="○"/>
            </a:pPr>
            <a:r>
              <a:rPr lang="en" dirty="0"/>
              <a:t>This can lead to deadlock; ex. if two processes wait for each other to send a message</a:t>
            </a:r>
            <a:endParaRPr dirty="0"/>
          </a:p>
          <a:p>
            <a:pPr marL="914400" lvl="1" indent="-317500" algn="l" rtl="0">
              <a:spcBef>
                <a:spcPts val="0"/>
              </a:spcBef>
              <a:spcAft>
                <a:spcPts val="0"/>
              </a:spcAft>
              <a:buSzPts val="1400"/>
              <a:buChar char="○"/>
            </a:pPr>
            <a:r>
              <a:rPr lang="en" dirty="0"/>
              <a:t>Can avoid this with IRecv and ISend, which are nonblocking versions of Recv and Send, respectively</a:t>
            </a:r>
            <a:endParaRPr dirty="0"/>
          </a:p>
        </p:txBody>
      </p:sp>
      <p:sp>
        <p:nvSpPr>
          <p:cNvPr id="314" name="Google Shape;31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Effect transition="in" filter="fade">
                                      <p:cBhvr>
                                        <p:cTn id="7" dur="1000"/>
                                        <p:tgtEl>
                                          <p:spTgt spid="3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3">
                                            <p:txEl>
                                              <p:pRg st="1" end="1"/>
                                            </p:txEl>
                                          </p:spTgt>
                                        </p:tgtEl>
                                        <p:attrNameLst>
                                          <p:attrName>style.visibility</p:attrName>
                                        </p:attrNameLst>
                                      </p:cBhvr>
                                      <p:to>
                                        <p:strVal val="visible"/>
                                      </p:to>
                                    </p:set>
                                    <p:animEffect transition="in" filter="fade">
                                      <p:cBhvr>
                                        <p:cTn id="12" dur="1000"/>
                                        <p:tgtEl>
                                          <p:spTgt spid="3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xEl>
                                              <p:pRg st="2" end="2"/>
                                            </p:txEl>
                                          </p:spTgt>
                                        </p:tgtEl>
                                        <p:attrNameLst>
                                          <p:attrName>style.visibility</p:attrName>
                                        </p:attrNameLst>
                                      </p:cBhvr>
                                      <p:to>
                                        <p:strVal val="visible"/>
                                      </p:to>
                                    </p:set>
                                    <p:animEffect transition="in" filter="fade">
                                      <p:cBhvr>
                                        <p:cTn id="17" dur="1000"/>
                                        <p:tgtEl>
                                          <p:spTgt spid="3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3">
                                            <p:txEl>
                                              <p:pRg st="3" end="3"/>
                                            </p:txEl>
                                          </p:spTgt>
                                        </p:tgtEl>
                                        <p:attrNameLst>
                                          <p:attrName>style.visibility</p:attrName>
                                        </p:attrNameLst>
                                      </p:cBhvr>
                                      <p:to>
                                        <p:strVal val="visible"/>
                                      </p:to>
                                    </p:set>
                                    <p:animEffect transition="in" filter="fade">
                                      <p:cBhvr>
                                        <p:cTn id="22" dur="1000"/>
                                        <p:tgtEl>
                                          <p:spTgt spid="3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3">
                                            <p:txEl>
                                              <p:pRg st="4" end="4"/>
                                            </p:txEl>
                                          </p:spTgt>
                                        </p:tgtEl>
                                        <p:attrNameLst>
                                          <p:attrName>style.visibility</p:attrName>
                                        </p:attrNameLst>
                                      </p:cBhvr>
                                      <p:to>
                                        <p:strVal val="visible"/>
                                      </p:to>
                                    </p:set>
                                    <p:animEffect transition="in" filter="fade">
                                      <p:cBhvr>
                                        <p:cTn id="27" dur="1000"/>
                                        <p:tgtEl>
                                          <p:spTgt spid="3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3">
                                            <p:txEl>
                                              <p:pRg st="5" end="5"/>
                                            </p:txEl>
                                          </p:spTgt>
                                        </p:tgtEl>
                                        <p:attrNameLst>
                                          <p:attrName>style.visibility</p:attrName>
                                        </p:attrNameLst>
                                      </p:cBhvr>
                                      <p:to>
                                        <p:strVal val="visible"/>
                                      </p:to>
                                    </p:set>
                                    <p:animEffect transition="in" filter="fade">
                                      <p:cBhvr>
                                        <p:cTn id="32" dur="1000"/>
                                        <p:tgtEl>
                                          <p:spTgt spid="3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to Matrix Multiplication</a:t>
            </a:r>
            <a:endParaRPr/>
          </a:p>
        </p:txBody>
      </p:sp>
      <p:sp>
        <p:nvSpPr>
          <p:cNvPr id="320" name="Google Shape;32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Normally, a single matrix multiplication won't be easy to multi-process</a:t>
            </a:r>
            <a:endParaRPr dirty="0"/>
          </a:p>
          <a:p>
            <a:pPr marL="914400" lvl="1" indent="-317500" algn="l" rtl="0">
              <a:spcBef>
                <a:spcPts val="0"/>
              </a:spcBef>
              <a:spcAft>
                <a:spcPts val="0"/>
              </a:spcAft>
              <a:buSzPts val="1400"/>
              <a:buChar char="○"/>
            </a:pPr>
            <a:r>
              <a:rPr lang="en" dirty="0"/>
              <a:t>Too much cross-communication, so trying to use MPI will likely just add a lot of file and message operations</a:t>
            </a:r>
            <a:endParaRPr dirty="0"/>
          </a:p>
          <a:p>
            <a:pPr marL="457200" lvl="0" indent="-342900" algn="l" rtl="0">
              <a:spcBef>
                <a:spcPts val="0"/>
              </a:spcBef>
              <a:spcAft>
                <a:spcPts val="0"/>
              </a:spcAft>
              <a:buSzPts val="1800"/>
              <a:buChar char="●"/>
            </a:pPr>
            <a:r>
              <a:rPr lang="en" dirty="0"/>
              <a:t>However, really useful if we have many matrix multiplications to do.</a:t>
            </a:r>
            <a:endParaRPr dirty="0"/>
          </a:p>
          <a:p>
            <a:pPr marL="457200" lvl="0" indent="-342900" algn="l" rtl="0">
              <a:spcBef>
                <a:spcPts val="0"/>
              </a:spcBef>
              <a:spcAft>
                <a:spcPts val="0"/>
              </a:spcAft>
              <a:buSzPts val="1800"/>
              <a:buChar char="●"/>
            </a:pPr>
            <a:r>
              <a:rPr lang="en" dirty="0"/>
              <a:t>Ex. Let's say we have ~100,000 independent matrix multiplications to do</a:t>
            </a:r>
            <a:endParaRPr dirty="0"/>
          </a:p>
          <a:p>
            <a:pPr marL="914400" lvl="1" indent="-317500" algn="l" rtl="0">
              <a:spcBef>
                <a:spcPts val="0"/>
              </a:spcBef>
              <a:spcAft>
                <a:spcPts val="0"/>
              </a:spcAft>
              <a:buSzPts val="1400"/>
              <a:buChar char="○"/>
            </a:pPr>
            <a:r>
              <a:rPr lang="en" dirty="0"/>
              <a:t>You have 200k files "Task0a.mat, Task0b.mat, Task1a.mat, …" in a folder somewhere, and need to make "Task0ab.mat", "Task1ab.mat", etc.</a:t>
            </a:r>
            <a:endParaRPr dirty="0"/>
          </a:p>
          <a:p>
            <a:pPr marL="457200" lvl="0" indent="-342900" algn="l" rtl="0">
              <a:spcBef>
                <a:spcPts val="0"/>
              </a:spcBef>
              <a:spcAft>
                <a:spcPts val="0"/>
              </a:spcAft>
              <a:buSzPts val="1800"/>
              <a:buChar char="●"/>
            </a:pPr>
            <a:r>
              <a:rPr lang="en" dirty="0"/>
              <a:t>How would we parallelize this over 1000 processes?</a:t>
            </a:r>
            <a:endParaRPr dirty="0"/>
          </a:p>
        </p:txBody>
      </p:sp>
      <p:sp>
        <p:nvSpPr>
          <p:cNvPr id="321" name="Google Shape;32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Effect transition="in" filter="fade">
                                      <p:cBhvr>
                                        <p:cTn id="7" dur="1000"/>
                                        <p:tgtEl>
                                          <p:spTgt spid="3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0">
                                            <p:txEl>
                                              <p:pRg st="1" end="1"/>
                                            </p:txEl>
                                          </p:spTgt>
                                        </p:tgtEl>
                                        <p:attrNameLst>
                                          <p:attrName>style.visibility</p:attrName>
                                        </p:attrNameLst>
                                      </p:cBhvr>
                                      <p:to>
                                        <p:strVal val="visible"/>
                                      </p:to>
                                    </p:set>
                                    <p:animEffect transition="in" filter="fade">
                                      <p:cBhvr>
                                        <p:cTn id="12" dur="1000"/>
                                        <p:tgtEl>
                                          <p:spTgt spid="3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0">
                                            <p:txEl>
                                              <p:pRg st="2" end="2"/>
                                            </p:txEl>
                                          </p:spTgt>
                                        </p:tgtEl>
                                        <p:attrNameLst>
                                          <p:attrName>style.visibility</p:attrName>
                                        </p:attrNameLst>
                                      </p:cBhvr>
                                      <p:to>
                                        <p:strVal val="visible"/>
                                      </p:to>
                                    </p:set>
                                    <p:animEffect transition="in" filter="fade">
                                      <p:cBhvr>
                                        <p:cTn id="17" dur="1000"/>
                                        <p:tgtEl>
                                          <p:spTgt spid="3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0">
                                            <p:txEl>
                                              <p:pRg st="3" end="3"/>
                                            </p:txEl>
                                          </p:spTgt>
                                        </p:tgtEl>
                                        <p:attrNameLst>
                                          <p:attrName>style.visibility</p:attrName>
                                        </p:attrNameLst>
                                      </p:cBhvr>
                                      <p:to>
                                        <p:strVal val="visible"/>
                                      </p:to>
                                    </p:set>
                                    <p:animEffect transition="in" filter="fade">
                                      <p:cBhvr>
                                        <p:cTn id="22" dur="1000"/>
                                        <p:tgtEl>
                                          <p:spTgt spid="3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0">
                                            <p:txEl>
                                              <p:pRg st="4" end="4"/>
                                            </p:txEl>
                                          </p:spTgt>
                                        </p:tgtEl>
                                        <p:attrNameLst>
                                          <p:attrName>style.visibility</p:attrName>
                                        </p:attrNameLst>
                                      </p:cBhvr>
                                      <p:to>
                                        <p:strVal val="visible"/>
                                      </p:to>
                                    </p:set>
                                    <p:animEffect transition="in" filter="fade">
                                      <p:cBhvr>
                                        <p:cTn id="27" dur="1000"/>
                                        <p:tgtEl>
                                          <p:spTgt spid="3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0">
                                            <p:txEl>
                                              <p:pRg st="5" end="5"/>
                                            </p:txEl>
                                          </p:spTgt>
                                        </p:tgtEl>
                                        <p:attrNameLst>
                                          <p:attrName>style.visibility</p:attrName>
                                        </p:attrNameLst>
                                      </p:cBhvr>
                                      <p:to>
                                        <p:strVal val="visible"/>
                                      </p:to>
                                    </p:set>
                                    <p:animEffect transition="in" filter="fade">
                                      <p:cBhvr>
                                        <p:cTn id="32" dur="1000"/>
                                        <p:tgtEl>
                                          <p:spTgt spid="3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Multiprocessing ManyMatMul: Naive Approach</a:t>
            </a:r>
            <a:endParaRPr/>
          </a:p>
        </p:txBody>
      </p:sp>
      <p:sp>
        <p:nvSpPr>
          <p:cNvPr id="327" name="Google Shape;327;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Have process 0 do tasks 0-99</a:t>
            </a:r>
            <a:br>
              <a:rPr lang="en"/>
            </a:br>
            <a:r>
              <a:rPr lang="en"/>
              <a:t>Have process 1 do tasks 100-199</a:t>
            </a:r>
            <a:br>
              <a:rPr lang="en"/>
            </a:br>
            <a:r>
              <a:rPr lang="en"/>
              <a:t>…</a:t>
            </a:r>
            <a:br>
              <a:rPr lang="en"/>
            </a:br>
            <a:r>
              <a:rPr lang="en"/>
              <a:t>Have process 999 do tasks 99900-99999</a:t>
            </a:r>
            <a:endParaRPr/>
          </a:p>
          <a:p>
            <a:pPr marL="457200" lvl="0" indent="-342900" algn="l" rtl="0">
              <a:spcBef>
                <a:spcPts val="1200"/>
              </a:spcBef>
              <a:spcAft>
                <a:spcPts val="0"/>
              </a:spcAft>
              <a:buSzPts val="1800"/>
              <a:buChar char="●"/>
            </a:pPr>
            <a:r>
              <a:rPr lang="en"/>
              <a:t>Any problems with this approach?</a:t>
            </a:r>
            <a:endParaRPr/>
          </a:p>
          <a:p>
            <a:pPr marL="457200" lvl="0" indent="-342900" algn="l" rtl="0">
              <a:spcBef>
                <a:spcPts val="0"/>
              </a:spcBef>
              <a:spcAft>
                <a:spcPts val="0"/>
              </a:spcAft>
              <a:buSzPts val="1800"/>
              <a:buChar char="●"/>
            </a:pPr>
            <a:r>
              <a:rPr lang="en"/>
              <a:t>While this will work, it might not load balance well</a:t>
            </a:r>
            <a:endParaRPr/>
          </a:p>
          <a:p>
            <a:pPr marL="914400" lvl="1" indent="-317500" algn="l" rtl="0">
              <a:spcBef>
                <a:spcPts val="0"/>
              </a:spcBef>
              <a:spcAft>
                <a:spcPts val="0"/>
              </a:spcAft>
              <a:buSzPts val="1400"/>
              <a:buChar char="○"/>
            </a:pPr>
            <a:r>
              <a:rPr lang="en"/>
              <a:t>What if the tasks were sorted by size/the last 100 were 1000 times larger than all the other tasks?</a:t>
            </a:r>
            <a:endParaRPr/>
          </a:p>
          <a:p>
            <a:pPr marL="457200" lvl="0" indent="-342900" algn="l" rtl="0">
              <a:spcBef>
                <a:spcPts val="0"/>
              </a:spcBef>
              <a:spcAft>
                <a:spcPts val="0"/>
              </a:spcAft>
              <a:buSzPts val="1800"/>
              <a:buChar char="●"/>
            </a:pPr>
            <a:r>
              <a:rPr lang="en"/>
              <a:t>Need some way to dynamically assign work, without tons of communication</a:t>
            </a:r>
            <a:endParaRPr/>
          </a:p>
        </p:txBody>
      </p:sp>
      <p:sp>
        <p:nvSpPr>
          <p:cNvPr id="328" name="Google Shape;32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fade">
                                      <p:cBhvr>
                                        <p:cTn id="7" dur="1000"/>
                                        <p:tgtEl>
                                          <p:spTgt spid="3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7">
                                            <p:txEl>
                                              <p:pRg st="1" end="1"/>
                                            </p:txEl>
                                          </p:spTgt>
                                        </p:tgtEl>
                                        <p:attrNameLst>
                                          <p:attrName>style.visibility</p:attrName>
                                        </p:attrNameLst>
                                      </p:cBhvr>
                                      <p:to>
                                        <p:strVal val="visible"/>
                                      </p:to>
                                    </p:set>
                                    <p:animEffect transition="in" filter="fade">
                                      <p:cBhvr>
                                        <p:cTn id="12" dur="1000"/>
                                        <p:tgtEl>
                                          <p:spTgt spid="3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xEl>
                                              <p:pRg st="2" end="2"/>
                                            </p:txEl>
                                          </p:spTgt>
                                        </p:tgtEl>
                                        <p:attrNameLst>
                                          <p:attrName>style.visibility</p:attrName>
                                        </p:attrNameLst>
                                      </p:cBhvr>
                                      <p:to>
                                        <p:strVal val="visible"/>
                                      </p:to>
                                    </p:set>
                                    <p:animEffect transition="in" filter="fade">
                                      <p:cBhvr>
                                        <p:cTn id="17" dur="1000"/>
                                        <p:tgtEl>
                                          <p:spTgt spid="3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7">
                                            <p:txEl>
                                              <p:pRg st="3" end="3"/>
                                            </p:txEl>
                                          </p:spTgt>
                                        </p:tgtEl>
                                        <p:attrNameLst>
                                          <p:attrName>style.visibility</p:attrName>
                                        </p:attrNameLst>
                                      </p:cBhvr>
                                      <p:to>
                                        <p:strVal val="visible"/>
                                      </p:to>
                                    </p:set>
                                    <p:animEffect transition="in" filter="fade">
                                      <p:cBhvr>
                                        <p:cTn id="22" dur="1000"/>
                                        <p:tgtEl>
                                          <p:spTgt spid="3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7">
                                            <p:txEl>
                                              <p:pRg st="4" end="4"/>
                                            </p:txEl>
                                          </p:spTgt>
                                        </p:tgtEl>
                                        <p:attrNameLst>
                                          <p:attrName>style.visibility</p:attrName>
                                        </p:attrNameLst>
                                      </p:cBhvr>
                                      <p:to>
                                        <p:strVal val="visible"/>
                                      </p:to>
                                    </p:set>
                                    <p:animEffect transition="in" filter="fade">
                                      <p:cBhvr>
                                        <p:cTn id="27" dur="1000"/>
                                        <p:tgtEl>
                                          <p:spTgt spid="3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MPI Example: The Manager-Worker framework</a:t>
            </a:r>
            <a:endParaRPr/>
          </a:p>
        </p:txBody>
      </p:sp>
      <p:sp>
        <p:nvSpPr>
          <p:cNvPr id="334" name="Google Shape;334;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very common framework for MPI programs; fairly simple to implement, while being versatile enough that you can adapt it to new purposes</a:t>
            </a:r>
            <a:endParaRPr/>
          </a:p>
          <a:p>
            <a:pPr marL="457200" lvl="0" indent="-342900" algn="l" rtl="0">
              <a:spcBef>
                <a:spcPts val="0"/>
              </a:spcBef>
              <a:spcAft>
                <a:spcPts val="0"/>
              </a:spcAft>
              <a:buSzPts val="1800"/>
              <a:buChar char="●"/>
            </a:pPr>
            <a:r>
              <a:rPr lang="en"/>
              <a:t>Assumes that the problem you're solving can be reduced to a set of independent tasks, that can be done in any order, independent of each other.</a:t>
            </a:r>
            <a:endParaRPr/>
          </a:p>
          <a:p>
            <a:pPr marL="457200" lvl="0" indent="-342900" algn="l" rtl="0">
              <a:spcBef>
                <a:spcPts val="0"/>
              </a:spcBef>
              <a:spcAft>
                <a:spcPts val="0"/>
              </a:spcAft>
              <a:buSzPts val="1800"/>
              <a:buChar char="●"/>
            </a:pPr>
            <a:r>
              <a:rPr lang="en"/>
              <a:t>Main idea: Have two roles:</a:t>
            </a:r>
            <a:endParaRPr/>
          </a:p>
          <a:p>
            <a:pPr marL="914400" lvl="1" indent="-317500" algn="l" rtl="0">
              <a:spcBef>
                <a:spcPts val="0"/>
              </a:spcBef>
              <a:spcAft>
                <a:spcPts val="0"/>
              </a:spcAft>
              <a:buSzPts val="1400"/>
              <a:buChar char="○"/>
            </a:pPr>
            <a:r>
              <a:rPr lang="en"/>
              <a:t>Manager, whose job is to assign work and inform the user of progress</a:t>
            </a:r>
            <a:endParaRPr/>
          </a:p>
          <a:p>
            <a:pPr marL="914400" lvl="1" indent="-317500" algn="l" rtl="0">
              <a:spcBef>
                <a:spcPts val="0"/>
              </a:spcBef>
              <a:spcAft>
                <a:spcPts val="0"/>
              </a:spcAft>
              <a:buSzPts val="1400"/>
              <a:buChar char="○"/>
            </a:pPr>
            <a:r>
              <a:rPr lang="en"/>
              <a:t>Worker, who receives work from the manager, and does the work</a:t>
            </a:r>
            <a:endParaRPr/>
          </a:p>
          <a:p>
            <a:pPr marL="457200" lvl="0" indent="-342900" algn="l" rtl="0">
              <a:spcBef>
                <a:spcPts val="0"/>
              </a:spcBef>
              <a:spcAft>
                <a:spcPts val="0"/>
              </a:spcAft>
              <a:buSzPts val="1800"/>
              <a:buChar char="●"/>
            </a:pPr>
            <a:r>
              <a:rPr lang="en"/>
              <a:t>Involves writing two versions of the code: one for process 0, and one for all other processes</a:t>
            </a:r>
            <a:endParaRPr/>
          </a:p>
        </p:txBody>
      </p:sp>
      <p:sp>
        <p:nvSpPr>
          <p:cNvPr id="335" name="Google Shape;335;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animEffect transition="in" filter="fade">
                                      <p:cBhvr>
                                        <p:cTn id="7" dur="1000"/>
                                        <p:tgtEl>
                                          <p:spTgt spid="3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4">
                                            <p:txEl>
                                              <p:pRg st="1" end="1"/>
                                            </p:txEl>
                                          </p:spTgt>
                                        </p:tgtEl>
                                        <p:attrNameLst>
                                          <p:attrName>style.visibility</p:attrName>
                                        </p:attrNameLst>
                                      </p:cBhvr>
                                      <p:to>
                                        <p:strVal val="visible"/>
                                      </p:to>
                                    </p:set>
                                    <p:animEffect transition="in" filter="fade">
                                      <p:cBhvr>
                                        <p:cTn id="12" dur="1000"/>
                                        <p:tgtEl>
                                          <p:spTgt spid="3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4">
                                            <p:txEl>
                                              <p:pRg st="2" end="2"/>
                                            </p:txEl>
                                          </p:spTgt>
                                        </p:tgtEl>
                                        <p:attrNameLst>
                                          <p:attrName>style.visibility</p:attrName>
                                        </p:attrNameLst>
                                      </p:cBhvr>
                                      <p:to>
                                        <p:strVal val="visible"/>
                                      </p:to>
                                    </p:set>
                                    <p:animEffect transition="in" filter="fade">
                                      <p:cBhvr>
                                        <p:cTn id="17" dur="1000"/>
                                        <p:tgtEl>
                                          <p:spTgt spid="3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4">
                                            <p:txEl>
                                              <p:pRg st="3" end="3"/>
                                            </p:txEl>
                                          </p:spTgt>
                                        </p:tgtEl>
                                        <p:attrNameLst>
                                          <p:attrName>style.visibility</p:attrName>
                                        </p:attrNameLst>
                                      </p:cBhvr>
                                      <p:to>
                                        <p:strVal val="visible"/>
                                      </p:to>
                                    </p:set>
                                    <p:animEffect transition="in" filter="fade">
                                      <p:cBhvr>
                                        <p:cTn id="22" dur="1000"/>
                                        <p:tgtEl>
                                          <p:spTgt spid="3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4">
                                            <p:txEl>
                                              <p:pRg st="4" end="4"/>
                                            </p:txEl>
                                          </p:spTgt>
                                        </p:tgtEl>
                                        <p:attrNameLst>
                                          <p:attrName>style.visibility</p:attrName>
                                        </p:attrNameLst>
                                      </p:cBhvr>
                                      <p:to>
                                        <p:strVal val="visible"/>
                                      </p:to>
                                    </p:set>
                                    <p:animEffect transition="in" filter="fade">
                                      <p:cBhvr>
                                        <p:cTn id="27" dur="1000"/>
                                        <p:tgtEl>
                                          <p:spTgt spid="3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4">
                                            <p:txEl>
                                              <p:pRg st="5" end="5"/>
                                            </p:txEl>
                                          </p:spTgt>
                                        </p:tgtEl>
                                        <p:attrNameLst>
                                          <p:attrName>style.visibility</p:attrName>
                                        </p:attrNameLst>
                                      </p:cBhvr>
                                      <p:to>
                                        <p:strVal val="visible"/>
                                      </p:to>
                                    </p:set>
                                    <p:animEffect transition="in" filter="fade">
                                      <p:cBhvr>
                                        <p:cTn id="32" dur="1000"/>
                                        <p:tgtEl>
                                          <p:spTgt spid="3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Manager Pseudocode</a:t>
            </a:r>
            <a:endParaRPr/>
          </a:p>
        </p:txBody>
      </p:sp>
      <p:sp>
        <p:nvSpPr>
          <p:cNvPr id="341" name="Google Shape;34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Set up</a:t>
            </a:r>
            <a:br>
              <a:rPr lang="en"/>
            </a:br>
            <a:r>
              <a:rPr lang="en"/>
              <a:t>While there's work to do:</a:t>
            </a:r>
            <a:br>
              <a:rPr lang="en"/>
            </a:br>
            <a:r>
              <a:rPr lang="en"/>
              <a:t>	Wait until a worker says "I'm ready for more work" (recv from all)</a:t>
            </a:r>
            <a:br>
              <a:rPr lang="en"/>
            </a:br>
            <a:r>
              <a:rPr lang="en"/>
              <a:t>	Find the next task to do</a:t>
            </a:r>
            <a:br>
              <a:rPr lang="en"/>
            </a:br>
            <a:r>
              <a:rPr lang="en"/>
              <a:t>	Send to the worker what task to do</a:t>
            </a:r>
            <a:br>
              <a:rPr lang="en"/>
            </a:br>
            <a:r>
              <a:rPr lang="en"/>
              <a:t>Repeat #Worker times:</a:t>
            </a:r>
            <a:br>
              <a:rPr lang="en"/>
            </a:br>
            <a:r>
              <a:rPr lang="en"/>
              <a:t>	Wait until a worker says "I'm ready for more work" (recv from all)</a:t>
            </a:r>
            <a:br>
              <a:rPr lang="en"/>
            </a:br>
            <a:r>
              <a:rPr lang="en"/>
              <a:t>	Send to the worker "All work done"</a:t>
            </a:r>
            <a:br>
              <a:rPr lang="en"/>
            </a:br>
            <a:r>
              <a:rPr lang="en"/>
              <a:t>Finalize</a:t>
            </a:r>
            <a:br>
              <a:rPr lang="en"/>
            </a:br>
            <a:r>
              <a:rPr lang="en"/>
              <a:t>	</a:t>
            </a:r>
            <a:endParaRPr/>
          </a:p>
        </p:txBody>
      </p:sp>
      <p:sp>
        <p:nvSpPr>
          <p:cNvPr id="342" name="Google Shape;34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1">
                                            <p:txEl>
                                              <p:pRg st="0" end="0"/>
                                            </p:txEl>
                                          </p:spTgt>
                                        </p:tgtEl>
                                        <p:attrNameLst>
                                          <p:attrName>style.visibility</p:attrName>
                                        </p:attrNameLst>
                                      </p:cBhvr>
                                      <p:to>
                                        <p:strVal val="visible"/>
                                      </p:to>
                                    </p:set>
                                    <p:animEffect transition="in" filter="fade">
                                      <p:cBhvr>
                                        <p:cTn id="7" dur="1000"/>
                                        <p:tgtEl>
                                          <p:spTgt spid="3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Worker Pseudocode</a:t>
            </a:r>
            <a:endParaRPr/>
          </a:p>
        </p:txBody>
      </p:sp>
      <p:sp>
        <p:nvSpPr>
          <p:cNvPr id="348" name="Google Shape;348;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Set up</a:t>
            </a:r>
            <a:br>
              <a:rPr lang="en"/>
            </a:br>
            <a:r>
              <a:rPr lang="en"/>
              <a:t>While True:</a:t>
            </a:r>
            <a:br>
              <a:rPr lang="en"/>
            </a:br>
            <a:r>
              <a:rPr lang="en"/>
              <a:t>	Send to the manager "I'm ready for more work"</a:t>
            </a:r>
            <a:br>
              <a:rPr lang="en"/>
            </a:br>
            <a:r>
              <a:rPr lang="en"/>
              <a:t>	Receive message from manager</a:t>
            </a:r>
            <a:br>
              <a:rPr lang="en"/>
            </a:br>
            <a:r>
              <a:rPr lang="en"/>
              <a:t>	If message is "Here's more work":</a:t>
            </a:r>
            <a:br>
              <a:rPr lang="en"/>
            </a:br>
            <a:r>
              <a:rPr lang="en"/>
              <a:t>		Do the work</a:t>
            </a:r>
            <a:br>
              <a:rPr lang="en"/>
            </a:br>
            <a:r>
              <a:rPr lang="en"/>
              <a:t>	Else if message is "All work done":</a:t>
            </a:r>
            <a:br>
              <a:rPr lang="en"/>
            </a:br>
            <a:r>
              <a:rPr lang="en"/>
              <a:t>		break</a:t>
            </a:r>
            <a:br>
              <a:rPr lang="en"/>
            </a:br>
            <a:r>
              <a:rPr lang="en"/>
              <a:t>Finalize</a:t>
            </a:r>
            <a:endParaRPr/>
          </a:p>
        </p:txBody>
      </p:sp>
      <p:sp>
        <p:nvSpPr>
          <p:cNvPr id="349" name="Google Shape;34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animEffect transition="in" filter="fade">
                                      <p:cBhvr>
                                        <p:cTn id="7" dur="1000"/>
                                        <p:tgtEl>
                                          <p:spTgt spid="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3" name="Google Shape;163;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64" name="Google Shape;16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165" name="Google Shape;165;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send messages?</a:t>
            </a:r>
            <a:endParaRPr/>
          </a:p>
        </p:txBody>
      </p:sp>
      <p:sp>
        <p:nvSpPr>
          <p:cNvPr id="355" name="Google Shape;355;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Generally want to minimize the size of each message.</a:t>
            </a:r>
            <a:endParaRPr dirty="0"/>
          </a:p>
          <a:p>
            <a:pPr marL="457200" lvl="0" indent="-342900" algn="l" rtl="0">
              <a:spcBef>
                <a:spcPts val="0"/>
              </a:spcBef>
              <a:spcAft>
                <a:spcPts val="0"/>
              </a:spcAft>
              <a:buSzPts val="1800"/>
              <a:buChar char="●"/>
            </a:pPr>
            <a:r>
              <a:rPr lang="en" dirty="0"/>
              <a:t>Easiest option: Assign each task/task type a number, and send that number as your message. This is your communication protocol.</a:t>
            </a:r>
            <a:endParaRPr dirty="0"/>
          </a:p>
          <a:p>
            <a:pPr marL="914400" lvl="1" indent="-317500" algn="l" rtl="0">
              <a:spcBef>
                <a:spcPts val="0"/>
              </a:spcBef>
              <a:spcAft>
                <a:spcPts val="0"/>
              </a:spcAft>
              <a:buSzPts val="1400"/>
              <a:buChar char="○"/>
            </a:pPr>
            <a:r>
              <a:rPr lang="en" dirty="0"/>
              <a:t>Ex. -1 means "No more work", 0 means "Do task 0", 1 means "Do task 1", etc.</a:t>
            </a:r>
            <a:endParaRPr dirty="0"/>
          </a:p>
          <a:p>
            <a:pPr marL="914400" lvl="1" indent="-317500" algn="l" rtl="0">
              <a:spcBef>
                <a:spcPts val="0"/>
              </a:spcBef>
              <a:spcAft>
                <a:spcPts val="0"/>
              </a:spcAft>
              <a:buSzPts val="1400"/>
              <a:buChar char="○"/>
            </a:pPr>
            <a:r>
              <a:rPr lang="en" dirty="0"/>
              <a:t>Up to you how you encode this, but make sure you document this somewhere for your sanity</a:t>
            </a:r>
            <a:endParaRPr dirty="0"/>
          </a:p>
          <a:p>
            <a:pPr marL="457200" lvl="0" indent="-342900" algn="l" rtl="0">
              <a:spcBef>
                <a:spcPts val="0"/>
              </a:spcBef>
              <a:spcAft>
                <a:spcPts val="0"/>
              </a:spcAft>
              <a:buSzPts val="1800"/>
              <a:buChar char="●"/>
            </a:pPr>
            <a:r>
              <a:rPr lang="en" dirty="0"/>
              <a:t>If some task requires input parameters or returns an output, might run several more rounds of recvs/sends.</a:t>
            </a:r>
            <a:endParaRPr dirty="0"/>
          </a:p>
          <a:p>
            <a:pPr marL="457200" lvl="0" indent="-342900" algn="l" rtl="0">
              <a:spcBef>
                <a:spcPts val="0"/>
              </a:spcBef>
              <a:spcAft>
                <a:spcPts val="0"/>
              </a:spcAft>
              <a:buSzPts val="1800"/>
              <a:buChar char="●"/>
            </a:pPr>
            <a:r>
              <a:rPr lang="en" dirty="0"/>
              <a:t>Alternatively, each task's input is from a file, and each task's output is sent to another file. This means you just need to send one number to assign a task, and the worker thread can directly read/write input files.</a:t>
            </a:r>
            <a:endParaRPr dirty="0"/>
          </a:p>
        </p:txBody>
      </p:sp>
      <p:sp>
        <p:nvSpPr>
          <p:cNvPr id="356" name="Google Shape;356;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000"/>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000"/>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000"/>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Effect transition="in" filter="fade">
                                      <p:cBhvr>
                                        <p:cTn id="22" dur="1000"/>
                                        <p:tgtEl>
                                          <p:spTgt spid="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4" end="4"/>
                                            </p:txEl>
                                          </p:spTgt>
                                        </p:tgtEl>
                                        <p:attrNameLst>
                                          <p:attrName>style.visibility</p:attrName>
                                        </p:attrNameLst>
                                      </p:cBhvr>
                                      <p:to>
                                        <p:strVal val="visible"/>
                                      </p:to>
                                    </p:set>
                                    <p:animEffect transition="in" filter="fade">
                                      <p:cBhvr>
                                        <p:cTn id="27" dur="1000"/>
                                        <p:tgtEl>
                                          <p:spTgt spid="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5" end="5"/>
                                            </p:txEl>
                                          </p:spTgt>
                                        </p:tgtEl>
                                        <p:attrNameLst>
                                          <p:attrName>style.visibility</p:attrName>
                                        </p:attrNameLst>
                                      </p:cBhvr>
                                      <p:to>
                                        <p:strVal val="visible"/>
                                      </p:to>
                                    </p:set>
                                    <p:animEffect transition="in" filter="fade">
                                      <p:cBhvr>
                                        <p:cTn id="32" dur="1000"/>
                                        <p:tgtEl>
                                          <p:spTgt spid="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Multiprocessing ManyMatMul: Manager-Worker Approach</a:t>
            </a:r>
            <a:endParaRPr/>
          </a:p>
          <a:p>
            <a:pPr marL="0" lvl="0" indent="0" algn="l" rtl="0">
              <a:spcBef>
                <a:spcPts val="0"/>
              </a:spcBef>
              <a:spcAft>
                <a:spcPts val="0"/>
              </a:spcAft>
              <a:buNone/>
            </a:pPr>
            <a:endParaRPr/>
          </a:p>
        </p:txBody>
      </p:sp>
      <p:sp>
        <p:nvSpPr>
          <p:cNvPr id="362" name="Google Shape;362;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We do end up "wasting" one process as a manager, but it's generally a good idea to not have the manager do other work</a:t>
            </a:r>
            <a:endParaRPr/>
          </a:p>
          <a:p>
            <a:pPr marL="914400" lvl="1" indent="-317500" algn="l" rtl="0">
              <a:spcBef>
                <a:spcPts val="0"/>
              </a:spcBef>
              <a:spcAft>
                <a:spcPts val="0"/>
              </a:spcAft>
              <a:buSzPts val="1400"/>
              <a:buChar char="○"/>
            </a:pPr>
            <a:r>
              <a:rPr lang="en"/>
              <a:t>If the manager gets stuck with a hard task, ends up stalling all the other workers</a:t>
            </a:r>
            <a:endParaRPr/>
          </a:p>
          <a:p>
            <a:pPr marL="457200" lvl="0" indent="-342900" algn="l" rtl="0">
              <a:spcBef>
                <a:spcPts val="0"/>
              </a:spcBef>
              <a:spcAft>
                <a:spcPts val="0"/>
              </a:spcAft>
              <a:buSzPts val="1800"/>
              <a:buChar char="●"/>
            </a:pPr>
            <a:r>
              <a:rPr lang="en"/>
              <a:t>By having only one manager in charge of the big picture, no need to worry about concurrency issues</a:t>
            </a:r>
            <a:endParaRPr/>
          </a:p>
          <a:p>
            <a:pPr marL="457200" lvl="0" indent="-342900" algn="l" rtl="0">
              <a:spcBef>
                <a:spcPts val="0"/>
              </a:spcBef>
              <a:spcAft>
                <a:spcPts val="0"/>
              </a:spcAft>
              <a:buSzPts val="1800"/>
              <a:buChar char="●"/>
            </a:pPr>
            <a:r>
              <a:rPr lang="en"/>
              <a:t>Make sure that all processes receive a kill command; otherwise, we get zombie processes</a:t>
            </a:r>
            <a:endParaRPr/>
          </a:p>
          <a:p>
            <a:pPr marL="457200" lvl="0" indent="-342900" algn="l" rtl="0">
              <a:spcBef>
                <a:spcPts val="0"/>
              </a:spcBef>
              <a:spcAft>
                <a:spcPts val="0"/>
              </a:spcAft>
              <a:buSzPts val="1800"/>
              <a:buChar char="●"/>
            </a:pPr>
            <a:r>
              <a:rPr lang="en"/>
              <a:t>What if the tasks had some dependencies? (ex. Matmul 100 needs to be done after Matmul 99 and 98)</a:t>
            </a:r>
            <a:endParaRPr/>
          </a:p>
          <a:p>
            <a:pPr marL="914400" lvl="1" indent="-317500" algn="l" rtl="0">
              <a:spcBef>
                <a:spcPts val="0"/>
              </a:spcBef>
              <a:spcAft>
                <a:spcPts val="0"/>
              </a:spcAft>
              <a:buSzPts val="1400"/>
              <a:buChar char="○"/>
            </a:pPr>
            <a:r>
              <a:rPr lang="en"/>
              <a:t>Set up a queue of work that can be done right now, and keep track of how much work needs to be done total</a:t>
            </a:r>
            <a:endParaRPr/>
          </a:p>
          <a:p>
            <a:pPr marL="914400" lvl="1" indent="-317500" algn="l" rtl="0">
              <a:spcBef>
                <a:spcPts val="0"/>
              </a:spcBef>
              <a:spcAft>
                <a:spcPts val="0"/>
              </a:spcAft>
              <a:buSzPts val="1400"/>
              <a:buChar char="○"/>
            </a:pPr>
            <a:r>
              <a:rPr lang="en"/>
              <a:t>If a worker finishes when there's no work to do right now, tell the worker to wait and come back in a few milliseconds.</a:t>
            </a:r>
            <a:endParaRPr/>
          </a:p>
        </p:txBody>
      </p:sp>
      <p:sp>
        <p:nvSpPr>
          <p:cNvPr id="363" name="Google Shape;363;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animEffect transition="in" filter="fade">
                                      <p:cBhvr>
                                        <p:cTn id="7" dur="1000"/>
                                        <p:tgtEl>
                                          <p:spTgt spid="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2">
                                            <p:txEl>
                                              <p:pRg st="1" end="1"/>
                                            </p:txEl>
                                          </p:spTgt>
                                        </p:tgtEl>
                                        <p:attrNameLst>
                                          <p:attrName>style.visibility</p:attrName>
                                        </p:attrNameLst>
                                      </p:cBhvr>
                                      <p:to>
                                        <p:strVal val="visible"/>
                                      </p:to>
                                    </p:set>
                                    <p:animEffect transition="in" filter="fade">
                                      <p:cBhvr>
                                        <p:cTn id="12" dur="1000"/>
                                        <p:tgtEl>
                                          <p:spTgt spid="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2">
                                            <p:txEl>
                                              <p:pRg st="2" end="2"/>
                                            </p:txEl>
                                          </p:spTgt>
                                        </p:tgtEl>
                                        <p:attrNameLst>
                                          <p:attrName>style.visibility</p:attrName>
                                        </p:attrNameLst>
                                      </p:cBhvr>
                                      <p:to>
                                        <p:strVal val="visible"/>
                                      </p:to>
                                    </p:set>
                                    <p:animEffect transition="in" filter="fade">
                                      <p:cBhvr>
                                        <p:cTn id="17" dur="1000"/>
                                        <p:tgtEl>
                                          <p:spTgt spid="3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2">
                                            <p:txEl>
                                              <p:pRg st="3" end="3"/>
                                            </p:txEl>
                                          </p:spTgt>
                                        </p:tgtEl>
                                        <p:attrNameLst>
                                          <p:attrName>style.visibility</p:attrName>
                                        </p:attrNameLst>
                                      </p:cBhvr>
                                      <p:to>
                                        <p:strVal val="visible"/>
                                      </p:to>
                                    </p:set>
                                    <p:animEffect transition="in" filter="fade">
                                      <p:cBhvr>
                                        <p:cTn id="22" dur="1000"/>
                                        <p:tgtEl>
                                          <p:spTgt spid="3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2">
                                            <p:txEl>
                                              <p:pRg st="4" end="4"/>
                                            </p:txEl>
                                          </p:spTgt>
                                        </p:tgtEl>
                                        <p:attrNameLst>
                                          <p:attrName>style.visibility</p:attrName>
                                        </p:attrNameLst>
                                      </p:cBhvr>
                                      <p:to>
                                        <p:strVal val="visible"/>
                                      </p:to>
                                    </p:set>
                                    <p:animEffect transition="in" filter="fade">
                                      <p:cBhvr>
                                        <p:cTn id="27" dur="1000"/>
                                        <p:tgtEl>
                                          <p:spTgt spid="3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2">
                                            <p:txEl>
                                              <p:pRg st="5" end="5"/>
                                            </p:txEl>
                                          </p:spTgt>
                                        </p:tgtEl>
                                        <p:attrNameLst>
                                          <p:attrName>style.visibility</p:attrName>
                                        </p:attrNameLst>
                                      </p:cBhvr>
                                      <p:to>
                                        <p:strVal val="visible"/>
                                      </p:to>
                                    </p:set>
                                    <p:animEffect transition="in" filter="fade">
                                      <p:cBhvr>
                                        <p:cTn id="32" dur="1000"/>
                                        <p:tgtEl>
                                          <p:spTgt spid="3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2">
                                            <p:txEl>
                                              <p:pRg st="6" end="6"/>
                                            </p:txEl>
                                          </p:spTgt>
                                        </p:tgtEl>
                                        <p:attrNameLst>
                                          <p:attrName>style.visibility</p:attrName>
                                        </p:attrNameLst>
                                      </p:cBhvr>
                                      <p:to>
                                        <p:strVal val="visible"/>
                                      </p:to>
                                    </p:set>
                                    <p:animEffect transition="in" filter="fade">
                                      <p:cBhvr>
                                        <p:cTn id="37" dur="1000"/>
                                        <p:tgtEl>
                                          <p:spTgt spid="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Multiprocess+Multithreading?</a:t>
            </a:r>
            <a:endParaRPr/>
          </a:p>
          <a:p>
            <a:pPr marL="0" lvl="0" indent="0" algn="l" rtl="0">
              <a:spcBef>
                <a:spcPts val="0"/>
              </a:spcBef>
              <a:spcAft>
                <a:spcPts val="0"/>
              </a:spcAft>
              <a:buNone/>
            </a:pPr>
            <a:endParaRPr/>
          </a:p>
        </p:txBody>
      </p:sp>
      <p:sp>
        <p:nvSpPr>
          <p:cNvPr id="369" name="Google Shape;369;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You can theoretically run a multiprocess program as a multithreaded one without communications</a:t>
            </a:r>
            <a:endParaRPr dirty="0"/>
          </a:p>
          <a:p>
            <a:pPr marL="457200" lvl="0" indent="-342900" algn="l" rtl="0">
              <a:spcBef>
                <a:spcPts val="0"/>
              </a:spcBef>
              <a:spcAft>
                <a:spcPts val="0"/>
              </a:spcAft>
              <a:buSzPts val="1800"/>
              <a:buChar char="●"/>
            </a:pPr>
            <a:r>
              <a:rPr lang="en" dirty="0"/>
              <a:t>Generally, lack of communications causes the multiprocess program to be slower/less applicable</a:t>
            </a:r>
            <a:endParaRPr dirty="0"/>
          </a:p>
          <a:p>
            <a:pPr marL="457200" lvl="0" indent="-342900" algn="l" rtl="0">
              <a:spcBef>
                <a:spcPts val="0"/>
              </a:spcBef>
              <a:spcAft>
                <a:spcPts val="0"/>
              </a:spcAft>
              <a:buSzPts val="1800"/>
              <a:buChar char="●"/>
            </a:pPr>
            <a:r>
              <a:rPr lang="en" dirty="0"/>
              <a:t>At the same time, multithreaded code is limited to one node, while multiprocess code can be extended indefinitely.</a:t>
            </a:r>
            <a:endParaRPr dirty="0"/>
          </a:p>
          <a:p>
            <a:pPr marL="457200" lvl="0" indent="-342900" algn="l" rtl="0">
              <a:spcBef>
                <a:spcPts val="0"/>
              </a:spcBef>
              <a:spcAft>
                <a:spcPts val="0"/>
              </a:spcAft>
              <a:buSzPts val="1800"/>
              <a:buChar char="●"/>
            </a:pPr>
            <a:r>
              <a:rPr lang="en" dirty="0"/>
              <a:t>Can get some improvement by making one process per node, and each process uses #cores/node threads, but this will specialize your code more towards a particular architecture.</a:t>
            </a:r>
            <a:endParaRPr dirty="0"/>
          </a:p>
        </p:txBody>
      </p:sp>
      <p:sp>
        <p:nvSpPr>
          <p:cNvPr id="370" name="Google Shape;370;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1000"/>
                                        <p:tgtEl>
                                          <p:spTgt spid="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xEl>
                                              <p:pRg st="1" end="1"/>
                                            </p:txEl>
                                          </p:spTgt>
                                        </p:tgtEl>
                                        <p:attrNameLst>
                                          <p:attrName>style.visibility</p:attrName>
                                        </p:attrNameLst>
                                      </p:cBhvr>
                                      <p:to>
                                        <p:strVal val="visible"/>
                                      </p:to>
                                    </p:set>
                                    <p:animEffect transition="in" filter="fade">
                                      <p:cBhvr>
                                        <p:cTn id="12" dur="1000"/>
                                        <p:tgtEl>
                                          <p:spTgt spid="3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xEl>
                                              <p:pRg st="2" end="2"/>
                                            </p:txEl>
                                          </p:spTgt>
                                        </p:tgtEl>
                                        <p:attrNameLst>
                                          <p:attrName>style.visibility</p:attrName>
                                        </p:attrNameLst>
                                      </p:cBhvr>
                                      <p:to>
                                        <p:strVal val="visible"/>
                                      </p:to>
                                    </p:set>
                                    <p:animEffect transition="in" filter="fade">
                                      <p:cBhvr>
                                        <p:cTn id="17" dur="1000"/>
                                        <p:tgtEl>
                                          <p:spTgt spid="3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9">
                                            <p:txEl>
                                              <p:pRg st="3" end="3"/>
                                            </p:txEl>
                                          </p:spTgt>
                                        </p:tgtEl>
                                        <p:attrNameLst>
                                          <p:attrName>style.visibility</p:attrName>
                                        </p:attrNameLst>
                                      </p:cBhvr>
                                      <p:to>
                                        <p:strVal val="visible"/>
                                      </p:to>
                                    </p:set>
                                    <p:animEffect transition="in" filter="fade">
                                      <p:cBhvr>
                                        <p:cTn id="22" dur="1000"/>
                                        <p:tgtEl>
                                          <p:spTgt spid="36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Performance Programming Overview</a:t>
            </a:r>
            <a:endParaRPr/>
          </a:p>
          <a:p>
            <a:pPr marL="0" lvl="0" indent="0" algn="l" rtl="0">
              <a:spcBef>
                <a:spcPts val="0"/>
              </a:spcBef>
              <a:spcAft>
                <a:spcPts val="0"/>
              </a:spcAft>
              <a:buNone/>
            </a:pPr>
            <a:endParaRPr/>
          </a:p>
        </p:txBody>
      </p:sp>
      <p:sp>
        <p:nvSpPr>
          <p:cNvPr id="376" name="Google Shape;376;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aphicFrame>
        <p:nvGraphicFramePr>
          <p:cNvPr id="377" name="Google Shape;377;p67"/>
          <p:cNvGraphicFramePr/>
          <p:nvPr/>
        </p:nvGraphicFramePr>
        <p:xfrm>
          <a:off x="222500" y="1316425"/>
          <a:ext cx="7969000" cy="3535470"/>
        </p:xfrm>
        <a:graphic>
          <a:graphicData uri="http://schemas.openxmlformats.org/drawingml/2006/table">
            <a:tbl>
              <a:tblPr>
                <a:noFill/>
                <a:tableStyleId>{D10D2716-51D4-45A6-A761-EBF328FB8045}</a:tableStyleId>
              </a:tblPr>
              <a:tblGrid>
                <a:gridCol w="2219800">
                  <a:extLst>
                    <a:ext uri="{9D8B030D-6E8A-4147-A177-3AD203B41FA5}">
                      <a16:colId xmlns:a16="http://schemas.microsoft.com/office/drawing/2014/main" val="20000"/>
                    </a:ext>
                  </a:extLst>
                </a:gridCol>
                <a:gridCol w="959575">
                  <a:extLst>
                    <a:ext uri="{9D8B030D-6E8A-4147-A177-3AD203B41FA5}">
                      <a16:colId xmlns:a16="http://schemas.microsoft.com/office/drawing/2014/main" val="20001"/>
                    </a:ext>
                  </a:extLst>
                </a:gridCol>
                <a:gridCol w="2164225">
                  <a:extLst>
                    <a:ext uri="{9D8B030D-6E8A-4147-A177-3AD203B41FA5}">
                      <a16:colId xmlns:a16="http://schemas.microsoft.com/office/drawing/2014/main" val="20002"/>
                    </a:ext>
                  </a:extLst>
                </a:gridCol>
                <a:gridCol w="2625400">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r>
                        <a:rPr lang="en"/>
                        <a:t>Optimization</a:t>
                      </a:r>
                      <a:endParaRPr/>
                    </a:p>
                  </a:txBody>
                  <a:tcPr marL="91425" marR="91425" marT="91425" marB="91425"/>
                </a:tc>
                <a:tc>
                  <a:txBody>
                    <a:bodyPr/>
                    <a:lstStyle/>
                    <a:p>
                      <a:pPr marL="0" lvl="0" indent="0" algn="ctr" rtl="0">
                        <a:spcBef>
                          <a:spcPts val="0"/>
                        </a:spcBef>
                        <a:spcAft>
                          <a:spcPts val="0"/>
                        </a:spcAft>
                        <a:buNone/>
                      </a:pPr>
                      <a:r>
                        <a:rPr lang="en" sz="900"/>
                        <a:t>Max Speedup</a:t>
                      </a:r>
                      <a:endParaRPr sz="900"/>
                    </a:p>
                  </a:txBody>
                  <a:tcPr marL="91425" marR="91425" marT="91425" marB="91425"/>
                </a:tc>
                <a:tc>
                  <a:txBody>
                    <a:bodyPr/>
                    <a:lstStyle/>
                    <a:p>
                      <a:pPr marL="0" lvl="0" indent="0" algn="ctr" rtl="0">
                        <a:spcBef>
                          <a:spcPts val="0"/>
                        </a:spcBef>
                        <a:spcAft>
                          <a:spcPts val="0"/>
                        </a:spcAft>
                        <a:buNone/>
                      </a:pPr>
                      <a:r>
                        <a:rPr lang="en"/>
                        <a:t>Pros</a:t>
                      </a:r>
                      <a:endParaRPr/>
                    </a:p>
                  </a:txBody>
                  <a:tcPr marL="91425" marR="91425" marT="91425" marB="91425"/>
                </a:tc>
                <a:tc>
                  <a:txBody>
                    <a:bodyPr/>
                    <a:lstStyle/>
                    <a:p>
                      <a:pPr marL="0" lvl="0" indent="0" algn="ctr" rtl="0">
                        <a:spcBef>
                          <a:spcPts val="0"/>
                        </a:spcBef>
                        <a:spcAft>
                          <a:spcPts val="0"/>
                        </a:spcAft>
                        <a:buNone/>
                      </a:pPr>
                      <a:r>
                        <a:rPr lang="en"/>
                        <a:t>Cons</a:t>
                      </a:r>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a:t>Register/Function Inlining</a:t>
                      </a:r>
                      <a:endParaRPr/>
                    </a:p>
                  </a:txBody>
                  <a:tcPr marL="91425" marR="91425" marT="91425" marB="91425"/>
                </a:tc>
                <a:tc>
                  <a:txBody>
                    <a:bodyPr/>
                    <a:lstStyle/>
                    <a:p>
                      <a:pPr marL="0" lvl="0" indent="0" algn="l" rtl="0">
                        <a:spcBef>
                          <a:spcPts val="0"/>
                        </a:spcBef>
                        <a:spcAft>
                          <a:spcPts val="0"/>
                        </a:spcAft>
                        <a:buNone/>
                      </a:pPr>
                      <a:r>
                        <a:rPr lang="en"/>
                        <a:t>&lt;2x</a:t>
                      </a:r>
                      <a:endParaRPr/>
                    </a:p>
                  </a:txBody>
                  <a:tcPr marL="91425" marR="91425" marT="91425" marB="91425"/>
                </a:tc>
                <a:tc>
                  <a:txBody>
                    <a:bodyPr/>
                    <a:lstStyle/>
                    <a:p>
                      <a:pPr marL="0" lvl="0" indent="0" algn="l" rtl="0">
                        <a:spcBef>
                          <a:spcPts val="0"/>
                        </a:spcBef>
                        <a:spcAft>
                          <a:spcPts val="0"/>
                        </a:spcAft>
                        <a:buNone/>
                      </a:pPr>
                      <a:r>
                        <a:rPr lang="en" sz="1200"/>
                        <a:t>Easy change, reduces memory accesses</a:t>
                      </a:r>
                      <a:endParaRPr sz="1200"/>
                    </a:p>
                  </a:txBody>
                  <a:tcPr marL="91425" marR="91425" marT="91425" marB="91425"/>
                </a:tc>
                <a:tc>
                  <a:txBody>
                    <a:bodyPr/>
                    <a:lstStyle/>
                    <a:p>
                      <a:pPr marL="0" lvl="0" indent="0" algn="l" rtl="0">
                        <a:spcBef>
                          <a:spcPts val="0"/>
                        </a:spcBef>
                        <a:spcAft>
                          <a:spcPts val="0"/>
                        </a:spcAft>
                        <a:buNone/>
                      </a:pPr>
                      <a:r>
                        <a:rPr lang="en" sz="1200"/>
                        <a:t>Minimal effect, optimizing compiler might do this already</a:t>
                      </a:r>
                      <a:endParaRPr sz="120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Loop Unrolling</a:t>
                      </a:r>
                      <a:endParaRPr/>
                    </a:p>
                  </a:txBody>
                  <a:tcPr marL="91425" marR="91425" marT="91425" marB="91425"/>
                </a:tc>
                <a:tc>
                  <a:txBody>
                    <a:bodyPr/>
                    <a:lstStyle/>
                    <a:p>
                      <a:pPr marL="0" lvl="0" indent="0" algn="l" rtl="0">
                        <a:spcBef>
                          <a:spcPts val="0"/>
                        </a:spcBef>
                        <a:spcAft>
                          <a:spcPts val="0"/>
                        </a:spcAft>
                        <a:buNone/>
                      </a:pPr>
                      <a:r>
                        <a:rPr lang="en"/>
                        <a:t>&lt;2x</a:t>
                      </a:r>
                      <a:endParaRPr/>
                    </a:p>
                  </a:txBody>
                  <a:tcPr marL="91425" marR="91425" marT="91425" marB="91425"/>
                </a:tc>
                <a:tc>
                  <a:txBody>
                    <a:bodyPr/>
                    <a:lstStyle/>
                    <a:p>
                      <a:pPr marL="0" lvl="0" indent="0" algn="l" rtl="0">
                        <a:spcBef>
                          <a:spcPts val="0"/>
                        </a:spcBef>
                        <a:spcAft>
                          <a:spcPts val="0"/>
                        </a:spcAft>
                        <a:buNone/>
                      </a:pPr>
                      <a:r>
                        <a:rPr lang="en" sz="1200"/>
                        <a:t>Reduces Branching</a:t>
                      </a:r>
                      <a:endParaRPr sz="1200"/>
                    </a:p>
                  </a:txBody>
                  <a:tcPr marL="91425" marR="91425" marT="91425" marB="91425"/>
                </a:tc>
                <a:tc>
                  <a:txBody>
                    <a:bodyPr/>
                    <a:lstStyle/>
                    <a:p>
                      <a:pPr marL="0" lvl="0" indent="0" algn="l" rtl="0">
                        <a:spcBef>
                          <a:spcPts val="0"/>
                        </a:spcBef>
                        <a:spcAft>
                          <a:spcPts val="0"/>
                        </a:spcAft>
                        <a:buNone/>
                      </a:pPr>
                      <a:r>
                        <a:rPr lang="en" sz="1200"/>
                        <a:t>Minimal effect, significant penalty to maintainability</a:t>
                      </a:r>
                      <a:endParaRPr sz="120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Cache Optimizations</a:t>
                      </a:r>
                      <a:endParaRPr/>
                    </a:p>
                  </a:txBody>
                  <a:tcPr marL="91425" marR="91425" marT="91425" marB="91425"/>
                </a:tc>
                <a:tc>
                  <a:txBody>
                    <a:bodyPr/>
                    <a:lstStyle/>
                    <a:p>
                      <a:pPr marL="0" lvl="0" indent="0" algn="l" rtl="0">
                        <a:spcBef>
                          <a:spcPts val="0"/>
                        </a:spcBef>
                        <a:spcAft>
                          <a:spcPts val="0"/>
                        </a:spcAft>
                        <a:buNone/>
                      </a:pPr>
                      <a:r>
                        <a:rPr lang="en"/>
                        <a:t>~10x</a:t>
                      </a:r>
                      <a:endParaRPr/>
                    </a:p>
                  </a:txBody>
                  <a:tcPr marL="91425" marR="91425" marT="91425" marB="91425"/>
                </a:tc>
                <a:tc>
                  <a:txBody>
                    <a:bodyPr/>
                    <a:lstStyle/>
                    <a:p>
                      <a:pPr marL="0" lvl="0" indent="0" algn="l" rtl="0">
                        <a:spcBef>
                          <a:spcPts val="0"/>
                        </a:spcBef>
                        <a:spcAft>
                          <a:spcPts val="0"/>
                        </a:spcAft>
                        <a:buNone/>
                      </a:pPr>
                      <a:r>
                        <a:rPr lang="en" sz="1200"/>
                        <a:t>Surprisingly good</a:t>
                      </a:r>
                      <a:endParaRPr sz="1200"/>
                    </a:p>
                  </a:txBody>
                  <a:tcPr marL="91425" marR="91425" marT="91425" marB="91425"/>
                </a:tc>
                <a:tc>
                  <a:txBody>
                    <a:bodyPr/>
                    <a:lstStyle/>
                    <a:p>
                      <a:pPr marL="0" lvl="0" indent="0" algn="l" rtl="0">
                        <a:spcBef>
                          <a:spcPts val="0"/>
                        </a:spcBef>
                        <a:spcAft>
                          <a:spcPts val="0"/>
                        </a:spcAft>
                        <a:buNone/>
                      </a:pPr>
                      <a:r>
                        <a:rPr lang="en" sz="1200"/>
                        <a:t>Often requires algorithmic changes</a:t>
                      </a:r>
                      <a:endParaRPr sz="1200"/>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SIMD</a:t>
                      </a:r>
                      <a:endParaRPr/>
                    </a:p>
                  </a:txBody>
                  <a:tcPr marL="91425" marR="91425" marT="91425" marB="91425"/>
                </a:tc>
                <a:tc>
                  <a:txBody>
                    <a:bodyPr/>
                    <a:lstStyle/>
                    <a:p>
                      <a:pPr marL="0" lvl="0" indent="0" algn="l" rtl="0">
                        <a:spcBef>
                          <a:spcPts val="0"/>
                        </a:spcBef>
                        <a:spcAft>
                          <a:spcPts val="0"/>
                        </a:spcAft>
                        <a:buNone/>
                      </a:pPr>
                      <a:r>
                        <a:rPr lang="en"/>
                        <a:t>~8x</a:t>
                      </a:r>
                      <a:endParaRPr/>
                    </a:p>
                  </a:txBody>
                  <a:tcPr marL="91425" marR="91425" marT="91425" marB="91425"/>
                </a:tc>
                <a:tc>
                  <a:txBody>
                    <a:bodyPr/>
                    <a:lstStyle/>
                    <a:p>
                      <a:pPr marL="0" lvl="0" indent="0" algn="l" rtl="0">
                        <a:spcBef>
                          <a:spcPts val="0"/>
                        </a:spcBef>
                        <a:spcAft>
                          <a:spcPts val="0"/>
                        </a:spcAft>
                        <a:buNone/>
                      </a:pPr>
                      <a:r>
                        <a:rPr lang="en" sz="1200"/>
                        <a:t>Fairly applicable, minimal overhead</a:t>
                      </a:r>
                      <a:endParaRPr sz="1200"/>
                    </a:p>
                  </a:txBody>
                  <a:tcPr marL="91425" marR="91425" marT="91425" marB="91425"/>
                </a:tc>
                <a:tc>
                  <a:txBody>
                    <a:bodyPr/>
                    <a:lstStyle/>
                    <a:p>
                      <a:pPr marL="0" lvl="0" indent="0" algn="l" rtl="0">
                        <a:spcBef>
                          <a:spcPts val="0"/>
                        </a:spcBef>
                        <a:spcAft>
                          <a:spcPts val="0"/>
                        </a:spcAft>
                        <a:buNone/>
                      </a:pPr>
                      <a:r>
                        <a:rPr lang="en" sz="1200"/>
                        <a:t>Limited by hardware, often hit hard by Amdahl's Law</a:t>
                      </a:r>
                      <a:endParaRPr sz="1200"/>
                    </a:p>
                  </a:txBody>
                  <a:tcPr marL="91425" marR="91425" marT="91425" marB="91425"/>
                </a:tc>
                <a:extLst>
                  <a:ext uri="{0D108BD9-81ED-4DB2-BD59-A6C34878D82A}">
                    <a16:rowId xmlns:a16="http://schemas.microsoft.com/office/drawing/2014/main" val="10004"/>
                  </a:ext>
                </a:extLst>
              </a:tr>
              <a:tr h="218725">
                <a:tc>
                  <a:txBody>
                    <a:bodyPr/>
                    <a:lstStyle/>
                    <a:p>
                      <a:pPr marL="0" lvl="0" indent="0" algn="l" rtl="0">
                        <a:spcBef>
                          <a:spcPts val="0"/>
                        </a:spcBef>
                        <a:spcAft>
                          <a:spcPts val="0"/>
                        </a:spcAft>
                        <a:buNone/>
                      </a:pPr>
                      <a:r>
                        <a:rPr lang="en"/>
                        <a:t>Multithreading/OpenMP</a:t>
                      </a:r>
                      <a:endParaRPr/>
                    </a:p>
                  </a:txBody>
                  <a:tcPr marL="91425" marR="91425" marT="91425" marB="91425"/>
                </a:tc>
                <a:tc>
                  <a:txBody>
                    <a:bodyPr/>
                    <a:lstStyle/>
                    <a:p>
                      <a:pPr marL="0" lvl="0" indent="0" algn="l" rtl="0">
                        <a:spcBef>
                          <a:spcPts val="0"/>
                        </a:spcBef>
                        <a:spcAft>
                          <a:spcPts val="0"/>
                        </a:spcAft>
                        <a:buNone/>
                      </a:pPr>
                      <a:r>
                        <a:rPr lang="en" sz="1100" dirty="0"/>
                        <a:t>#cores/node</a:t>
                      </a:r>
                      <a:endParaRPr sz="1100" dirty="0"/>
                    </a:p>
                  </a:txBody>
                  <a:tcPr marL="91425" marR="91425" marT="91425" marB="91425"/>
                </a:tc>
                <a:tc>
                  <a:txBody>
                    <a:bodyPr/>
                    <a:lstStyle/>
                    <a:p>
                      <a:pPr marL="0" lvl="0" indent="0" algn="l" rtl="0">
                        <a:spcBef>
                          <a:spcPts val="0"/>
                        </a:spcBef>
                        <a:spcAft>
                          <a:spcPts val="0"/>
                        </a:spcAft>
                        <a:buNone/>
                      </a:pPr>
                      <a:r>
                        <a:rPr lang="en" sz="1200" dirty="0"/>
                        <a:t>More flexible than SIMD and MPI, generally</a:t>
                      </a:r>
                      <a:endParaRPr sz="1200" dirty="0"/>
                    </a:p>
                  </a:txBody>
                  <a:tcPr marL="91425" marR="91425" marT="91425" marB="91425"/>
                </a:tc>
                <a:tc>
                  <a:txBody>
                    <a:bodyPr/>
                    <a:lstStyle/>
                    <a:p>
                      <a:pPr marL="0" lvl="0" indent="0" algn="l" rtl="0">
                        <a:spcBef>
                          <a:spcPts val="0"/>
                        </a:spcBef>
                        <a:spcAft>
                          <a:spcPts val="0"/>
                        </a:spcAft>
                        <a:buNone/>
                      </a:pPr>
                      <a:r>
                        <a:rPr lang="en" sz="1200" dirty="0"/>
                        <a:t>Concurrency issues, high overhead</a:t>
                      </a:r>
                      <a:endParaRPr sz="1200" dirty="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a:t>Multiprocess/Open MPI</a:t>
                      </a:r>
                      <a:endParaRPr/>
                    </a:p>
                  </a:txBody>
                  <a:tcPr marL="91425" marR="91425" marT="91425" marB="91425"/>
                </a:tc>
                <a:tc>
                  <a:txBody>
                    <a:bodyPr/>
                    <a:lstStyle/>
                    <a:p>
                      <a:pPr marL="0" lvl="0" indent="0" algn="l" rtl="0">
                        <a:spcBef>
                          <a:spcPts val="0"/>
                        </a:spcBef>
                        <a:spcAft>
                          <a:spcPts val="0"/>
                        </a:spcAft>
                        <a:buNone/>
                      </a:pPr>
                      <a:r>
                        <a:rPr lang="en" dirty="0"/>
                        <a:t>#cores</a:t>
                      </a:r>
                      <a:endParaRPr dirty="0"/>
                    </a:p>
                  </a:txBody>
                  <a:tcPr marL="91425" marR="91425" marT="91425" marB="91425"/>
                </a:tc>
                <a:tc>
                  <a:txBody>
                    <a:bodyPr/>
                    <a:lstStyle/>
                    <a:p>
                      <a:pPr marL="0" lvl="0" indent="0" algn="l" rtl="0">
                        <a:spcBef>
                          <a:spcPts val="0"/>
                        </a:spcBef>
                        <a:spcAft>
                          <a:spcPts val="0"/>
                        </a:spcAft>
                        <a:buNone/>
                      </a:pPr>
                      <a:r>
                        <a:rPr lang="en" sz="1200" dirty="0"/>
                        <a:t>Can be extended arbitrarily large</a:t>
                      </a:r>
                      <a:endParaRPr sz="1200" dirty="0"/>
                    </a:p>
                  </a:txBody>
                  <a:tcPr marL="91425" marR="91425" marT="91425" marB="91425"/>
                </a:tc>
                <a:tc>
                  <a:txBody>
                    <a:bodyPr/>
                    <a:lstStyle/>
                    <a:p>
                      <a:pPr marL="0" lvl="0" indent="0" algn="l" rtl="0">
                        <a:spcBef>
                          <a:spcPts val="0"/>
                        </a:spcBef>
                        <a:spcAft>
                          <a:spcPts val="0"/>
                        </a:spcAft>
                        <a:buNone/>
                      </a:pPr>
                      <a:r>
                        <a:rPr lang="en" sz="1200" dirty="0"/>
                        <a:t>Expensive communication, high overhead</a:t>
                      </a:r>
                      <a:endParaRPr sz="1200" dirty="0"/>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1" name="Google Shape;171;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72" name="Google Shape;17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73" name="Google Shape;173;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9" name="Google Shape;179;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80" name="Google Shape;18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81" name="Google Shape;181;p3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Coordination Game: Student suggestion (Credit Tristan)</a:t>
            </a:r>
            <a:endParaRPr/>
          </a:p>
        </p:txBody>
      </p:sp>
      <p:sp>
        <p:nvSpPr>
          <p:cNvPr id="187" name="Google Shape;187;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ct val="110000"/>
              <a:buFont typeface="Arial"/>
              <a:buNone/>
            </a:pPr>
            <a:r>
              <a:rPr lang="en" sz="1000">
                <a:solidFill>
                  <a:srgbClr val="222222"/>
                </a:solidFill>
                <a:highlight>
                  <a:srgbClr val="FFFFFF"/>
                </a:highlight>
                <a:latin typeface="Open Sans"/>
                <a:ea typeface="Open Sans"/>
                <a:cs typeface="Open Sans"/>
                <a:sym typeface="Open Sans"/>
              </a:rPr>
              <a:t>I suggest the following way of allocating votes:</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b="1">
                <a:solidFill>
                  <a:srgbClr val="222222"/>
                </a:solidFill>
                <a:highlight>
                  <a:srgbClr val="FFFFFF"/>
                </a:highlight>
                <a:latin typeface="Open Sans"/>
                <a:ea typeface="Open Sans"/>
                <a:cs typeface="Open Sans"/>
                <a:sym typeface="Open Sans"/>
              </a:rPr>
              <a:t>Most people in person and everyone on Zoom:</a:t>
            </a:r>
            <a:r>
              <a:rPr lang="en" sz="1000">
                <a:solidFill>
                  <a:srgbClr val="222222"/>
                </a:solidFill>
                <a:highlight>
                  <a:srgbClr val="FFFFFF"/>
                </a:highlight>
                <a:latin typeface="Open Sans"/>
                <a:ea typeface="Open Sans"/>
                <a:cs typeface="Open Sans"/>
                <a:sym typeface="Open Sans"/>
              </a:rPr>
              <a:t> Take the SHA-256 cryptographic hash of your last name here (</a:t>
            </a:r>
            <a:r>
              <a:rPr lang="en" sz="1000">
                <a:solidFill>
                  <a:schemeClr val="hlink"/>
                </a:solidFill>
                <a:highlight>
                  <a:srgbClr val="FFFFFF"/>
                </a:highlight>
                <a:uFill>
                  <a:noFill/>
                </a:uFill>
                <a:latin typeface="Open Sans"/>
                <a:ea typeface="Open Sans"/>
                <a:cs typeface="Open Sans"/>
                <a:sym typeface="Open Sans"/>
                <a:hlinkClick r:id="rId3"/>
              </a:rPr>
              <a:t>https://emn178.github.io/online-tools/sha256.html</a:t>
            </a:r>
            <a:r>
              <a:rPr lang="en" sz="1000">
                <a:solidFill>
                  <a:srgbClr val="222222"/>
                </a:solidFill>
                <a:highlight>
                  <a:srgbClr val="FFFFFF"/>
                </a:highlight>
                <a:latin typeface="Open Sans"/>
                <a:ea typeface="Open Sans"/>
                <a:cs typeface="Open Sans"/>
                <a:sym typeface="Open Sans"/>
              </a:rPr>
              <a:t>), copy the hash of your name and convert it to decimal here (</a:t>
            </a:r>
            <a:r>
              <a:rPr lang="en" sz="1000">
                <a:solidFill>
                  <a:schemeClr val="hlink"/>
                </a:solidFill>
                <a:highlight>
                  <a:srgbClr val="FFFFFF"/>
                </a:highlight>
                <a:uFill>
                  <a:noFill/>
                </a:uFill>
                <a:latin typeface="Open Sans"/>
                <a:ea typeface="Open Sans"/>
                <a:cs typeface="Open Sans"/>
                <a:sym typeface="Open Sans"/>
                <a:hlinkClick r:id="rId4"/>
              </a:rPr>
              <a:t>https://www.rapidtables.com/convert/number/hex-to-decimal.html</a:t>
            </a:r>
            <a:r>
              <a:rPr lang="en" sz="1000">
                <a:solidFill>
                  <a:srgbClr val="222222"/>
                </a:solidFill>
                <a:highlight>
                  <a:srgbClr val="FFFFFF"/>
                </a:highlight>
                <a:latin typeface="Open Sans"/>
                <a:ea typeface="Open Sans"/>
                <a:cs typeface="Open Sans"/>
                <a:sym typeface="Open Sans"/>
              </a:rPr>
              <a:t>), then look at the last digit of your decimal hash, this will be known as your hash number below.</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a:solidFill>
                  <a:srgbClr val="222222"/>
                </a:solidFill>
                <a:highlight>
                  <a:srgbClr val="FFFFFF"/>
                </a:highlight>
                <a:latin typeface="Open Sans"/>
                <a:ea typeface="Open Sans"/>
                <a:cs typeface="Open Sans"/>
                <a:sym typeface="Open Sans"/>
              </a:rPr>
              <a:t>Your hash number should be a digit between 0-9.</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a:solidFill>
                  <a:srgbClr val="222222"/>
                </a:solidFill>
                <a:highlight>
                  <a:srgbClr val="FFFFFF"/>
                </a:highlight>
                <a:latin typeface="Open Sans"/>
                <a:ea typeface="Open Sans"/>
                <a:cs typeface="Open Sans"/>
                <a:sym typeface="Open Sans"/>
              </a:rPr>
              <a:t>Then we can apportion the votes according to the ratio on Friday (TBA on the day of).</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b="1">
                <a:solidFill>
                  <a:srgbClr val="222222"/>
                </a:solidFill>
                <a:highlight>
                  <a:srgbClr val="FFFFFF"/>
                </a:highlight>
                <a:latin typeface="Open Sans"/>
                <a:ea typeface="Open Sans"/>
                <a:cs typeface="Open Sans"/>
                <a:sym typeface="Open Sans"/>
              </a:rPr>
              <a:t>10 people in person will refrain from voting until almost the end of the voting period to balance out random fluctuations in the votes</a:t>
            </a:r>
            <a:r>
              <a:rPr lang="en" sz="1000">
                <a:solidFill>
                  <a:srgbClr val="222222"/>
                </a:solidFill>
                <a:highlight>
                  <a:srgbClr val="FFFFFF"/>
                </a:highlight>
                <a:latin typeface="Open Sans"/>
                <a:ea typeface="Open Sans"/>
                <a:cs typeface="Open Sans"/>
                <a:sym typeface="Open Sans"/>
              </a:rPr>
              <a:t>.</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b="1">
                <a:solidFill>
                  <a:srgbClr val="222222"/>
                </a:solidFill>
                <a:highlight>
                  <a:srgbClr val="FFFFFF"/>
                </a:highlight>
                <a:latin typeface="Open Sans"/>
                <a:ea typeface="Open Sans"/>
                <a:cs typeface="Open Sans"/>
                <a:sym typeface="Open Sans"/>
              </a:rPr>
              <a:t>Why this works:</a:t>
            </a:r>
            <a:r>
              <a:rPr lang="en" sz="1000">
                <a:solidFill>
                  <a:srgbClr val="222222"/>
                </a:solidFill>
                <a:highlight>
                  <a:srgbClr val="FFFFFF"/>
                </a:highlight>
                <a:latin typeface="Open Sans"/>
                <a:ea typeface="Open Sans"/>
                <a:cs typeface="Open Sans"/>
                <a:sym typeface="Open Sans"/>
              </a:rPr>
              <a:t> One of the requirements for a cryptographic hash is that it distributes all elements evenly (aka the hash is basically random), thus in the limit case as n (the number of students voting) goes to infinity, the ratios should work out exactly. Because we don't have an infinite amount of students voting there are going to be fluctuations in the data that prevent it from being perfect, thus we reserve some votes till the very end to balance out any inaccuracies due to randomness. I think the number of people that should refrain from voting till the end should be something like sqrt(num people voting), but I'm using ten as a manageable guesstimate.</a:t>
            </a:r>
            <a:endParaRPr sz="1000">
              <a:solidFill>
                <a:srgbClr val="222222"/>
              </a:solidFill>
              <a:highlight>
                <a:srgbClr val="FFFFFF"/>
              </a:highlight>
              <a:latin typeface="Open Sans"/>
              <a:ea typeface="Open Sans"/>
              <a:cs typeface="Open Sans"/>
              <a:sym typeface="Open Sans"/>
            </a:endParaRPr>
          </a:p>
          <a:p>
            <a:pPr marL="0" lvl="0" indent="0" algn="l" rtl="0">
              <a:lnSpc>
                <a:spcPct val="150000"/>
              </a:lnSpc>
              <a:spcBef>
                <a:spcPts val="1000"/>
              </a:spcBef>
              <a:spcAft>
                <a:spcPts val="0"/>
              </a:spcAft>
              <a:buClr>
                <a:schemeClr val="dk1"/>
              </a:buClr>
              <a:buSzPct val="110000"/>
              <a:buFont typeface="Arial"/>
              <a:buNone/>
            </a:pPr>
            <a:r>
              <a:rPr lang="en" sz="1000">
                <a:solidFill>
                  <a:srgbClr val="222222"/>
                </a:solidFill>
                <a:highlight>
                  <a:srgbClr val="FFFFFF"/>
                </a:highlight>
                <a:latin typeface="Open Sans"/>
                <a:ea typeface="Open Sans"/>
                <a:cs typeface="Open Sans"/>
                <a:sym typeface="Open Sans"/>
              </a:rPr>
              <a:t>BTW if someone finds a better hash than SHA-256 or do the stats to figure out a better estimate for the number of votes that we should reserve comment below. </a:t>
            </a:r>
            <a:endParaRPr sz="1000">
              <a:solidFill>
                <a:srgbClr val="222222"/>
              </a:solidFill>
              <a:highlight>
                <a:srgbClr val="FFFFFF"/>
              </a:highlight>
              <a:latin typeface="Open Sans"/>
              <a:ea typeface="Open Sans"/>
              <a:cs typeface="Open Sans"/>
              <a:sym typeface="Open Sans"/>
            </a:endParaRPr>
          </a:p>
          <a:p>
            <a:pPr marL="0" lvl="0" indent="0" algn="l" rtl="0">
              <a:spcBef>
                <a:spcPts val="0"/>
              </a:spcBef>
              <a:spcAft>
                <a:spcPts val="1200"/>
              </a:spcAft>
              <a:buNone/>
            </a:pPr>
            <a:endParaRPr/>
          </a:p>
        </p:txBody>
      </p:sp>
      <p:sp>
        <p:nvSpPr>
          <p:cNvPr id="188" name="Google Shape;188;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1000"/>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1000"/>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1000"/>
                                        <p:tgtEl>
                                          <p:spTgt spid="1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
                                            <p:txEl>
                                              <p:pRg st="3" end="3"/>
                                            </p:txEl>
                                          </p:spTgt>
                                        </p:tgtEl>
                                        <p:attrNameLst>
                                          <p:attrName>style.visibility</p:attrName>
                                        </p:attrNameLst>
                                      </p:cBhvr>
                                      <p:to>
                                        <p:strVal val="visible"/>
                                      </p:to>
                                    </p:set>
                                    <p:animEffect transition="in" filter="fade">
                                      <p:cBhvr>
                                        <p:cTn id="22" dur="1000"/>
                                        <p:tgtEl>
                                          <p:spTgt spid="1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7">
                                            <p:txEl>
                                              <p:pRg st="4" end="4"/>
                                            </p:txEl>
                                          </p:spTgt>
                                        </p:tgtEl>
                                        <p:attrNameLst>
                                          <p:attrName>style.visibility</p:attrName>
                                        </p:attrNameLst>
                                      </p:cBhvr>
                                      <p:to>
                                        <p:strVal val="visible"/>
                                      </p:to>
                                    </p:set>
                                    <p:animEffect transition="in" filter="fade">
                                      <p:cBhvr>
                                        <p:cTn id="27" dur="1000"/>
                                        <p:tgtEl>
                                          <p:spTgt spid="1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7">
                                            <p:txEl>
                                              <p:pRg st="5" end="5"/>
                                            </p:txEl>
                                          </p:spTgt>
                                        </p:tgtEl>
                                        <p:attrNameLst>
                                          <p:attrName>style.visibility</p:attrName>
                                        </p:attrNameLst>
                                      </p:cBhvr>
                                      <p:to>
                                        <p:strVal val="visible"/>
                                      </p:to>
                                    </p:set>
                                    <p:animEffect transition="in" filter="fade">
                                      <p:cBhvr>
                                        <p:cTn id="32" dur="1000"/>
                                        <p:tgtEl>
                                          <p:spTgt spid="1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7">
                                            <p:txEl>
                                              <p:pRg st="6" end="6"/>
                                            </p:txEl>
                                          </p:spTgt>
                                        </p:tgtEl>
                                        <p:attrNameLst>
                                          <p:attrName>style.visibility</p:attrName>
                                        </p:attrNameLst>
                                      </p:cBhvr>
                                      <p:to>
                                        <p:strVal val="visible"/>
                                      </p:to>
                                    </p:set>
                                    <p:animEffect transition="in" filter="fade">
                                      <p:cBhvr>
                                        <p:cTn id="37" dur="1000"/>
                                        <p:tgtEl>
                                          <p:spTgt spid="1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7">
                                            <p:txEl>
                                              <p:pRg st="7" end="7"/>
                                            </p:txEl>
                                          </p:spTgt>
                                        </p:tgtEl>
                                        <p:attrNameLst>
                                          <p:attrName>style.visibility</p:attrName>
                                        </p:attrNameLst>
                                      </p:cBhvr>
                                      <p:to>
                                        <p:strVal val="visible"/>
                                      </p:to>
                                    </p:set>
                                    <p:animEffect transition="in" filter="fade">
                                      <p:cBhvr>
                                        <p:cTn id="42" dur="1000"/>
                                        <p:tgtEl>
                                          <p:spTgt spid="1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Coordination Game: Staff Solution</a:t>
            </a:r>
            <a:endParaRPr/>
          </a:p>
        </p:txBody>
      </p:sp>
      <p:sp>
        <p:nvSpPr>
          <p:cNvPr id="194" name="Google Shape;194;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Largely similar to the idea suggested, actually</a:t>
            </a:r>
            <a:endParaRPr/>
          </a:p>
          <a:p>
            <a:pPr marL="457200" lvl="0" indent="-342900" algn="l" rtl="0">
              <a:spcBef>
                <a:spcPts val="0"/>
              </a:spcBef>
              <a:spcAft>
                <a:spcPts val="0"/>
              </a:spcAft>
              <a:buSzPts val="1800"/>
              <a:buChar char="●"/>
            </a:pPr>
            <a:r>
              <a:rPr lang="en"/>
              <a:t>The main difference was to take into consideration the systems we were running the algorithm on</a:t>
            </a:r>
            <a:endParaRPr/>
          </a:p>
          <a:p>
            <a:pPr marL="457200" lvl="0" indent="-342900" algn="l" rtl="0">
              <a:spcBef>
                <a:spcPts val="0"/>
              </a:spcBef>
              <a:spcAft>
                <a:spcPts val="0"/>
              </a:spcAft>
              <a:buSzPts val="1800"/>
              <a:buChar char="●"/>
            </a:pPr>
            <a:r>
              <a:rPr lang="en"/>
              <a:t>If run on a computer, this approach would work well</a:t>
            </a:r>
            <a:endParaRPr/>
          </a:p>
          <a:p>
            <a:pPr marL="914400" lvl="1" indent="-317500" algn="l" rtl="0">
              <a:spcBef>
                <a:spcPts val="0"/>
              </a:spcBef>
              <a:spcAft>
                <a:spcPts val="0"/>
              </a:spcAft>
              <a:buSzPts val="1400"/>
              <a:buChar char="○"/>
            </a:pPr>
            <a:r>
              <a:rPr lang="en"/>
              <a:t>Minor issue: Last names aren't well-distributed, so the last name "Lee" would skew results a bit</a:t>
            </a:r>
            <a:endParaRPr/>
          </a:p>
          <a:p>
            <a:pPr marL="457200" lvl="0" indent="-342900" algn="l" rtl="0">
              <a:spcBef>
                <a:spcPts val="0"/>
              </a:spcBef>
              <a:spcAft>
                <a:spcPts val="0"/>
              </a:spcAft>
              <a:buSzPts val="1800"/>
              <a:buChar char="●"/>
            </a:pPr>
            <a:r>
              <a:rPr lang="en"/>
              <a:t>When dealing with students:</a:t>
            </a:r>
            <a:endParaRPr/>
          </a:p>
          <a:p>
            <a:pPr marL="914400" lvl="1" indent="-317500" algn="l" rtl="0">
              <a:spcBef>
                <a:spcPts val="0"/>
              </a:spcBef>
              <a:spcAft>
                <a:spcPts val="0"/>
              </a:spcAft>
              <a:buSzPts val="1400"/>
              <a:buChar char="○"/>
            </a:pPr>
            <a:r>
              <a:rPr lang="en"/>
              <a:t>Con: Hard to run SHA; non-leading students aren't likely to have prepped this ahead of time</a:t>
            </a:r>
            <a:endParaRPr/>
          </a:p>
          <a:p>
            <a:pPr marL="914400" lvl="1" indent="-317500" algn="l" rtl="0">
              <a:spcBef>
                <a:spcPts val="0"/>
              </a:spcBef>
              <a:spcAft>
                <a:spcPts val="0"/>
              </a:spcAft>
              <a:buSzPts val="1400"/>
              <a:buChar char="○"/>
            </a:pPr>
            <a:r>
              <a:rPr lang="en"/>
              <a:t>Con: Potential for mistake/bad timing of response</a:t>
            </a:r>
            <a:endParaRPr/>
          </a:p>
          <a:p>
            <a:pPr marL="914400" lvl="1" indent="-317500" algn="l" rtl="0">
              <a:spcBef>
                <a:spcPts val="0"/>
              </a:spcBef>
              <a:spcAft>
                <a:spcPts val="0"/>
              </a:spcAft>
              <a:buSzPts val="1400"/>
              <a:buChar char="○"/>
            </a:pPr>
            <a:r>
              <a:rPr lang="en"/>
              <a:t>Con: No Thread IDs</a:t>
            </a:r>
            <a:endParaRPr/>
          </a:p>
          <a:p>
            <a:pPr marL="914400" lvl="1" indent="-317500" algn="l" rtl="0">
              <a:spcBef>
                <a:spcPts val="0"/>
              </a:spcBef>
              <a:spcAft>
                <a:spcPts val="0"/>
              </a:spcAft>
              <a:buSzPts val="1400"/>
              <a:buChar char="○"/>
            </a:pPr>
            <a:r>
              <a:rPr lang="en"/>
              <a:t>Pro: Able to adjust the plan on the fly</a:t>
            </a:r>
            <a:endParaRPr/>
          </a:p>
          <a:p>
            <a:pPr marL="914400" lvl="1" indent="-317500" algn="l" rtl="0">
              <a:spcBef>
                <a:spcPts val="0"/>
              </a:spcBef>
              <a:spcAft>
                <a:spcPts val="0"/>
              </a:spcAft>
              <a:buSzPts val="1400"/>
              <a:buChar char="○"/>
            </a:pPr>
            <a:r>
              <a:rPr lang="en"/>
              <a:t>Pro: Enough people are in-person that the actual lecture hall can be used as an asset</a:t>
            </a:r>
            <a:endParaRPr/>
          </a:p>
        </p:txBody>
      </p:sp>
      <p:sp>
        <p:nvSpPr>
          <p:cNvPr id="195" name="Google Shape;19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Effect transition="in" filter="fade">
                                      <p:cBhvr>
                                        <p:cTn id="7" dur="1000"/>
                                        <p:tgtEl>
                                          <p:spTgt spid="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Effect transition="in" filter="fade">
                                      <p:cBhvr>
                                        <p:cTn id="12" dur="1000"/>
                                        <p:tgtEl>
                                          <p:spTgt spid="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Effect transition="in" filter="fade">
                                      <p:cBhvr>
                                        <p:cTn id="17" dur="1000"/>
                                        <p:tgtEl>
                                          <p:spTgt spid="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4">
                                            <p:txEl>
                                              <p:pRg st="3" end="3"/>
                                            </p:txEl>
                                          </p:spTgt>
                                        </p:tgtEl>
                                        <p:attrNameLst>
                                          <p:attrName>style.visibility</p:attrName>
                                        </p:attrNameLst>
                                      </p:cBhvr>
                                      <p:to>
                                        <p:strVal val="visible"/>
                                      </p:to>
                                    </p:set>
                                    <p:animEffect transition="in" filter="fade">
                                      <p:cBhvr>
                                        <p:cTn id="22" dur="1000"/>
                                        <p:tgtEl>
                                          <p:spTgt spid="1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Effect transition="in" filter="fade">
                                      <p:cBhvr>
                                        <p:cTn id="27" dur="1000"/>
                                        <p:tgtEl>
                                          <p:spTgt spid="1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4">
                                            <p:txEl>
                                              <p:pRg st="5" end="5"/>
                                            </p:txEl>
                                          </p:spTgt>
                                        </p:tgtEl>
                                        <p:attrNameLst>
                                          <p:attrName>style.visibility</p:attrName>
                                        </p:attrNameLst>
                                      </p:cBhvr>
                                      <p:to>
                                        <p:strVal val="visible"/>
                                      </p:to>
                                    </p:set>
                                    <p:animEffect transition="in" filter="fade">
                                      <p:cBhvr>
                                        <p:cTn id="32" dur="1000"/>
                                        <p:tgtEl>
                                          <p:spTgt spid="1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4">
                                            <p:txEl>
                                              <p:pRg st="6" end="6"/>
                                            </p:txEl>
                                          </p:spTgt>
                                        </p:tgtEl>
                                        <p:attrNameLst>
                                          <p:attrName>style.visibility</p:attrName>
                                        </p:attrNameLst>
                                      </p:cBhvr>
                                      <p:to>
                                        <p:strVal val="visible"/>
                                      </p:to>
                                    </p:set>
                                    <p:animEffect transition="in" filter="fade">
                                      <p:cBhvr>
                                        <p:cTn id="37" dur="1000"/>
                                        <p:tgtEl>
                                          <p:spTgt spid="1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4">
                                            <p:txEl>
                                              <p:pRg st="7" end="7"/>
                                            </p:txEl>
                                          </p:spTgt>
                                        </p:tgtEl>
                                        <p:attrNameLst>
                                          <p:attrName>style.visibility</p:attrName>
                                        </p:attrNameLst>
                                      </p:cBhvr>
                                      <p:to>
                                        <p:strVal val="visible"/>
                                      </p:to>
                                    </p:set>
                                    <p:animEffect transition="in" filter="fade">
                                      <p:cBhvr>
                                        <p:cTn id="42" dur="1000"/>
                                        <p:tgtEl>
                                          <p:spTgt spid="1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4">
                                            <p:txEl>
                                              <p:pRg st="8" end="8"/>
                                            </p:txEl>
                                          </p:spTgt>
                                        </p:tgtEl>
                                        <p:attrNameLst>
                                          <p:attrName>style.visibility</p:attrName>
                                        </p:attrNameLst>
                                      </p:cBhvr>
                                      <p:to>
                                        <p:strVal val="visible"/>
                                      </p:to>
                                    </p:set>
                                    <p:animEffect transition="in" filter="fade">
                                      <p:cBhvr>
                                        <p:cTn id="47" dur="1000"/>
                                        <p:tgtEl>
                                          <p:spTgt spid="19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4">
                                            <p:txEl>
                                              <p:pRg st="9" end="9"/>
                                            </p:txEl>
                                          </p:spTgt>
                                        </p:tgtEl>
                                        <p:attrNameLst>
                                          <p:attrName>style.visibility</p:attrName>
                                        </p:attrNameLst>
                                      </p:cBhvr>
                                      <p:to>
                                        <p:strVal val="visible"/>
                                      </p:to>
                                    </p:set>
                                    <p:animEffect transition="in" filter="fade">
                                      <p:cBhvr>
                                        <p:cTn id="52" dur="1000"/>
                                        <p:tgtEl>
                                          <p:spTgt spid="1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Coordination Game: Staff Solution</a:t>
            </a:r>
            <a:endParaRPr/>
          </a:p>
        </p:txBody>
      </p:sp>
      <p:sp>
        <p:nvSpPr>
          <p:cNvPr id="201" name="Google Shape;201;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Have everyone online go to random.org and select a random number from 1 to 4. At the same time, have in-person students log in to PollEv. Have the first 20 students (sqrt(N)+gap between possible win states is optimal) move to sit in the back row of the auditorium</a:t>
            </a:r>
            <a:endParaRPr/>
          </a:p>
          <a:p>
            <a:pPr marL="457200" lvl="0" indent="-342900" algn="l" rtl="0">
              <a:spcBef>
                <a:spcPts val="0"/>
              </a:spcBef>
              <a:spcAft>
                <a:spcPts val="0"/>
              </a:spcAft>
              <a:buSzPts val="1800"/>
              <a:buChar char="●"/>
            </a:pPr>
            <a:r>
              <a:rPr lang="en"/>
              <a:t>At the 1 minute mark, have all remaining students in the auditorium (except those in the back row) to select votes they personally think will lead to success. Because we have enough students in the back that can make adjustments, students are less worried about overshooting</a:t>
            </a:r>
            <a:endParaRPr/>
          </a:p>
          <a:p>
            <a:pPr marL="457200" lvl="0" indent="-342900" algn="l" rtl="0">
              <a:spcBef>
                <a:spcPts val="0"/>
              </a:spcBef>
              <a:spcAft>
                <a:spcPts val="0"/>
              </a:spcAft>
              <a:buSzPts val="1800"/>
              <a:buChar char="●"/>
            </a:pPr>
            <a:r>
              <a:rPr lang="en"/>
              <a:t>At 3 minutes, stop all non-back-row students voting. Use the remaining time to fine-tune the solution.</a:t>
            </a:r>
            <a:endParaRPr/>
          </a:p>
        </p:txBody>
      </p:sp>
      <p:sp>
        <p:nvSpPr>
          <p:cNvPr id="202" name="Google Shape;2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10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xEl>
                                              <p:pRg st="1" end="1"/>
                                            </p:txEl>
                                          </p:spTgt>
                                        </p:tgtEl>
                                        <p:attrNameLst>
                                          <p:attrName>style.visibility</p:attrName>
                                        </p:attrNameLst>
                                      </p:cBhvr>
                                      <p:to>
                                        <p:strVal val="visible"/>
                                      </p:to>
                                    </p:set>
                                    <p:animEffect transition="in" filter="fade">
                                      <p:cBhvr>
                                        <p:cTn id="12" dur="1000"/>
                                        <p:tgtEl>
                                          <p:spTgt spid="2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animEffect transition="in" filter="fade">
                                      <p:cBhvr>
                                        <p:cTn id="17" dur="1000"/>
                                        <p:tgtEl>
                                          <p:spTgt spid="2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Coordination Game: Main Points</a:t>
            </a:r>
            <a:endParaRPr/>
          </a:p>
        </p:txBody>
      </p:sp>
      <p:sp>
        <p:nvSpPr>
          <p:cNvPr id="208" name="Google Shape;208;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any parallel computing problem, it's very useful to have a manager, even if that manager ends up not doing any work directly. A single coordinator can make everything else much faster</a:t>
            </a:r>
            <a:endParaRPr/>
          </a:p>
          <a:p>
            <a:pPr marL="457200" lvl="0" indent="-342900" algn="l" rtl="0">
              <a:spcBef>
                <a:spcPts val="0"/>
              </a:spcBef>
              <a:spcAft>
                <a:spcPts val="0"/>
              </a:spcAft>
              <a:buSzPts val="1800"/>
              <a:buChar char="●"/>
            </a:pPr>
            <a:r>
              <a:rPr lang="en"/>
              <a:t>For speed, ideally you want to minimize the amount of communication that needs to be done; producing a single instruction for all to follow is better than trying to get the first N responses</a:t>
            </a:r>
            <a:endParaRPr/>
          </a:p>
          <a:p>
            <a:pPr marL="457200" lvl="0" indent="-342900" algn="l" rtl="0">
              <a:spcBef>
                <a:spcPts val="0"/>
              </a:spcBef>
              <a:spcAft>
                <a:spcPts val="0"/>
              </a:spcAft>
              <a:buSzPts val="1800"/>
              <a:buChar char="●"/>
            </a:pPr>
            <a:r>
              <a:rPr lang="en"/>
              <a:t>Know the system, and change your tactics accordingly</a:t>
            </a:r>
            <a:endParaRPr/>
          </a:p>
        </p:txBody>
      </p:sp>
      <p:sp>
        <p:nvSpPr>
          <p:cNvPr id="209" name="Google Shape;2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animEffect transition="in" filter="fade">
                                      <p:cBhvr>
                                        <p:cTn id="7" dur="1000"/>
                                        <p:tgtEl>
                                          <p:spTgt spid="2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
                                            <p:txEl>
                                              <p:pRg st="1" end="1"/>
                                            </p:txEl>
                                          </p:spTgt>
                                        </p:tgtEl>
                                        <p:attrNameLst>
                                          <p:attrName>style.visibility</p:attrName>
                                        </p:attrNameLst>
                                      </p:cBhvr>
                                      <p:to>
                                        <p:strVal val="visible"/>
                                      </p:to>
                                    </p:set>
                                    <p:animEffect transition="in" filter="fade">
                                      <p:cBhvr>
                                        <p:cTn id="12" dur="1000"/>
                                        <p:tgtEl>
                                          <p:spTgt spid="2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8">
                                            <p:txEl>
                                              <p:pRg st="2" end="2"/>
                                            </p:txEl>
                                          </p:spTgt>
                                        </p:tgtEl>
                                        <p:attrNameLst>
                                          <p:attrName>style.visibility</p:attrName>
                                        </p:attrNameLst>
                                      </p:cBhvr>
                                      <p:to>
                                        <p:strVal val="visible"/>
                                      </p:to>
                                    </p:set>
                                    <p:animEffect transition="in" filter="fade">
                                      <p:cBhvr>
                                        <p:cTn id="17" dur="1000"/>
                                        <p:tgtEl>
                                          <p:spTgt spid="2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61C (Weav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3629</Words>
  <Application>Microsoft Office PowerPoint</Application>
  <PresentationFormat>全屏显示(16:9)</PresentationFormat>
  <Paragraphs>252</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33</vt:i4>
      </vt:variant>
    </vt:vector>
  </HeadingPairs>
  <TitlesOfParts>
    <vt:vector size="38" baseType="lpstr">
      <vt:lpstr>Courier New</vt:lpstr>
      <vt:lpstr>Arial</vt:lpstr>
      <vt:lpstr>Open Sans</vt:lpstr>
      <vt:lpstr>Simple Light</vt:lpstr>
      <vt:lpstr>CS61C (Weaver)</vt:lpstr>
      <vt:lpstr>CS61C: Great Ideas in Computer Architecture (aka Machine Structures)</vt:lpstr>
      <vt:lpstr>Agenda</vt:lpstr>
      <vt:lpstr>PowerPoint 演示文稿</vt:lpstr>
      <vt:lpstr>PowerPoint 演示文稿</vt:lpstr>
      <vt:lpstr>PowerPoint 演示文稿</vt:lpstr>
      <vt:lpstr>Coordination Game: Student suggestion (Credit Tristan)</vt:lpstr>
      <vt:lpstr>Coordination Game: Staff Solution</vt:lpstr>
      <vt:lpstr>Coordination Game: Staff Solution</vt:lpstr>
      <vt:lpstr>Coordination Game: Main Points</vt:lpstr>
      <vt:lpstr>Coordination Game: Main Points</vt:lpstr>
      <vt:lpstr>Multithreading vs Multiprocess Code</vt:lpstr>
      <vt:lpstr>Multiprocess Framework Overview</vt:lpstr>
      <vt:lpstr>Multiprocess Mayhem</vt:lpstr>
      <vt:lpstr>Multiprocess Framework Overview</vt:lpstr>
      <vt:lpstr>Open MPI</vt:lpstr>
      <vt:lpstr>Open MPI</vt:lpstr>
      <vt:lpstr>Aside: Naming of OpenMP vs Open MPI</vt:lpstr>
      <vt:lpstr>Open MPI: Setup</vt:lpstr>
      <vt:lpstr>Open MPI: Process Identification</vt:lpstr>
      <vt:lpstr>Open MPI: Example</vt:lpstr>
      <vt:lpstr>Open MPI: Process Identification</vt:lpstr>
      <vt:lpstr>Open MPI: Communication</vt:lpstr>
      <vt:lpstr>Open MPI: Communication</vt:lpstr>
      <vt:lpstr>Open MPI: Communication</vt:lpstr>
      <vt:lpstr>Application to Matrix Multiplication</vt:lpstr>
      <vt:lpstr>Multiprocessing ManyMatMul: Naive Approach</vt:lpstr>
      <vt:lpstr>MPI Example: The Manager-Worker framework</vt:lpstr>
      <vt:lpstr>Manager Pseudocode</vt:lpstr>
      <vt:lpstr>Worker Pseudocode</vt:lpstr>
      <vt:lpstr>How to send messages?</vt:lpstr>
      <vt:lpstr>Multiprocessing ManyMatMul: Manager-Worker Approach </vt:lpstr>
      <vt:lpstr>Multiprocess+Multithreading? </vt:lpstr>
      <vt:lpstr>Performance Programming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CS61C: Great Ideas in Computer Architecture (aka Machine Structures)</dc:title>
  <cp:lastModifiedBy>叶 广扬</cp:lastModifiedBy>
  <cp:revision>2</cp:revision>
  <dcterms:modified xsi:type="dcterms:W3CDTF">2023-09-26T09:32:41Z</dcterms:modified>
</cp:coreProperties>
</file>