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dd91e8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dd91e8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dd91e86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dd91e86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4b67d0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4b67d0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85c048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85c048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85c04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85c04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dd91e86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dd91e86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dd91e86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dd91e86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 x-&gt;0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dd91e86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dd91e86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dd91e86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dd91e86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dd91e86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dd91e86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dd91e86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dd91e86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4b67d0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4b67d0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dd91e86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dd91e86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05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0550" y="1948975"/>
            <a:ext cx="4189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0399D"/>
                </a:solidFill>
              </a:rPr>
              <a:t>Gradient </a:t>
            </a:r>
            <a:r>
              <a:rPr b="1" lang="en-GB" sz="3600">
                <a:solidFill>
                  <a:srgbClr val="1F62EA"/>
                </a:solidFill>
              </a:rPr>
              <a:t>Descent</a:t>
            </a:r>
            <a:endParaRPr b="1" sz="3600">
              <a:solidFill>
                <a:srgbClr val="1F62EA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0550" y="2505575"/>
            <a:ext cx="3184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evolutions of gradient descent.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20550" y="1744350"/>
            <a:ext cx="1225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4922050" y="0"/>
            <a:ext cx="3472625" cy="5016925"/>
            <a:chOff x="4922050" y="0"/>
            <a:chExt cx="3472625" cy="5016925"/>
          </a:xfrm>
        </p:grpSpPr>
        <p:sp>
          <p:nvSpPr>
            <p:cNvPr id="59" name="Google Shape;59;p13"/>
            <p:cNvSpPr/>
            <p:nvPr/>
          </p:nvSpPr>
          <p:spPr>
            <a:xfrm>
              <a:off x="4922050" y="0"/>
              <a:ext cx="3472625" cy="5016925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98250" y="635562"/>
              <a:ext cx="3301825" cy="3301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3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172" name="Google Shape;172;p22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" name="Google Shape;17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2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861672" y="19604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940422" y="21216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69675" y="2664225"/>
            <a:ext cx="157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Batch Gradient Descent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369672" y="3121025"/>
            <a:ext cx="1578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take all dataset then update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p22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180" name="Google Shape;180;p22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Roboto"/>
                  <a:ea typeface="Roboto"/>
                  <a:cs typeface="Roboto"/>
                  <a:sym typeface="Roboto"/>
                </a:rPr>
                <a:t>Mini - Batch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Roboto"/>
                  <a:ea typeface="Roboto"/>
                  <a:cs typeface="Roboto"/>
                  <a:sym typeface="Roboto"/>
                </a:rPr>
                <a:t>Gradient Descent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take part of the dataset then update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185" name="Google Shape;185;p22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Momentum 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Gradient Descent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step bigger on correct direction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189" name="Google Shape;189;p22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1C57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Roboto"/>
                  <a:ea typeface="Roboto"/>
                  <a:cs typeface="Roboto"/>
                  <a:sym typeface="Roboto"/>
                </a:rPr>
                <a:t>Adaptive Momentum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Roboto"/>
                  <a:ea typeface="Roboto"/>
                  <a:cs typeface="Roboto"/>
                  <a:sym typeface="Roboto"/>
                </a:rPr>
                <a:t>Gradient Descent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adapting momentum on correct direction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7787343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22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1F62EA"/>
          </a:solidFill>
          <a:ln cap="flat" cmpd="sng" w="9525">
            <a:solidFill>
              <a:srgbClr val="2B52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5527887" y="1960450"/>
            <a:ext cx="1537203" cy="1897975"/>
            <a:chOff x="5527887" y="1960450"/>
            <a:chExt cx="1537203" cy="1897975"/>
          </a:xfrm>
        </p:grpSpPr>
        <p:sp>
          <p:nvSpPr>
            <p:cNvPr id="197" name="Google Shape;197;p22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2B52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Adaptive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Gradient Descent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adapting learning rate on correct direction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0" name="Google Shape;200;p22"/>
          <p:cNvSpPr txBox="1"/>
          <p:nvPr/>
        </p:nvSpPr>
        <p:spPr>
          <a:xfrm>
            <a:off x="4064200" y="4219275"/>
            <a:ext cx="1048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exponentially weighted average</a:t>
            </a:r>
            <a:endParaRPr sz="900"/>
          </a:p>
        </p:txBody>
      </p:sp>
      <p:cxnSp>
        <p:nvCxnSpPr>
          <p:cNvPr id="201" name="Google Shape;201;p22"/>
          <p:cNvCxnSpPr>
            <a:stCxn id="200" idx="0"/>
          </p:cNvCxnSpPr>
          <p:nvPr/>
        </p:nvCxnSpPr>
        <p:spPr>
          <a:xfrm flipH="1" rot="10800000">
            <a:off x="4588450" y="3566175"/>
            <a:ext cx="36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208" name="Google Shape;208;p23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209" name="Google Shape;209;p23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0" name="Google Shape;21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3"/>
          <p:cNvSpPr txBox="1"/>
          <p:nvPr/>
        </p:nvSpPr>
        <p:spPr>
          <a:xfrm>
            <a:off x="420425" y="1935500"/>
            <a:ext cx="57864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Lets </a:t>
            </a:r>
            <a:r>
              <a:rPr b="1" lang="en-GB" sz="3600">
                <a:solidFill>
                  <a:srgbClr val="1F62EA"/>
                </a:solidFill>
              </a:rPr>
              <a:t>code</a:t>
            </a:r>
            <a:r>
              <a:rPr b="1" lang="en-GB" sz="3600"/>
              <a:t>!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goat damn it!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218" name="Google Shape;218;p24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219" name="Google Shape;219;p24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0" name="Google Shape;22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24"/>
          <p:cNvSpPr txBox="1"/>
          <p:nvPr/>
        </p:nvSpPr>
        <p:spPr>
          <a:xfrm>
            <a:off x="271225" y="1707775"/>
            <a:ext cx="59472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0399D"/>
                </a:solidFill>
              </a:rPr>
              <a:t>Gradient</a:t>
            </a:r>
            <a:r>
              <a:rPr b="1" lang="en-GB" sz="3600">
                <a:solidFill>
                  <a:srgbClr val="1F62EA"/>
                </a:solidFill>
              </a:rPr>
              <a:t> Ascent</a:t>
            </a:r>
            <a:endParaRPr b="1" sz="3600">
              <a:solidFill>
                <a:srgbClr val="1F62E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1F62EA"/>
                </a:solidFill>
              </a:rPr>
              <a:t>Exists!</a:t>
            </a:r>
            <a:endParaRPr b="1" sz="4800">
              <a:solidFill>
                <a:srgbClr val="1F62E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229" name="Google Shape;229;p25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0" name="Google Shape;23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25"/>
          <p:cNvSpPr txBox="1"/>
          <p:nvPr/>
        </p:nvSpPr>
        <p:spPr>
          <a:xfrm>
            <a:off x="271225" y="1707775"/>
            <a:ext cx="57864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Missed Agenda: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20550" y="1943100"/>
            <a:ext cx="3989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0399D"/>
                </a:solidFill>
              </a:rPr>
              <a:t>Gradient</a:t>
            </a:r>
            <a:r>
              <a:rPr b="1" lang="en-GB" sz="3600">
                <a:solidFill>
                  <a:srgbClr val="1F62EA"/>
                </a:solidFill>
              </a:rPr>
              <a:t> Descent</a:t>
            </a:r>
            <a:endParaRPr b="1" sz="3600">
              <a:solidFill>
                <a:srgbClr val="1F62E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399D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20550" y="2495550"/>
            <a:ext cx="3184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decreasing </a:t>
            </a:r>
            <a:r>
              <a:rPr b="1" lang="en-GB">
                <a:solidFill>
                  <a:srgbClr val="1F62EA"/>
                </a:solidFill>
              </a:rPr>
              <a:t>‘steps’</a:t>
            </a:r>
            <a:r>
              <a:rPr lang="en-GB"/>
              <a:t> every iteration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4922050" y="0"/>
            <a:ext cx="3472625" cy="5016925"/>
            <a:chOff x="4922050" y="0"/>
            <a:chExt cx="3472625" cy="5016925"/>
          </a:xfrm>
        </p:grpSpPr>
        <p:sp>
          <p:nvSpPr>
            <p:cNvPr id="71" name="Google Shape;71;p14"/>
            <p:cNvSpPr/>
            <p:nvPr/>
          </p:nvSpPr>
          <p:spPr>
            <a:xfrm>
              <a:off x="4922050" y="0"/>
              <a:ext cx="3472625" cy="5016925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98250" y="635562"/>
              <a:ext cx="3301825" cy="3301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9" name="Google Shape;79;p15"/>
          <p:cNvSpPr txBox="1"/>
          <p:nvPr/>
        </p:nvSpPr>
        <p:spPr>
          <a:xfrm>
            <a:off x="120550" y="2019300"/>
            <a:ext cx="3989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0399D"/>
                </a:solidFill>
              </a:rPr>
              <a:t>COST</a:t>
            </a:r>
            <a:r>
              <a:rPr b="1" lang="en-GB" sz="3600">
                <a:solidFill>
                  <a:srgbClr val="2B52B3"/>
                </a:solidFill>
              </a:rPr>
              <a:t> </a:t>
            </a:r>
            <a:r>
              <a:rPr b="1" lang="en-GB" sz="3600">
                <a:solidFill>
                  <a:srgbClr val="1F62EA"/>
                </a:solidFill>
              </a:rPr>
              <a:t>FUNCTION</a:t>
            </a:r>
            <a:endParaRPr b="1" sz="3600">
              <a:solidFill>
                <a:srgbClr val="1F62EA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279558" y="821558"/>
            <a:ext cx="1065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error</a:t>
            </a:r>
            <a:endParaRPr b="1" sz="2400"/>
          </a:p>
        </p:txBody>
      </p:sp>
      <p:sp>
        <p:nvSpPr>
          <p:cNvPr id="81" name="Google Shape;81;p15"/>
          <p:cNvSpPr txBox="1"/>
          <p:nvPr/>
        </p:nvSpPr>
        <p:spPr>
          <a:xfrm>
            <a:off x="8466683" y="3984008"/>
            <a:ext cx="505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208" y="1333958"/>
            <a:ext cx="4208490" cy="316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>
            <a:off x="4811983" y="1577208"/>
            <a:ext cx="472200" cy="123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284183" y="2812908"/>
            <a:ext cx="421800" cy="833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>
            <a:off x="5705983" y="3646608"/>
            <a:ext cx="341700" cy="4119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>
            <a:off x="6047683" y="4058508"/>
            <a:ext cx="371700" cy="175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120550" y="2571750"/>
            <a:ext cx="387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first step, gradually take smaller step until convergence</a:t>
            </a: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89" name="Google Shape;89;p15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7" name="Google Shape;97;p16"/>
          <p:cNvSpPr txBox="1"/>
          <p:nvPr/>
        </p:nvSpPr>
        <p:spPr>
          <a:xfrm>
            <a:off x="120550" y="1618075"/>
            <a:ext cx="7936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temp_m </a:t>
            </a:r>
            <a:r>
              <a:rPr lang="en-GB" sz="3000"/>
              <a:t>=</a:t>
            </a:r>
            <a:r>
              <a:rPr b="1" lang="en-GB" sz="3000"/>
              <a:t> </a:t>
            </a:r>
            <a:r>
              <a:rPr b="1" lang="en-GB" sz="2400"/>
              <a:t>m </a:t>
            </a:r>
            <a:r>
              <a:rPr lang="en-GB" sz="2400"/>
              <a:t>-</a:t>
            </a:r>
            <a:r>
              <a:rPr b="1" lang="en-GB" sz="2400"/>
              <a:t> </a:t>
            </a:r>
            <a:r>
              <a:rPr b="1" lang="en-GB" sz="2400">
                <a:solidFill>
                  <a:srgbClr val="10399D"/>
                </a:solidFill>
              </a:rPr>
              <a:t>𝞪</a:t>
            </a:r>
            <a:r>
              <a:rPr b="1" lang="en-GB" sz="2400"/>
              <a:t> </a:t>
            </a:r>
            <a:r>
              <a:rPr lang="en-GB" sz="2400"/>
              <a:t>*</a:t>
            </a:r>
            <a:r>
              <a:rPr b="1" lang="en-GB" sz="2400"/>
              <a:t> </a:t>
            </a:r>
            <a:r>
              <a:rPr b="1" lang="en-GB" sz="2400">
                <a:solidFill>
                  <a:srgbClr val="1F62EA"/>
                </a:solidFill>
              </a:rPr>
              <a:t>derivative(Cost Function)</a:t>
            </a:r>
            <a:endParaRPr b="1" sz="2400">
              <a:solidFill>
                <a:srgbClr val="1F62EA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20550" y="2140675"/>
            <a:ext cx="7936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temp_C </a:t>
            </a:r>
            <a:r>
              <a:rPr lang="en-GB" sz="3000"/>
              <a:t>=</a:t>
            </a:r>
            <a:r>
              <a:rPr b="1" lang="en-GB" sz="3000"/>
              <a:t> </a:t>
            </a:r>
            <a:r>
              <a:rPr b="1" lang="en-GB" sz="2400"/>
              <a:t>C </a:t>
            </a:r>
            <a:r>
              <a:rPr lang="en-GB" sz="2400"/>
              <a:t>-</a:t>
            </a:r>
            <a:r>
              <a:rPr b="1" lang="en-GB" sz="2400"/>
              <a:t> </a:t>
            </a:r>
            <a:r>
              <a:rPr b="1" lang="en-GB" sz="2400">
                <a:solidFill>
                  <a:srgbClr val="10399D"/>
                </a:solidFill>
              </a:rPr>
              <a:t>𝞪</a:t>
            </a:r>
            <a:r>
              <a:rPr b="1" lang="en-GB" sz="2400"/>
              <a:t> </a:t>
            </a:r>
            <a:r>
              <a:rPr lang="en-GB" sz="2400"/>
              <a:t>*</a:t>
            </a:r>
            <a:r>
              <a:rPr b="1" lang="en-GB" sz="2400"/>
              <a:t> </a:t>
            </a:r>
            <a:r>
              <a:rPr b="1" lang="en-GB" sz="2400">
                <a:solidFill>
                  <a:srgbClr val="1F62EA"/>
                </a:solidFill>
              </a:rPr>
              <a:t>derivative(Cost Function)</a:t>
            </a:r>
            <a:endParaRPr b="1" sz="2400">
              <a:solidFill>
                <a:srgbClr val="1F62EA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26425" y="2739475"/>
            <a:ext cx="7936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m           </a:t>
            </a:r>
            <a:r>
              <a:rPr lang="en-GB" sz="3000"/>
              <a:t>=</a:t>
            </a:r>
            <a:r>
              <a:rPr b="1" lang="en-GB" sz="3000"/>
              <a:t> </a:t>
            </a:r>
            <a:r>
              <a:rPr b="1" lang="en-GB" sz="2400"/>
              <a:t>temp_m</a:t>
            </a:r>
            <a:endParaRPr b="1" sz="2400">
              <a:solidFill>
                <a:srgbClr val="1F62EA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26425" y="3262075"/>
            <a:ext cx="7936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            </a:t>
            </a:r>
            <a:r>
              <a:rPr lang="en-GB" sz="3000"/>
              <a:t>=</a:t>
            </a:r>
            <a:r>
              <a:rPr b="1" lang="en-GB" sz="3000"/>
              <a:t> </a:t>
            </a:r>
            <a:r>
              <a:rPr b="1" lang="en-GB" sz="2400"/>
              <a:t>temp_C</a:t>
            </a:r>
            <a:endParaRPr b="1" sz="2400">
              <a:solidFill>
                <a:srgbClr val="1F62EA"/>
              </a:solidFill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102" name="Google Shape;102;p16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Google Shape;10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6"/>
          <p:cNvSpPr txBox="1"/>
          <p:nvPr/>
        </p:nvSpPr>
        <p:spPr>
          <a:xfrm>
            <a:off x="120550" y="943075"/>
            <a:ext cx="39891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1F62EA"/>
                </a:solidFill>
              </a:rPr>
              <a:t>How it works</a:t>
            </a:r>
            <a:endParaRPr b="1" sz="4800">
              <a:solidFill>
                <a:srgbClr val="1F62E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112" name="Google Shape;112;p17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7"/>
          <p:cNvSpPr txBox="1"/>
          <p:nvPr/>
        </p:nvSpPr>
        <p:spPr>
          <a:xfrm>
            <a:off x="271225" y="1707775"/>
            <a:ext cx="57864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BATCH</a:t>
            </a:r>
            <a:r>
              <a:rPr b="1" lang="en-GB" sz="3600">
                <a:solidFill>
                  <a:srgbClr val="2B52B3"/>
                </a:solidFill>
              </a:rPr>
              <a:t> GRADIENT DESCENT</a:t>
            </a:r>
            <a:r>
              <a:rPr b="1" lang="en-GB" sz="3600"/>
              <a:t> </a:t>
            </a:r>
            <a:r>
              <a:rPr lang="en-GB" sz="3000"/>
              <a:t>IS TOO</a:t>
            </a:r>
            <a:r>
              <a:rPr b="1" lang="en-GB" sz="3600"/>
              <a:t> </a:t>
            </a:r>
            <a:r>
              <a:rPr b="1" lang="en-GB" sz="3600">
                <a:solidFill>
                  <a:srgbClr val="1F62EA"/>
                </a:solidFill>
              </a:rPr>
              <a:t>SLOW</a:t>
            </a:r>
            <a:endParaRPr b="1" sz="3600">
              <a:solidFill>
                <a:srgbClr val="1F62EA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75400" y="2722475"/>
            <a:ext cx="4054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only taken after all dataset are processed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300" y="1556025"/>
            <a:ext cx="2474625" cy="24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124" name="Google Shape;124;p18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8"/>
          <p:cNvSpPr txBox="1"/>
          <p:nvPr/>
        </p:nvSpPr>
        <p:spPr>
          <a:xfrm>
            <a:off x="271225" y="1707775"/>
            <a:ext cx="57864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Mini - </a:t>
            </a:r>
            <a:r>
              <a:rPr lang="en-GB" sz="3000"/>
              <a:t>Batch</a:t>
            </a:r>
            <a:r>
              <a:rPr b="1" lang="en-GB" sz="3600">
                <a:solidFill>
                  <a:srgbClr val="2B52B3"/>
                </a:solidFill>
              </a:rPr>
              <a:t> GRADIENT DESCENT</a:t>
            </a:r>
            <a:r>
              <a:rPr b="1" lang="en-GB" sz="3600"/>
              <a:t> </a:t>
            </a:r>
            <a:r>
              <a:rPr lang="en-GB" sz="3000"/>
              <a:t>IS BORN</a:t>
            </a:r>
            <a:endParaRPr b="1" sz="3600">
              <a:solidFill>
                <a:srgbClr val="1F62EA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75400" y="2722475"/>
            <a:ext cx="459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Slice the dataset into several group, update weights after each sub-dataset</a:t>
            </a:r>
            <a:endParaRPr sz="9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223" y="1617450"/>
            <a:ext cx="3228026" cy="242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85150" y="2867275"/>
            <a:ext cx="15234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Psst… also known as sub-batch</a:t>
            </a:r>
            <a:endParaRPr sz="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136" name="Google Shape;136;p19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137" name="Google Shape;137;p19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8" name="Google Shape;13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9"/>
          <p:cNvSpPr txBox="1"/>
          <p:nvPr/>
        </p:nvSpPr>
        <p:spPr>
          <a:xfrm>
            <a:off x="416050" y="1692750"/>
            <a:ext cx="47775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Butt wait.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Is Gradient Descent </a:t>
            </a:r>
            <a:r>
              <a:rPr b="1" lang="en-GB" sz="3600">
                <a:solidFill>
                  <a:srgbClr val="1F62EA"/>
                </a:solidFill>
              </a:rPr>
              <a:t>the only optimizer</a:t>
            </a:r>
            <a:r>
              <a:rPr lang="en-GB" sz="3600"/>
              <a:t>?</a:t>
            </a:r>
            <a:endParaRPr sz="360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625" y="1692750"/>
            <a:ext cx="3446850" cy="19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46175" y="3106650"/>
            <a:ext cx="980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no, it is not a typo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149" name="Google Shape;149;p20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0"/>
          <p:cNvSpPr txBox="1"/>
          <p:nvPr/>
        </p:nvSpPr>
        <p:spPr>
          <a:xfrm>
            <a:off x="482225" y="1180400"/>
            <a:ext cx="64998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Introducing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0399D"/>
                </a:solidFill>
              </a:rPr>
              <a:t>Exponentially Weighted</a:t>
            </a:r>
            <a:endParaRPr b="1" sz="3600">
              <a:solidFill>
                <a:srgbClr val="10399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F62EA"/>
                </a:solidFill>
              </a:rPr>
              <a:t>Average</a:t>
            </a:r>
            <a:endParaRPr b="1" sz="3600">
              <a:solidFill>
                <a:srgbClr val="1F62EA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82225" y="2689000"/>
            <a:ext cx="64998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10399D"/>
                </a:solidFill>
              </a:rPr>
              <a:t>Normal </a:t>
            </a:r>
            <a:r>
              <a:rPr b="1" lang="en-GB" sz="3600">
                <a:solidFill>
                  <a:srgbClr val="1F62EA"/>
                </a:solidFill>
              </a:rPr>
              <a:t>Equation</a:t>
            </a:r>
            <a:endParaRPr b="1" sz="3600">
              <a:solidFill>
                <a:srgbClr val="1F62E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20550" y="4783550"/>
            <a:ext cx="2792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stuDYING </a:t>
            </a:r>
            <a:r>
              <a:rPr b="1" lang="en-GB" sz="1000">
                <a:solidFill>
                  <a:srgbClr val="2B52B3"/>
                </a:solidFill>
              </a:rPr>
              <a:t>Gradient Descent Evolution</a:t>
            </a:r>
            <a:endParaRPr b="1" sz="1000">
              <a:solidFill>
                <a:srgbClr val="2B52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159" name="Google Shape;159;p21"/>
          <p:cNvGrpSpPr/>
          <p:nvPr/>
        </p:nvGrpSpPr>
        <p:grpSpPr>
          <a:xfrm>
            <a:off x="8037258" y="0"/>
            <a:ext cx="923292" cy="1333881"/>
            <a:chOff x="7735425" y="0"/>
            <a:chExt cx="1225500" cy="1770482"/>
          </a:xfrm>
        </p:grpSpPr>
        <p:sp>
          <p:nvSpPr>
            <p:cNvPr id="160" name="Google Shape;160;p21"/>
            <p:cNvSpPr/>
            <p:nvPr/>
          </p:nvSpPr>
          <p:spPr>
            <a:xfrm>
              <a:off x="7735425" y="0"/>
              <a:ext cx="1225500" cy="1770482"/>
            </a:xfrm>
            <a:prstGeom prst="flowChartOffpageConnector">
              <a:avLst/>
            </a:prstGeom>
            <a:solidFill>
              <a:srgbClr val="1C57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Google Shape;16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2316" y="224291"/>
              <a:ext cx="1165224" cy="1165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21"/>
          <p:cNvSpPr txBox="1"/>
          <p:nvPr/>
        </p:nvSpPr>
        <p:spPr>
          <a:xfrm>
            <a:off x="271225" y="1707775"/>
            <a:ext cx="57864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But it is still </a:t>
            </a:r>
            <a:r>
              <a:rPr b="1" lang="en-GB" sz="4800">
                <a:solidFill>
                  <a:srgbClr val="1F62EA"/>
                </a:solidFill>
              </a:rPr>
              <a:t>not FAST </a:t>
            </a:r>
            <a:r>
              <a:rPr lang="en-GB" sz="3600"/>
              <a:t>enough!</a:t>
            </a:r>
            <a:endParaRPr b="1" sz="3600">
              <a:solidFill>
                <a:srgbClr val="1F62EA"/>
              </a:solidFill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750" y="1456650"/>
            <a:ext cx="2904999" cy="252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325625" y="2955950"/>
            <a:ext cx="3486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nothing should surprise you anymore at this point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