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9" r:id="rId4"/>
    <p:sldId id="273" r:id="rId5"/>
    <p:sldId id="312" r:id="rId6"/>
    <p:sldId id="313" r:id="rId7"/>
    <p:sldId id="314" r:id="rId8"/>
    <p:sldId id="278" r:id="rId9"/>
    <p:sldId id="279" r:id="rId10"/>
    <p:sldId id="287" r:id="rId11"/>
    <p:sldId id="290" r:id="rId12"/>
    <p:sldId id="289" r:id="rId13"/>
    <p:sldId id="288" r:id="rId14"/>
    <p:sldId id="291" r:id="rId15"/>
    <p:sldId id="292" r:id="rId16"/>
    <p:sldId id="297" r:id="rId17"/>
    <p:sldId id="300" r:id="rId18"/>
    <p:sldId id="304" r:id="rId19"/>
    <p:sldId id="308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cky Liegar" initials="DL" lastIdx="2" clrIdx="0">
    <p:extLst>
      <p:ext uri="{19B8F6BF-5375-455C-9EA6-DF929625EA0E}">
        <p15:presenceInfo xmlns:p15="http://schemas.microsoft.com/office/powerpoint/2012/main" userId="13aa8b0b17b04f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E6FF-4834-4BF7-9060-A8665A330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6E338-9FFA-45A1-809A-07008A7DA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14B53-49E1-443E-A2F0-E882B49A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3434-5A41-41EC-A8CF-6B407A9E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D0C71-D018-4153-9FA1-3A86FB90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68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9C74-7E65-471B-B122-62E70EA7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3450B-C848-4A70-B8A6-03387C0C5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0F66-5FF4-4C00-BB6D-2119E7AE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B518-657F-423A-9672-D3C6E1F6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62EE6-81B1-4074-8F14-B837E021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7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17CBB-7EA9-45C1-AB48-7B6DEAE9B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9054A-E9C8-4239-9573-FCB642723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3F3C-D69A-4BBC-9001-194E5A04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07299-E020-405D-A309-3D62D515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7973-B865-41E8-A7D2-14F80616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75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E26A-C03A-4D0A-94F9-25C21ACA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86C1-A5E7-45D3-8B8C-4A18E401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2EA3-FB41-4E50-8EC8-55529659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3360-48F5-4EAA-928B-79FA5F97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F694-971E-44FC-9D68-2A1E7D8D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77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9F99-70DE-4A83-A3CD-6EBB6A3F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64A1-68C9-450D-9F3B-5461856E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C2F0-7914-4307-93B3-502EFD53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58B7-7D58-4822-8C9C-5101A50C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6FE53-4C3C-4368-AA5D-FDCAC790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436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6BBC-8139-4A20-81A3-C4F5683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2A2A-B255-4CFB-AA4D-3BFED49CE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6D1D3-A0EA-47AC-BCBA-C1E993B7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9546E-77A1-4BC3-92F3-3CD12113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E3AB-881C-4DAB-B8D0-760589A3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3CAFE-8619-4672-8468-24E673DD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182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E5B2-80C2-41D5-BCA5-C77CF4F5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F558E-F60F-4323-991E-89954D0C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ED358-8941-46B4-B629-282A539F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D17C0-5C13-408E-A5F7-AFDFBCA3C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74D7C-6677-4F9D-A979-6F95471B8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3122C-8A12-447E-A4B7-5E0D361A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AA2F5-A10E-4EDC-A543-651BA8AE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A829A-77C7-4485-8707-8D09F0A8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47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C4CE-9407-4ACB-90DE-7C87BA0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1C30E-E844-4511-8D7A-A9029B3D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49240-B913-45B2-A431-63C0D708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8406-086D-492B-9F80-B538DE78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67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96984-B660-495F-970C-63B13A51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592FB-C183-43CD-BEDA-260B4F26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FA0D2-F6C9-44EB-8B48-468C3BC8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3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8FDC-4D21-42ED-8382-5BB071F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7620-C670-4090-907B-1BDDA1B1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4FB77-2F2D-4DFF-9904-FB2CEAA7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34CD-01B4-4E2F-BB3C-4383B993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16611-0F0D-4594-BBE0-F260DC85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5B5A2-B14E-4B1A-88A0-C1CF851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08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CFD-EF74-47F2-B04F-BB6E0793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C4F56-F22B-43A7-A2BD-DEC2FE5E4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D0DB7-BED7-4692-8B2A-AF50D95DA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22F0F-70CC-4CE1-9483-8F5FB3CA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17EE2-1361-4E20-B218-72F88553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988-995D-46B1-894F-B0032C8B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568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03296-D599-482C-AE63-77C9B3B7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F9EB-0448-430B-9FED-3844B6F6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AAC6-9BC8-42BC-B6A7-FDB62218C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2067-B6C3-4D48-8EBB-CEEB360363ED}" type="datetimeFigureOut">
              <a:rPr lang="en-ID" smtClean="0"/>
              <a:t>28/07/2019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457C-C310-43EC-ACDF-3B95337A2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E6BF-20EC-4D9E-BE3B-F4919E6B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AB7C-21E1-465E-8441-08EFF02C85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622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3265398" y="2431236"/>
            <a:ext cx="5661204" cy="1995529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8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3265398" y="2431236"/>
            <a:ext cx="5661204" cy="1995529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57F7A0-ACF5-444C-84B6-C31CA86C793B}"/>
              </a:ext>
            </a:extLst>
          </p:cNvPr>
          <p:cNvSpPr/>
          <p:nvPr/>
        </p:nvSpPr>
        <p:spPr>
          <a:xfrm>
            <a:off x="3265398" y="2431236"/>
            <a:ext cx="5661204" cy="1995529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41A52-36CB-4468-A6DC-3D33C6BC1CBD}"/>
              </a:ext>
            </a:extLst>
          </p:cNvPr>
          <p:cNvSpPr txBox="1"/>
          <p:nvPr/>
        </p:nvSpPr>
        <p:spPr>
          <a:xfrm>
            <a:off x="3506733" y="3036585"/>
            <a:ext cx="51785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500" dirty="0">
                <a:solidFill>
                  <a:schemeClr val="bg1"/>
                </a:solidFill>
                <a:latin typeface="Lato" panose="020F0502020204030203" pitchFamily="34" charset="0"/>
              </a:rPr>
              <a:t>Matrix &amp; Derivative</a:t>
            </a:r>
          </a:p>
        </p:txBody>
      </p:sp>
    </p:spTree>
    <p:extLst>
      <p:ext uri="{BB962C8B-B14F-4D97-AF65-F5344CB8AC3E}">
        <p14:creationId xmlns:p14="http://schemas.microsoft.com/office/powerpoint/2010/main" val="203992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5174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C73F2-4138-46D9-B666-EE8A47CC2EA1}"/>
              </a:ext>
            </a:extLst>
          </p:cNvPr>
          <p:cNvSpPr txBox="1"/>
          <p:nvPr/>
        </p:nvSpPr>
        <p:spPr>
          <a:xfrm>
            <a:off x="4555933" y="3556411"/>
            <a:ext cx="2969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dirty="0">
                <a:solidFill>
                  <a:schemeClr val="bg1"/>
                </a:solidFill>
                <a:latin typeface="Lato" panose="020F0502020204030203" pitchFamily="34" charset="0"/>
              </a:rPr>
              <a:t>Built-in Library</a:t>
            </a:r>
          </a:p>
          <a:p>
            <a:pPr algn="ctr"/>
            <a:r>
              <a:rPr lang="pt-BR" sz="2500" dirty="0">
                <a:solidFill>
                  <a:schemeClr val="bg1"/>
                </a:solidFill>
                <a:latin typeface="Lato" panose="020F0502020204030203" pitchFamily="34" charset="0"/>
              </a:rPr>
              <a:t>using LinearAlgebra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227483-DC9D-4D2B-AA2B-38F41343DB76}"/>
              </a:ext>
            </a:extLst>
          </p:cNvPr>
          <p:cNvSpPr/>
          <p:nvPr/>
        </p:nvSpPr>
        <p:spPr>
          <a:xfrm>
            <a:off x="4335008" y="3429000"/>
            <a:ext cx="3525728" cy="1140459"/>
          </a:xfrm>
          <a:prstGeom prst="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20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5174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1D3FA9-F1BF-4B6B-A9D2-F677348A67CD}"/>
              </a:ext>
            </a:extLst>
          </p:cNvPr>
          <p:cNvGraphicFramePr>
            <a:graphicFrameLocks noGrp="1"/>
          </p:cNvGraphicFramePr>
          <p:nvPr/>
        </p:nvGraphicFramePr>
        <p:xfrm>
          <a:off x="2073451" y="2824252"/>
          <a:ext cx="8128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42729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163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Addition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+ B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47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Subtraction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- B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3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Multiplication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* B != B * A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9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Division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/ B = A * </a:t>
                      </a:r>
                      <a:r>
                        <a:rPr lang="en-ID" sz="25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inv</a:t>
                      </a:r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(B) = B \ A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64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Power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^ n = A1 * … * An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9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14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659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Operation (Scalar)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1D3FA9-F1BF-4B6B-A9D2-F677348A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01811"/>
              </p:ext>
            </p:extLst>
          </p:nvPr>
        </p:nvGraphicFramePr>
        <p:xfrm>
          <a:off x="2073451" y="2824252"/>
          <a:ext cx="8128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42729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163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Addition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+ value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47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Subtraction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- value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3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Multiplication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* value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9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Division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/ value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64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Power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A .^ value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03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8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6756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Operation (Others)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1D3FA9-F1BF-4B6B-A9D2-F677348A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36003"/>
              </p:ext>
            </p:extLst>
          </p:nvPr>
        </p:nvGraphicFramePr>
        <p:xfrm>
          <a:off x="2073451" y="2824252"/>
          <a:ext cx="8128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442729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2163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Inverse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inv(A)</a:t>
                      </a:r>
                      <a:endParaRPr lang="en-ID" sz="25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47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Transpose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transpose(A)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3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Determinant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det(A)</a:t>
                      </a:r>
                      <a:endParaRPr lang="en-ID" sz="25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Lato" panose="020F050202020403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9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Eigen Value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eigvals</a:t>
                      </a:r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(A)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64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Eigen Vector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5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eigvecs</a:t>
                      </a:r>
                      <a:r>
                        <a:rPr lang="en-ID" sz="25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ato" panose="020F0502020204030203" pitchFamily="34" charset="0"/>
                        </a:rPr>
                        <a:t>(A)</a:t>
                      </a:r>
                    </a:p>
                  </a:txBody>
                  <a:tcPr>
                    <a:lnL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4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6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98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609171" y="513189"/>
            <a:ext cx="160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Lato" panose="020F0502020204030203" pitchFamily="34" charset="0"/>
              </a:rPr>
              <a:t>Derivative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ABE4B-63DF-4CF7-B198-5D166BF4237C}"/>
              </a:ext>
            </a:extLst>
          </p:cNvPr>
          <p:cNvSpPr txBox="1"/>
          <p:nvPr/>
        </p:nvSpPr>
        <p:spPr>
          <a:xfrm>
            <a:off x="2686050" y="478244"/>
            <a:ext cx="1147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649D7-7170-400A-957B-9DA672845540}"/>
              </a:ext>
            </a:extLst>
          </p:cNvPr>
          <p:cNvSpPr txBox="1"/>
          <p:nvPr/>
        </p:nvSpPr>
        <p:spPr>
          <a:xfrm>
            <a:off x="838200" y="1646902"/>
            <a:ext cx="2371162" cy="1747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500" dirty="0">
                <a:solidFill>
                  <a:schemeClr val="bg1"/>
                </a:solidFill>
                <a:latin typeface="Lato" panose="020F0502020204030203" pitchFamily="34" charset="0"/>
              </a:rPr>
              <a:t>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500" dirty="0">
                <a:solidFill>
                  <a:schemeClr val="bg1"/>
                </a:solidFill>
                <a:latin typeface="Lato" panose="020F0502020204030203" pitchFamily="34" charset="0"/>
              </a:rPr>
              <a:t>Differentiate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500" dirty="0">
                <a:solidFill>
                  <a:schemeClr val="bg1"/>
                </a:solidFill>
                <a:latin typeface="Lato" panose="020F0502020204030203" pitchFamily="3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32999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609171" y="513189"/>
            <a:ext cx="160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Lato" panose="020F0502020204030203" pitchFamily="34" charset="0"/>
              </a:rPr>
              <a:t>Derivative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ABE4B-63DF-4CF7-B198-5D166BF4237C}"/>
              </a:ext>
            </a:extLst>
          </p:cNvPr>
          <p:cNvSpPr txBox="1"/>
          <p:nvPr/>
        </p:nvSpPr>
        <p:spPr>
          <a:xfrm>
            <a:off x="2686050" y="478244"/>
            <a:ext cx="2597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Library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7C19B-7643-4042-B590-E507FDC54F1A}"/>
              </a:ext>
            </a:extLst>
          </p:cNvPr>
          <p:cNvSpPr txBox="1"/>
          <p:nvPr/>
        </p:nvSpPr>
        <p:spPr>
          <a:xfrm>
            <a:off x="2063751" y="4602202"/>
            <a:ext cx="16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Calculus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F738B97-EC0B-4DE0-B19D-86DDE9037578}"/>
              </a:ext>
            </a:extLst>
          </p:cNvPr>
          <p:cNvSpPr/>
          <p:nvPr/>
        </p:nvSpPr>
        <p:spPr>
          <a:xfrm>
            <a:off x="2366043" y="3272672"/>
            <a:ext cx="1017587" cy="1017587"/>
          </a:xfrm>
          <a:prstGeom prst="cube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0BC59-FBE4-4C31-BAAE-3C384BA186CE}"/>
              </a:ext>
            </a:extLst>
          </p:cNvPr>
          <p:cNvSpPr txBox="1"/>
          <p:nvPr/>
        </p:nvSpPr>
        <p:spPr>
          <a:xfrm>
            <a:off x="8174958" y="4602202"/>
            <a:ext cx="2266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 err="1">
                <a:solidFill>
                  <a:schemeClr val="bg1"/>
                </a:solidFill>
                <a:latin typeface="Lato" panose="020F0502020204030203" pitchFamily="34" charset="0"/>
              </a:rPr>
              <a:t>ForwardDiff</a:t>
            </a:r>
            <a:endParaRPr lang="en-ID" sz="3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9900AA0-78AB-430F-BFF6-6289B4652AA3}"/>
              </a:ext>
            </a:extLst>
          </p:cNvPr>
          <p:cNvSpPr/>
          <p:nvPr/>
        </p:nvSpPr>
        <p:spPr>
          <a:xfrm>
            <a:off x="8693150" y="3272672"/>
            <a:ext cx="1017587" cy="1017587"/>
          </a:xfrm>
          <a:prstGeom prst="cube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52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609171" y="513189"/>
            <a:ext cx="160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Lato" panose="020F0502020204030203" pitchFamily="34" charset="0"/>
              </a:rPr>
              <a:t>Derivative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ABE4B-63DF-4CF7-B198-5D166BF4237C}"/>
              </a:ext>
            </a:extLst>
          </p:cNvPr>
          <p:cNvSpPr txBox="1"/>
          <p:nvPr/>
        </p:nvSpPr>
        <p:spPr>
          <a:xfrm>
            <a:off x="2686050" y="478244"/>
            <a:ext cx="2597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Library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7C19B-7643-4042-B590-E507FDC54F1A}"/>
              </a:ext>
            </a:extLst>
          </p:cNvPr>
          <p:cNvSpPr txBox="1"/>
          <p:nvPr/>
        </p:nvSpPr>
        <p:spPr>
          <a:xfrm>
            <a:off x="1833007" y="5189498"/>
            <a:ext cx="2215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500" dirty="0">
                <a:solidFill>
                  <a:schemeClr val="bg1"/>
                </a:solidFill>
                <a:latin typeface="Lato" panose="020F0502020204030203" pitchFamily="34" charset="0"/>
              </a:rPr>
              <a:t>(Julia Package Manager)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0BC59-FBE4-4C31-BAAE-3C384BA186CE}"/>
              </a:ext>
            </a:extLst>
          </p:cNvPr>
          <p:cNvSpPr txBox="1"/>
          <p:nvPr/>
        </p:nvSpPr>
        <p:spPr>
          <a:xfrm>
            <a:off x="2442243" y="459740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 err="1">
                <a:solidFill>
                  <a:schemeClr val="bg1"/>
                </a:solidFill>
                <a:latin typeface="Lato" panose="020F0502020204030203" pitchFamily="34" charset="0"/>
              </a:rPr>
              <a:t>Pkg</a:t>
            </a:r>
            <a:endParaRPr lang="en-ID" sz="3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49BB4882-61E7-4CDC-B71B-7C92F2D441C9}"/>
              </a:ext>
            </a:extLst>
          </p:cNvPr>
          <p:cNvSpPr/>
          <p:nvPr/>
        </p:nvSpPr>
        <p:spPr>
          <a:xfrm>
            <a:off x="1804671" y="2381701"/>
            <a:ext cx="2094598" cy="2094598"/>
          </a:xfrm>
          <a:prstGeom prst="cube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08F780-4BF3-4310-B48A-F5D713D769B2}"/>
              </a:ext>
            </a:extLst>
          </p:cNvPr>
          <p:cNvSpPr/>
          <p:nvPr/>
        </p:nvSpPr>
        <p:spPr>
          <a:xfrm>
            <a:off x="5652135" y="3061925"/>
            <a:ext cx="3082384" cy="565620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using </a:t>
            </a:r>
            <a:r>
              <a:rPr lang="en-ID" dirty="0" err="1"/>
              <a:t>Pkg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DB366D-EAF1-462E-BCEF-D5681F44122D}"/>
              </a:ext>
            </a:extLst>
          </p:cNvPr>
          <p:cNvSpPr/>
          <p:nvPr/>
        </p:nvSpPr>
        <p:spPr>
          <a:xfrm>
            <a:off x="5652135" y="3910679"/>
            <a:ext cx="3082384" cy="565620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Pkg.add</a:t>
            </a:r>
            <a:r>
              <a:rPr lang="en-ID" dirty="0"/>
              <a:t>(“library”)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164AA9-934B-4055-A935-DBFB47375819}"/>
              </a:ext>
            </a:extLst>
          </p:cNvPr>
          <p:cNvSpPr/>
          <p:nvPr/>
        </p:nvSpPr>
        <p:spPr>
          <a:xfrm>
            <a:off x="5655438" y="2223311"/>
            <a:ext cx="3082384" cy="565620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Open Julia</a:t>
            </a:r>
          </a:p>
        </p:txBody>
      </p:sp>
    </p:spTree>
    <p:extLst>
      <p:ext uri="{BB962C8B-B14F-4D97-AF65-F5344CB8AC3E}">
        <p14:creationId xmlns:p14="http://schemas.microsoft.com/office/powerpoint/2010/main" val="275278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609171" y="513189"/>
            <a:ext cx="160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Lato" panose="020F0502020204030203" pitchFamily="34" charset="0"/>
              </a:rPr>
              <a:t>Derivative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ABE4B-63DF-4CF7-B198-5D166BF4237C}"/>
              </a:ext>
            </a:extLst>
          </p:cNvPr>
          <p:cNvSpPr txBox="1"/>
          <p:nvPr/>
        </p:nvSpPr>
        <p:spPr>
          <a:xfrm>
            <a:off x="2686050" y="478244"/>
            <a:ext cx="3521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Differentiate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B707-0FB1-4C29-AB21-6B77ACF8366E}"/>
              </a:ext>
            </a:extLst>
          </p:cNvPr>
          <p:cNvSpPr txBox="1"/>
          <p:nvPr/>
        </p:nvSpPr>
        <p:spPr>
          <a:xfrm>
            <a:off x="5238751" y="4602202"/>
            <a:ext cx="16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Calculus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35A15D1-5941-4C0A-82B4-D0F686408435}"/>
              </a:ext>
            </a:extLst>
          </p:cNvPr>
          <p:cNvSpPr/>
          <p:nvPr/>
        </p:nvSpPr>
        <p:spPr>
          <a:xfrm>
            <a:off x="5541043" y="3272672"/>
            <a:ext cx="1017587" cy="1017587"/>
          </a:xfrm>
          <a:prstGeom prst="cube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7DC869-E52F-49FE-8961-F4E7ABA29371}"/>
              </a:ext>
            </a:extLst>
          </p:cNvPr>
          <p:cNvSpPr/>
          <p:nvPr/>
        </p:nvSpPr>
        <p:spPr>
          <a:xfrm>
            <a:off x="1051105" y="3413777"/>
            <a:ext cx="3082384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x^2 + 2x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851C37B9-52C0-4B58-AC62-B4AF0DF67108}"/>
              </a:ext>
            </a:extLst>
          </p:cNvPr>
          <p:cNvSpPr/>
          <p:nvPr/>
        </p:nvSpPr>
        <p:spPr>
          <a:xfrm>
            <a:off x="3276600" y="2537296"/>
            <a:ext cx="5803900" cy="735376"/>
          </a:xfrm>
          <a:prstGeom prst="curvedDownArrow">
            <a:avLst/>
          </a:prstGeom>
          <a:solidFill>
            <a:srgbClr val="14AAAA"/>
          </a:solidFill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EC58AC-3546-4E9D-BEFD-5ECA52EA392D}"/>
              </a:ext>
            </a:extLst>
          </p:cNvPr>
          <p:cNvSpPr/>
          <p:nvPr/>
        </p:nvSpPr>
        <p:spPr>
          <a:xfrm>
            <a:off x="4503228" y="1680329"/>
            <a:ext cx="3082384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differentiate(“x^2 + 2x”, :x)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B46A83-055F-459C-B96E-7DD0BDAA9C55}"/>
              </a:ext>
            </a:extLst>
          </p:cNvPr>
          <p:cNvSpPr/>
          <p:nvPr/>
        </p:nvSpPr>
        <p:spPr>
          <a:xfrm>
            <a:off x="8058511" y="3413777"/>
            <a:ext cx="3082384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2 * 1 * x ^ (2 - 1) + (0x + 2 * 1)</a:t>
            </a:r>
          </a:p>
        </p:txBody>
      </p:sp>
    </p:spTree>
    <p:extLst>
      <p:ext uri="{BB962C8B-B14F-4D97-AF65-F5344CB8AC3E}">
        <p14:creationId xmlns:p14="http://schemas.microsoft.com/office/powerpoint/2010/main" val="126157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609171" y="513189"/>
            <a:ext cx="160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Lato" panose="020F0502020204030203" pitchFamily="34" charset="0"/>
              </a:rPr>
              <a:t>Derivative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ABE4B-63DF-4CF7-B198-5D166BF4237C}"/>
              </a:ext>
            </a:extLst>
          </p:cNvPr>
          <p:cNvSpPr txBox="1"/>
          <p:nvPr/>
        </p:nvSpPr>
        <p:spPr>
          <a:xfrm>
            <a:off x="2686050" y="478244"/>
            <a:ext cx="3521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Differentiate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B707-0FB1-4C29-AB21-6B77ACF8366E}"/>
              </a:ext>
            </a:extLst>
          </p:cNvPr>
          <p:cNvSpPr txBox="1"/>
          <p:nvPr/>
        </p:nvSpPr>
        <p:spPr>
          <a:xfrm>
            <a:off x="5238751" y="4602202"/>
            <a:ext cx="16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Calculus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35A15D1-5941-4C0A-82B4-D0F686408435}"/>
              </a:ext>
            </a:extLst>
          </p:cNvPr>
          <p:cNvSpPr/>
          <p:nvPr/>
        </p:nvSpPr>
        <p:spPr>
          <a:xfrm>
            <a:off x="5541043" y="3272672"/>
            <a:ext cx="1017587" cy="1017587"/>
          </a:xfrm>
          <a:prstGeom prst="cube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7DC869-E52F-49FE-8961-F4E7ABA29371}"/>
              </a:ext>
            </a:extLst>
          </p:cNvPr>
          <p:cNvSpPr/>
          <p:nvPr/>
        </p:nvSpPr>
        <p:spPr>
          <a:xfrm>
            <a:off x="1051105" y="3413777"/>
            <a:ext cx="3082384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x^2 + 2x</a:t>
            </a: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851C37B9-52C0-4B58-AC62-B4AF0DF67108}"/>
              </a:ext>
            </a:extLst>
          </p:cNvPr>
          <p:cNvSpPr/>
          <p:nvPr/>
        </p:nvSpPr>
        <p:spPr>
          <a:xfrm>
            <a:off x="3276600" y="2537296"/>
            <a:ext cx="5803900" cy="735376"/>
          </a:xfrm>
          <a:prstGeom prst="curvedDownArrow">
            <a:avLst/>
          </a:prstGeom>
          <a:solidFill>
            <a:srgbClr val="14AAAA"/>
          </a:solidFill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EC58AC-3546-4E9D-BEFD-5ECA52EA392D}"/>
              </a:ext>
            </a:extLst>
          </p:cNvPr>
          <p:cNvSpPr/>
          <p:nvPr/>
        </p:nvSpPr>
        <p:spPr>
          <a:xfrm>
            <a:off x="3721100" y="1680329"/>
            <a:ext cx="4646640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simplify(differentiate(“x^2 + 2x”, :x))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B46A83-055F-459C-B96E-7DD0BDAA9C55}"/>
              </a:ext>
            </a:extLst>
          </p:cNvPr>
          <p:cNvSpPr/>
          <p:nvPr/>
        </p:nvSpPr>
        <p:spPr>
          <a:xfrm>
            <a:off x="8058511" y="3413777"/>
            <a:ext cx="3082384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2x + 2</a:t>
            </a:r>
          </a:p>
        </p:txBody>
      </p:sp>
    </p:spTree>
    <p:extLst>
      <p:ext uri="{BB962C8B-B14F-4D97-AF65-F5344CB8AC3E}">
        <p14:creationId xmlns:p14="http://schemas.microsoft.com/office/powerpoint/2010/main" val="281423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609171" y="513189"/>
            <a:ext cx="160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Lato" panose="020F0502020204030203" pitchFamily="34" charset="0"/>
              </a:rPr>
              <a:t>Derivative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ABE4B-63DF-4CF7-B198-5D166BF4237C}"/>
              </a:ext>
            </a:extLst>
          </p:cNvPr>
          <p:cNvSpPr txBox="1"/>
          <p:nvPr/>
        </p:nvSpPr>
        <p:spPr>
          <a:xfrm>
            <a:off x="2686050" y="478244"/>
            <a:ext cx="2786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Evaluate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E7B3B-22A8-40D4-9F87-2773DEA0E361}"/>
              </a:ext>
            </a:extLst>
          </p:cNvPr>
          <p:cNvSpPr txBox="1"/>
          <p:nvPr/>
        </p:nvSpPr>
        <p:spPr>
          <a:xfrm>
            <a:off x="5238751" y="4602202"/>
            <a:ext cx="16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Calculus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5C62957-9165-4780-A7A3-FC1212F15AF0}"/>
              </a:ext>
            </a:extLst>
          </p:cNvPr>
          <p:cNvSpPr/>
          <p:nvPr/>
        </p:nvSpPr>
        <p:spPr>
          <a:xfrm>
            <a:off x="5541043" y="3272672"/>
            <a:ext cx="1017587" cy="1017587"/>
          </a:xfrm>
          <a:prstGeom prst="cube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CE7CAB-76CE-47F8-B4E1-C58E991C0AE7}"/>
              </a:ext>
            </a:extLst>
          </p:cNvPr>
          <p:cNvSpPr/>
          <p:nvPr/>
        </p:nvSpPr>
        <p:spPr>
          <a:xfrm>
            <a:off x="1051105" y="3413777"/>
            <a:ext cx="3082384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f(x) = x^2 + 2x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0416CEA4-3B00-47AC-8BD5-360BA1B7F43D}"/>
              </a:ext>
            </a:extLst>
          </p:cNvPr>
          <p:cNvSpPr/>
          <p:nvPr/>
        </p:nvSpPr>
        <p:spPr>
          <a:xfrm>
            <a:off x="3276600" y="2537296"/>
            <a:ext cx="5803900" cy="735376"/>
          </a:xfrm>
          <a:prstGeom prst="curvedDownArrow">
            <a:avLst/>
          </a:prstGeom>
          <a:solidFill>
            <a:srgbClr val="14AAAA"/>
          </a:solidFill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A7BEE95-757A-47A1-A429-9A8B1BC82FC3}"/>
              </a:ext>
            </a:extLst>
          </p:cNvPr>
          <p:cNvSpPr/>
          <p:nvPr/>
        </p:nvSpPr>
        <p:spPr>
          <a:xfrm>
            <a:off x="3721100" y="1680329"/>
            <a:ext cx="4646640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Calculus.derivative</a:t>
            </a:r>
            <a:r>
              <a:rPr lang="en-ID" dirty="0"/>
              <a:t>(f)(1)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2F9498-201C-4A45-869E-6890D0EEEDDB}"/>
              </a:ext>
            </a:extLst>
          </p:cNvPr>
          <p:cNvSpPr/>
          <p:nvPr/>
        </p:nvSpPr>
        <p:spPr>
          <a:xfrm>
            <a:off x="8058511" y="3413777"/>
            <a:ext cx="3082384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3.99999999998421</a:t>
            </a:r>
          </a:p>
        </p:txBody>
      </p:sp>
    </p:spTree>
    <p:extLst>
      <p:ext uri="{BB962C8B-B14F-4D97-AF65-F5344CB8AC3E}">
        <p14:creationId xmlns:p14="http://schemas.microsoft.com/office/powerpoint/2010/main" val="346401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1F898-9543-40E6-B328-C377CBCA88CC}"/>
              </a:ext>
            </a:extLst>
          </p:cNvPr>
          <p:cNvSpPr txBox="1"/>
          <p:nvPr/>
        </p:nvSpPr>
        <p:spPr>
          <a:xfrm>
            <a:off x="838200" y="1646902"/>
            <a:ext cx="3490379" cy="232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500" dirty="0">
                <a:solidFill>
                  <a:schemeClr val="bg1"/>
                </a:solidFill>
                <a:latin typeface="Lato" panose="020F0502020204030203" pitchFamily="34" charset="0"/>
              </a:rPr>
              <a:t>Matrix in Julia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500" dirty="0">
                <a:solidFill>
                  <a:schemeClr val="bg1"/>
                </a:solidFill>
                <a:latin typeface="Lato" panose="020F0502020204030203" pitchFamily="34" charset="0"/>
              </a:rPr>
              <a:t>Initialize Matrix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500" dirty="0">
                <a:solidFill>
                  <a:schemeClr val="bg1"/>
                </a:solidFill>
                <a:latin typeface="Lato" panose="020F0502020204030203" pitchFamily="34" charset="0"/>
              </a:rPr>
              <a:t>Accessing Matrix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500" dirty="0">
                <a:solidFill>
                  <a:schemeClr val="bg1"/>
                </a:solidFill>
                <a:latin typeface="Lato" panose="020F0502020204030203" pitchFamily="34" charset="0"/>
              </a:rPr>
              <a:t>Arithmetic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78244"/>
            <a:ext cx="1147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</a:t>
            </a:r>
          </a:p>
        </p:txBody>
      </p:sp>
    </p:spTree>
    <p:extLst>
      <p:ext uri="{BB962C8B-B14F-4D97-AF65-F5344CB8AC3E}">
        <p14:creationId xmlns:p14="http://schemas.microsoft.com/office/powerpoint/2010/main" val="1982899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609171" y="513189"/>
            <a:ext cx="160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Lato" panose="020F0502020204030203" pitchFamily="34" charset="0"/>
              </a:rPr>
              <a:t>Derivative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ABE4B-63DF-4CF7-B198-5D166BF4237C}"/>
              </a:ext>
            </a:extLst>
          </p:cNvPr>
          <p:cNvSpPr txBox="1"/>
          <p:nvPr/>
        </p:nvSpPr>
        <p:spPr>
          <a:xfrm>
            <a:off x="2686050" y="478244"/>
            <a:ext cx="2786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Evaluate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E7B3B-22A8-40D4-9F87-2773DEA0E361}"/>
              </a:ext>
            </a:extLst>
          </p:cNvPr>
          <p:cNvSpPr txBox="1"/>
          <p:nvPr/>
        </p:nvSpPr>
        <p:spPr>
          <a:xfrm>
            <a:off x="4962837" y="4576019"/>
            <a:ext cx="2266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 err="1">
                <a:solidFill>
                  <a:schemeClr val="bg1"/>
                </a:solidFill>
                <a:latin typeface="Lato" panose="020F0502020204030203" pitchFamily="34" charset="0"/>
              </a:rPr>
              <a:t>ForwardDiff</a:t>
            </a:r>
            <a:endParaRPr lang="en-ID" sz="3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5C62957-9165-4780-A7A3-FC1212F15AF0}"/>
              </a:ext>
            </a:extLst>
          </p:cNvPr>
          <p:cNvSpPr/>
          <p:nvPr/>
        </p:nvSpPr>
        <p:spPr>
          <a:xfrm>
            <a:off x="5541043" y="3272672"/>
            <a:ext cx="1017587" cy="1017587"/>
          </a:xfrm>
          <a:prstGeom prst="cube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CE7CAB-76CE-47F8-B4E1-C58E991C0AE7}"/>
              </a:ext>
            </a:extLst>
          </p:cNvPr>
          <p:cNvSpPr/>
          <p:nvPr/>
        </p:nvSpPr>
        <p:spPr>
          <a:xfrm>
            <a:off x="1051105" y="3413777"/>
            <a:ext cx="3082384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f(x) = x^2 + 2x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0416CEA4-3B00-47AC-8BD5-360BA1B7F43D}"/>
              </a:ext>
            </a:extLst>
          </p:cNvPr>
          <p:cNvSpPr/>
          <p:nvPr/>
        </p:nvSpPr>
        <p:spPr>
          <a:xfrm>
            <a:off x="3276600" y="2537296"/>
            <a:ext cx="5803900" cy="735376"/>
          </a:xfrm>
          <a:prstGeom prst="curvedDownArrow">
            <a:avLst/>
          </a:prstGeom>
          <a:solidFill>
            <a:srgbClr val="14AAAA"/>
          </a:solidFill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A7BEE95-757A-47A1-A429-9A8B1BC82FC3}"/>
              </a:ext>
            </a:extLst>
          </p:cNvPr>
          <p:cNvSpPr/>
          <p:nvPr/>
        </p:nvSpPr>
        <p:spPr>
          <a:xfrm>
            <a:off x="3721100" y="1680329"/>
            <a:ext cx="4646640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/>
              <a:t>ForwardDiff.derivative</a:t>
            </a:r>
            <a:r>
              <a:rPr lang="en-ID" dirty="0"/>
              <a:t>(f, 1)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32F9498-201C-4A45-869E-6890D0EEEDDB}"/>
              </a:ext>
            </a:extLst>
          </p:cNvPr>
          <p:cNvSpPr/>
          <p:nvPr/>
        </p:nvSpPr>
        <p:spPr>
          <a:xfrm>
            <a:off x="8058511" y="3413777"/>
            <a:ext cx="3082384" cy="735376"/>
          </a:xfrm>
          <a:prstGeom prst="round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585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39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Matrix in Julia</a:t>
            </a:r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18204-7307-45F8-A14D-0D7E45468E48}"/>
              </a:ext>
            </a:extLst>
          </p:cNvPr>
          <p:cNvSpPr/>
          <p:nvPr/>
        </p:nvSpPr>
        <p:spPr>
          <a:xfrm>
            <a:off x="1730180" y="2994483"/>
            <a:ext cx="1933770" cy="1933770"/>
          </a:xfrm>
          <a:prstGeom prst="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EFD46-4AC5-4750-B9E3-4F4196E51E20}"/>
                  </a:ext>
                </a:extLst>
              </p:cNvPr>
              <p:cNvSpPr txBox="1"/>
              <p:nvPr/>
            </p:nvSpPr>
            <p:spPr>
              <a:xfrm>
                <a:off x="1657472" y="3235325"/>
                <a:ext cx="2079185" cy="131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D" sz="3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D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D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D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ID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ID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ID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lang="en-ID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ID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ID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ID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EFD46-4AC5-4750-B9E3-4F4196E51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72" y="3235325"/>
                <a:ext cx="2079185" cy="1313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96C55BE-DED0-4DBC-A2C8-79D7165BAC1A}"/>
              </a:ext>
            </a:extLst>
          </p:cNvPr>
          <p:cNvSpPr txBox="1"/>
          <p:nvPr/>
        </p:nvSpPr>
        <p:spPr>
          <a:xfrm>
            <a:off x="1818933" y="2410781"/>
            <a:ext cx="2214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C1 C2 C3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36C91-95D1-47D1-878E-4BF61FBB1B06}"/>
              </a:ext>
            </a:extLst>
          </p:cNvPr>
          <p:cNvSpPr txBox="1"/>
          <p:nvPr/>
        </p:nvSpPr>
        <p:spPr>
          <a:xfrm>
            <a:off x="996143" y="3191351"/>
            <a:ext cx="898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R1</a:t>
            </a:r>
          </a:p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R2</a:t>
            </a:r>
          </a:p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R3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685FA-3944-4FE2-B654-087DB51EF28D}"/>
              </a:ext>
            </a:extLst>
          </p:cNvPr>
          <p:cNvSpPr txBox="1"/>
          <p:nvPr/>
        </p:nvSpPr>
        <p:spPr>
          <a:xfrm>
            <a:off x="1818933" y="2410781"/>
            <a:ext cx="2214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C1 C2 C3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964CE-4561-495F-B116-5A908A056A34}"/>
              </a:ext>
            </a:extLst>
          </p:cNvPr>
          <p:cNvSpPr txBox="1"/>
          <p:nvPr/>
        </p:nvSpPr>
        <p:spPr>
          <a:xfrm>
            <a:off x="1818933" y="2410781"/>
            <a:ext cx="2214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C1 C2 C3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C1CAE-2B7C-4855-9494-8425C5409735}"/>
              </a:ext>
            </a:extLst>
          </p:cNvPr>
          <p:cNvSpPr txBox="1"/>
          <p:nvPr/>
        </p:nvSpPr>
        <p:spPr>
          <a:xfrm>
            <a:off x="6028489" y="3614916"/>
            <a:ext cx="21868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 3 x 3</a:t>
            </a:r>
          </a:p>
        </p:txBody>
      </p:sp>
    </p:spTree>
    <p:extLst>
      <p:ext uri="{BB962C8B-B14F-4D97-AF65-F5344CB8AC3E}">
        <p14:creationId xmlns:p14="http://schemas.microsoft.com/office/powerpoint/2010/main" val="16455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39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Matrix in Julia</a:t>
            </a:r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74905-8FD8-496E-8B14-57C0556E4FB1}"/>
              </a:ext>
            </a:extLst>
          </p:cNvPr>
          <p:cNvSpPr/>
          <p:nvPr/>
        </p:nvSpPr>
        <p:spPr>
          <a:xfrm>
            <a:off x="7143412" y="3565216"/>
            <a:ext cx="3254417" cy="784209"/>
          </a:xfrm>
          <a:prstGeom prst="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7B99-0409-4737-AD74-2B133F37AA33}"/>
              </a:ext>
            </a:extLst>
          </p:cNvPr>
          <p:cNvSpPr txBox="1"/>
          <p:nvPr/>
        </p:nvSpPr>
        <p:spPr>
          <a:xfrm>
            <a:off x="7150394" y="3684369"/>
            <a:ext cx="3254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[1 2 3; 4 5 6; 7 8 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BF096-A9D9-4141-9A1A-CF835A945E32}"/>
              </a:ext>
            </a:extLst>
          </p:cNvPr>
          <p:cNvSpPr txBox="1"/>
          <p:nvPr/>
        </p:nvSpPr>
        <p:spPr>
          <a:xfrm>
            <a:off x="9157096" y="4456858"/>
            <a:ext cx="221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Lato" panose="020F0502020204030203" pitchFamily="34" charset="0"/>
              </a:rPr>
              <a:t>C1 C2 C3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440C6-0E69-4B45-B2D0-49623BDA23AF}"/>
              </a:ext>
            </a:extLst>
          </p:cNvPr>
          <p:cNvSpPr txBox="1"/>
          <p:nvPr/>
        </p:nvSpPr>
        <p:spPr>
          <a:xfrm>
            <a:off x="8448075" y="2994483"/>
            <a:ext cx="89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R2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5CC2E-A3A1-4747-B5E6-61831DE41766}"/>
              </a:ext>
            </a:extLst>
          </p:cNvPr>
          <p:cNvSpPr txBox="1"/>
          <p:nvPr/>
        </p:nvSpPr>
        <p:spPr>
          <a:xfrm>
            <a:off x="8183350" y="4456858"/>
            <a:ext cx="221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Lato" panose="020F0502020204030203" pitchFamily="34" charset="0"/>
              </a:rPr>
              <a:t>C1 C2 C3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25F60-1787-4126-B5D0-8DDF17BF1F37}"/>
              </a:ext>
            </a:extLst>
          </p:cNvPr>
          <p:cNvSpPr txBox="1"/>
          <p:nvPr/>
        </p:nvSpPr>
        <p:spPr>
          <a:xfrm>
            <a:off x="7190015" y="4456858"/>
            <a:ext cx="144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Lato" panose="020F0502020204030203" pitchFamily="34" charset="0"/>
              </a:rPr>
              <a:t>C1 C2 C3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A600C-6F41-4D98-986C-5345921AD06E}"/>
              </a:ext>
            </a:extLst>
          </p:cNvPr>
          <p:cNvSpPr txBox="1"/>
          <p:nvPr/>
        </p:nvSpPr>
        <p:spPr>
          <a:xfrm>
            <a:off x="7432216" y="3005773"/>
            <a:ext cx="89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R1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70C25-547D-416F-B7EC-88B60DBB07F6}"/>
              </a:ext>
            </a:extLst>
          </p:cNvPr>
          <p:cNvSpPr txBox="1"/>
          <p:nvPr/>
        </p:nvSpPr>
        <p:spPr>
          <a:xfrm>
            <a:off x="9365874" y="2994483"/>
            <a:ext cx="89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R3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3D9DB-5325-4DE8-BFF7-A6247225FA1F}"/>
              </a:ext>
            </a:extLst>
          </p:cNvPr>
          <p:cNvSpPr txBox="1"/>
          <p:nvPr/>
        </p:nvSpPr>
        <p:spPr>
          <a:xfrm>
            <a:off x="2574089" y="3614916"/>
            <a:ext cx="1722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Array 2D</a:t>
            </a:r>
          </a:p>
        </p:txBody>
      </p:sp>
    </p:spTree>
    <p:extLst>
      <p:ext uri="{BB962C8B-B14F-4D97-AF65-F5344CB8AC3E}">
        <p14:creationId xmlns:p14="http://schemas.microsoft.com/office/powerpoint/2010/main" val="143170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415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Initialize Matrix</a:t>
            </a:r>
            <a:endParaRPr lang="en-ID" sz="3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74905-8FD8-496E-8B14-57C0556E4FB1}"/>
              </a:ext>
            </a:extLst>
          </p:cNvPr>
          <p:cNvSpPr/>
          <p:nvPr/>
        </p:nvSpPr>
        <p:spPr>
          <a:xfrm>
            <a:off x="1098212" y="3565216"/>
            <a:ext cx="3254417" cy="784209"/>
          </a:xfrm>
          <a:prstGeom prst="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7B99-0409-4737-AD74-2B133F37AA33}"/>
              </a:ext>
            </a:extLst>
          </p:cNvPr>
          <p:cNvSpPr txBox="1"/>
          <p:nvPr/>
        </p:nvSpPr>
        <p:spPr>
          <a:xfrm>
            <a:off x="1117894" y="3684369"/>
            <a:ext cx="3254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[0 0 0; 0 0 0; 0 0 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1A1DE-CB4A-4DE7-BE0A-A10B2839FC80}"/>
              </a:ext>
            </a:extLst>
          </p:cNvPr>
          <p:cNvSpPr txBox="1"/>
          <p:nvPr/>
        </p:nvSpPr>
        <p:spPr>
          <a:xfrm>
            <a:off x="5090417" y="3680321"/>
            <a:ext cx="6057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Array -&gt; Array{Int64, 2}(</a:t>
            </a:r>
            <a:r>
              <a:rPr lang="en-ID" sz="3000" dirty="0" err="1">
                <a:solidFill>
                  <a:schemeClr val="bg1"/>
                </a:solidFill>
                <a:latin typeface="Lato" panose="020F0502020204030203" pitchFamily="34" charset="0"/>
              </a:rPr>
              <a:t>undef</a:t>
            </a:r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, 3, 3)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4FA8537E-4874-4FF1-A5B5-AD145FABEF74}"/>
              </a:ext>
            </a:extLst>
          </p:cNvPr>
          <p:cNvSpPr/>
          <p:nvPr/>
        </p:nvSpPr>
        <p:spPr>
          <a:xfrm>
            <a:off x="8238131" y="2290703"/>
            <a:ext cx="1274512" cy="1274512"/>
          </a:xfrm>
          <a:prstGeom prst="downArrowCallou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Dimension</a:t>
            </a:r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866E2070-2BAD-4A2C-8B06-91A9356FDC29}"/>
              </a:ext>
            </a:extLst>
          </p:cNvPr>
          <p:cNvSpPr/>
          <p:nvPr/>
        </p:nvSpPr>
        <p:spPr>
          <a:xfrm>
            <a:off x="9873332" y="4349425"/>
            <a:ext cx="1274512" cy="1274512"/>
          </a:xfrm>
          <a:prstGeom prst="upArrowCallou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6112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415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Initialize Matrix</a:t>
            </a:r>
            <a:endParaRPr lang="en-ID" sz="3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74905-8FD8-496E-8B14-57C0556E4FB1}"/>
              </a:ext>
            </a:extLst>
          </p:cNvPr>
          <p:cNvSpPr/>
          <p:nvPr/>
        </p:nvSpPr>
        <p:spPr>
          <a:xfrm>
            <a:off x="1098212" y="3565216"/>
            <a:ext cx="3254417" cy="784209"/>
          </a:xfrm>
          <a:prstGeom prst="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7B99-0409-4737-AD74-2B133F37AA33}"/>
              </a:ext>
            </a:extLst>
          </p:cNvPr>
          <p:cNvSpPr txBox="1"/>
          <p:nvPr/>
        </p:nvSpPr>
        <p:spPr>
          <a:xfrm>
            <a:off x="1117894" y="3684369"/>
            <a:ext cx="3254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[0 0 0; 0 0 0; 0 0 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1A1DE-CB4A-4DE7-BE0A-A10B2839FC80}"/>
              </a:ext>
            </a:extLst>
          </p:cNvPr>
          <p:cNvSpPr txBox="1"/>
          <p:nvPr/>
        </p:nvSpPr>
        <p:spPr>
          <a:xfrm>
            <a:off x="5090417" y="3680321"/>
            <a:ext cx="6058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 -&gt; Matrix{Int64}(</a:t>
            </a:r>
            <a:r>
              <a:rPr lang="en-ID" sz="3000" dirty="0" err="1">
                <a:solidFill>
                  <a:schemeClr val="bg1"/>
                </a:solidFill>
                <a:latin typeface="Lato" panose="020F0502020204030203" pitchFamily="34" charset="0"/>
              </a:rPr>
              <a:t>undef</a:t>
            </a:r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, 3, 3)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907FFC91-2BA6-44C5-92DE-E5F47157B8B0}"/>
              </a:ext>
            </a:extLst>
          </p:cNvPr>
          <p:cNvSpPr/>
          <p:nvPr/>
        </p:nvSpPr>
        <p:spPr>
          <a:xfrm>
            <a:off x="9969585" y="4349425"/>
            <a:ext cx="1274512" cy="1274512"/>
          </a:xfrm>
          <a:prstGeom prst="upArrowCallou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82532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415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Initialize Matrix</a:t>
            </a:r>
            <a:endParaRPr lang="en-ID" sz="3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74905-8FD8-496E-8B14-57C0556E4FB1}"/>
              </a:ext>
            </a:extLst>
          </p:cNvPr>
          <p:cNvSpPr/>
          <p:nvPr/>
        </p:nvSpPr>
        <p:spPr>
          <a:xfrm>
            <a:off x="1098212" y="3565216"/>
            <a:ext cx="3254417" cy="784209"/>
          </a:xfrm>
          <a:prstGeom prst="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7B99-0409-4737-AD74-2B133F37AA33}"/>
              </a:ext>
            </a:extLst>
          </p:cNvPr>
          <p:cNvSpPr txBox="1"/>
          <p:nvPr/>
        </p:nvSpPr>
        <p:spPr>
          <a:xfrm>
            <a:off x="1117894" y="3684369"/>
            <a:ext cx="3254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[0 0 0; 0 0 0; 0 0 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1A1DE-CB4A-4DE7-BE0A-A10B2839FC80}"/>
              </a:ext>
            </a:extLst>
          </p:cNvPr>
          <p:cNvSpPr txBox="1"/>
          <p:nvPr/>
        </p:nvSpPr>
        <p:spPr>
          <a:xfrm>
            <a:off x="5090417" y="3680321"/>
            <a:ext cx="44830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Zeros -&gt; zeros(Int64, 3, 3)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C80D4609-9C81-4A66-B918-FE1E2102FD72}"/>
              </a:ext>
            </a:extLst>
          </p:cNvPr>
          <p:cNvSpPr/>
          <p:nvPr/>
        </p:nvSpPr>
        <p:spPr>
          <a:xfrm>
            <a:off x="8356677" y="4349425"/>
            <a:ext cx="1274512" cy="1274512"/>
          </a:xfrm>
          <a:prstGeom prst="upArrowCallou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91558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415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Initialize Matrix</a:t>
            </a:r>
            <a:endParaRPr lang="en-ID" sz="3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74905-8FD8-496E-8B14-57C0556E4FB1}"/>
              </a:ext>
            </a:extLst>
          </p:cNvPr>
          <p:cNvSpPr/>
          <p:nvPr/>
        </p:nvSpPr>
        <p:spPr>
          <a:xfrm>
            <a:off x="1098212" y="3565216"/>
            <a:ext cx="3254417" cy="784209"/>
          </a:xfrm>
          <a:prstGeom prst="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7B99-0409-4737-AD74-2B133F37AA33}"/>
              </a:ext>
            </a:extLst>
          </p:cNvPr>
          <p:cNvSpPr txBox="1"/>
          <p:nvPr/>
        </p:nvSpPr>
        <p:spPr>
          <a:xfrm>
            <a:off x="1117894" y="3684369"/>
            <a:ext cx="3254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[0 0 0; 0 0 0; 0 0 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1A1DE-CB4A-4DE7-BE0A-A10B2839FC80}"/>
              </a:ext>
            </a:extLst>
          </p:cNvPr>
          <p:cNvSpPr txBox="1"/>
          <p:nvPr/>
        </p:nvSpPr>
        <p:spPr>
          <a:xfrm>
            <a:off x="5090417" y="3680321"/>
            <a:ext cx="4390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Random -&gt; rand(0:0, 3, 3)</a:t>
            </a:r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C71352DE-8F59-4499-B432-D0C7566FE808}"/>
              </a:ext>
            </a:extLst>
          </p:cNvPr>
          <p:cNvSpPr/>
          <p:nvPr/>
        </p:nvSpPr>
        <p:spPr>
          <a:xfrm>
            <a:off x="8260425" y="4349425"/>
            <a:ext cx="1274512" cy="1274512"/>
          </a:xfrm>
          <a:prstGeom prst="upArrowCallou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58050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A48D3-17B6-4E0D-8991-7ABEB0967B07}"/>
              </a:ext>
            </a:extLst>
          </p:cNvPr>
          <p:cNvSpPr/>
          <p:nvPr/>
        </p:nvSpPr>
        <p:spPr>
          <a:xfrm>
            <a:off x="547598" y="424637"/>
            <a:ext cx="1725702" cy="642163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3000" dirty="0">
              <a:latin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5434D9-A2CB-4A06-87D7-FEC1B8843F84}"/>
              </a:ext>
            </a:extLst>
          </p:cNvPr>
          <p:cNvSpPr/>
          <p:nvPr/>
        </p:nvSpPr>
        <p:spPr>
          <a:xfrm>
            <a:off x="540499" y="1358900"/>
            <a:ext cx="11111002" cy="50744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184D9-F105-4C68-A607-C31F98506F8C}"/>
              </a:ext>
            </a:extLst>
          </p:cNvPr>
          <p:cNvSpPr/>
          <p:nvPr/>
        </p:nvSpPr>
        <p:spPr>
          <a:xfrm>
            <a:off x="2592297" y="424637"/>
            <a:ext cx="9059203" cy="642164"/>
          </a:xfrm>
          <a:prstGeom prst="rect">
            <a:avLst/>
          </a:prstGeom>
          <a:noFill/>
          <a:ln w="762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dirty="0">
              <a:latin typeface="Lato" panose="020F050202020403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FC4BE-70DB-4E14-950F-9F491739FA10}"/>
              </a:ext>
            </a:extLst>
          </p:cNvPr>
          <p:cNvSpPr/>
          <p:nvPr/>
        </p:nvSpPr>
        <p:spPr>
          <a:xfrm>
            <a:off x="747447" y="468719"/>
            <a:ext cx="13260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EF105-A98A-4021-B688-D455F6B9300C}"/>
              </a:ext>
            </a:extLst>
          </p:cNvPr>
          <p:cNvSpPr txBox="1"/>
          <p:nvPr/>
        </p:nvSpPr>
        <p:spPr>
          <a:xfrm>
            <a:off x="2686050" y="449669"/>
            <a:ext cx="4390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Lato" panose="020F0502020204030203" pitchFamily="34" charset="0"/>
              </a:rPr>
              <a:t>Topic : </a:t>
            </a:r>
            <a:r>
              <a:rPr lang="en-ID" sz="3200" dirty="0">
                <a:solidFill>
                  <a:schemeClr val="bg1"/>
                </a:solidFill>
                <a:latin typeface="Lato" panose="020F0502020204030203" pitchFamily="34" charset="0"/>
              </a:rPr>
              <a:t>Accessing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74905-8FD8-496E-8B14-57C0556E4FB1}"/>
              </a:ext>
            </a:extLst>
          </p:cNvPr>
          <p:cNvSpPr/>
          <p:nvPr/>
        </p:nvSpPr>
        <p:spPr>
          <a:xfrm>
            <a:off x="1098212" y="3565216"/>
            <a:ext cx="3254417" cy="784209"/>
          </a:xfrm>
          <a:prstGeom prst="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7B99-0409-4737-AD74-2B133F37AA33}"/>
              </a:ext>
            </a:extLst>
          </p:cNvPr>
          <p:cNvSpPr txBox="1"/>
          <p:nvPr/>
        </p:nvSpPr>
        <p:spPr>
          <a:xfrm>
            <a:off x="1117894" y="3684369"/>
            <a:ext cx="32544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[0 0 0; 0 0 0; 0 0 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5D5DD-229E-4720-A2CE-32AD7789FCEB}"/>
              </a:ext>
            </a:extLst>
          </p:cNvPr>
          <p:cNvSpPr txBox="1"/>
          <p:nvPr/>
        </p:nvSpPr>
        <p:spPr>
          <a:xfrm>
            <a:off x="7121898" y="2949352"/>
            <a:ext cx="3379451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  <a:latin typeface="Lato" panose="020F0502020204030203" pitchFamily="34" charset="0"/>
              </a:rPr>
              <a:t>num = 1</a:t>
            </a:r>
          </a:p>
          <a:p>
            <a:r>
              <a:rPr lang="pt-BR" sz="2500" dirty="0">
                <a:solidFill>
                  <a:schemeClr val="bg1"/>
                </a:solidFill>
                <a:latin typeface="Lato" panose="020F0502020204030203" pitchFamily="34" charset="0"/>
              </a:rPr>
              <a:t>for i = 1:3, j = 1:3</a:t>
            </a:r>
          </a:p>
          <a:p>
            <a:r>
              <a:rPr lang="pt-BR" sz="2500" dirty="0">
                <a:solidFill>
                  <a:schemeClr val="bg1"/>
                </a:solidFill>
                <a:latin typeface="Lato" panose="020F0502020204030203" pitchFamily="34" charset="0"/>
              </a:rPr>
              <a:t>	matrix[i,j] = num</a:t>
            </a:r>
          </a:p>
          <a:p>
            <a:r>
              <a:rPr lang="pt-BR" sz="2500" dirty="0">
                <a:solidFill>
                  <a:schemeClr val="bg1"/>
                </a:solidFill>
                <a:latin typeface="Lato" panose="020F0502020204030203" pitchFamily="34" charset="0"/>
              </a:rPr>
              <a:t>	global num += 1</a:t>
            </a:r>
          </a:p>
          <a:p>
            <a:r>
              <a:rPr lang="pt-BR" sz="2500" dirty="0">
                <a:solidFill>
                  <a:schemeClr val="bg1"/>
                </a:solidFill>
                <a:latin typeface="Lato" panose="020F0502020204030203" pitchFamily="34" charset="0"/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2AADD-CE70-493B-AF13-CAB6AB2E83EF}"/>
              </a:ext>
            </a:extLst>
          </p:cNvPr>
          <p:cNvSpPr/>
          <p:nvPr/>
        </p:nvSpPr>
        <p:spPr>
          <a:xfrm>
            <a:off x="6900972" y="2821941"/>
            <a:ext cx="3866297" cy="2270760"/>
          </a:xfrm>
          <a:prstGeom prst="rect">
            <a:avLst/>
          </a:prstGeom>
          <a:noFill/>
          <a:ln w="38100">
            <a:solidFill>
              <a:srgbClr val="14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134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485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Dicky Liegar</dc:creator>
  <cp:lastModifiedBy>Dicky Liegar</cp:lastModifiedBy>
  <cp:revision>42</cp:revision>
  <dcterms:created xsi:type="dcterms:W3CDTF">2019-07-24T15:40:48Z</dcterms:created>
  <dcterms:modified xsi:type="dcterms:W3CDTF">2019-07-28T09:07:25Z</dcterms:modified>
</cp:coreProperties>
</file>