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60" r:id="rId4"/>
    <p:sldId id="272" r:id="rId5"/>
    <p:sldId id="264" r:id="rId6"/>
    <p:sldId id="266" r:id="rId7"/>
    <p:sldId id="267" r:id="rId8"/>
    <p:sldId id="273" r:id="rId9"/>
    <p:sldId id="275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6" r:id="rId19"/>
    <p:sldId id="287" r:id="rId20"/>
    <p:sldId id="292" r:id="rId21"/>
    <p:sldId id="291" r:id="rId22"/>
    <p:sldId id="290" r:id="rId23"/>
    <p:sldId id="293" r:id="rId24"/>
    <p:sldId id="289" r:id="rId25"/>
    <p:sldId id="294" r:id="rId26"/>
    <p:sldId id="288" r:id="rId27"/>
    <p:sldId id="295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AC8"/>
    <a:srgbClr val="00B0F0"/>
    <a:srgbClr val="1FB4E9"/>
    <a:srgbClr val="29C9DF"/>
    <a:srgbClr val="C00000"/>
    <a:srgbClr val="005828"/>
    <a:srgbClr val="007434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2362-D7DA-45C7-8AA9-CA555D51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BF879-F9A8-409A-9F35-B159D69C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33E9-30E2-4F44-96F3-2C6F96CC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17F80-BADC-4B87-BE20-2BDE76F7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59A3-42E7-4DA6-9F5C-09D8EEA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9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9B11-AAE3-47EB-A549-1DA357B0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1C01-E2CD-4D20-82A1-0047BDAE5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D12A-768D-49BA-9EF3-2CA6C51C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82AD-2C27-4BAE-A5EB-56556812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46FF-C0CE-469E-98FA-764AF661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69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798B9-583D-4E8E-83C5-7F0C550C9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4949-D76B-4D16-9349-EA886DA3A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467A6-C1B7-4EA5-88EF-F94253E5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255E9-DA3E-4DA1-A344-75562A4F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E854F-7D99-4F9A-9852-DAC255D4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870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9E75-4F9E-4B86-BD58-252BC378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56C6-8AA2-45B9-B1A2-7150B5F4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BF091-8726-444C-858F-9CDE84F9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F930-777E-47BC-852E-F465E70A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28A6-166B-4A78-83A4-6C83EAA5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415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CD27-67A5-4B12-A4ED-E1BE5D7F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1F5B-868F-4A7D-A8AD-E980CBD52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D1A0-A687-44D9-85AA-C102593B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DD77-4470-41FF-B526-E79BCE22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4D72-2AB5-4B32-BE73-A1F463B1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560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6143-7A50-44B8-BD76-F23D9E19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6806-AAC0-4581-A18B-CA51EBCC9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C85D-40AC-440B-B7A4-34F5B5D28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59BFA-0165-438F-8669-CE572554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BCF3-B3A9-4D8D-8055-D6D6D4A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8CEB-8178-466F-A765-3E63E7B7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7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515A-513C-4825-B416-7F080D20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8A20-E20E-4435-B0A5-933644D3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35AE9-8CC1-49E4-AFC9-2DA23748A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6245D-0082-4988-B86E-1CEB59FE6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D539C-50BE-4AD9-A0F1-7614AE62E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69366-3F60-4B4F-B548-FFCB178F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75F7-8032-486B-B84D-FECDD2B9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87C35-8139-4D0E-B51B-AEB10F7C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12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F406-BEBD-457C-A007-E2442AA3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5AD2E-5001-49E3-901D-4BFE155A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0C96-B4E9-48C6-ACF2-14466490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1AD71-1875-4BAC-B064-48BC325B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FA068-28EA-4D2E-8419-FBD10B24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21AB5-BDBE-47D0-9696-AC40E4DD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57C7A-DE49-4BD4-B7FC-8C8605A2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667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F45-EA44-4114-B24F-B55A717C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8A39-8FE9-484A-A40E-B38B22EA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81103-4EBF-47BD-BA0E-58163796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40B5C-E3EA-4F32-ABE7-049BAC7B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CFED9-D167-4BAA-B2B3-FD14ABF8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362E-507B-4B60-AE21-F6C1D610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6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CE0C-B1E1-4E68-ABB1-F8E6D2A3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1A3FA-B140-4AF1-9770-CF956278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CC7-9261-4077-BC11-2000CD4CC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09C3-1B44-49D1-92F4-776DF18B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3E6D8-B9EE-439C-B392-36A8A0D9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042EF-F814-49EF-B908-12D0C315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819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AB3A8-05CA-4A4F-9133-354ADF99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633A1-F5AB-4100-B021-2414B4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4C02-5397-4F2E-AC9C-4D50204A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763CA-8088-406F-B621-2ECC756B2016}" type="datetimeFigureOut">
              <a:rPr lang="en-ID" smtClean="0"/>
              <a:t>31/08/2019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8A9D-8B3E-43B1-8E6D-F14AA5E2E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CB06-02C6-46A2-9C52-D86927E5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D41F0-77AE-474D-BF78-28656CFB03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0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6EFCF-D99C-443F-BBE2-3F489BC31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696B93-FAD5-4D08-A8A1-952D748FF1F4}"/>
              </a:ext>
            </a:extLst>
          </p:cNvPr>
          <p:cNvSpPr/>
          <p:nvPr/>
        </p:nvSpPr>
        <p:spPr>
          <a:xfrm>
            <a:off x="5560462" y="5122500"/>
            <a:ext cx="1071075" cy="3600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C13D4-2041-40A5-A601-CAB442B93F53}"/>
              </a:ext>
            </a:extLst>
          </p:cNvPr>
          <p:cNvSpPr/>
          <p:nvPr/>
        </p:nvSpPr>
        <p:spPr>
          <a:xfrm>
            <a:off x="6268487" y="5122500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FA81A-C854-42D1-BE7F-BADE0FFDA4BB}"/>
              </a:ext>
            </a:extLst>
          </p:cNvPr>
          <p:cNvSpPr txBox="1"/>
          <p:nvPr/>
        </p:nvSpPr>
        <p:spPr>
          <a:xfrm>
            <a:off x="3798288" y="1735500"/>
            <a:ext cx="459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STUDYING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6D590-2DEC-4564-B8AF-982C2D5254FE}"/>
              </a:ext>
            </a:extLst>
          </p:cNvPr>
          <p:cNvSpPr txBox="1"/>
          <p:nvPr/>
        </p:nvSpPr>
        <p:spPr>
          <a:xfrm>
            <a:off x="3674728" y="3503423"/>
            <a:ext cx="48425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2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SHARING SESSION IV</a:t>
            </a:r>
          </a:p>
        </p:txBody>
      </p:sp>
    </p:spTree>
    <p:extLst>
      <p:ext uri="{BB962C8B-B14F-4D97-AF65-F5344CB8AC3E}">
        <p14:creationId xmlns:p14="http://schemas.microsoft.com/office/powerpoint/2010/main" val="109989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25205-1786-4354-9829-E5FCAD838078}"/>
              </a:ext>
            </a:extLst>
          </p:cNvPr>
          <p:cNvSpPr/>
          <p:nvPr/>
        </p:nvSpPr>
        <p:spPr>
          <a:xfrm>
            <a:off x="825499" y="2173900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0F7D3-DC33-47CF-BF62-953A963C876D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31FEF0-FF30-40D3-BACD-EA21DCF7715E}"/>
              </a:ext>
            </a:extLst>
          </p:cNvPr>
          <p:cNvSpPr/>
          <p:nvPr/>
        </p:nvSpPr>
        <p:spPr>
          <a:xfrm>
            <a:off x="825500" y="463241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814F3-01C9-472E-BCD6-7B02B3D7B3A3}"/>
              </a:ext>
            </a:extLst>
          </p:cNvPr>
          <p:cNvSpPr txBox="1"/>
          <p:nvPr/>
        </p:nvSpPr>
        <p:spPr>
          <a:xfrm>
            <a:off x="2448637" y="47472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0D04F8-BBDD-47A5-B5EC-C14872BD4B43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D6033E-C18B-4D82-B8C3-85896EBF735E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3473A9-1216-4FEB-BE4B-3847B3E03CDF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78ED-4330-43C1-9D37-B5F2DDA21788}"/>
              </a:ext>
            </a:extLst>
          </p:cNvPr>
          <p:cNvSpPr txBox="1"/>
          <p:nvPr/>
        </p:nvSpPr>
        <p:spPr>
          <a:xfrm>
            <a:off x="8194669" y="533400"/>
            <a:ext cx="2321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7133096" y="315200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8540333" y="3239668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Unlabelled Data</a:t>
            </a:r>
          </a:p>
        </p:txBody>
      </p:sp>
    </p:spTree>
    <p:extLst>
      <p:ext uri="{BB962C8B-B14F-4D97-AF65-F5344CB8AC3E}">
        <p14:creationId xmlns:p14="http://schemas.microsoft.com/office/powerpoint/2010/main" val="119275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78ED-4330-43C1-9D37-B5F2DDA21788}"/>
              </a:ext>
            </a:extLst>
          </p:cNvPr>
          <p:cNvSpPr txBox="1"/>
          <p:nvPr/>
        </p:nvSpPr>
        <p:spPr>
          <a:xfrm>
            <a:off x="8194669" y="533400"/>
            <a:ext cx="2321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7133096" y="315200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8793711" y="3239668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A9755F-37EB-42DE-BF34-539CE0FD412E}"/>
              </a:ext>
            </a:extLst>
          </p:cNvPr>
          <p:cNvSpPr/>
          <p:nvPr/>
        </p:nvSpPr>
        <p:spPr>
          <a:xfrm>
            <a:off x="358399" y="3249201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40872-C3CE-4516-9D21-21C8D45984AA}"/>
              </a:ext>
            </a:extLst>
          </p:cNvPr>
          <p:cNvSpPr/>
          <p:nvPr/>
        </p:nvSpPr>
        <p:spPr>
          <a:xfrm>
            <a:off x="2280749" y="3249000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1B0590-3DEB-4D78-BFDE-371A4E9A0062}"/>
              </a:ext>
            </a:extLst>
          </p:cNvPr>
          <p:cNvSpPr/>
          <p:nvPr/>
        </p:nvSpPr>
        <p:spPr>
          <a:xfrm>
            <a:off x="4117599" y="3249201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538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E78ED-4330-43C1-9D37-B5F2DDA21788}"/>
              </a:ext>
            </a:extLst>
          </p:cNvPr>
          <p:cNvSpPr txBox="1"/>
          <p:nvPr/>
        </p:nvSpPr>
        <p:spPr>
          <a:xfrm>
            <a:off x="8194669" y="533400"/>
            <a:ext cx="23218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7133096" y="315200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8793711" y="3239668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A9755F-37EB-42DE-BF34-539CE0FD412E}"/>
              </a:ext>
            </a:extLst>
          </p:cNvPr>
          <p:cNvSpPr/>
          <p:nvPr/>
        </p:nvSpPr>
        <p:spPr>
          <a:xfrm>
            <a:off x="358399" y="3249201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40872-C3CE-4516-9D21-21C8D45984AA}"/>
              </a:ext>
            </a:extLst>
          </p:cNvPr>
          <p:cNvSpPr/>
          <p:nvPr/>
        </p:nvSpPr>
        <p:spPr>
          <a:xfrm>
            <a:off x="2280749" y="32490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Grouping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1B0590-3DEB-4D78-BFDE-371A4E9A0062}"/>
              </a:ext>
            </a:extLst>
          </p:cNvPr>
          <p:cNvSpPr/>
          <p:nvPr/>
        </p:nvSpPr>
        <p:spPr>
          <a:xfrm>
            <a:off x="4117599" y="3249201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D230EB-D96C-451C-8D15-9B56CD74B061}"/>
              </a:ext>
            </a:extLst>
          </p:cNvPr>
          <p:cNvSpPr/>
          <p:nvPr/>
        </p:nvSpPr>
        <p:spPr>
          <a:xfrm>
            <a:off x="0" y="6858000"/>
            <a:ext cx="12192000" cy="6858000"/>
          </a:xfrm>
          <a:prstGeom prst="rect">
            <a:avLst/>
          </a:prstGeom>
          <a:solidFill>
            <a:srgbClr val="1FB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038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-609600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492227" y="434201"/>
            <a:ext cx="320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A9755F-37EB-42DE-BF34-539CE0FD412E}"/>
              </a:ext>
            </a:extLst>
          </p:cNvPr>
          <p:cNvSpPr/>
          <p:nvPr/>
        </p:nvSpPr>
        <p:spPr>
          <a:xfrm>
            <a:off x="-5737601" y="3249201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640872-C3CE-4516-9D21-21C8D45984AA}"/>
              </a:ext>
            </a:extLst>
          </p:cNvPr>
          <p:cNvSpPr/>
          <p:nvPr/>
        </p:nvSpPr>
        <p:spPr>
          <a:xfrm>
            <a:off x="-3815251" y="32490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Grouping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1B0590-3DEB-4D78-BFDE-371A4E9A0062}"/>
              </a:ext>
            </a:extLst>
          </p:cNvPr>
          <p:cNvSpPr/>
          <p:nvPr/>
        </p:nvSpPr>
        <p:spPr>
          <a:xfrm>
            <a:off x="-1978401" y="3249201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8745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07C0-5AA3-45EE-90B8-ED4A2BDEEBAB}"/>
              </a:ext>
            </a:extLst>
          </p:cNvPr>
          <p:cNvGrpSpPr/>
          <p:nvPr/>
        </p:nvGrpSpPr>
        <p:grpSpPr>
          <a:xfrm>
            <a:off x="12293600" y="1495167"/>
            <a:ext cx="2880332" cy="4909066"/>
            <a:chOff x="12293600" y="1495167"/>
            <a:chExt cx="2880332" cy="49090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27A561-DD6C-43E7-A153-43DD4FEF3F41}"/>
                </a:ext>
              </a:extLst>
            </p:cNvPr>
            <p:cNvSpPr/>
            <p:nvPr/>
          </p:nvSpPr>
          <p:spPr>
            <a:xfrm>
              <a:off x="12293600" y="1495167"/>
              <a:ext cx="2880332" cy="49090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42BFC-AFF5-47D0-AD7F-21E41B16D35A}"/>
                </a:ext>
              </a:extLst>
            </p:cNvPr>
            <p:cNvSpPr/>
            <p:nvPr/>
          </p:nvSpPr>
          <p:spPr>
            <a:xfrm>
              <a:off x="13276566" y="1780400"/>
              <a:ext cx="914400" cy="9144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ad face with no fill">
              <a:extLst>
                <a:ext uri="{FF2B5EF4-FFF2-40B4-BE49-F238E27FC236}">
                  <a16:creationId xmlns:a16="http://schemas.microsoft.com/office/drawing/2014/main" id="{A8DFB72F-3B37-435E-9070-B8E1079C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76566" y="1782804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B5AFA-B037-458A-9FA1-6702EC28B064}"/>
              </a:ext>
            </a:extLst>
          </p:cNvPr>
          <p:cNvGrpSpPr/>
          <p:nvPr/>
        </p:nvGrpSpPr>
        <p:grpSpPr>
          <a:xfrm>
            <a:off x="-2981932" y="1495167"/>
            <a:ext cx="2880332" cy="4909066"/>
            <a:chOff x="-2981932" y="1495167"/>
            <a:chExt cx="2880332" cy="49090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7E4E6-5E42-480B-949E-316B87A017FD}"/>
                </a:ext>
              </a:extLst>
            </p:cNvPr>
            <p:cNvSpPr/>
            <p:nvPr/>
          </p:nvSpPr>
          <p:spPr>
            <a:xfrm>
              <a:off x="-2981932" y="1495167"/>
              <a:ext cx="2880332" cy="49090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1D918D-82F1-4CFD-BD06-F070286A28D1}"/>
                </a:ext>
              </a:extLst>
            </p:cNvPr>
            <p:cNvSpPr/>
            <p:nvPr/>
          </p:nvSpPr>
          <p:spPr>
            <a:xfrm>
              <a:off x="-2002349" y="1780400"/>
              <a:ext cx="914400" cy="914400"/>
            </a:xfrm>
            <a:prstGeom prst="ellipse">
              <a:avLst/>
            </a:prstGeom>
            <a:solidFill>
              <a:srgbClr val="007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Graphic 16" descr="Smiling face with no fill">
              <a:extLst>
                <a:ext uri="{FF2B5EF4-FFF2-40B4-BE49-F238E27FC236}">
                  <a16:creationId xmlns:a16="http://schemas.microsoft.com/office/drawing/2014/main" id="{BFC75A47-C728-4994-8A2C-4BF9FAB9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98966" y="178040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454A7-35F6-4530-A3F2-AF9D18077DF0}"/>
              </a:ext>
            </a:extLst>
          </p:cNvPr>
          <p:cNvSpPr/>
          <p:nvPr/>
        </p:nvSpPr>
        <p:spPr>
          <a:xfrm>
            <a:off x="349249" y="1495167"/>
            <a:ext cx="11493500" cy="4909066"/>
          </a:xfrm>
          <a:prstGeom prst="roundRect">
            <a:avLst>
              <a:gd name="adj" fmla="val 11733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492226" y="434201"/>
            <a:ext cx="320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5FF7-0F84-4F6B-8929-F405E9766B24}"/>
              </a:ext>
            </a:extLst>
          </p:cNvPr>
          <p:cNvSpPr txBox="1"/>
          <p:nvPr/>
        </p:nvSpPr>
        <p:spPr>
          <a:xfrm>
            <a:off x="665955" y="1780400"/>
            <a:ext cx="109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K-Means clustering aims to partition </a:t>
            </a:r>
            <a:r>
              <a:rPr lang="en-ID" sz="2400" b="1" i="1" dirty="0"/>
              <a:t>n</a:t>
            </a:r>
            <a:r>
              <a:rPr lang="en-ID" sz="2400" b="1" dirty="0"/>
              <a:t> observations</a:t>
            </a:r>
            <a:r>
              <a:rPr lang="en-ID" sz="2400" dirty="0"/>
              <a:t> into </a:t>
            </a:r>
            <a:r>
              <a:rPr lang="en-ID" sz="2400" b="1" i="1" dirty="0"/>
              <a:t>k</a:t>
            </a:r>
            <a:r>
              <a:rPr lang="en-ID" sz="2400" b="1" dirty="0"/>
              <a:t> clusters</a:t>
            </a:r>
            <a:r>
              <a:rPr lang="en-ID" sz="2400" dirty="0"/>
              <a:t> in which each observation belongs to the cluster with the nearest mean.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FB8981-D9D7-4398-B157-D2AB82C4A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2697204"/>
            <a:ext cx="5156198" cy="34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53002-4F88-4EC9-8CDB-20FEE2B516E3}"/>
              </a:ext>
            </a:extLst>
          </p:cNvPr>
          <p:cNvSpPr txBox="1"/>
          <p:nvPr/>
        </p:nvSpPr>
        <p:spPr>
          <a:xfrm>
            <a:off x="6486127" y="3506399"/>
            <a:ext cx="442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/>
              <a:t>Example:</a:t>
            </a:r>
          </a:p>
          <a:p>
            <a:pPr algn="just"/>
            <a:r>
              <a:rPr lang="en-ID" sz="2400" dirty="0"/>
              <a:t>n (observations/dataset) = 3000</a:t>
            </a:r>
          </a:p>
          <a:p>
            <a:pPr algn="just"/>
            <a:r>
              <a:rPr lang="en-ID" sz="2400" dirty="0"/>
              <a:t>k (cluster/group) = 6</a:t>
            </a:r>
          </a:p>
        </p:txBody>
      </p:sp>
    </p:spTree>
    <p:extLst>
      <p:ext uri="{BB962C8B-B14F-4D97-AF65-F5344CB8AC3E}">
        <p14:creationId xmlns:p14="http://schemas.microsoft.com/office/powerpoint/2010/main" val="3554383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07C0-5AA3-45EE-90B8-ED4A2BDEEBAB}"/>
              </a:ext>
            </a:extLst>
          </p:cNvPr>
          <p:cNvGrpSpPr/>
          <p:nvPr/>
        </p:nvGrpSpPr>
        <p:grpSpPr>
          <a:xfrm>
            <a:off x="7877569" y="1468566"/>
            <a:ext cx="2880332" cy="4909066"/>
            <a:chOff x="12293600" y="1495167"/>
            <a:chExt cx="2880332" cy="49090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27A561-DD6C-43E7-A153-43DD4FEF3F41}"/>
                </a:ext>
              </a:extLst>
            </p:cNvPr>
            <p:cNvSpPr/>
            <p:nvPr/>
          </p:nvSpPr>
          <p:spPr>
            <a:xfrm>
              <a:off x="12293600" y="1495167"/>
              <a:ext cx="2880332" cy="49090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42BFC-AFF5-47D0-AD7F-21E41B16D35A}"/>
                </a:ext>
              </a:extLst>
            </p:cNvPr>
            <p:cNvSpPr/>
            <p:nvPr/>
          </p:nvSpPr>
          <p:spPr>
            <a:xfrm>
              <a:off x="13276566" y="1780400"/>
              <a:ext cx="914400" cy="9144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ad face with no fill">
              <a:extLst>
                <a:ext uri="{FF2B5EF4-FFF2-40B4-BE49-F238E27FC236}">
                  <a16:creationId xmlns:a16="http://schemas.microsoft.com/office/drawing/2014/main" id="{A8DFB72F-3B37-435E-9070-B8E1079C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76566" y="1782804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B5AFA-B037-458A-9FA1-6702EC28B064}"/>
              </a:ext>
            </a:extLst>
          </p:cNvPr>
          <p:cNvGrpSpPr/>
          <p:nvPr/>
        </p:nvGrpSpPr>
        <p:grpSpPr>
          <a:xfrm>
            <a:off x="1611894" y="1468566"/>
            <a:ext cx="2880332" cy="4909066"/>
            <a:chOff x="-2981932" y="1495167"/>
            <a:chExt cx="2880332" cy="49090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7E4E6-5E42-480B-949E-316B87A017FD}"/>
                </a:ext>
              </a:extLst>
            </p:cNvPr>
            <p:cNvSpPr/>
            <p:nvPr/>
          </p:nvSpPr>
          <p:spPr>
            <a:xfrm>
              <a:off x="-2981932" y="1495167"/>
              <a:ext cx="2880332" cy="49090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1D918D-82F1-4CFD-BD06-F070286A28D1}"/>
                </a:ext>
              </a:extLst>
            </p:cNvPr>
            <p:cNvSpPr/>
            <p:nvPr/>
          </p:nvSpPr>
          <p:spPr>
            <a:xfrm>
              <a:off x="-2002349" y="1780400"/>
              <a:ext cx="914400" cy="914400"/>
            </a:xfrm>
            <a:prstGeom prst="ellipse">
              <a:avLst/>
            </a:prstGeom>
            <a:solidFill>
              <a:srgbClr val="007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Graphic 16" descr="Smiling face with no fill">
              <a:extLst>
                <a:ext uri="{FF2B5EF4-FFF2-40B4-BE49-F238E27FC236}">
                  <a16:creationId xmlns:a16="http://schemas.microsoft.com/office/drawing/2014/main" id="{BFC75A47-C728-4994-8A2C-4BF9FAB9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98966" y="1780400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0454A7-35F6-4530-A3F2-AF9D18077DF0}"/>
              </a:ext>
            </a:extLst>
          </p:cNvPr>
          <p:cNvSpPr/>
          <p:nvPr/>
        </p:nvSpPr>
        <p:spPr>
          <a:xfrm>
            <a:off x="349249" y="7260967"/>
            <a:ext cx="11493500" cy="4909066"/>
          </a:xfrm>
          <a:prstGeom prst="roundRect">
            <a:avLst>
              <a:gd name="adj" fmla="val 11733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492226" y="434201"/>
            <a:ext cx="320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E5FF7-0F84-4F6B-8929-F405E9766B24}"/>
              </a:ext>
            </a:extLst>
          </p:cNvPr>
          <p:cNvSpPr txBox="1"/>
          <p:nvPr/>
        </p:nvSpPr>
        <p:spPr>
          <a:xfrm>
            <a:off x="665955" y="7546200"/>
            <a:ext cx="109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K-Means clustering aims to partition </a:t>
            </a:r>
            <a:r>
              <a:rPr lang="en-ID" sz="2400" b="1" i="1" dirty="0"/>
              <a:t>n</a:t>
            </a:r>
            <a:r>
              <a:rPr lang="en-ID" sz="2400" b="1" dirty="0"/>
              <a:t> observations</a:t>
            </a:r>
            <a:r>
              <a:rPr lang="en-ID" sz="2400" dirty="0"/>
              <a:t> into </a:t>
            </a:r>
            <a:r>
              <a:rPr lang="en-ID" sz="2400" b="1" i="1" dirty="0"/>
              <a:t>k</a:t>
            </a:r>
            <a:r>
              <a:rPr lang="en-ID" sz="2400" b="1" dirty="0"/>
              <a:t> clusters</a:t>
            </a:r>
            <a:r>
              <a:rPr lang="en-ID" sz="2400" dirty="0"/>
              <a:t> in which each observation belongs to the cluster with the nearest mean.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FB8981-D9D7-4398-B157-D2AB82C4A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2" y="8463004"/>
            <a:ext cx="5156198" cy="34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53002-4F88-4EC9-8CDB-20FEE2B516E3}"/>
              </a:ext>
            </a:extLst>
          </p:cNvPr>
          <p:cNvSpPr txBox="1"/>
          <p:nvPr/>
        </p:nvSpPr>
        <p:spPr>
          <a:xfrm>
            <a:off x="6486127" y="9272199"/>
            <a:ext cx="442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/>
              <a:t>Example:</a:t>
            </a:r>
          </a:p>
          <a:p>
            <a:pPr algn="just"/>
            <a:r>
              <a:rPr lang="en-ID" sz="2400" dirty="0"/>
              <a:t>n (observations/dataset) = 3000</a:t>
            </a:r>
          </a:p>
          <a:p>
            <a:pPr algn="just"/>
            <a:r>
              <a:rPr lang="en-ID" sz="2400" dirty="0"/>
              <a:t>k (cluster/group) = 6</a:t>
            </a:r>
          </a:p>
        </p:txBody>
      </p:sp>
    </p:spTree>
    <p:extLst>
      <p:ext uri="{BB962C8B-B14F-4D97-AF65-F5344CB8AC3E}">
        <p14:creationId xmlns:p14="http://schemas.microsoft.com/office/powerpoint/2010/main" val="235679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07C0-5AA3-45EE-90B8-ED4A2BDEEBAB}"/>
              </a:ext>
            </a:extLst>
          </p:cNvPr>
          <p:cNvGrpSpPr/>
          <p:nvPr/>
        </p:nvGrpSpPr>
        <p:grpSpPr>
          <a:xfrm>
            <a:off x="7877569" y="1468566"/>
            <a:ext cx="2880332" cy="4909066"/>
            <a:chOff x="12293600" y="1495167"/>
            <a:chExt cx="2880332" cy="4909066"/>
          </a:xfrm>
          <a:effectLst>
            <a:outerShdw blurRad="50800" dist="50800" dir="5400000" algn="ctr" rotWithShape="0">
              <a:srgbClr val="000000"/>
            </a:outerShdw>
          </a:effectLst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27A561-DD6C-43E7-A153-43DD4FEF3F41}"/>
                </a:ext>
              </a:extLst>
            </p:cNvPr>
            <p:cNvSpPr/>
            <p:nvPr/>
          </p:nvSpPr>
          <p:spPr>
            <a:xfrm>
              <a:off x="12293600" y="1495167"/>
              <a:ext cx="2880332" cy="4909066"/>
            </a:xfrm>
            <a:prstGeom prst="rect">
              <a:avLst/>
            </a:prstGeom>
            <a:solidFill>
              <a:srgbClr val="C00000">
                <a:alpha val="49804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42BFC-AFF5-47D0-AD7F-21E41B16D35A}"/>
                </a:ext>
              </a:extLst>
            </p:cNvPr>
            <p:cNvSpPr/>
            <p:nvPr/>
          </p:nvSpPr>
          <p:spPr>
            <a:xfrm>
              <a:off x="13276566" y="1780400"/>
              <a:ext cx="914400" cy="9144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ad face with no fill">
              <a:extLst>
                <a:ext uri="{FF2B5EF4-FFF2-40B4-BE49-F238E27FC236}">
                  <a16:creationId xmlns:a16="http://schemas.microsoft.com/office/drawing/2014/main" id="{A8DFB72F-3B37-435E-9070-B8E1079C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76566" y="1782804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B5AFA-B037-458A-9FA1-6702EC28B064}"/>
              </a:ext>
            </a:extLst>
          </p:cNvPr>
          <p:cNvGrpSpPr/>
          <p:nvPr/>
        </p:nvGrpSpPr>
        <p:grpSpPr>
          <a:xfrm>
            <a:off x="1541645" y="1348838"/>
            <a:ext cx="3020830" cy="5148522"/>
            <a:chOff x="-2981932" y="1495167"/>
            <a:chExt cx="2880332" cy="49090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7E4E6-5E42-480B-949E-316B87A017FD}"/>
                </a:ext>
              </a:extLst>
            </p:cNvPr>
            <p:cNvSpPr/>
            <p:nvPr/>
          </p:nvSpPr>
          <p:spPr>
            <a:xfrm>
              <a:off x="-2981932" y="1495167"/>
              <a:ext cx="2880332" cy="49090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1D918D-82F1-4CFD-BD06-F070286A28D1}"/>
                </a:ext>
              </a:extLst>
            </p:cNvPr>
            <p:cNvSpPr/>
            <p:nvPr/>
          </p:nvSpPr>
          <p:spPr>
            <a:xfrm>
              <a:off x="-2002349" y="1780400"/>
              <a:ext cx="914400" cy="914400"/>
            </a:xfrm>
            <a:prstGeom prst="ellipse">
              <a:avLst/>
            </a:prstGeom>
            <a:solidFill>
              <a:srgbClr val="007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Graphic 16" descr="Smiling face with no fill">
              <a:extLst>
                <a:ext uri="{FF2B5EF4-FFF2-40B4-BE49-F238E27FC236}">
                  <a16:creationId xmlns:a16="http://schemas.microsoft.com/office/drawing/2014/main" id="{BFC75A47-C728-4994-8A2C-4BF9FAB9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98966" y="1780400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492226" y="434201"/>
            <a:ext cx="320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904B8-D984-46DB-B383-BB4015755499}"/>
              </a:ext>
            </a:extLst>
          </p:cNvPr>
          <p:cNvSpPr txBox="1"/>
          <p:nvPr/>
        </p:nvSpPr>
        <p:spPr>
          <a:xfrm>
            <a:off x="2363580" y="3248012"/>
            <a:ext cx="136986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3000" dirty="0">
                <a:solidFill>
                  <a:schemeClr val="bg1"/>
                </a:solidFill>
              </a:rPr>
              <a:t>Simple</a:t>
            </a: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r>
              <a:rPr lang="en-ID" sz="3000" dirty="0">
                <a:solidFill>
                  <a:schemeClr val="bg1"/>
                </a:solidFill>
              </a:rPr>
              <a:t>Flexible</a:t>
            </a:r>
          </a:p>
        </p:txBody>
      </p:sp>
    </p:spTree>
    <p:extLst>
      <p:ext uri="{BB962C8B-B14F-4D97-AF65-F5344CB8AC3E}">
        <p14:creationId xmlns:p14="http://schemas.microsoft.com/office/powerpoint/2010/main" val="2586348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07C0-5AA3-45EE-90B8-ED4A2BDEEBAB}"/>
              </a:ext>
            </a:extLst>
          </p:cNvPr>
          <p:cNvGrpSpPr/>
          <p:nvPr/>
        </p:nvGrpSpPr>
        <p:grpSpPr>
          <a:xfrm>
            <a:off x="7796911" y="1331098"/>
            <a:ext cx="3041648" cy="5184002"/>
            <a:chOff x="12293600" y="1495167"/>
            <a:chExt cx="2880332" cy="49090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27A561-DD6C-43E7-A153-43DD4FEF3F41}"/>
                </a:ext>
              </a:extLst>
            </p:cNvPr>
            <p:cNvSpPr/>
            <p:nvPr/>
          </p:nvSpPr>
          <p:spPr>
            <a:xfrm>
              <a:off x="12293600" y="1495167"/>
              <a:ext cx="2880332" cy="49090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42BFC-AFF5-47D0-AD7F-21E41B16D35A}"/>
                </a:ext>
              </a:extLst>
            </p:cNvPr>
            <p:cNvSpPr/>
            <p:nvPr/>
          </p:nvSpPr>
          <p:spPr>
            <a:xfrm>
              <a:off x="13276566" y="1780400"/>
              <a:ext cx="914400" cy="9144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ad face with no fill">
              <a:extLst>
                <a:ext uri="{FF2B5EF4-FFF2-40B4-BE49-F238E27FC236}">
                  <a16:creationId xmlns:a16="http://schemas.microsoft.com/office/drawing/2014/main" id="{A8DFB72F-3B37-435E-9070-B8E1079C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76566" y="1782804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AB5AFA-B037-458A-9FA1-6702EC28B064}"/>
              </a:ext>
            </a:extLst>
          </p:cNvPr>
          <p:cNvGrpSpPr/>
          <p:nvPr/>
        </p:nvGrpSpPr>
        <p:grpSpPr>
          <a:xfrm>
            <a:off x="1611894" y="1468566"/>
            <a:ext cx="2880332" cy="4909066"/>
            <a:chOff x="-2981932" y="1495167"/>
            <a:chExt cx="2880332" cy="49090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7E4E6-5E42-480B-949E-316B87A017FD}"/>
                </a:ext>
              </a:extLst>
            </p:cNvPr>
            <p:cNvSpPr/>
            <p:nvPr/>
          </p:nvSpPr>
          <p:spPr>
            <a:xfrm>
              <a:off x="-2981932" y="1495167"/>
              <a:ext cx="2880332" cy="4909066"/>
            </a:xfrm>
            <a:prstGeom prst="rect">
              <a:avLst/>
            </a:prstGeom>
            <a:solidFill>
              <a:srgbClr val="005828">
                <a:alpha val="8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1D918D-82F1-4CFD-BD06-F070286A28D1}"/>
                </a:ext>
              </a:extLst>
            </p:cNvPr>
            <p:cNvSpPr/>
            <p:nvPr/>
          </p:nvSpPr>
          <p:spPr>
            <a:xfrm>
              <a:off x="-2002349" y="1780400"/>
              <a:ext cx="914400" cy="914400"/>
            </a:xfrm>
            <a:prstGeom prst="ellipse">
              <a:avLst/>
            </a:prstGeom>
            <a:solidFill>
              <a:srgbClr val="007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Graphic 16" descr="Smiling face with no fill">
              <a:extLst>
                <a:ext uri="{FF2B5EF4-FFF2-40B4-BE49-F238E27FC236}">
                  <a16:creationId xmlns:a16="http://schemas.microsoft.com/office/drawing/2014/main" id="{BFC75A47-C728-4994-8A2C-4BF9FAB96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98966" y="1780400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492226" y="434201"/>
            <a:ext cx="320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1F88-C1AB-4A08-922A-6444B3EBD9E8}"/>
              </a:ext>
            </a:extLst>
          </p:cNvPr>
          <p:cNvSpPr txBox="1"/>
          <p:nvPr/>
        </p:nvSpPr>
        <p:spPr>
          <a:xfrm>
            <a:off x="7915941" y="3244824"/>
            <a:ext cx="280358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3000" dirty="0">
                <a:solidFill>
                  <a:schemeClr val="bg1"/>
                </a:solidFill>
              </a:rPr>
              <a:t>Specify K-Value</a:t>
            </a: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endParaRPr lang="en-ID" sz="3000" dirty="0">
              <a:solidFill>
                <a:schemeClr val="bg1"/>
              </a:solidFill>
            </a:endParaRPr>
          </a:p>
          <a:p>
            <a:pPr algn="ctr"/>
            <a:r>
              <a:rPr lang="en-ID" sz="3000" dirty="0">
                <a:solidFill>
                  <a:schemeClr val="bg1"/>
                </a:solidFill>
              </a:rPr>
              <a:t>Lack Consistency</a:t>
            </a:r>
          </a:p>
        </p:txBody>
      </p:sp>
    </p:spTree>
    <p:extLst>
      <p:ext uri="{BB962C8B-B14F-4D97-AF65-F5344CB8AC3E}">
        <p14:creationId xmlns:p14="http://schemas.microsoft.com/office/powerpoint/2010/main" val="61366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B07C0-5AA3-45EE-90B8-ED4A2BDEEBAB}"/>
              </a:ext>
            </a:extLst>
          </p:cNvPr>
          <p:cNvGrpSpPr/>
          <p:nvPr/>
        </p:nvGrpSpPr>
        <p:grpSpPr>
          <a:xfrm>
            <a:off x="12191111" y="1331098"/>
            <a:ext cx="3041648" cy="5184002"/>
            <a:chOff x="12293600" y="1495167"/>
            <a:chExt cx="2880332" cy="49090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27A561-DD6C-43E7-A153-43DD4FEF3F41}"/>
                </a:ext>
              </a:extLst>
            </p:cNvPr>
            <p:cNvSpPr/>
            <p:nvPr/>
          </p:nvSpPr>
          <p:spPr>
            <a:xfrm>
              <a:off x="12293600" y="1495167"/>
              <a:ext cx="2880332" cy="49090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E42BFC-AFF5-47D0-AD7F-21E41B16D35A}"/>
                </a:ext>
              </a:extLst>
            </p:cNvPr>
            <p:cNvSpPr/>
            <p:nvPr/>
          </p:nvSpPr>
          <p:spPr>
            <a:xfrm>
              <a:off x="13276566" y="1780400"/>
              <a:ext cx="914400" cy="914400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Graphic 9" descr="Sad face with no fill">
              <a:extLst>
                <a:ext uri="{FF2B5EF4-FFF2-40B4-BE49-F238E27FC236}">
                  <a16:creationId xmlns:a16="http://schemas.microsoft.com/office/drawing/2014/main" id="{A8DFB72F-3B37-435E-9070-B8E1079C3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76566" y="1782804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1171C8-8448-4829-B8F8-85D5579A8132}"/>
              </a:ext>
            </a:extLst>
          </p:cNvPr>
          <p:cNvGrpSpPr/>
          <p:nvPr/>
        </p:nvGrpSpPr>
        <p:grpSpPr>
          <a:xfrm>
            <a:off x="-3106555" y="1348838"/>
            <a:ext cx="3020830" cy="5148522"/>
            <a:chOff x="-2981932" y="1495167"/>
            <a:chExt cx="2880332" cy="49090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03B4D8-6638-4B8A-8B2F-6F5CF445353F}"/>
                </a:ext>
              </a:extLst>
            </p:cNvPr>
            <p:cNvSpPr/>
            <p:nvPr/>
          </p:nvSpPr>
          <p:spPr>
            <a:xfrm>
              <a:off x="-2981932" y="1495167"/>
              <a:ext cx="2880332" cy="49090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59EBC0-3B21-42A8-B7D2-B5D4B76B7ED9}"/>
                </a:ext>
              </a:extLst>
            </p:cNvPr>
            <p:cNvSpPr/>
            <p:nvPr/>
          </p:nvSpPr>
          <p:spPr>
            <a:xfrm>
              <a:off x="-2002349" y="1780400"/>
              <a:ext cx="914400" cy="914400"/>
            </a:xfrm>
            <a:prstGeom prst="ellipse">
              <a:avLst/>
            </a:prstGeom>
            <a:solidFill>
              <a:srgbClr val="0074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9" name="Graphic 28" descr="Smiling face with no fill">
              <a:extLst>
                <a:ext uri="{FF2B5EF4-FFF2-40B4-BE49-F238E27FC236}">
                  <a16:creationId xmlns:a16="http://schemas.microsoft.com/office/drawing/2014/main" id="{8B70EA41-0AA1-4C42-93E2-689C8F567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98966" y="1780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73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8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7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008D7C-4565-4D9C-9BB5-EBC9EEF83C5B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21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696B93-FAD5-4D08-A8A1-952D748FF1F4}"/>
              </a:ext>
            </a:extLst>
          </p:cNvPr>
          <p:cNvSpPr/>
          <p:nvPr/>
        </p:nvSpPr>
        <p:spPr>
          <a:xfrm>
            <a:off x="5560462" y="5122500"/>
            <a:ext cx="1071075" cy="360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C13D4-2041-40A5-A601-CAB442B93F53}"/>
              </a:ext>
            </a:extLst>
          </p:cNvPr>
          <p:cNvSpPr/>
          <p:nvPr/>
        </p:nvSpPr>
        <p:spPr>
          <a:xfrm>
            <a:off x="5569987" y="5122500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FA81A-C854-42D1-BE7F-BADE0FFDA4BB}"/>
              </a:ext>
            </a:extLst>
          </p:cNvPr>
          <p:cNvSpPr txBox="1"/>
          <p:nvPr/>
        </p:nvSpPr>
        <p:spPr>
          <a:xfrm>
            <a:off x="3798288" y="1735500"/>
            <a:ext cx="45954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8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STU</a:t>
            </a:r>
            <a:r>
              <a:rPr lang="en-ID" sz="8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DYING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FAF36-8D03-4539-8E1D-F7156D8C78EC}"/>
              </a:ext>
            </a:extLst>
          </p:cNvPr>
          <p:cNvSpPr txBox="1"/>
          <p:nvPr/>
        </p:nvSpPr>
        <p:spPr>
          <a:xfrm>
            <a:off x="3840319" y="2982723"/>
            <a:ext cx="45113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4200" b="1" dirty="0">
                <a:solidFill>
                  <a:schemeClr val="bg1"/>
                </a:solidFill>
              </a:rPr>
              <a:t>K-Means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1B0B7-7B61-4B83-B365-3243F2B991F6}"/>
              </a:ext>
            </a:extLst>
          </p:cNvPr>
          <p:cNvSpPr txBox="1"/>
          <p:nvPr/>
        </p:nvSpPr>
        <p:spPr>
          <a:xfrm>
            <a:off x="6751613" y="3721387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dirty="0">
                <a:solidFill>
                  <a:schemeClr val="bg1"/>
                </a:solidFill>
              </a:rPr>
              <a:t>31 Aug 2019</a:t>
            </a:r>
          </a:p>
        </p:txBody>
      </p:sp>
    </p:spTree>
    <p:extLst>
      <p:ext uri="{BB962C8B-B14F-4D97-AF65-F5344CB8AC3E}">
        <p14:creationId xmlns:p14="http://schemas.microsoft.com/office/powerpoint/2010/main" val="311244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1397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1549400" y="1808550"/>
            <a:ext cx="800100" cy="8001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8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7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171C3-0F6A-4597-B679-D64CCDDACBF3}"/>
              </a:ext>
            </a:extLst>
          </p:cNvPr>
          <p:cNvSpPr txBox="1"/>
          <p:nvPr/>
        </p:nvSpPr>
        <p:spPr>
          <a:xfrm>
            <a:off x="4792532" y="4512557"/>
            <a:ext cx="26069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can be 1-D or higher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6635E-C94E-403C-BC13-38322AE6FE61}"/>
              </a:ext>
            </a:extLst>
          </p:cNvPr>
          <p:cNvSpPr txBox="1"/>
          <p:nvPr/>
        </p:nvSpPr>
        <p:spPr>
          <a:xfrm>
            <a:off x="12202171" y="4204781"/>
            <a:ext cx="40944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Define K-Values</a:t>
            </a:r>
          </a:p>
          <a:p>
            <a:pPr algn="ctr"/>
            <a:endParaRPr lang="en-ID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Choose centroid from data randomly</a:t>
            </a:r>
          </a:p>
        </p:txBody>
      </p:sp>
    </p:spTree>
    <p:extLst>
      <p:ext uri="{BB962C8B-B14F-4D97-AF65-F5344CB8AC3E}">
        <p14:creationId xmlns:p14="http://schemas.microsoft.com/office/powerpoint/2010/main" val="382925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20574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600448" y="1786323"/>
            <a:ext cx="844552" cy="844552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8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7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C7ACA-F2E2-4492-AA1D-1242400057F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4889C-2025-45D0-B524-D2D517F82D0D}"/>
              </a:ext>
            </a:extLst>
          </p:cNvPr>
          <p:cNvSpPr txBox="1"/>
          <p:nvPr/>
        </p:nvSpPr>
        <p:spPr>
          <a:xfrm>
            <a:off x="4048771" y="4204781"/>
            <a:ext cx="40944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Define K-Values</a:t>
            </a:r>
          </a:p>
          <a:p>
            <a:pPr algn="ctr"/>
            <a:endParaRPr lang="en-ID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Choose centroid from data randomly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EB2826-28D2-4BC8-8AFC-32200834BFA0}"/>
              </a:ext>
            </a:extLst>
          </p:cNvPr>
          <p:cNvSpPr txBox="1"/>
          <p:nvPr/>
        </p:nvSpPr>
        <p:spPr>
          <a:xfrm>
            <a:off x="-2624268" y="4512557"/>
            <a:ext cx="260693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 can be 1-D or higher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1D79DF-3FD1-4391-9CD5-2F10EBC62CDF}"/>
              </a:ext>
            </a:extLst>
          </p:cNvPr>
          <p:cNvSpPr txBox="1"/>
          <p:nvPr/>
        </p:nvSpPr>
        <p:spPr>
          <a:xfrm>
            <a:off x="12200990" y="4512557"/>
            <a:ext cx="43254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Cluster for Each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to Nearest Cluster</a:t>
            </a:r>
          </a:p>
        </p:txBody>
      </p:sp>
    </p:spTree>
    <p:extLst>
      <p:ext uri="{BB962C8B-B14F-4D97-AF65-F5344CB8AC3E}">
        <p14:creationId xmlns:p14="http://schemas.microsoft.com/office/powerpoint/2010/main" val="2195683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4152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676896" y="1789497"/>
            <a:ext cx="838204" cy="838204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7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ED162-E525-4442-A629-E7D6278A6A35}"/>
              </a:ext>
            </a:extLst>
          </p:cNvPr>
          <p:cNvSpPr txBox="1"/>
          <p:nvPr/>
        </p:nvSpPr>
        <p:spPr>
          <a:xfrm>
            <a:off x="-4117329" y="4204781"/>
            <a:ext cx="409445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Initialize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Define K-Values</a:t>
            </a:r>
          </a:p>
          <a:p>
            <a:pPr algn="ctr"/>
            <a:endParaRPr lang="en-ID" sz="2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Choose centroid from data randomly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DD93-3130-457D-9844-AD77ACD84842}"/>
              </a:ext>
            </a:extLst>
          </p:cNvPr>
          <p:cNvSpPr txBox="1"/>
          <p:nvPr/>
        </p:nvSpPr>
        <p:spPr>
          <a:xfrm>
            <a:off x="3933290" y="4512557"/>
            <a:ext cx="43254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Cluster for Each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to Nearest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4472D-1580-46E7-ACF8-5DB12CB908F3}"/>
              </a:ext>
            </a:extLst>
          </p:cNvPr>
          <p:cNvSpPr txBox="1"/>
          <p:nvPr/>
        </p:nvSpPr>
        <p:spPr>
          <a:xfrm>
            <a:off x="12323268" y="4267688"/>
            <a:ext cx="28689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of Data in Centroid</a:t>
            </a:r>
          </a:p>
        </p:txBody>
      </p:sp>
    </p:spTree>
    <p:extLst>
      <p:ext uri="{BB962C8B-B14F-4D97-AF65-F5344CB8AC3E}">
        <p14:creationId xmlns:p14="http://schemas.microsoft.com/office/powerpoint/2010/main" val="178007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4152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6BE93-F866-4BF0-814A-6999E389AECC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676896" y="1789497"/>
            <a:ext cx="838204" cy="838204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7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5DD93-3130-457D-9844-AD77ACD84842}"/>
              </a:ext>
            </a:extLst>
          </p:cNvPr>
          <p:cNvSpPr txBox="1"/>
          <p:nvPr/>
        </p:nvSpPr>
        <p:spPr>
          <a:xfrm>
            <a:off x="212190" y="4512558"/>
            <a:ext cx="43254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Cluster for Each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to Nearest Cluster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9F86BA3-DF7F-451E-8C62-880159978364}"/>
              </a:ext>
            </a:extLst>
          </p:cNvPr>
          <p:cNvSpPr/>
          <p:nvPr/>
        </p:nvSpPr>
        <p:spPr>
          <a:xfrm>
            <a:off x="4761992" y="4901183"/>
            <a:ext cx="978408" cy="484632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B71CBA-350A-413E-811C-023512153469}"/>
              </a:ext>
            </a:extLst>
          </p:cNvPr>
          <p:cNvSpPr/>
          <p:nvPr/>
        </p:nvSpPr>
        <p:spPr>
          <a:xfrm>
            <a:off x="5973829" y="4210961"/>
            <a:ext cx="6054799" cy="186507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48A5E8-58FF-4823-9306-9BC4232B2DC1}"/>
                  </a:ext>
                </a:extLst>
              </p:cNvPr>
              <p:cNvSpPr txBox="1"/>
              <p:nvPr/>
            </p:nvSpPr>
            <p:spPr>
              <a:xfrm>
                <a:off x="5973830" y="4841429"/>
                <a:ext cx="6054799" cy="1026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ID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ID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D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ID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ID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 …</m:t>
                          </m:r>
                        </m:e>
                      </m:rad>
                    </m:oMath>
                  </m:oMathPara>
                </a14:m>
                <a:endParaRPr lang="en-ID" sz="2000" dirty="0">
                  <a:solidFill>
                    <a:schemeClr val="bg1"/>
                  </a:solidFill>
                </a:endParaRPr>
              </a:p>
              <a:p>
                <a:endParaRPr lang="en-ID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48A5E8-58FF-4823-9306-9BC4232B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30" y="4841429"/>
                <a:ext cx="6054799" cy="10264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4EE55D7-532A-4708-92E7-DC7625CD53E0}"/>
              </a:ext>
            </a:extLst>
          </p:cNvPr>
          <p:cNvSpPr txBox="1"/>
          <p:nvPr/>
        </p:nvSpPr>
        <p:spPr>
          <a:xfrm>
            <a:off x="12323268" y="4267688"/>
            <a:ext cx="28689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of Data in Centroid</a:t>
            </a:r>
          </a:p>
        </p:txBody>
      </p:sp>
    </p:spTree>
    <p:extLst>
      <p:ext uri="{BB962C8B-B14F-4D97-AF65-F5344CB8AC3E}">
        <p14:creationId xmlns:p14="http://schemas.microsoft.com/office/powerpoint/2010/main" val="3239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6527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8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041454" y="1797026"/>
            <a:ext cx="823146" cy="823146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C14D8-ABA5-4838-B890-3EF8F95AA9B7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D739D4-EFFE-4CBC-B777-0A3E597F922D}"/>
              </a:ext>
            </a:extLst>
          </p:cNvPr>
          <p:cNvSpPr txBox="1"/>
          <p:nvPr/>
        </p:nvSpPr>
        <p:spPr>
          <a:xfrm>
            <a:off x="-12001582" y="4512557"/>
            <a:ext cx="432541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 Cluster for Each Data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to Nearest Cluster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AEF19A-3D34-42B9-94F9-16AA52C41EC0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79962A-5E5A-486F-A27B-FF5755031842}"/>
              </a:ext>
            </a:extLst>
          </p:cNvPr>
          <p:cNvSpPr txBox="1"/>
          <p:nvPr/>
        </p:nvSpPr>
        <p:spPr>
          <a:xfrm>
            <a:off x="4661534" y="4267688"/>
            <a:ext cx="28689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of Data in Centroid</a:t>
            </a:r>
          </a:p>
        </p:txBody>
      </p:sp>
    </p:spTree>
    <p:extLst>
      <p:ext uri="{BB962C8B-B14F-4D97-AF65-F5344CB8AC3E}">
        <p14:creationId xmlns:p14="http://schemas.microsoft.com/office/powerpoint/2010/main" val="134958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1943100" y="2209800"/>
            <a:ext cx="6527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4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8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482650" y="1927999"/>
            <a:ext cx="561200" cy="5612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041454" y="1797026"/>
            <a:ext cx="823146" cy="823146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C14D8-ABA5-4838-B890-3EF8F95AA9B7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825AFE1-9357-4F3D-BDC7-914CD890B397}"/>
              </a:ext>
            </a:extLst>
          </p:cNvPr>
          <p:cNvSpPr/>
          <p:nvPr/>
        </p:nvSpPr>
        <p:spPr>
          <a:xfrm>
            <a:off x="5606796" y="4599114"/>
            <a:ext cx="978408" cy="484632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8A8238-B13C-4014-A011-3C3E405F21EB}"/>
              </a:ext>
            </a:extLst>
          </p:cNvPr>
          <p:cNvSpPr/>
          <p:nvPr/>
        </p:nvSpPr>
        <p:spPr>
          <a:xfrm>
            <a:off x="8052977" y="4517581"/>
            <a:ext cx="3025775" cy="66141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26070-1E62-4E70-8C7A-03E9DAC2A23E}"/>
                  </a:ext>
                </a:extLst>
              </p:cNvPr>
              <p:cNvSpPr txBox="1"/>
              <p:nvPr/>
            </p:nvSpPr>
            <p:spPr>
              <a:xfrm>
                <a:off x="8052978" y="4634611"/>
                <a:ext cx="288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dirty="0">
                    <a:solidFill>
                      <a:schemeClr val="bg1"/>
                    </a:solidFill>
                  </a:rPr>
                  <a:t>New X  = </a:t>
                </a:r>
                <a14:m>
                  <m:oMath xmlns:m="http://schemas.openxmlformats.org/officeDocument/2006/math">
                    <m:r>
                      <a:rPr lang="en-ID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ID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D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D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D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D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D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D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ID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ID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026070-1E62-4E70-8C7A-03E9DAC2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78" y="4634611"/>
                <a:ext cx="2886175" cy="461665"/>
              </a:xfrm>
              <a:prstGeom prst="rect">
                <a:avLst/>
              </a:prstGeom>
              <a:blipFill>
                <a:blip r:embed="rId2"/>
                <a:stretch>
                  <a:fillRect l="-3171" t="-130263" b="-1947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55AEF19A-3D34-42B9-94F9-16AA52C41EC0}"/>
              </a:ext>
            </a:extLst>
          </p:cNvPr>
          <p:cNvSpPr/>
          <p:nvPr/>
        </p:nvSpPr>
        <p:spPr>
          <a:xfrm>
            <a:off x="1668850" y="1928000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EE11C-D6C2-4EEC-9A03-0CC962F86E61}"/>
              </a:ext>
            </a:extLst>
          </p:cNvPr>
          <p:cNvSpPr txBox="1"/>
          <p:nvPr/>
        </p:nvSpPr>
        <p:spPr>
          <a:xfrm>
            <a:off x="1334134" y="4267688"/>
            <a:ext cx="28689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of Data in Centroid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2B887F-B600-41F3-A7AC-1CBFF1F0AC5E}"/>
              </a:ext>
            </a:extLst>
          </p:cNvPr>
          <p:cNvSpPr txBox="1"/>
          <p:nvPr/>
        </p:nvSpPr>
        <p:spPr>
          <a:xfrm>
            <a:off x="12220697" y="4210488"/>
            <a:ext cx="39939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Repeat 3 &amp; 4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Until no updated member of cluster</a:t>
            </a:r>
          </a:p>
        </p:txBody>
      </p:sp>
    </p:spTree>
    <p:extLst>
      <p:ext uri="{BB962C8B-B14F-4D97-AF65-F5344CB8AC3E}">
        <p14:creationId xmlns:p14="http://schemas.microsoft.com/office/powerpoint/2010/main" val="208179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/>
          <p:nvPr/>
        </p:nvCxnSpPr>
        <p:spPr>
          <a:xfrm>
            <a:off x="1943100" y="2209800"/>
            <a:ext cx="88265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1668849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3742123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15397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10350500" y="1795849"/>
            <a:ext cx="825500" cy="8255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500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8172426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8558-058D-4E72-B869-E4B7E604EDEE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37B543-C764-475B-8610-0CF7524F4F5D}"/>
              </a:ext>
            </a:extLst>
          </p:cNvPr>
          <p:cNvSpPr txBox="1"/>
          <p:nvPr/>
        </p:nvSpPr>
        <p:spPr>
          <a:xfrm>
            <a:off x="-9803766" y="4267688"/>
            <a:ext cx="28689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 Centroid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Mean of Data in Centroid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25D88-570D-465E-9F48-0AA9A605A853}"/>
              </a:ext>
            </a:extLst>
          </p:cNvPr>
          <p:cNvSpPr txBox="1"/>
          <p:nvPr/>
        </p:nvSpPr>
        <p:spPr>
          <a:xfrm>
            <a:off x="4359397" y="4210488"/>
            <a:ext cx="39939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Repeat 3 &amp; 4</a:t>
            </a:r>
          </a:p>
          <a:p>
            <a:pPr algn="ctr"/>
            <a:endParaRPr lang="en-ID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D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Until no updated member of cluster</a:t>
            </a:r>
          </a:p>
        </p:txBody>
      </p:sp>
    </p:spTree>
    <p:extLst>
      <p:ext uri="{BB962C8B-B14F-4D97-AF65-F5344CB8AC3E}">
        <p14:creationId xmlns:p14="http://schemas.microsoft.com/office/powerpoint/2010/main" val="234176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9A1315-BF5F-454B-93CA-9A6F47193F7A}"/>
              </a:ext>
            </a:extLst>
          </p:cNvPr>
          <p:cNvCxnSpPr>
            <a:cxnSpLocks/>
          </p:cNvCxnSpPr>
          <p:nvPr/>
        </p:nvCxnSpPr>
        <p:spPr>
          <a:xfrm>
            <a:off x="6096000" y="2209800"/>
            <a:ext cx="85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434201"/>
            <a:ext cx="4445000" cy="55399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EAC11-2717-4EE1-BEB5-1286D2D6D92E}"/>
              </a:ext>
            </a:extLst>
          </p:cNvPr>
          <p:cNvSpPr txBox="1"/>
          <p:nvPr/>
        </p:nvSpPr>
        <p:spPr>
          <a:xfrm>
            <a:off x="4139020" y="480367"/>
            <a:ext cx="391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Clustering Algorithm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0FC9E1-D693-4DFA-9A4D-9336AD4958C5}"/>
              </a:ext>
            </a:extLst>
          </p:cNvPr>
          <p:cNvSpPr/>
          <p:nvPr/>
        </p:nvSpPr>
        <p:spPr>
          <a:xfrm>
            <a:off x="5844000" y="1927999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ACA99A-10A8-4360-9EDA-44E2FD29D547}"/>
              </a:ext>
            </a:extLst>
          </p:cNvPr>
          <p:cNvSpPr/>
          <p:nvPr/>
        </p:nvSpPr>
        <p:spPr>
          <a:xfrm>
            <a:off x="5844000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DC8A14-5EE4-48D4-819E-840FC8F12B3C}"/>
              </a:ext>
            </a:extLst>
          </p:cNvPr>
          <p:cNvSpPr/>
          <p:nvPr/>
        </p:nvSpPr>
        <p:spPr>
          <a:xfrm>
            <a:off x="5844000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FCAD4B-0353-4940-BE73-1B91E22D7964}"/>
              </a:ext>
            </a:extLst>
          </p:cNvPr>
          <p:cNvSpPr/>
          <p:nvPr/>
        </p:nvSpPr>
        <p:spPr>
          <a:xfrm>
            <a:off x="5844000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2D9E52-40C9-4E39-B93F-2716EC294286}"/>
              </a:ext>
            </a:extLst>
          </p:cNvPr>
          <p:cNvSpPr/>
          <p:nvPr/>
        </p:nvSpPr>
        <p:spPr>
          <a:xfrm>
            <a:off x="5844000" y="1927998"/>
            <a:ext cx="504000" cy="504000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8558-058D-4E72-B869-E4B7E604EDEE}"/>
              </a:ext>
            </a:extLst>
          </p:cNvPr>
          <p:cNvSpPr/>
          <p:nvPr/>
        </p:nvSpPr>
        <p:spPr>
          <a:xfrm>
            <a:off x="-1" y="3429000"/>
            <a:ext cx="12192000" cy="3429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059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1C8558-058D-4E72-B869-E4B7E604EDEE}"/>
              </a:ext>
            </a:extLst>
          </p:cNvPr>
          <p:cNvSpPr/>
          <p:nvPr/>
        </p:nvSpPr>
        <p:spPr>
          <a:xfrm>
            <a:off x="2386977" y="1361718"/>
            <a:ext cx="7418047" cy="39384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dirty="0" err="1">
                <a:ln w="285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dobe Gothic Std B" panose="020B0800000000000000" pitchFamily="34" charset="-128"/>
                <a:cs typeface="SAO UI" panose="02000503000000000000" pitchFamily="50" charset="0"/>
              </a:rPr>
              <a:t>println</a:t>
            </a:r>
            <a:r>
              <a:rPr lang="en-ID" sz="6000" dirty="0">
                <a:ln w="28575"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Adobe Gothic Std B" panose="020B0800000000000000" pitchFamily="34" charset="-128"/>
                <a:cs typeface="SAO UI" panose="02000503000000000000" pitchFamily="50" charset="0"/>
              </a:rPr>
              <a:t>(“Thank You!”)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D8C9AB-10F7-4318-95B9-B9C16B65BD4B}"/>
              </a:ext>
            </a:extLst>
          </p:cNvPr>
          <p:cNvSpPr/>
          <p:nvPr/>
        </p:nvSpPr>
        <p:spPr>
          <a:xfrm>
            <a:off x="3873500" y="6043648"/>
            <a:ext cx="4445000" cy="20208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DEE134-2707-47B2-9669-9B07A74753C3}"/>
              </a:ext>
            </a:extLst>
          </p:cNvPr>
          <p:cNvSpPr/>
          <p:nvPr/>
        </p:nvSpPr>
        <p:spPr>
          <a:xfrm flipH="1">
            <a:off x="5974399" y="5358072"/>
            <a:ext cx="243203" cy="6855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13779-B18F-45CD-928F-5B199016DEE7}"/>
              </a:ext>
            </a:extLst>
          </p:cNvPr>
          <p:cNvSpPr/>
          <p:nvPr/>
        </p:nvSpPr>
        <p:spPr>
          <a:xfrm>
            <a:off x="6024000" y="1288650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00" dirty="0">
                <a:noFill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961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C7903-47EB-4B24-9156-0A85BC4598A6}"/>
              </a:ext>
            </a:extLst>
          </p:cNvPr>
          <p:cNvSpPr/>
          <p:nvPr/>
        </p:nvSpPr>
        <p:spPr>
          <a:xfrm>
            <a:off x="5916000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782127-B92A-4962-A379-1A3A896246A1}"/>
              </a:ext>
            </a:extLst>
          </p:cNvPr>
          <p:cNvSpPr/>
          <p:nvPr/>
        </p:nvSpPr>
        <p:spPr>
          <a:xfrm>
            <a:off x="5916000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79A6C-E9D5-4146-BB79-768531783A2A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</p:spTree>
    <p:extLst>
      <p:ext uri="{BB962C8B-B14F-4D97-AF65-F5344CB8AC3E}">
        <p14:creationId xmlns:p14="http://schemas.microsoft.com/office/powerpoint/2010/main" val="2485559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79A6C-E9D5-4146-BB79-768531783A2A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5DB54E-F4C8-4DB2-8FDF-A8C892CDCD00}"/>
              </a:ext>
            </a:extLst>
          </p:cNvPr>
          <p:cNvSpPr/>
          <p:nvPr/>
        </p:nvSpPr>
        <p:spPr>
          <a:xfrm>
            <a:off x="825499" y="315200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0D7CEC-17F1-49CE-8595-22EA44A64284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51579B-CE05-4F9B-BB93-273B2384D27C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EA75B8A-7ED4-4E61-BD53-DD2C664775EB}"/>
              </a:ext>
            </a:extLst>
          </p:cNvPr>
          <p:cNvSpPr/>
          <p:nvPr/>
        </p:nvSpPr>
        <p:spPr>
          <a:xfrm>
            <a:off x="5915998" y="3249000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7E6E3-AD7F-40A3-885D-444D666EB105}"/>
              </a:ext>
            </a:extLst>
          </p:cNvPr>
          <p:cNvSpPr txBox="1"/>
          <p:nvPr/>
        </p:nvSpPr>
        <p:spPr>
          <a:xfrm>
            <a:off x="2316933" y="3249000"/>
            <a:ext cx="14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Labelled Data</a:t>
            </a:r>
          </a:p>
        </p:txBody>
      </p:sp>
    </p:spTree>
    <p:extLst>
      <p:ext uri="{BB962C8B-B14F-4D97-AF65-F5344CB8AC3E}">
        <p14:creationId xmlns:p14="http://schemas.microsoft.com/office/powerpoint/2010/main" val="17090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03F13B-78F0-459C-8362-C899861564D4}"/>
              </a:ext>
            </a:extLst>
          </p:cNvPr>
          <p:cNvSpPr/>
          <p:nvPr/>
        </p:nvSpPr>
        <p:spPr>
          <a:xfrm>
            <a:off x="5915998" y="2298048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972A44-FBBD-40D7-A0C9-78508F37A5BE}"/>
              </a:ext>
            </a:extLst>
          </p:cNvPr>
          <p:cNvSpPr/>
          <p:nvPr/>
        </p:nvSpPr>
        <p:spPr>
          <a:xfrm>
            <a:off x="5915998" y="2298048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B8327E-FF16-4769-AAF2-C4C7E6140E5A}"/>
              </a:ext>
            </a:extLst>
          </p:cNvPr>
          <p:cNvSpPr/>
          <p:nvPr/>
        </p:nvSpPr>
        <p:spPr>
          <a:xfrm>
            <a:off x="5915998" y="2298048"/>
            <a:ext cx="36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74C5C2-64FC-494B-B333-2C87DC02DC63}"/>
              </a:ext>
            </a:extLst>
          </p:cNvPr>
          <p:cNvSpPr/>
          <p:nvPr/>
        </p:nvSpPr>
        <p:spPr>
          <a:xfrm>
            <a:off x="825499" y="2175649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0C00DA-52FF-4668-ADA7-81D67798F599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7336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C7903-47EB-4B24-9156-0A85BC4598A6}"/>
              </a:ext>
            </a:extLst>
          </p:cNvPr>
          <p:cNvSpPr/>
          <p:nvPr/>
        </p:nvSpPr>
        <p:spPr>
          <a:xfrm>
            <a:off x="6578350" y="2271100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782127-B92A-4962-A379-1A3A896246A1}"/>
              </a:ext>
            </a:extLst>
          </p:cNvPr>
          <p:cNvSpPr/>
          <p:nvPr/>
        </p:nvSpPr>
        <p:spPr>
          <a:xfrm>
            <a:off x="8500700" y="2270899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25205-1786-4354-9829-E5FCAD838078}"/>
              </a:ext>
            </a:extLst>
          </p:cNvPr>
          <p:cNvSpPr/>
          <p:nvPr/>
        </p:nvSpPr>
        <p:spPr>
          <a:xfrm>
            <a:off x="825499" y="2173900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C4D32C-B17D-4A42-806A-51881FC6DA95}"/>
              </a:ext>
            </a:extLst>
          </p:cNvPr>
          <p:cNvSpPr/>
          <p:nvPr/>
        </p:nvSpPr>
        <p:spPr>
          <a:xfrm>
            <a:off x="10337550" y="2271100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D2848-2E49-4611-978F-8C238C2C8A52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3230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C7903-47EB-4B24-9156-0A85BC4598A6}"/>
              </a:ext>
            </a:extLst>
          </p:cNvPr>
          <p:cNvSpPr/>
          <p:nvPr/>
        </p:nvSpPr>
        <p:spPr>
          <a:xfrm>
            <a:off x="6578350" y="22711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782127-B92A-4962-A379-1A3A896246A1}"/>
              </a:ext>
            </a:extLst>
          </p:cNvPr>
          <p:cNvSpPr/>
          <p:nvPr/>
        </p:nvSpPr>
        <p:spPr>
          <a:xfrm>
            <a:off x="8500700" y="2270899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25205-1786-4354-9829-E5FCAD838078}"/>
              </a:ext>
            </a:extLst>
          </p:cNvPr>
          <p:cNvSpPr/>
          <p:nvPr/>
        </p:nvSpPr>
        <p:spPr>
          <a:xfrm>
            <a:off x="825499" y="2173900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C4D32C-B17D-4A42-806A-51881FC6DA95}"/>
              </a:ext>
            </a:extLst>
          </p:cNvPr>
          <p:cNvSpPr/>
          <p:nvPr/>
        </p:nvSpPr>
        <p:spPr>
          <a:xfrm>
            <a:off x="10337550" y="22711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0F7D3-DC33-47CF-BF62-953A963C876D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4509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5C7903-47EB-4B24-9156-0A85BC4598A6}"/>
              </a:ext>
            </a:extLst>
          </p:cNvPr>
          <p:cNvSpPr/>
          <p:nvPr/>
        </p:nvSpPr>
        <p:spPr>
          <a:xfrm>
            <a:off x="6578350" y="46968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782127-B92A-4962-A379-1A3A896246A1}"/>
              </a:ext>
            </a:extLst>
          </p:cNvPr>
          <p:cNvSpPr/>
          <p:nvPr/>
        </p:nvSpPr>
        <p:spPr>
          <a:xfrm>
            <a:off x="8500700" y="4696599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Classify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25205-1786-4354-9829-E5FCAD838078}"/>
              </a:ext>
            </a:extLst>
          </p:cNvPr>
          <p:cNvSpPr/>
          <p:nvPr/>
        </p:nvSpPr>
        <p:spPr>
          <a:xfrm>
            <a:off x="825499" y="2173900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C4D32C-B17D-4A42-806A-51881FC6DA95}"/>
              </a:ext>
            </a:extLst>
          </p:cNvPr>
          <p:cNvSpPr/>
          <p:nvPr/>
        </p:nvSpPr>
        <p:spPr>
          <a:xfrm>
            <a:off x="10337550" y="4696800"/>
            <a:ext cx="1440000" cy="36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0F7D3-DC33-47CF-BF62-953A963C876D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31FEF0-FF30-40D3-BACD-EA21DCF7715E}"/>
              </a:ext>
            </a:extLst>
          </p:cNvPr>
          <p:cNvSpPr/>
          <p:nvPr/>
        </p:nvSpPr>
        <p:spPr>
          <a:xfrm>
            <a:off x="825500" y="463241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814F3-01C9-472E-BCD6-7B02B3D7B3A3}"/>
              </a:ext>
            </a:extLst>
          </p:cNvPr>
          <p:cNvSpPr txBox="1"/>
          <p:nvPr/>
        </p:nvSpPr>
        <p:spPr>
          <a:xfrm>
            <a:off x="2448637" y="47472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521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E1CA56-DA6B-4896-9E32-D32FC69E6E4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1D5CB-58B4-4C75-B962-4421AB740ADB}"/>
              </a:ext>
            </a:extLst>
          </p:cNvPr>
          <p:cNvSpPr txBox="1"/>
          <p:nvPr/>
        </p:nvSpPr>
        <p:spPr>
          <a:xfrm>
            <a:off x="2098669" y="533400"/>
            <a:ext cx="18986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dirty="0">
                <a:solidFill>
                  <a:schemeClr val="bg1"/>
                </a:solidFill>
              </a:rPr>
              <a:t>Supervised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C25205-1786-4354-9829-E5FCAD838078}"/>
              </a:ext>
            </a:extLst>
          </p:cNvPr>
          <p:cNvSpPr/>
          <p:nvPr/>
        </p:nvSpPr>
        <p:spPr>
          <a:xfrm>
            <a:off x="825499" y="2173900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0F7D3-DC33-47CF-BF62-953A963C876D}"/>
              </a:ext>
            </a:extLst>
          </p:cNvPr>
          <p:cNvSpPr txBox="1"/>
          <p:nvPr/>
        </p:nvSpPr>
        <p:spPr>
          <a:xfrm>
            <a:off x="2448636" y="2288716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31FEF0-FF30-40D3-BACD-EA21DCF7715E}"/>
              </a:ext>
            </a:extLst>
          </p:cNvPr>
          <p:cNvSpPr/>
          <p:nvPr/>
        </p:nvSpPr>
        <p:spPr>
          <a:xfrm>
            <a:off x="825500" y="4632411"/>
            <a:ext cx="4445000" cy="553998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814F3-01C9-472E-BCD6-7B02B3D7B3A3}"/>
              </a:ext>
            </a:extLst>
          </p:cNvPr>
          <p:cNvSpPr txBox="1"/>
          <p:nvPr/>
        </p:nvSpPr>
        <p:spPr>
          <a:xfrm>
            <a:off x="2448637" y="47472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036F0E-5F45-45B7-AA10-B34729B23FB8}"/>
              </a:ext>
            </a:extLst>
          </p:cNvPr>
          <p:cNvSpPr/>
          <p:nvPr/>
        </p:nvSpPr>
        <p:spPr>
          <a:xfrm>
            <a:off x="6578350" y="4696800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3D8B5D-1A7A-4ED9-B3DC-73E7EADDFE9B}"/>
              </a:ext>
            </a:extLst>
          </p:cNvPr>
          <p:cNvSpPr/>
          <p:nvPr/>
        </p:nvSpPr>
        <p:spPr>
          <a:xfrm>
            <a:off x="8500700" y="4696599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F68E3E-05B1-454E-817D-CA8782FAE961}"/>
              </a:ext>
            </a:extLst>
          </p:cNvPr>
          <p:cNvSpPr/>
          <p:nvPr/>
        </p:nvSpPr>
        <p:spPr>
          <a:xfrm>
            <a:off x="10337550" y="4696800"/>
            <a:ext cx="1440000" cy="36000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2943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342</Words>
  <Application>Microsoft Office PowerPoint</Application>
  <PresentationFormat>Widescreen</PresentationFormat>
  <Paragraphs>177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Dicky Liegar</dc:creator>
  <cp:lastModifiedBy>Dicky Liegar</cp:lastModifiedBy>
  <cp:revision>46</cp:revision>
  <dcterms:created xsi:type="dcterms:W3CDTF">2019-08-20T15:01:15Z</dcterms:created>
  <dcterms:modified xsi:type="dcterms:W3CDTF">2019-08-31T05:16:48Z</dcterms:modified>
</cp:coreProperties>
</file>