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Maven Pro" pitchFamily="2" charset="77"/>
      <p:regular r:id="rId16"/>
      <p:bold r:id="rId17"/>
    </p:embeddedFont>
    <p:embeddedFont>
      <p:font typeface="Nunito" pitchFamily="2" charset="77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QNpSa-bq4M&amp;list=PLIeGtxpvyG-IqjoU8IiF0Yu1WtxNq_4z-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newonlinecourses.science.psu.edu/stat501/node/25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Brandon Foltz: </a:t>
            </a:r>
            <a:r>
              <a:rPr lang="en" sz="1200" u="sng">
                <a:latin typeface="Nunito"/>
                <a:ea typeface="Nunito"/>
                <a:cs typeface="Nunito"/>
                <a:sym typeface="Nunito"/>
                <a:hlinkClick r:id="rId3"/>
              </a:rPr>
              <a:t>https://www.youtube.com/watch?v=dQNpSa-bq4M&amp;list=PLIeGtxpvyG-IqjoU8IiF0Yu1WtxNq_4z-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PennState: </a:t>
            </a:r>
            <a:r>
              <a:rPr lang="en" sz="12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https://newonlinecourses.science.psu.edu/stat501/node/250/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 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5e35b22aa2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5e35b22aa2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5e4055ad3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5e4055ad3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5e4055ad30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5e4055ad30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e4055ad30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e4055ad30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e35b22aa2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e35b22aa2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e35b22aa2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e35b22aa2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e35b22aa2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e35b22aa2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5e35b22aa2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5e35b22aa2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e35b22aa2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5e35b22aa2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e35b22aa2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5e35b22aa2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5e35b22aa2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5e35b22aa2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e35b22aa2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e35b22aa2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QNpSa-bq4M&amp;list=PLIeGtxpvyG-IqjoU8IiF0Yu1WtxNq_4z-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4EXNedimDM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Multiple Linear Regression</a:t>
            </a:r>
            <a:endParaRPr sz="360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Some helpful links (Check in notes):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https://www.youtube.com/watch?v=dQNpSa-bq4M&amp;list=PLIeGtxpvyG-IqjoU8IiF0Yu1WtxNq_4z-</a:t>
            </a:r>
            <a:r>
              <a:rPr lang="en" sz="1200"/>
              <a:t> 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</a:t>
            </a:r>
            <a:endParaRPr/>
          </a:p>
        </p:txBody>
      </p:sp>
      <p:sp>
        <p:nvSpPr>
          <p:cNvPr id="346" name="Google Shape;346;p22"/>
          <p:cNvSpPr txBox="1"/>
          <p:nvPr/>
        </p:nvSpPr>
        <p:spPr>
          <a:xfrm>
            <a:off x="1303800" y="1277050"/>
            <a:ext cx="55458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ven Pro"/>
              <a:buAutoNum type="arabicPeriod"/>
            </a:pPr>
            <a:r>
              <a:rPr lang="en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Data preparation</a:t>
            </a:r>
            <a:endParaRPr b="1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47" name="Google Shape;3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742650"/>
            <a:ext cx="3649200" cy="208407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2"/>
          <p:cNvSpPr txBox="1"/>
          <p:nvPr/>
        </p:nvSpPr>
        <p:spPr>
          <a:xfrm>
            <a:off x="4953000" y="1742650"/>
            <a:ext cx="3819900" cy="20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Conclusion:</a:t>
            </a:r>
            <a:endParaRPr b="1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9144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ven Pro"/>
              <a:buAutoNum type="alphaLcPeriod"/>
            </a:pPr>
            <a:r>
              <a:rPr lang="en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We should only use Miles + Deliveries for IV</a:t>
            </a:r>
            <a:endParaRPr b="1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9144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ven Pro"/>
              <a:buAutoNum type="alphaLcPeriod"/>
            </a:pPr>
            <a:r>
              <a:rPr lang="en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Gas is not related to Time</a:t>
            </a:r>
            <a:endParaRPr b="1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9144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ven Pro"/>
              <a:buAutoNum type="alphaLcPeriod"/>
            </a:pPr>
            <a:r>
              <a:rPr lang="en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Miles - Deliveries is Multicollinearity therefore only one shall be choose for IV</a:t>
            </a:r>
            <a:endParaRPr b="1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</a:t>
            </a:r>
            <a:endParaRPr/>
          </a:p>
        </p:txBody>
      </p:sp>
      <p:sp>
        <p:nvSpPr>
          <p:cNvPr id="354" name="Google Shape;354;p23"/>
          <p:cNvSpPr txBox="1"/>
          <p:nvPr/>
        </p:nvSpPr>
        <p:spPr>
          <a:xfrm>
            <a:off x="1303800" y="1277050"/>
            <a:ext cx="55458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2. 	Find gradient constants for each linear</a:t>
            </a:r>
            <a:endParaRPr b="1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55" name="Google Shape;355;p23"/>
          <p:cNvSpPr txBox="1"/>
          <p:nvPr/>
        </p:nvSpPr>
        <p:spPr>
          <a:xfrm>
            <a:off x="1303800" y="1742650"/>
            <a:ext cx="7469100" cy="20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	For each linear we can calculate each gradient using: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	</a:t>
            </a:r>
            <a:r>
              <a:rPr lang="en" sz="1100" b="1" dirty="0">
                <a:solidFill>
                  <a:schemeClr val="tx1">
                    <a:lumMod val="50000"/>
                  </a:schemeClr>
                </a:solidFill>
                <a:latin typeface="Maven Pro"/>
                <a:ea typeface="Maven Pro"/>
                <a:cs typeface="Maven Pro"/>
                <a:sym typeface="Maven Pro"/>
              </a:rPr>
              <a:t>// * Haven’t add any example or code, hopefully soon to be added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tx1">
                    <a:lumMod val="50000"/>
                  </a:schemeClr>
                </a:solidFill>
                <a:latin typeface="Maven Pro"/>
                <a:ea typeface="Maven Pro"/>
                <a:cs typeface="Maven Pro"/>
                <a:sym typeface="Maven Pro"/>
              </a:rPr>
              <a:t>	// - Andrea</a:t>
            </a:r>
            <a:endParaRPr b="1" dirty="0">
              <a:solidFill>
                <a:schemeClr val="tx1">
                  <a:lumMod val="50000"/>
                </a:schemeClr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56" name="Google Shape;3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9162" y="2240113"/>
            <a:ext cx="2726549" cy="6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</a:t>
            </a:r>
            <a:endParaRPr/>
          </a:p>
        </p:txBody>
      </p:sp>
      <p:sp>
        <p:nvSpPr>
          <p:cNvPr id="363" name="Google Shape;363;p24"/>
          <p:cNvSpPr txBox="1"/>
          <p:nvPr/>
        </p:nvSpPr>
        <p:spPr>
          <a:xfrm>
            <a:off x="1303800" y="1277050"/>
            <a:ext cx="55458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3. 	Create Equation</a:t>
            </a:r>
            <a:endParaRPr b="1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64" name="Google Shape;364;p24"/>
          <p:cNvSpPr txBox="1"/>
          <p:nvPr/>
        </p:nvSpPr>
        <p:spPr>
          <a:xfrm>
            <a:off x="1303800" y="2175625"/>
            <a:ext cx="7469100" cy="16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Y 	= The multilinear y value</a:t>
            </a:r>
            <a:endParaRPr b="1" dirty="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545454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β</a:t>
            </a:r>
            <a:r>
              <a:rPr lang="en" sz="900" b="1" dirty="0" err="1">
                <a:solidFill>
                  <a:srgbClr val="545454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i</a:t>
            </a:r>
            <a:r>
              <a:rPr lang="en" b="1" dirty="0">
                <a:solidFill>
                  <a:srgbClr val="545454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  	=</a:t>
            </a:r>
            <a:r>
              <a:rPr lang="en" b="1" dirty="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The gradient for each linear</a:t>
            </a:r>
            <a:endParaRPr b="1" dirty="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X</a:t>
            </a:r>
            <a:r>
              <a:rPr lang="en" sz="900" b="1" dirty="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i</a:t>
            </a:r>
            <a:r>
              <a:rPr lang="en" b="1" dirty="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	= The x value for each linear</a:t>
            </a: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65" name="Google Shape;3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9775" y="1696650"/>
            <a:ext cx="2882224" cy="38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088A8A2-3DB3-D743-AAD6-D5763F54C54C}"/>
              </a:ext>
            </a:extLst>
          </p:cNvPr>
          <p:cNvSpPr/>
          <p:nvPr/>
        </p:nvSpPr>
        <p:spPr>
          <a:xfrm>
            <a:off x="806949" y="3494713"/>
            <a:ext cx="75301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D" sz="1100" b="1" dirty="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	</a:t>
            </a:r>
            <a:r>
              <a:rPr lang="en-ID" sz="1100" b="1" dirty="0">
                <a:solidFill>
                  <a:schemeClr val="tx1">
                    <a:lumMod val="50000"/>
                  </a:schemeClr>
                </a:solidFill>
                <a:latin typeface="Maven Pro"/>
                <a:ea typeface="Maven Pro"/>
                <a:cs typeface="Maven Pro"/>
                <a:sym typeface="Maven Pro"/>
              </a:rPr>
              <a:t>// * Haven’t add any example or code, hopefully soon to be added</a:t>
            </a:r>
          </a:p>
          <a:p>
            <a:pPr lvl="0"/>
            <a:r>
              <a:rPr lang="en-ID" sz="1100" b="1" dirty="0">
                <a:solidFill>
                  <a:schemeClr val="tx1">
                    <a:lumMod val="50000"/>
                  </a:schemeClr>
                </a:solidFill>
                <a:latin typeface="Maven Pro"/>
                <a:ea typeface="Maven Pro"/>
                <a:cs typeface="Maven Pro"/>
                <a:sym typeface="Maven Pro"/>
              </a:rPr>
              <a:t>	// - Andrea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Closing</a:t>
            </a:r>
            <a:endParaRPr/>
          </a:p>
        </p:txBody>
      </p:sp>
      <p:sp>
        <p:nvSpPr>
          <p:cNvPr id="371" name="Google Shape;371;p25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16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equation is easy to calculate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While preparing the linear which to depends, it need to be </a:t>
            </a:r>
            <a:r>
              <a:rPr lang="en" b="1"/>
              <a:t>analyzed</a:t>
            </a:r>
            <a:endParaRPr b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 should consider the risk of </a:t>
            </a:r>
            <a:r>
              <a:rPr lang="en" b="1"/>
              <a:t>Multicollinearity &amp; Overfitting</a:t>
            </a:r>
            <a:endParaRPr b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This solution intended for </a:t>
            </a:r>
            <a:r>
              <a:rPr lang="en" b="1"/>
              <a:t>more than 1 Independent Variable</a:t>
            </a:r>
            <a:r>
              <a:rPr lang="en"/>
              <a:t>  but for </a:t>
            </a:r>
            <a:r>
              <a:rPr lang="en" b="1"/>
              <a:t>1 Dependent Variable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It’s not the same as Multivariate Linear Regression</a:t>
            </a:r>
            <a:endParaRPr/>
          </a:p>
        </p:txBody>
      </p:sp>
      <p:sp>
        <p:nvSpPr>
          <p:cNvPr id="372" name="Google Shape;372;p25"/>
          <p:cNvSpPr txBox="1">
            <a:spLocks noGrp="1"/>
          </p:cNvSpPr>
          <p:nvPr>
            <p:ph type="body" idx="1"/>
          </p:nvPr>
        </p:nvSpPr>
        <p:spPr>
          <a:xfrm>
            <a:off x="6719525" y="4061175"/>
            <a:ext cx="2063100" cy="7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to solve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4050000" y="1707450"/>
            <a:ext cx="42843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we predict data with 2 independent (explanatory) variables?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707450"/>
            <a:ext cx="2564950" cy="221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291" name="Google Shape;291;p15"/>
          <p:cNvSpPr txBox="1">
            <a:spLocks noGrp="1"/>
          </p:cNvSpPr>
          <p:nvPr>
            <p:ph type="body" idx="1"/>
          </p:nvPr>
        </p:nvSpPr>
        <p:spPr>
          <a:xfrm>
            <a:off x="5623275" y="1757750"/>
            <a:ext cx="28521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may arise: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Overfitting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Multicollinearity</a:t>
            </a:r>
            <a:endParaRPr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675" y="1757749"/>
            <a:ext cx="4284475" cy="24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</a:t>
            </a:r>
            <a:endParaRPr/>
          </a:p>
        </p:txBody>
      </p:sp>
      <p:sp>
        <p:nvSpPr>
          <p:cNvPr id="298" name="Google Shape;298;p16"/>
          <p:cNvSpPr txBox="1"/>
          <p:nvPr/>
        </p:nvSpPr>
        <p:spPr>
          <a:xfrm>
            <a:off x="1303800" y="1277050"/>
            <a:ext cx="5545800" cy="11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ven Pro"/>
              <a:buAutoNum type="arabicPeriod"/>
            </a:pPr>
            <a:r>
              <a:rPr lang="en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Data preparation</a:t>
            </a:r>
            <a:endParaRPr b="1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ven Pro"/>
              <a:buAutoNum type="arabicPeriod"/>
            </a:pPr>
            <a:r>
              <a:rPr lang="en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Find gradient constants for each linear</a:t>
            </a:r>
            <a:endParaRPr b="1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ven Pro"/>
              <a:buAutoNum type="arabicPeriod"/>
            </a:pPr>
            <a:r>
              <a:rPr lang="en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Create Equation</a:t>
            </a:r>
            <a:endParaRPr b="1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</a:t>
            </a:r>
            <a:endParaRPr/>
          </a:p>
        </p:txBody>
      </p:sp>
      <p:sp>
        <p:nvSpPr>
          <p:cNvPr id="304" name="Google Shape;304;p17"/>
          <p:cNvSpPr txBox="1"/>
          <p:nvPr/>
        </p:nvSpPr>
        <p:spPr>
          <a:xfrm>
            <a:off x="1303800" y="1277050"/>
            <a:ext cx="5545800" cy="12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ven Pro"/>
              <a:buAutoNum type="arabicPeriod"/>
            </a:pPr>
            <a:r>
              <a:rPr lang="en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Data preparation</a:t>
            </a:r>
            <a:endParaRPr b="1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Method:</a:t>
            </a:r>
            <a:endParaRPr b="1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ven Pro"/>
              <a:buAutoNum type="alphaLcPeriod"/>
            </a:pPr>
            <a:r>
              <a:rPr lang="en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Scatterplot</a:t>
            </a:r>
            <a:endParaRPr b="1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ven Pro"/>
              <a:buAutoNum type="alphaLcPeriod"/>
            </a:pPr>
            <a:r>
              <a:rPr lang="en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Correlation Analysis</a:t>
            </a:r>
            <a:endParaRPr b="1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2571750"/>
            <a:ext cx="3649200" cy="208407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7"/>
          <p:cNvSpPr txBox="1"/>
          <p:nvPr/>
        </p:nvSpPr>
        <p:spPr>
          <a:xfrm>
            <a:off x="4953000" y="2571750"/>
            <a:ext cx="3819900" cy="12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Output</a:t>
            </a:r>
            <a:endParaRPr b="1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9144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ven Pro"/>
              <a:buAutoNum type="alphaLcPeriod"/>
            </a:pPr>
            <a:r>
              <a:rPr lang="en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Include all the related IV</a:t>
            </a:r>
            <a:endParaRPr b="1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9144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ven Pro"/>
              <a:buAutoNum type="alphaLcPeriod"/>
            </a:pPr>
            <a:r>
              <a:rPr lang="en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Eliminate &amp; Choose one if Multicollinearity exist</a:t>
            </a:r>
            <a:endParaRPr b="1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</a:t>
            </a:r>
            <a:endParaRPr/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788" y="1680525"/>
            <a:ext cx="4001025" cy="2098324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8"/>
          <p:cNvSpPr txBox="1"/>
          <p:nvPr/>
        </p:nvSpPr>
        <p:spPr>
          <a:xfrm>
            <a:off x="1303800" y="1277050"/>
            <a:ext cx="5545800" cy="9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ven Pro"/>
              <a:buAutoNum type="alphaLcPeriod"/>
            </a:pPr>
            <a:r>
              <a:rPr lang="en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Scatterplot</a:t>
            </a:r>
            <a:endParaRPr b="1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14" name="Google Shape;314;p18"/>
          <p:cNvSpPr txBox="1"/>
          <p:nvPr/>
        </p:nvSpPr>
        <p:spPr>
          <a:xfrm>
            <a:off x="5304825" y="1722850"/>
            <a:ext cx="3684000" cy="14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+"/>
            </a:pPr>
            <a:r>
              <a:rPr lang="en" sz="1200" b="1">
                <a:latin typeface="Maven Pro"/>
                <a:ea typeface="Maven Pro"/>
                <a:cs typeface="Maven Pro"/>
                <a:sym typeface="Maven Pro"/>
              </a:rPr>
              <a:t>DV vs IV</a:t>
            </a:r>
            <a:endParaRPr sz="1200" b="1"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200"/>
              <a:buFont typeface="Maven Pro"/>
              <a:buChar char="-"/>
            </a:pPr>
            <a:r>
              <a:rPr lang="en" sz="1200" b="1">
                <a:solidFill>
                  <a:srgbClr val="274E13"/>
                </a:solidFill>
                <a:latin typeface="Maven Pro"/>
                <a:ea typeface="Maven Pro"/>
                <a:cs typeface="Maven Pro"/>
                <a:sym typeface="Maven Pro"/>
              </a:rPr>
              <a:t>Time x Miles (Related)</a:t>
            </a:r>
            <a:endParaRPr sz="1200" b="1">
              <a:solidFill>
                <a:srgbClr val="274E1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200"/>
              <a:buFont typeface="Maven Pro"/>
              <a:buChar char="-"/>
            </a:pPr>
            <a:r>
              <a:rPr lang="en" sz="1200" b="1">
                <a:solidFill>
                  <a:srgbClr val="274E13"/>
                </a:solidFill>
                <a:latin typeface="Maven Pro"/>
                <a:ea typeface="Maven Pro"/>
                <a:cs typeface="Maven Pro"/>
                <a:sym typeface="Maven Pro"/>
              </a:rPr>
              <a:t>Time x Deliveries (Related)</a:t>
            </a:r>
            <a:endParaRPr sz="1200" b="1">
              <a:solidFill>
                <a:srgbClr val="66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1200"/>
              <a:buFont typeface="Maven Pro"/>
              <a:buChar char="-"/>
            </a:pPr>
            <a:r>
              <a:rPr lang="en" sz="1200" b="1">
                <a:solidFill>
                  <a:srgbClr val="660000"/>
                </a:solidFill>
                <a:latin typeface="Maven Pro"/>
                <a:ea typeface="Maven Pro"/>
                <a:cs typeface="Maven Pro"/>
                <a:sym typeface="Maven Pro"/>
              </a:rPr>
              <a:t>Time x Gas (Not related)</a:t>
            </a:r>
            <a:endParaRPr sz="1200" b="1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</a:t>
            </a:r>
            <a:endParaRPr/>
          </a:p>
        </p:txBody>
      </p:sp>
      <p:pic>
        <p:nvPicPr>
          <p:cNvPr id="320" name="Google Shape;3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788" y="1680525"/>
            <a:ext cx="4001025" cy="2098324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9"/>
          <p:cNvSpPr txBox="1"/>
          <p:nvPr/>
        </p:nvSpPr>
        <p:spPr>
          <a:xfrm>
            <a:off x="1303800" y="1277050"/>
            <a:ext cx="5545800" cy="9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ven Pro"/>
              <a:buAutoNum type="alphaLcPeriod"/>
            </a:pPr>
            <a:r>
              <a:rPr lang="en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Scatterplot</a:t>
            </a:r>
            <a:endParaRPr b="1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22" name="Google Shape;322;p19"/>
          <p:cNvSpPr txBox="1"/>
          <p:nvPr/>
        </p:nvSpPr>
        <p:spPr>
          <a:xfrm>
            <a:off x="5304825" y="1722850"/>
            <a:ext cx="3379500" cy="25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+"/>
            </a:pPr>
            <a:r>
              <a:rPr lang="en" sz="1200" b="1">
                <a:latin typeface="Maven Pro"/>
                <a:ea typeface="Maven Pro"/>
                <a:cs typeface="Maven Pro"/>
                <a:sym typeface="Maven Pro"/>
              </a:rPr>
              <a:t>DV vs IV</a:t>
            </a:r>
            <a:endParaRPr sz="1200" b="1"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200"/>
              <a:buFont typeface="Maven Pro"/>
              <a:buChar char="-"/>
            </a:pPr>
            <a:r>
              <a:rPr lang="en" sz="1200" b="1">
                <a:solidFill>
                  <a:srgbClr val="274E13"/>
                </a:solidFill>
                <a:latin typeface="Maven Pro"/>
                <a:ea typeface="Maven Pro"/>
                <a:cs typeface="Maven Pro"/>
                <a:sym typeface="Maven Pro"/>
              </a:rPr>
              <a:t>Time x Miles (Related)</a:t>
            </a:r>
            <a:endParaRPr sz="1200" b="1">
              <a:solidFill>
                <a:srgbClr val="274E1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200"/>
              <a:buFont typeface="Maven Pro"/>
              <a:buChar char="-"/>
            </a:pPr>
            <a:r>
              <a:rPr lang="en" sz="1200" b="1">
                <a:solidFill>
                  <a:srgbClr val="274E13"/>
                </a:solidFill>
                <a:latin typeface="Maven Pro"/>
                <a:ea typeface="Maven Pro"/>
                <a:cs typeface="Maven Pro"/>
                <a:sym typeface="Maven Pro"/>
              </a:rPr>
              <a:t>Time x Deliveries (Related)</a:t>
            </a:r>
            <a:endParaRPr sz="1200" b="1">
              <a:solidFill>
                <a:srgbClr val="66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1200"/>
              <a:buFont typeface="Maven Pro"/>
              <a:buChar char="-"/>
            </a:pPr>
            <a:r>
              <a:rPr lang="en" sz="1200" b="1">
                <a:solidFill>
                  <a:srgbClr val="660000"/>
                </a:solidFill>
                <a:latin typeface="Maven Pro"/>
                <a:ea typeface="Maven Pro"/>
                <a:cs typeface="Maven Pro"/>
                <a:sym typeface="Maven Pro"/>
              </a:rPr>
              <a:t>Time x Gas (Not related)</a:t>
            </a:r>
            <a:endParaRPr sz="1200" b="1">
              <a:solidFill>
                <a:srgbClr val="66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+"/>
            </a:pPr>
            <a:r>
              <a:rPr lang="en" sz="1200" b="1">
                <a:latin typeface="Maven Pro"/>
                <a:ea typeface="Maven Pro"/>
                <a:cs typeface="Maven Pro"/>
                <a:sym typeface="Maven Pro"/>
              </a:rPr>
              <a:t>IV x IV</a:t>
            </a:r>
            <a:endParaRPr sz="1200" b="1"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1200"/>
              <a:buFont typeface="Maven Pro"/>
              <a:buChar char="-"/>
            </a:pPr>
            <a:r>
              <a:rPr lang="en" sz="1200" b="1">
                <a:solidFill>
                  <a:srgbClr val="660000"/>
                </a:solidFill>
                <a:latin typeface="Maven Pro"/>
                <a:ea typeface="Maven Pro"/>
                <a:cs typeface="Maven Pro"/>
                <a:sym typeface="Maven Pro"/>
              </a:rPr>
              <a:t>Miles x Deliveries (Related)</a:t>
            </a:r>
            <a:endParaRPr sz="1200" b="1">
              <a:solidFill>
                <a:srgbClr val="66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200"/>
              <a:buFont typeface="Maven Pro"/>
              <a:buChar char="-"/>
            </a:pPr>
            <a:r>
              <a:rPr lang="en" sz="1200" b="1">
                <a:solidFill>
                  <a:srgbClr val="274E13"/>
                </a:solidFill>
                <a:latin typeface="Maven Pro"/>
                <a:ea typeface="Maven Pro"/>
                <a:cs typeface="Maven Pro"/>
                <a:sym typeface="Maven Pro"/>
              </a:rPr>
              <a:t>Gas x Miles (Not related)</a:t>
            </a:r>
            <a:endParaRPr sz="1200" b="1">
              <a:solidFill>
                <a:srgbClr val="274E1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200"/>
              <a:buFont typeface="Maven Pro"/>
              <a:buChar char="-"/>
            </a:pPr>
            <a:r>
              <a:rPr lang="en" sz="1200" b="1">
                <a:solidFill>
                  <a:srgbClr val="274E13"/>
                </a:solidFill>
                <a:latin typeface="Maven Pro"/>
                <a:ea typeface="Maven Pro"/>
                <a:cs typeface="Maven Pro"/>
                <a:sym typeface="Maven Pro"/>
              </a:rPr>
              <a:t>Gas x Deliveries (Not related)</a:t>
            </a:r>
            <a:endParaRPr sz="1200" b="1">
              <a:solidFill>
                <a:srgbClr val="274E1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23" name="Google Shape;3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3778" y="2133600"/>
            <a:ext cx="4001024" cy="2090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</a:t>
            </a:r>
            <a:endParaRPr/>
          </a:p>
        </p:txBody>
      </p:sp>
      <p:sp>
        <p:nvSpPr>
          <p:cNvPr id="329" name="Google Shape;329;p20"/>
          <p:cNvSpPr txBox="1"/>
          <p:nvPr/>
        </p:nvSpPr>
        <p:spPr>
          <a:xfrm>
            <a:off x="1303800" y="1277050"/>
            <a:ext cx="5545800" cy="9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b. 	Correlation Analysis</a:t>
            </a:r>
            <a:endParaRPr b="1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30" name="Google Shape;3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687675"/>
            <a:ext cx="3896151" cy="197447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0"/>
          <p:cNvSpPr txBox="1"/>
          <p:nvPr/>
        </p:nvSpPr>
        <p:spPr>
          <a:xfrm>
            <a:off x="5270500" y="1687675"/>
            <a:ext cx="3704100" cy="21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aven Pro"/>
              <a:buChar char="-"/>
            </a:pPr>
            <a:r>
              <a:rPr lang="en" sz="10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Compute the relation using correlation theory</a:t>
            </a:r>
            <a:endParaRPr sz="1000" b="1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aven Pro"/>
              <a:buChar char="-"/>
            </a:pPr>
            <a:r>
              <a:rPr lang="en" sz="10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Each resulting 2 values: Correlation Value (Top) &amp; P Values (Bottom)</a:t>
            </a:r>
            <a:endParaRPr sz="1000" b="1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aven Pro"/>
              <a:buChar char="-"/>
            </a:pPr>
            <a:r>
              <a:rPr lang="en" sz="10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P Values = Significance Values for change (Higher than 0.05 is Insignificance)</a:t>
            </a:r>
            <a:endParaRPr sz="1000" b="1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Reference: </a:t>
            </a:r>
            <a:r>
              <a:rPr lang="en" sz="800" b="1" u="sng">
                <a:solidFill>
                  <a:schemeClr val="hlink"/>
                </a:solidFill>
                <a:latin typeface="Maven Pro"/>
                <a:ea typeface="Maven Pro"/>
                <a:cs typeface="Maven Pro"/>
                <a:sym typeface="Maven Pro"/>
                <a:hlinkClick r:id="rId4"/>
              </a:rPr>
              <a:t>https://www.youtube.com/watch?v=4EXNedimDMs</a:t>
            </a:r>
            <a:r>
              <a:rPr lang="en" sz="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 sz="800" b="1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32" name="Google Shape;332;p20"/>
          <p:cNvSpPr txBox="1"/>
          <p:nvPr/>
        </p:nvSpPr>
        <p:spPr>
          <a:xfrm>
            <a:off x="1303800" y="3662150"/>
            <a:ext cx="7670700" cy="12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Result: </a:t>
            </a:r>
            <a:endParaRPr sz="1000" b="1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1000"/>
              <a:buFont typeface="Maven Pro"/>
              <a:buChar char="-"/>
            </a:pPr>
            <a:r>
              <a:rPr lang="en" sz="1000" b="1">
                <a:solidFill>
                  <a:srgbClr val="660000"/>
                </a:solidFill>
                <a:latin typeface="Maven Pro"/>
                <a:ea typeface="Maven Pro"/>
                <a:cs typeface="Maven Pro"/>
                <a:sym typeface="Maven Pro"/>
              </a:rPr>
              <a:t>Deliveries 	x	Miles		= High Correlation + Significance (Multicollinearity)</a:t>
            </a:r>
            <a:endParaRPr sz="1000" b="1">
              <a:solidFill>
                <a:srgbClr val="66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1000"/>
              <a:buFont typeface="Maven Pro"/>
              <a:buChar char="-"/>
            </a:pPr>
            <a:r>
              <a:rPr lang="en" sz="1000" b="1">
                <a:solidFill>
                  <a:srgbClr val="660000"/>
                </a:solidFill>
                <a:latin typeface="Maven Pro"/>
                <a:ea typeface="Maven Pro"/>
                <a:cs typeface="Maven Pro"/>
                <a:sym typeface="Maven Pro"/>
              </a:rPr>
              <a:t>Gas		x	Miles		= Low Correlation + Insignificance</a:t>
            </a:r>
            <a:endParaRPr sz="1000" b="1">
              <a:solidFill>
                <a:srgbClr val="66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1000"/>
              <a:buFont typeface="Maven Pro"/>
              <a:buChar char="-"/>
            </a:pPr>
            <a:r>
              <a:rPr lang="en" sz="1000" b="1">
                <a:solidFill>
                  <a:srgbClr val="660000"/>
                </a:solidFill>
                <a:latin typeface="Maven Pro"/>
                <a:ea typeface="Maven Pro"/>
                <a:cs typeface="Maven Pro"/>
                <a:sym typeface="Maven Pro"/>
              </a:rPr>
              <a:t>Gas		x	Deliveries	= Low Correlation + Insignificance</a:t>
            </a:r>
            <a:endParaRPr sz="1000" b="1">
              <a:solidFill>
                <a:srgbClr val="66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aven Pro"/>
              <a:buChar char="-"/>
            </a:pPr>
            <a:r>
              <a:rPr lang="en" sz="10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Time		x	Miles		= High Correlation + Significance</a:t>
            </a:r>
            <a:endParaRPr sz="1000" b="1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aven Pro"/>
              <a:buChar char="-"/>
            </a:pPr>
            <a:r>
              <a:rPr lang="en" sz="10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Time 		x	Deliveries	= High Correlation + Significance</a:t>
            </a:r>
            <a:endParaRPr sz="1000" b="1">
              <a:solidFill>
                <a:srgbClr val="66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1000"/>
              <a:buFont typeface="Maven Pro"/>
              <a:buChar char="-"/>
            </a:pPr>
            <a:r>
              <a:rPr lang="en" sz="1000" b="1">
                <a:solidFill>
                  <a:srgbClr val="660000"/>
                </a:solidFill>
                <a:latin typeface="Maven Pro"/>
                <a:ea typeface="Maven Pro"/>
                <a:cs typeface="Maven Pro"/>
                <a:sym typeface="Maven Pro"/>
              </a:rPr>
              <a:t>Time		x	Gas		= Low Correlation + Insignificance</a:t>
            </a:r>
            <a:endParaRPr sz="1000" b="1">
              <a:solidFill>
                <a:srgbClr val="66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</a:t>
            </a:r>
            <a:endParaRPr/>
          </a:p>
        </p:txBody>
      </p:sp>
      <p:sp>
        <p:nvSpPr>
          <p:cNvPr id="338" name="Google Shape;338;p21"/>
          <p:cNvSpPr txBox="1"/>
          <p:nvPr/>
        </p:nvSpPr>
        <p:spPr>
          <a:xfrm>
            <a:off x="1303800" y="1277050"/>
            <a:ext cx="5545800" cy="12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ven Pro"/>
              <a:buAutoNum type="arabicPeriod"/>
            </a:pPr>
            <a:r>
              <a:rPr lang="en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Data preparation</a:t>
            </a:r>
            <a:endParaRPr b="1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Method:</a:t>
            </a:r>
            <a:endParaRPr b="1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ven Pro"/>
              <a:buAutoNum type="alphaLcPeriod"/>
            </a:pPr>
            <a:r>
              <a:rPr lang="en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Scatterplot</a:t>
            </a:r>
            <a:endParaRPr b="1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ven Pro"/>
              <a:buAutoNum type="alphaLcPeriod"/>
            </a:pPr>
            <a:r>
              <a:rPr lang="en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Correlation Analysis</a:t>
            </a:r>
            <a:endParaRPr b="1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39" name="Google Shape;3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2571750"/>
            <a:ext cx="3649200" cy="208407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1"/>
          <p:cNvSpPr txBox="1"/>
          <p:nvPr/>
        </p:nvSpPr>
        <p:spPr>
          <a:xfrm>
            <a:off x="4953000" y="2571750"/>
            <a:ext cx="3819900" cy="12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Output</a:t>
            </a:r>
            <a:endParaRPr b="1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9144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ven Pro"/>
              <a:buAutoNum type="alphaLcPeriod"/>
            </a:pPr>
            <a:r>
              <a:rPr lang="en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Include all the related IV</a:t>
            </a:r>
            <a:endParaRPr b="1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9144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ven Pro"/>
              <a:buAutoNum type="alphaLcPeriod"/>
            </a:pPr>
            <a:r>
              <a:rPr lang="en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Eliminate &amp; Choose one if Multicollinearity exist</a:t>
            </a:r>
            <a:endParaRPr b="1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367</Words>
  <Application>Microsoft Macintosh PowerPoint</Application>
  <PresentationFormat>On-screen Show (16:9)</PresentationFormat>
  <Paragraphs>96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Maven Pro</vt:lpstr>
      <vt:lpstr>Nunito</vt:lpstr>
      <vt:lpstr>Arial</vt:lpstr>
      <vt:lpstr>Momentum</vt:lpstr>
      <vt:lpstr>Multiple Linear Regression</vt:lpstr>
      <vt:lpstr>Problems to solve</vt:lpstr>
      <vt:lpstr>Concept</vt:lpstr>
      <vt:lpstr>Step</vt:lpstr>
      <vt:lpstr>Step</vt:lpstr>
      <vt:lpstr>Step</vt:lpstr>
      <vt:lpstr>Step</vt:lpstr>
      <vt:lpstr>Step</vt:lpstr>
      <vt:lpstr>Step</vt:lpstr>
      <vt:lpstr>Step</vt:lpstr>
      <vt:lpstr>Step</vt:lpstr>
      <vt:lpstr>Step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Linear Regression</dc:title>
  <cp:lastModifiedBy>Andrea</cp:lastModifiedBy>
  <cp:revision>2</cp:revision>
  <dcterms:modified xsi:type="dcterms:W3CDTF">2019-08-05T07:57:16Z</dcterms:modified>
</cp:coreProperties>
</file>