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0" r:id="rId3"/>
    <p:sldId id="422" r:id="rId4"/>
    <p:sldId id="263" r:id="rId5"/>
    <p:sldId id="433" r:id="rId6"/>
    <p:sldId id="436" r:id="rId7"/>
    <p:sldId id="262" r:id="rId8"/>
    <p:sldId id="425" r:id="rId9"/>
    <p:sldId id="434" r:id="rId10"/>
    <p:sldId id="43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79438-54A9-C646-8BBC-AE5F2D6EFB9A}" type="datetimeFigureOut">
              <a:rPr lang="en-US" smtClean="0"/>
              <a:t>9/18/24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CEC3D-37E1-5545-BF85-9472EB39EFA9}" type="slidenum">
              <a:rPr lang="en-US" smtClean="0"/>
              <a:t>‹#›</a:t>
            </a:fld>
            <a:endParaRPr lang="en-US"/>
          </a:p>
        </p:txBody>
      </p:sp>
    </p:spTree>
    <p:extLst>
      <p:ext uri="{BB962C8B-B14F-4D97-AF65-F5344CB8AC3E}">
        <p14:creationId xmlns:p14="http://schemas.microsoft.com/office/powerpoint/2010/main" val="147778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ECEC3D-37E1-5545-BF85-9472EB39EFA9}" type="slidenum">
              <a:rPr lang="en-US" smtClean="0"/>
              <a:t>1</a:t>
            </a:fld>
            <a:endParaRPr lang="en-US"/>
          </a:p>
        </p:txBody>
      </p:sp>
    </p:spTree>
    <p:extLst>
      <p:ext uri="{BB962C8B-B14F-4D97-AF65-F5344CB8AC3E}">
        <p14:creationId xmlns:p14="http://schemas.microsoft.com/office/powerpoint/2010/main" val="281570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solidFill>
                <a:schemeClr val="bg1"/>
              </a:solidFill>
              <a:cs typeface="Calibri"/>
            </a:endParaRPr>
          </a:p>
        </p:txBody>
      </p:sp>
      <p:sp>
        <p:nvSpPr>
          <p:cNvPr id="4" name="Slide Number Placeholder 3"/>
          <p:cNvSpPr>
            <a:spLocks noGrp="1"/>
          </p:cNvSpPr>
          <p:nvPr>
            <p:ph type="sldNum" sz="quarter" idx="5"/>
          </p:nvPr>
        </p:nvSpPr>
        <p:spPr/>
        <p:txBody>
          <a:bodyPr/>
          <a:lstStyle/>
          <a:p>
            <a:fld id="{BDECEC3D-37E1-5545-BF85-9472EB39EFA9}" type="slidenum">
              <a:rPr lang="en-US" smtClean="0"/>
              <a:t>2</a:t>
            </a:fld>
            <a:endParaRPr lang="en-US"/>
          </a:p>
        </p:txBody>
      </p:sp>
    </p:spTree>
    <p:extLst>
      <p:ext uri="{BB962C8B-B14F-4D97-AF65-F5344CB8AC3E}">
        <p14:creationId xmlns:p14="http://schemas.microsoft.com/office/powerpoint/2010/main" val="233363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ECEC3D-37E1-5545-BF85-9472EB39EFA9}" type="slidenum">
              <a:rPr lang="en-US" smtClean="0"/>
              <a:t>3</a:t>
            </a:fld>
            <a:endParaRPr lang="en-US"/>
          </a:p>
        </p:txBody>
      </p:sp>
    </p:spTree>
    <p:extLst>
      <p:ext uri="{BB962C8B-B14F-4D97-AF65-F5344CB8AC3E}">
        <p14:creationId xmlns:p14="http://schemas.microsoft.com/office/powerpoint/2010/main" val="39151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BDECEC3D-37E1-5545-BF85-9472EB39EFA9}" type="slidenum">
              <a:rPr lang="en-US" smtClean="0"/>
              <a:t>4</a:t>
            </a:fld>
            <a:endParaRPr lang="en-US"/>
          </a:p>
        </p:txBody>
      </p:sp>
    </p:spTree>
    <p:extLst>
      <p:ext uri="{BB962C8B-B14F-4D97-AF65-F5344CB8AC3E}">
        <p14:creationId xmlns:p14="http://schemas.microsoft.com/office/powerpoint/2010/main" val="198823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BDECEC3D-37E1-5545-BF85-9472EB39EFA9}" type="slidenum">
              <a:rPr lang="en-US" smtClean="0"/>
              <a:t>7</a:t>
            </a:fld>
            <a:endParaRPr lang="en-US"/>
          </a:p>
        </p:txBody>
      </p:sp>
    </p:spTree>
    <p:extLst>
      <p:ext uri="{BB962C8B-B14F-4D97-AF65-F5344CB8AC3E}">
        <p14:creationId xmlns:p14="http://schemas.microsoft.com/office/powerpoint/2010/main" val="194860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9/18/24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9/18/24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0" y="4706245"/>
            <a:ext cx="12192000" cy="717025"/>
          </a:xfrm>
          <a:prstGeom prst="rect">
            <a:avLst/>
          </a:prstGeom>
        </p:spPr>
        <p:txBody>
          <a:bodyPr anchor="ctr"/>
          <a:lstStyle>
            <a:lvl1pPr marL="0" indent="0" algn="ctr">
              <a:lnSpc>
                <a:spcPct val="80000"/>
              </a:lnSpc>
              <a:buNone/>
              <a:defRPr sz="4800" b="0" baseline="0">
                <a:solidFill>
                  <a:schemeClr val="bg1"/>
                </a:solidFill>
                <a:latin typeface="Arial" panose="020B0604020202020204" pitchFamily="34" charset="0"/>
                <a:cs typeface="Arial" pitchFamily="34" charset="0"/>
              </a:defRPr>
            </a:lvl1pPr>
          </a:lstStyle>
          <a:p>
            <a:pPr lvl="0"/>
            <a:r>
              <a:rPr lang="en-US" altLang="ko-KR"/>
              <a:t>Your Presentation Name Here</a:t>
            </a:r>
          </a:p>
        </p:txBody>
      </p:sp>
      <p:sp>
        <p:nvSpPr>
          <p:cNvPr id="10" name="Text Placeholder 9"/>
          <p:cNvSpPr>
            <a:spLocks noGrp="1"/>
          </p:cNvSpPr>
          <p:nvPr>
            <p:ph type="body" sz="quarter" idx="12" hasCustomPrompt="1"/>
          </p:nvPr>
        </p:nvSpPr>
        <p:spPr>
          <a:xfrm>
            <a:off x="-148" y="5467464"/>
            <a:ext cx="12192000" cy="432048"/>
          </a:xfrm>
          <a:prstGeom prst="rect">
            <a:avLst/>
          </a:prstGeom>
        </p:spPr>
        <p:txBody>
          <a:bodyPr anchor="ctr"/>
          <a:lstStyle>
            <a:lvl1pPr marL="0" indent="0" algn="ct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a:t>Insert your subtitle here</a:t>
            </a:r>
          </a:p>
        </p:txBody>
      </p:sp>
    </p:spTree>
    <p:extLst>
      <p:ext uri="{BB962C8B-B14F-4D97-AF65-F5344CB8AC3E}">
        <p14:creationId xmlns:p14="http://schemas.microsoft.com/office/powerpoint/2010/main" val="111928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9/18/24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9/18/24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9/18/24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inyurl.com/7x3bzzw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studyingstudent101/StockPricePredictio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00FD-FAD6-1101-8D79-EC8D88EB9E3D}"/>
              </a:ext>
            </a:extLst>
          </p:cNvPr>
          <p:cNvSpPr>
            <a:spLocks noGrp="1"/>
          </p:cNvSpPr>
          <p:nvPr>
            <p:ph type="ctrTitle"/>
          </p:nvPr>
        </p:nvSpPr>
        <p:spPr/>
        <p:txBody>
          <a:bodyPr/>
          <a:lstStyle/>
          <a:p>
            <a:r>
              <a:rPr lang="en-US"/>
              <a:t>Predicting Stock prices with LLM and LSTM</a:t>
            </a:r>
          </a:p>
        </p:txBody>
      </p:sp>
    </p:spTree>
    <p:extLst>
      <p:ext uri="{BB962C8B-B14F-4D97-AF65-F5344CB8AC3E}">
        <p14:creationId xmlns:p14="http://schemas.microsoft.com/office/powerpoint/2010/main" val="165667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handshake icon&#10;&#10;Description automatically generated">
            <a:extLst>
              <a:ext uri="{FF2B5EF4-FFF2-40B4-BE49-F238E27FC236}">
                <a16:creationId xmlns:a16="http://schemas.microsoft.com/office/drawing/2014/main" id="{56C0953A-775E-1C9A-EC1B-6F21CC340241}"/>
              </a:ext>
            </a:extLst>
          </p:cNvPr>
          <p:cNvPicPr>
            <a:picLocks noGrp="1" noChangeAspect="1"/>
          </p:cNvPicPr>
          <p:nvPr>
            <p:ph idx="1"/>
          </p:nvPr>
        </p:nvPicPr>
        <p:blipFill rotWithShape="1">
          <a:blip r:embed="rId2"/>
          <a:srcRect r="4621" b="-1"/>
          <a:stretch/>
        </p:blipFill>
        <p:spPr>
          <a:xfrm>
            <a:off x="361310" y="566293"/>
            <a:ext cx="7498616" cy="5292436"/>
          </a:xfrm>
          <a:prstGeom prst="rect">
            <a:avLst/>
          </a:prstGeom>
        </p:spPr>
      </p:pic>
      <p:sp>
        <p:nvSpPr>
          <p:cNvPr id="19" name="Rectangle 18">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D9FC65B-CD2B-AC84-45F2-29C8EFA42CD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grpSp>
        <p:nvGrpSpPr>
          <p:cNvPr id="21" name="Group 20">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355186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755AC138-9740-4218-B385-7212B0616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
            <a:ext cx="12188952"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699F6335-0371-4F3F-930B-392D6D1DC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DE6AB8-6718-6070-1F71-C0B01B4691C5}"/>
              </a:ext>
            </a:extLst>
          </p:cNvPr>
          <p:cNvSpPr>
            <a:spLocks noGrp="1"/>
          </p:cNvSpPr>
          <p:nvPr>
            <p:ph type="title"/>
          </p:nvPr>
        </p:nvSpPr>
        <p:spPr>
          <a:xfrm>
            <a:off x="581193" y="782054"/>
            <a:ext cx="3421229" cy="1013800"/>
          </a:xfrm>
        </p:spPr>
        <p:txBody>
          <a:bodyPr>
            <a:normAutofit/>
          </a:bodyPr>
          <a:lstStyle/>
          <a:p>
            <a:r>
              <a:rPr lang="en-US" dirty="0">
                <a:solidFill>
                  <a:srgbClr val="FFFFFF"/>
                </a:solidFill>
              </a:rPr>
              <a:t>Introduction and objective</a:t>
            </a:r>
          </a:p>
        </p:txBody>
      </p:sp>
      <p:grpSp>
        <p:nvGrpSpPr>
          <p:cNvPr id="1046" name="Group 1045">
            <a:extLst>
              <a:ext uri="{FF2B5EF4-FFF2-40B4-BE49-F238E27FC236}">
                <a16:creationId xmlns:a16="http://schemas.microsoft.com/office/drawing/2014/main" id="{F033A71F-15C6-4BDB-9350-DD59767312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047" name="Rectangle 1046">
              <a:extLst>
                <a:ext uri="{FF2B5EF4-FFF2-40B4-BE49-F238E27FC236}">
                  <a16:creationId xmlns:a16="http://schemas.microsoft.com/office/drawing/2014/main" id="{807C5043-1EE4-420F-96A3-423C9A918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8A54C521-59DB-482D-A453-A8EBB5E13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9" name="Rectangle 1048">
              <a:extLst>
                <a:ext uri="{FF2B5EF4-FFF2-40B4-BE49-F238E27FC236}">
                  <a16:creationId xmlns:a16="http://schemas.microsoft.com/office/drawing/2014/main" id="{3F02A08C-88B3-466E-9FF3-923E44959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Content Placeholder 2">
            <a:extLst>
              <a:ext uri="{FF2B5EF4-FFF2-40B4-BE49-F238E27FC236}">
                <a16:creationId xmlns:a16="http://schemas.microsoft.com/office/drawing/2014/main" id="{BCDBF862-D681-ABE8-C0E5-9C6E1B135A76}"/>
              </a:ext>
            </a:extLst>
          </p:cNvPr>
          <p:cNvSpPr>
            <a:spLocks noGrp="1"/>
          </p:cNvSpPr>
          <p:nvPr>
            <p:ph idx="1"/>
          </p:nvPr>
        </p:nvSpPr>
        <p:spPr>
          <a:xfrm>
            <a:off x="581192" y="1939733"/>
            <a:ext cx="3415633" cy="4317185"/>
          </a:xfrm>
        </p:spPr>
        <p:txBody>
          <a:bodyPr>
            <a:normAutofit/>
          </a:bodyPr>
          <a:lstStyle/>
          <a:p>
            <a:pPr>
              <a:lnSpc>
                <a:spcPct val="90000"/>
              </a:lnSpc>
            </a:pPr>
            <a:r>
              <a:rPr lang="en-US" b="0" i="0" dirty="0">
                <a:solidFill>
                  <a:srgbClr val="FFFFFF"/>
                </a:solidFill>
                <a:effectLst/>
                <a:latin typeface="Söhne"/>
              </a:rPr>
              <a:t>The primary goal of this project is to conduct sentiment analysis on financial news data and subsequently employ this sentiment data, along with historical stock prices of TSLA, to construct and assess LSTM models for predicting higher stock prices. </a:t>
            </a:r>
          </a:p>
          <a:p>
            <a:pPr>
              <a:lnSpc>
                <a:spcPct val="90000"/>
              </a:lnSpc>
            </a:pPr>
            <a:r>
              <a:rPr lang="en-US" b="0" i="0" dirty="0">
                <a:solidFill>
                  <a:srgbClr val="FFFFFF"/>
                </a:solidFill>
                <a:effectLst/>
                <a:latin typeface="Söhne"/>
              </a:rPr>
              <a:t>Through this project, we intend to gain a better understanding of how sentiment relates to stock price changes and evaluate the models' predictive performance.</a:t>
            </a:r>
            <a:endParaRPr lang="en-US" dirty="0">
              <a:solidFill>
                <a:srgbClr val="FFFFFF"/>
              </a:solidFill>
            </a:endParaRPr>
          </a:p>
        </p:txBody>
      </p:sp>
      <p:pic>
        <p:nvPicPr>
          <p:cNvPr id="5" name="Picture 2" descr="Tesla Logo: Meaning, PNG, and Transparent Logo">
            <a:extLst>
              <a:ext uri="{FF2B5EF4-FFF2-40B4-BE49-F238E27FC236}">
                <a16:creationId xmlns:a16="http://schemas.microsoft.com/office/drawing/2014/main" id="{74A3AE7F-47CD-0C41-F783-941FFDF91E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838" y="1638647"/>
            <a:ext cx="3024390" cy="37616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nd vs Stock Market | Difference Between Stock &amp; Bond">
            <a:extLst>
              <a:ext uri="{FF2B5EF4-FFF2-40B4-BE49-F238E27FC236}">
                <a16:creationId xmlns:a16="http://schemas.microsoft.com/office/drawing/2014/main" id="{04BCCA9E-CF8D-C0FD-9F8B-F209B36E1DC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83988" y="2029452"/>
            <a:ext cx="3212852" cy="2799095"/>
          </a:xfrm>
          <a:prstGeom prst="rect">
            <a:avLst/>
          </a:prstGeom>
          <a:noFill/>
          <a:extLst>
            <a:ext uri="{909E8E84-426E-40DD-AFC4-6F175D3DCCD1}">
              <a14:hiddenFill xmlns:a14="http://schemas.microsoft.com/office/drawing/2010/main">
                <a:solidFill>
                  <a:srgbClr val="FFFFFF"/>
                </a:solidFill>
              </a14:hiddenFill>
            </a:ext>
          </a:extLst>
        </p:spPr>
      </p:pic>
      <p:sp>
        <p:nvSpPr>
          <p:cNvPr id="1051" name="Rectangle 1050">
            <a:extLst>
              <a:ext uri="{FF2B5EF4-FFF2-40B4-BE49-F238E27FC236}">
                <a16:creationId xmlns:a16="http://schemas.microsoft.com/office/drawing/2014/main" id="{DE382BA9-8DB2-490E-8211-937BEE4E4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5B5933FC-E90C-4955-9297-DF099959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694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02128E-CFEC-40FA-A51F-683FCE065042}"/>
              </a:ext>
            </a:extLst>
          </p:cNvPr>
          <p:cNvSpPr txBox="1">
            <a:spLocks/>
          </p:cNvSpPr>
          <p:nvPr/>
        </p:nvSpPr>
        <p:spPr>
          <a:xfrm>
            <a:off x="820737" y="693325"/>
            <a:ext cx="10515600" cy="5815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effectLst>
                  <a:outerShdw blurRad="38100" dist="38100" dir="2700000" algn="tl">
                    <a:srgbClr val="000000">
                      <a:alpha val="43137"/>
                    </a:srgbClr>
                  </a:outerShdw>
                </a:effectLst>
              </a:rPr>
              <a:t>PROBLEM SOLVING</a:t>
            </a:r>
          </a:p>
        </p:txBody>
      </p:sp>
      <p:sp>
        <p:nvSpPr>
          <p:cNvPr id="5" name="Freeform 4">
            <a:extLst>
              <a:ext uri="{FF2B5EF4-FFF2-40B4-BE49-F238E27FC236}">
                <a16:creationId xmlns:a16="http://schemas.microsoft.com/office/drawing/2014/main" id="{B781384B-C1E1-264B-E7B7-F0AF1279DFB8}"/>
              </a:ext>
            </a:extLst>
          </p:cNvPr>
          <p:cNvSpPr>
            <a:spLocks noEditPoints="1"/>
          </p:cNvSpPr>
          <p:nvPr/>
        </p:nvSpPr>
        <p:spPr bwMode="auto">
          <a:xfrm>
            <a:off x="4197350" y="1543051"/>
            <a:ext cx="3797300" cy="4379119"/>
          </a:xfrm>
          <a:custGeom>
            <a:avLst/>
            <a:gdLst>
              <a:gd name="T0" fmla="*/ 2392 w 4784"/>
              <a:gd name="T1" fmla="*/ 0 h 5517"/>
              <a:gd name="T2" fmla="*/ 0 w 4784"/>
              <a:gd name="T3" fmla="*/ 1373 h 5517"/>
              <a:gd name="T4" fmla="*/ 0 w 4784"/>
              <a:gd name="T5" fmla="*/ 4141 h 5517"/>
              <a:gd name="T6" fmla="*/ 2392 w 4784"/>
              <a:gd name="T7" fmla="*/ 5517 h 5517"/>
              <a:gd name="T8" fmla="*/ 4784 w 4784"/>
              <a:gd name="T9" fmla="*/ 4141 h 5517"/>
              <a:gd name="T10" fmla="*/ 4784 w 4784"/>
              <a:gd name="T11" fmla="*/ 1373 h 5517"/>
              <a:gd name="T12" fmla="*/ 2392 w 4784"/>
              <a:gd name="T13" fmla="*/ 0 h 5517"/>
              <a:gd name="T14" fmla="*/ 4715 w 4784"/>
              <a:gd name="T15" fmla="*/ 4102 h 5517"/>
              <a:gd name="T16" fmla="*/ 2392 w 4784"/>
              <a:gd name="T17" fmla="*/ 5437 h 5517"/>
              <a:gd name="T18" fmla="*/ 72 w 4784"/>
              <a:gd name="T19" fmla="*/ 4102 h 5517"/>
              <a:gd name="T20" fmla="*/ 72 w 4784"/>
              <a:gd name="T21" fmla="*/ 1415 h 5517"/>
              <a:gd name="T22" fmla="*/ 2392 w 4784"/>
              <a:gd name="T23" fmla="*/ 81 h 5517"/>
              <a:gd name="T24" fmla="*/ 4715 w 4784"/>
              <a:gd name="T25" fmla="*/ 1415 h 5517"/>
              <a:gd name="T26" fmla="*/ 4715 w 4784"/>
              <a:gd name="T27" fmla="*/ 4102 h 5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4" h="5517">
                <a:moveTo>
                  <a:pt x="2392" y="0"/>
                </a:moveTo>
                <a:lnTo>
                  <a:pt x="0" y="1373"/>
                </a:lnTo>
                <a:lnTo>
                  <a:pt x="0" y="4141"/>
                </a:lnTo>
                <a:lnTo>
                  <a:pt x="2392" y="5517"/>
                </a:lnTo>
                <a:lnTo>
                  <a:pt x="4784" y="4141"/>
                </a:lnTo>
                <a:lnTo>
                  <a:pt x="4784" y="1373"/>
                </a:lnTo>
                <a:lnTo>
                  <a:pt x="2392" y="0"/>
                </a:lnTo>
                <a:close/>
                <a:moveTo>
                  <a:pt x="4715" y="4102"/>
                </a:moveTo>
                <a:lnTo>
                  <a:pt x="2392" y="5437"/>
                </a:lnTo>
                <a:lnTo>
                  <a:pt x="72" y="4102"/>
                </a:lnTo>
                <a:lnTo>
                  <a:pt x="72" y="1415"/>
                </a:lnTo>
                <a:lnTo>
                  <a:pt x="2392" y="81"/>
                </a:lnTo>
                <a:lnTo>
                  <a:pt x="4715" y="1415"/>
                </a:lnTo>
                <a:lnTo>
                  <a:pt x="4715" y="4102"/>
                </a:lnTo>
                <a:close/>
              </a:path>
            </a:pathLst>
          </a:custGeom>
          <a:solidFill>
            <a:schemeClr val="accent6">
              <a:lumMod val="20000"/>
              <a:lumOff val="80000"/>
            </a:schemeClr>
          </a:solidFill>
          <a:ln w="17463" cap="flat">
            <a:noFill/>
            <a:prstDash val="solid"/>
            <a:miter lim="800000"/>
            <a:headEnd/>
            <a:tailEnd/>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6" name="Freeform 5">
            <a:extLst>
              <a:ext uri="{FF2B5EF4-FFF2-40B4-BE49-F238E27FC236}">
                <a16:creationId xmlns:a16="http://schemas.microsoft.com/office/drawing/2014/main" id="{6371B5BA-B163-5D25-D92A-6F900EC42033}"/>
              </a:ext>
            </a:extLst>
          </p:cNvPr>
          <p:cNvSpPr>
            <a:spLocks/>
          </p:cNvSpPr>
          <p:nvPr/>
        </p:nvSpPr>
        <p:spPr bwMode="auto">
          <a:xfrm>
            <a:off x="5221288" y="2723357"/>
            <a:ext cx="1749425" cy="2016919"/>
          </a:xfrm>
          <a:custGeom>
            <a:avLst/>
            <a:gdLst>
              <a:gd name="T0" fmla="*/ 1102 w 2204"/>
              <a:gd name="T1" fmla="*/ 0 h 2541"/>
              <a:gd name="T2" fmla="*/ 0 w 2204"/>
              <a:gd name="T3" fmla="*/ 634 h 2541"/>
              <a:gd name="T4" fmla="*/ 0 w 2204"/>
              <a:gd name="T5" fmla="*/ 1910 h 2541"/>
              <a:gd name="T6" fmla="*/ 1102 w 2204"/>
              <a:gd name="T7" fmla="*/ 2541 h 2541"/>
              <a:gd name="T8" fmla="*/ 2204 w 2204"/>
              <a:gd name="T9" fmla="*/ 1910 h 2541"/>
              <a:gd name="T10" fmla="*/ 2204 w 2204"/>
              <a:gd name="T11" fmla="*/ 634 h 2541"/>
              <a:gd name="T12" fmla="*/ 1102 w 2204"/>
              <a:gd name="T13" fmla="*/ 0 h 2541"/>
            </a:gdLst>
            <a:ahLst/>
            <a:cxnLst>
              <a:cxn ang="0">
                <a:pos x="T0" y="T1"/>
              </a:cxn>
              <a:cxn ang="0">
                <a:pos x="T2" y="T3"/>
              </a:cxn>
              <a:cxn ang="0">
                <a:pos x="T4" y="T5"/>
              </a:cxn>
              <a:cxn ang="0">
                <a:pos x="T6" y="T7"/>
              </a:cxn>
              <a:cxn ang="0">
                <a:pos x="T8" y="T9"/>
              </a:cxn>
              <a:cxn ang="0">
                <a:pos x="T10" y="T11"/>
              </a:cxn>
              <a:cxn ang="0">
                <a:pos x="T12" y="T13"/>
              </a:cxn>
            </a:cxnLst>
            <a:rect l="0" t="0" r="r" b="b"/>
            <a:pathLst>
              <a:path w="2204" h="2541">
                <a:moveTo>
                  <a:pt x="1102" y="0"/>
                </a:moveTo>
                <a:lnTo>
                  <a:pt x="0" y="634"/>
                </a:lnTo>
                <a:lnTo>
                  <a:pt x="0" y="1910"/>
                </a:lnTo>
                <a:lnTo>
                  <a:pt x="1102" y="2541"/>
                </a:lnTo>
                <a:lnTo>
                  <a:pt x="2204" y="1910"/>
                </a:lnTo>
                <a:lnTo>
                  <a:pt x="2204" y="634"/>
                </a:lnTo>
                <a:lnTo>
                  <a:pt x="1102" y="0"/>
                </a:lnTo>
                <a:close/>
              </a:path>
            </a:pathLst>
          </a:custGeom>
          <a:solidFill>
            <a:schemeClr val="accent6">
              <a:lumMod val="20000"/>
              <a:lumOff val="80000"/>
            </a:schemeClr>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7" name="Freeform 6">
            <a:extLst>
              <a:ext uri="{FF2B5EF4-FFF2-40B4-BE49-F238E27FC236}">
                <a16:creationId xmlns:a16="http://schemas.microsoft.com/office/drawing/2014/main" id="{9D07A373-AEF5-D190-49CC-B78256198628}"/>
              </a:ext>
            </a:extLst>
          </p:cNvPr>
          <p:cNvSpPr>
            <a:spLocks/>
          </p:cNvSpPr>
          <p:nvPr/>
        </p:nvSpPr>
        <p:spPr bwMode="auto">
          <a:xfrm>
            <a:off x="6113463" y="1714501"/>
            <a:ext cx="1722438" cy="1450182"/>
          </a:xfrm>
          <a:custGeom>
            <a:avLst/>
            <a:gdLst>
              <a:gd name="T0" fmla="*/ 2170 w 2170"/>
              <a:gd name="T1" fmla="*/ 1249 h 1827"/>
              <a:gd name="T2" fmla="*/ 0 w 2170"/>
              <a:gd name="T3" fmla="*/ 0 h 1827"/>
              <a:gd name="T4" fmla="*/ 0 w 2170"/>
              <a:gd name="T5" fmla="*/ 1155 h 1827"/>
              <a:gd name="T6" fmla="*/ 1171 w 2170"/>
              <a:gd name="T7" fmla="*/ 1827 h 1827"/>
              <a:gd name="T8" fmla="*/ 2170 w 2170"/>
              <a:gd name="T9" fmla="*/ 1249 h 1827"/>
            </a:gdLst>
            <a:ahLst/>
            <a:cxnLst>
              <a:cxn ang="0">
                <a:pos x="T0" y="T1"/>
              </a:cxn>
              <a:cxn ang="0">
                <a:pos x="T2" y="T3"/>
              </a:cxn>
              <a:cxn ang="0">
                <a:pos x="T4" y="T5"/>
              </a:cxn>
              <a:cxn ang="0">
                <a:pos x="T6" y="T7"/>
              </a:cxn>
              <a:cxn ang="0">
                <a:pos x="T8" y="T9"/>
              </a:cxn>
            </a:cxnLst>
            <a:rect l="0" t="0" r="r" b="b"/>
            <a:pathLst>
              <a:path w="2170" h="1827">
                <a:moveTo>
                  <a:pt x="2170" y="1249"/>
                </a:moveTo>
                <a:lnTo>
                  <a:pt x="0" y="0"/>
                </a:lnTo>
                <a:lnTo>
                  <a:pt x="0" y="1155"/>
                </a:lnTo>
                <a:lnTo>
                  <a:pt x="1171" y="1827"/>
                </a:lnTo>
                <a:lnTo>
                  <a:pt x="2170" y="1249"/>
                </a:lnTo>
                <a:close/>
              </a:path>
            </a:pathLst>
          </a:custGeom>
          <a:solidFill>
            <a:schemeClr val="accent1"/>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8" name="Freeform 7">
            <a:extLst>
              <a:ext uri="{FF2B5EF4-FFF2-40B4-BE49-F238E27FC236}">
                <a16:creationId xmlns:a16="http://schemas.microsoft.com/office/drawing/2014/main" id="{A109795B-BE93-A4A5-E78B-EE5A37BDED77}"/>
              </a:ext>
            </a:extLst>
          </p:cNvPr>
          <p:cNvSpPr>
            <a:spLocks/>
          </p:cNvSpPr>
          <p:nvPr/>
        </p:nvSpPr>
        <p:spPr bwMode="auto">
          <a:xfrm>
            <a:off x="4356100" y="4298157"/>
            <a:ext cx="1722438" cy="1450182"/>
          </a:xfrm>
          <a:custGeom>
            <a:avLst/>
            <a:gdLst>
              <a:gd name="T0" fmla="*/ 0 w 2170"/>
              <a:gd name="T1" fmla="*/ 579 h 1827"/>
              <a:gd name="T2" fmla="*/ 2170 w 2170"/>
              <a:gd name="T3" fmla="*/ 1827 h 1827"/>
              <a:gd name="T4" fmla="*/ 2170 w 2170"/>
              <a:gd name="T5" fmla="*/ 673 h 1827"/>
              <a:gd name="T6" fmla="*/ 1002 w 2170"/>
              <a:gd name="T7" fmla="*/ 0 h 1827"/>
              <a:gd name="T8" fmla="*/ 0 w 2170"/>
              <a:gd name="T9" fmla="*/ 579 h 1827"/>
            </a:gdLst>
            <a:ahLst/>
            <a:cxnLst>
              <a:cxn ang="0">
                <a:pos x="T0" y="T1"/>
              </a:cxn>
              <a:cxn ang="0">
                <a:pos x="T2" y="T3"/>
              </a:cxn>
              <a:cxn ang="0">
                <a:pos x="T4" y="T5"/>
              </a:cxn>
              <a:cxn ang="0">
                <a:pos x="T6" y="T7"/>
              </a:cxn>
              <a:cxn ang="0">
                <a:pos x="T8" y="T9"/>
              </a:cxn>
            </a:cxnLst>
            <a:rect l="0" t="0" r="r" b="b"/>
            <a:pathLst>
              <a:path w="2170" h="1827">
                <a:moveTo>
                  <a:pt x="0" y="579"/>
                </a:moveTo>
                <a:lnTo>
                  <a:pt x="2170" y="1827"/>
                </a:lnTo>
                <a:lnTo>
                  <a:pt x="2170" y="673"/>
                </a:lnTo>
                <a:lnTo>
                  <a:pt x="1002" y="0"/>
                </a:lnTo>
                <a:lnTo>
                  <a:pt x="0" y="579"/>
                </a:lnTo>
                <a:close/>
              </a:path>
            </a:pathLst>
          </a:custGeom>
          <a:solidFill>
            <a:schemeClr val="accent4"/>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9" name="Freeform 8">
            <a:extLst>
              <a:ext uri="{FF2B5EF4-FFF2-40B4-BE49-F238E27FC236}">
                <a16:creationId xmlns:a16="http://schemas.microsoft.com/office/drawing/2014/main" id="{303441CB-B1E8-8134-840E-17F9575D905E}"/>
              </a:ext>
            </a:extLst>
          </p:cNvPr>
          <p:cNvSpPr>
            <a:spLocks/>
          </p:cNvSpPr>
          <p:nvPr/>
        </p:nvSpPr>
        <p:spPr bwMode="auto">
          <a:xfrm>
            <a:off x="4340225" y="2736057"/>
            <a:ext cx="792957" cy="1990725"/>
          </a:xfrm>
          <a:custGeom>
            <a:avLst/>
            <a:gdLst>
              <a:gd name="T0" fmla="*/ 0 w 999"/>
              <a:gd name="T1" fmla="*/ 0 h 2508"/>
              <a:gd name="T2" fmla="*/ 0 w 999"/>
              <a:gd name="T3" fmla="*/ 2508 h 2508"/>
              <a:gd name="T4" fmla="*/ 999 w 999"/>
              <a:gd name="T5" fmla="*/ 1930 h 2508"/>
              <a:gd name="T6" fmla="*/ 999 w 999"/>
              <a:gd name="T7" fmla="*/ 579 h 2508"/>
              <a:gd name="T8" fmla="*/ 0 w 999"/>
              <a:gd name="T9" fmla="*/ 0 h 2508"/>
            </a:gdLst>
            <a:ahLst/>
            <a:cxnLst>
              <a:cxn ang="0">
                <a:pos x="T0" y="T1"/>
              </a:cxn>
              <a:cxn ang="0">
                <a:pos x="T2" y="T3"/>
              </a:cxn>
              <a:cxn ang="0">
                <a:pos x="T4" y="T5"/>
              </a:cxn>
              <a:cxn ang="0">
                <a:pos x="T6" y="T7"/>
              </a:cxn>
              <a:cxn ang="0">
                <a:pos x="T8" y="T9"/>
              </a:cxn>
            </a:cxnLst>
            <a:rect l="0" t="0" r="r" b="b"/>
            <a:pathLst>
              <a:path w="999" h="2508">
                <a:moveTo>
                  <a:pt x="0" y="0"/>
                </a:moveTo>
                <a:lnTo>
                  <a:pt x="0" y="2508"/>
                </a:lnTo>
                <a:lnTo>
                  <a:pt x="999" y="1930"/>
                </a:lnTo>
                <a:lnTo>
                  <a:pt x="999" y="579"/>
                </a:lnTo>
                <a:lnTo>
                  <a:pt x="0" y="0"/>
                </a:lnTo>
                <a:close/>
              </a:path>
            </a:pathLst>
          </a:custGeom>
          <a:solidFill>
            <a:schemeClr val="accent1"/>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0" name="Freeform 9">
            <a:extLst>
              <a:ext uri="{FF2B5EF4-FFF2-40B4-BE49-F238E27FC236}">
                <a16:creationId xmlns:a16="http://schemas.microsoft.com/office/drawing/2014/main" id="{A4924AA4-D38F-9564-D897-425434AC2856}"/>
              </a:ext>
            </a:extLst>
          </p:cNvPr>
          <p:cNvSpPr>
            <a:spLocks/>
          </p:cNvSpPr>
          <p:nvPr/>
        </p:nvSpPr>
        <p:spPr bwMode="auto">
          <a:xfrm>
            <a:off x="4356100" y="1714501"/>
            <a:ext cx="1722438" cy="1450182"/>
          </a:xfrm>
          <a:custGeom>
            <a:avLst/>
            <a:gdLst>
              <a:gd name="T0" fmla="*/ 1002 w 2170"/>
              <a:gd name="T1" fmla="*/ 1827 h 1827"/>
              <a:gd name="T2" fmla="*/ 2170 w 2170"/>
              <a:gd name="T3" fmla="*/ 1155 h 1827"/>
              <a:gd name="T4" fmla="*/ 2170 w 2170"/>
              <a:gd name="T5" fmla="*/ 0 h 1827"/>
              <a:gd name="T6" fmla="*/ 0 w 2170"/>
              <a:gd name="T7" fmla="*/ 1249 h 1827"/>
              <a:gd name="T8" fmla="*/ 1002 w 2170"/>
              <a:gd name="T9" fmla="*/ 1827 h 1827"/>
            </a:gdLst>
            <a:ahLst/>
            <a:cxnLst>
              <a:cxn ang="0">
                <a:pos x="T0" y="T1"/>
              </a:cxn>
              <a:cxn ang="0">
                <a:pos x="T2" y="T3"/>
              </a:cxn>
              <a:cxn ang="0">
                <a:pos x="T4" y="T5"/>
              </a:cxn>
              <a:cxn ang="0">
                <a:pos x="T6" y="T7"/>
              </a:cxn>
              <a:cxn ang="0">
                <a:pos x="T8" y="T9"/>
              </a:cxn>
            </a:cxnLst>
            <a:rect l="0" t="0" r="r" b="b"/>
            <a:pathLst>
              <a:path w="2170" h="1827">
                <a:moveTo>
                  <a:pt x="1002" y="1827"/>
                </a:moveTo>
                <a:lnTo>
                  <a:pt x="2170" y="1155"/>
                </a:lnTo>
                <a:lnTo>
                  <a:pt x="2170" y="0"/>
                </a:lnTo>
                <a:lnTo>
                  <a:pt x="0" y="1249"/>
                </a:lnTo>
                <a:lnTo>
                  <a:pt x="1002" y="1827"/>
                </a:lnTo>
                <a:close/>
              </a:path>
            </a:pathLst>
          </a:custGeom>
          <a:solidFill>
            <a:schemeClr val="accent2"/>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1" name="Freeform 10">
            <a:extLst>
              <a:ext uri="{FF2B5EF4-FFF2-40B4-BE49-F238E27FC236}">
                <a16:creationId xmlns:a16="http://schemas.microsoft.com/office/drawing/2014/main" id="{5414AAF1-4233-01C0-83DB-8CF8BC352FFC}"/>
              </a:ext>
            </a:extLst>
          </p:cNvPr>
          <p:cNvSpPr>
            <a:spLocks/>
          </p:cNvSpPr>
          <p:nvPr/>
        </p:nvSpPr>
        <p:spPr bwMode="auto">
          <a:xfrm>
            <a:off x="6113463" y="4298157"/>
            <a:ext cx="1722438" cy="1450182"/>
          </a:xfrm>
          <a:custGeom>
            <a:avLst/>
            <a:gdLst>
              <a:gd name="T0" fmla="*/ 1171 w 2170"/>
              <a:gd name="T1" fmla="*/ 0 h 1827"/>
              <a:gd name="T2" fmla="*/ 0 w 2170"/>
              <a:gd name="T3" fmla="*/ 673 h 1827"/>
              <a:gd name="T4" fmla="*/ 0 w 2170"/>
              <a:gd name="T5" fmla="*/ 1827 h 1827"/>
              <a:gd name="T6" fmla="*/ 2170 w 2170"/>
              <a:gd name="T7" fmla="*/ 579 h 1827"/>
              <a:gd name="T8" fmla="*/ 1171 w 2170"/>
              <a:gd name="T9" fmla="*/ 0 h 1827"/>
            </a:gdLst>
            <a:ahLst/>
            <a:cxnLst>
              <a:cxn ang="0">
                <a:pos x="T0" y="T1"/>
              </a:cxn>
              <a:cxn ang="0">
                <a:pos x="T2" y="T3"/>
              </a:cxn>
              <a:cxn ang="0">
                <a:pos x="T4" y="T5"/>
              </a:cxn>
              <a:cxn ang="0">
                <a:pos x="T6" y="T7"/>
              </a:cxn>
              <a:cxn ang="0">
                <a:pos x="T8" y="T9"/>
              </a:cxn>
            </a:cxnLst>
            <a:rect l="0" t="0" r="r" b="b"/>
            <a:pathLst>
              <a:path w="2170" h="1827">
                <a:moveTo>
                  <a:pt x="1171" y="0"/>
                </a:moveTo>
                <a:lnTo>
                  <a:pt x="0" y="673"/>
                </a:lnTo>
                <a:lnTo>
                  <a:pt x="0" y="1827"/>
                </a:lnTo>
                <a:lnTo>
                  <a:pt x="2170" y="579"/>
                </a:lnTo>
                <a:lnTo>
                  <a:pt x="1171" y="0"/>
                </a:lnTo>
                <a:close/>
              </a:path>
            </a:pathLst>
          </a:custGeom>
          <a:solidFill>
            <a:schemeClr val="accent3"/>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2" name="Freeform 11">
            <a:extLst>
              <a:ext uri="{FF2B5EF4-FFF2-40B4-BE49-F238E27FC236}">
                <a16:creationId xmlns:a16="http://schemas.microsoft.com/office/drawing/2014/main" id="{3F68AB05-D3B4-CF7D-D776-5B1561654602}"/>
              </a:ext>
            </a:extLst>
          </p:cNvPr>
          <p:cNvSpPr>
            <a:spLocks/>
          </p:cNvSpPr>
          <p:nvPr/>
        </p:nvSpPr>
        <p:spPr bwMode="auto">
          <a:xfrm>
            <a:off x="7058025" y="2736057"/>
            <a:ext cx="796132" cy="1990725"/>
          </a:xfrm>
          <a:custGeom>
            <a:avLst/>
            <a:gdLst>
              <a:gd name="T0" fmla="*/ 1003 w 1003"/>
              <a:gd name="T1" fmla="*/ 2508 h 2508"/>
              <a:gd name="T2" fmla="*/ 1003 w 1003"/>
              <a:gd name="T3" fmla="*/ 0 h 2508"/>
              <a:gd name="T4" fmla="*/ 0 w 1003"/>
              <a:gd name="T5" fmla="*/ 579 h 2508"/>
              <a:gd name="T6" fmla="*/ 0 w 1003"/>
              <a:gd name="T7" fmla="*/ 1930 h 2508"/>
              <a:gd name="T8" fmla="*/ 1003 w 1003"/>
              <a:gd name="T9" fmla="*/ 2508 h 2508"/>
            </a:gdLst>
            <a:ahLst/>
            <a:cxnLst>
              <a:cxn ang="0">
                <a:pos x="T0" y="T1"/>
              </a:cxn>
              <a:cxn ang="0">
                <a:pos x="T2" y="T3"/>
              </a:cxn>
              <a:cxn ang="0">
                <a:pos x="T4" y="T5"/>
              </a:cxn>
              <a:cxn ang="0">
                <a:pos x="T6" y="T7"/>
              </a:cxn>
              <a:cxn ang="0">
                <a:pos x="T8" y="T9"/>
              </a:cxn>
            </a:cxnLst>
            <a:rect l="0" t="0" r="r" b="b"/>
            <a:pathLst>
              <a:path w="1003" h="2508">
                <a:moveTo>
                  <a:pt x="1003" y="2508"/>
                </a:moveTo>
                <a:lnTo>
                  <a:pt x="1003" y="0"/>
                </a:lnTo>
                <a:lnTo>
                  <a:pt x="0" y="579"/>
                </a:lnTo>
                <a:lnTo>
                  <a:pt x="0" y="1930"/>
                </a:lnTo>
                <a:lnTo>
                  <a:pt x="1003" y="2508"/>
                </a:lnTo>
                <a:close/>
              </a:path>
            </a:pathLst>
          </a:custGeom>
          <a:solidFill>
            <a:schemeClr val="accent2"/>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3" name="TextBox 12">
            <a:extLst>
              <a:ext uri="{FF2B5EF4-FFF2-40B4-BE49-F238E27FC236}">
                <a16:creationId xmlns:a16="http://schemas.microsoft.com/office/drawing/2014/main" id="{47D86382-0ECC-C094-2A03-23F7864F6DFC}"/>
              </a:ext>
            </a:extLst>
          </p:cNvPr>
          <p:cNvSpPr txBox="1"/>
          <p:nvPr/>
        </p:nvSpPr>
        <p:spPr>
          <a:xfrm>
            <a:off x="5523735" y="3455547"/>
            <a:ext cx="1109605" cy="600164"/>
          </a:xfrm>
          <a:prstGeom prst="rect">
            <a:avLst/>
          </a:prstGeom>
          <a:noFill/>
        </p:spPr>
        <p:txBody>
          <a:bodyPr wrap="square" lIns="0" tIns="0" rIns="0" bIns="0" rtlCol="0">
            <a:spAutoFit/>
          </a:bodyPr>
          <a:lstStyle/>
          <a:p>
            <a:pPr algn="ctr"/>
            <a:r>
              <a:rPr lang="en-US" sz="1300" cap="all">
                <a:solidFill>
                  <a:srgbClr val="566471"/>
                </a:solidFill>
                <a:latin typeface="Montserrat SemiBold" panose="00000700000000000000" pitchFamily="50" charset="0"/>
                <a:ea typeface="Open Sans Semibold" panose="020B0706030804020204" pitchFamily="34" charset="0"/>
                <a:cs typeface="Open Sans Semibold" panose="020B0706030804020204" pitchFamily="34" charset="0"/>
              </a:rPr>
              <a:t>Problem</a:t>
            </a:r>
          </a:p>
          <a:p>
            <a:pPr algn="ctr"/>
            <a:r>
              <a:rPr lang="en-US" sz="1300" cap="all">
                <a:solidFill>
                  <a:srgbClr val="566471"/>
                </a:solidFill>
                <a:latin typeface="Montserrat SemiBold" panose="00000700000000000000" pitchFamily="50" charset="0"/>
                <a:ea typeface="Open Sans Semibold" panose="020B0706030804020204" pitchFamily="34" charset="0"/>
                <a:cs typeface="Open Sans Semibold" panose="020B0706030804020204" pitchFamily="34" charset="0"/>
              </a:rPr>
              <a:t>Solving</a:t>
            </a:r>
          </a:p>
          <a:p>
            <a:pPr algn="ctr"/>
            <a:r>
              <a:rPr lang="en-US" sz="1300" cap="all">
                <a:solidFill>
                  <a:srgbClr val="566471"/>
                </a:solidFill>
                <a:latin typeface="Montserrat SemiBold" panose="00000700000000000000" pitchFamily="50" charset="0"/>
                <a:ea typeface="Open Sans Semibold" panose="020B0706030804020204" pitchFamily="34" charset="0"/>
                <a:cs typeface="Open Sans Semibold" panose="020B0706030804020204" pitchFamily="34" charset="0"/>
              </a:rPr>
              <a:t>cycle</a:t>
            </a:r>
          </a:p>
        </p:txBody>
      </p:sp>
      <p:grpSp>
        <p:nvGrpSpPr>
          <p:cNvPr id="14" name="Group 13">
            <a:extLst>
              <a:ext uri="{FF2B5EF4-FFF2-40B4-BE49-F238E27FC236}">
                <a16:creationId xmlns:a16="http://schemas.microsoft.com/office/drawing/2014/main" id="{B6CB7DEE-A1C1-EAE3-0D87-B11A5CA05BCD}"/>
              </a:ext>
            </a:extLst>
          </p:cNvPr>
          <p:cNvGrpSpPr/>
          <p:nvPr/>
        </p:nvGrpSpPr>
        <p:grpSpPr>
          <a:xfrm>
            <a:off x="6531899" y="2346290"/>
            <a:ext cx="417196" cy="414105"/>
            <a:chOff x="4657725" y="1027113"/>
            <a:chExt cx="428625" cy="425450"/>
          </a:xfrm>
          <a:solidFill>
            <a:schemeClr val="bg1"/>
          </a:solidFill>
        </p:grpSpPr>
        <p:sp>
          <p:nvSpPr>
            <p:cNvPr id="15" name="Freeform 137">
              <a:extLst>
                <a:ext uri="{FF2B5EF4-FFF2-40B4-BE49-F238E27FC236}">
                  <a16:creationId xmlns:a16="http://schemas.microsoft.com/office/drawing/2014/main" id="{3CA9F004-5277-B32D-5376-0CE72FE8BC7B}"/>
                </a:ext>
              </a:extLst>
            </p:cNvPr>
            <p:cNvSpPr>
              <a:spLocks noEditPoints="1"/>
            </p:cNvSpPr>
            <p:nvPr/>
          </p:nvSpPr>
          <p:spPr bwMode="auto">
            <a:xfrm>
              <a:off x="4697413" y="1068388"/>
              <a:ext cx="201613" cy="201613"/>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83 h 202"/>
                <a:gd name="T12" fmla="*/ 19 w 202"/>
                <a:gd name="T13" fmla="*/ 101 h 202"/>
                <a:gd name="T14" fmla="*/ 101 w 202"/>
                <a:gd name="T15" fmla="*/ 18 h 202"/>
                <a:gd name="T16" fmla="*/ 183 w 202"/>
                <a:gd name="T17" fmla="*/ 101 h 202"/>
                <a:gd name="T18" fmla="*/ 101 w 202"/>
                <a:gd name="T19" fmla="*/ 18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5" y="0"/>
                    <a:pt x="0" y="45"/>
                    <a:pt x="0" y="101"/>
                  </a:cubicBezTo>
                  <a:cubicBezTo>
                    <a:pt x="0" y="156"/>
                    <a:pt x="45" y="202"/>
                    <a:pt x="101" y="202"/>
                  </a:cubicBezTo>
                  <a:cubicBezTo>
                    <a:pt x="157" y="202"/>
                    <a:pt x="202" y="156"/>
                    <a:pt x="202" y="101"/>
                  </a:cubicBezTo>
                  <a:cubicBezTo>
                    <a:pt x="202" y="45"/>
                    <a:pt x="157" y="0"/>
                    <a:pt x="101" y="0"/>
                  </a:cubicBezTo>
                  <a:close/>
                  <a:moveTo>
                    <a:pt x="101" y="183"/>
                  </a:moveTo>
                  <a:cubicBezTo>
                    <a:pt x="56" y="183"/>
                    <a:pt x="19" y="146"/>
                    <a:pt x="19" y="101"/>
                  </a:cubicBezTo>
                  <a:cubicBezTo>
                    <a:pt x="19" y="55"/>
                    <a:pt x="56" y="18"/>
                    <a:pt x="101" y="18"/>
                  </a:cubicBezTo>
                  <a:cubicBezTo>
                    <a:pt x="147" y="18"/>
                    <a:pt x="183" y="55"/>
                    <a:pt x="183" y="101"/>
                  </a:cubicBezTo>
                  <a:cubicBezTo>
                    <a:pt x="183" y="146"/>
                    <a:pt x="147" y="183"/>
                    <a:pt x="101" y="183"/>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6" name="Freeform 138">
              <a:extLst>
                <a:ext uri="{FF2B5EF4-FFF2-40B4-BE49-F238E27FC236}">
                  <a16:creationId xmlns:a16="http://schemas.microsoft.com/office/drawing/2014/main" id="{AC780B84-C983-DA03-93B4-28140FE212C7}"/>
                </a:ext>
              </a:extLst>
            </p:cNvPr>
            <p:cNvSpPr>
              <a:spLocks noEditPoints="1"/>
            </p:cNvSpPr>
            <p:nvPr/>
          </p:nvSpPr>
          <p:spPr bwMode="auto">
            <a:xfrm>
              <a:off x="4657725" y="1027113"/>
              <a:ext cx="428625" cy="425450"/>
            </a:xfrm>
            <a:custGeom>
              <a:avLst/>
              <a:gdLst>
                <a:gd name="T0" fmla="*/ 416 w 427"/>
                <a:gd name="T1" fmla="*/ 376 h 425"/>
                <a:gd name="T2" fmla="*/ 305 w 427"/>
                <a:gd name="T3" fmla="*/ 264 h 425"/>
                <a:gd name="T4" fmla="*/ 284 w 427"/>
                <a:gd name="T5" fmla="*/ 256 h 425"/>
                <a:gd name="T6" fmla="*/ 272 w 427"/>
                <a:gd name="T7" fmla="*/ 259 h 425"/>
                <a:gd name="T8" fmla="*/ 246 w 427"/>
                <a:gd name="T9" fmla="*/ 233 h 425"/>
                <a:gd name="T10" fmla="*/ 281 w 427"/>
                <a:gd name="T11" fmla="*/ 141 h 425"/>
                <a:gd name="T12" fmla="*/ 140 w 427"/>
                <a:gd name="T13" fmla="*/ 0 h 425"/>
                <a:gd name="T14" fmla="*/ 0 w 427"/>
                <a:gd name="T15" fmla="*/ 141 h 425"/>
                <a:gd name="T16" fmla="*/ 140 w 427"/>
                <a:gd name="T17" fmla="*/ 281 h 425"/>
                <a:gd name="T18" fmla="*/ 232 w 427"/>
                <a:gd name="T19" fmla="*/ 246 h 425"/>
                <a:gd name="T20" fmla="*/ 258 w 427"/>
                <a:gd name="T21" fmla="*/ 272 h 425"/>
                <a:gd name="T22" fmla="*/ 255 w 427"/>
                <a:gd name="T23" fmla="*/ 285 h 425"/>
                <a:gd name="T24" fmla="*/ 264 w 427"/>
                <a:gd name="T25" fmla="*/ 305 h 425"/>
                <a:gd name="T26" fmla="*/ 375 w 427"/>
                <a:gd name="T27" fmla="*/ 417 h 425"/>
                <a:gd name="T28" fmla="*/ 396 w 427"/>
                <a:gd name="T29" fmla="*/ 425 h 425"/>
                <a:gd name="T30" fmla="*/ 416 w 427"/>
                <a:gd name="T31" fmla="*/ 417 h 425"/>
                <a:gd name="T32" fmla="*/ 416 w 427"/>
                <a:gd name="T33" fmla="*/ 376 h 425"/>
                <a:gd name="T34" fmla="*/ 140 w 427"/>
                <a:gd name="T35" fmla="*/ 262 h 425"/>
                <a:gd name="T36" fmla="*/ 18 w 427"/>
                <a:gd name="T37" fmla="*/ 141 h 425"/>
                <a:gd name="T38" fmla="*/ 140 w 427"/>
                <a:gd name="T39" fmla="*/ 19 h 425"/>
                <a:gd name="T40" fmla="*/ 262 w 427"/>
                <a:gd name="T41" fmla="*/ 141 h 425"/>
                <a:gd name="T42" fmla="*/ 140 w 427"/>
                <a:gd name="T43" fmla="*/ 262 h 425"/>
                <a:gd name="T44" fmla="*/ 403 w 427"/>
                <a:gd name="T45" fmla="*/ 403 h 425"/>
                <a:gd name="T46" fmla="*/ 388 w 427"/>
                <a:gd name="T47" fmla="*/ 403 h 425"/>
                <a:gd name="T48" fmla="*/ 277 w 427"/>
                <a:gd name="T49" fmla="*/ 292 h 425"/>
                <a:gd name="T50" fmla="*/ 274 w 427"/>
                <a:gd name="T51" fmla="*/ 285 h 425"/>
                <a:gd name="T52" fmla="*/ 277 w 427"/>
                <a:gd name="T53" fmla="*/ 278 h 425"/>
                <a:gd name="T54" fmla="*/ 284 w 427"/>
                <a:gd name="T55" fmla="*/ 275 h 425"/>
                <a:gd name="T56" fmla="*/ 292 w 427"/>
                <a:gd name="T57" fmla="*/ 278 h 425"/>
                <a:gd name="T58" fmla="*/ 403 w 427"/>
                <a:gd name="T59" fmla="*/ 389 h 425"/>
                <a:gd name="T60" fmla="*/ 403 w 427"/>
                <a:gd name="T61" fmla="*/ 40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7" h="425">
                  <a:moveTo>
                    <a:pt x="416" y="376"/>
                  </a:moveTo>
                  <a:cubicBezTo>
                    <a:pt x="305" y="264"/>
                    <a:pt x="305" y="264"/>
                    <a:pt x="305" y="264"/>
                  </a:cubicBezTo>
                  <a:cubicBezTo>
                    <a:pt x="299" y="259"/>
                    <a:pt x="292" y="256"/>
                    <a:pt x="284" y="256"/>
                  </a:cubicBezTo>
                  <a:cubicBezTo>
                    <a:pt x="280" y="256"/>
                    <a:pt x="276" y="257"/>
                    <a:pt x="272" y="259"/>
                  </a:cubicBezTo>
                  <a:cubicBezTo>
                    <a:pt x="246" y="233"/>
                    <a:pt x="246" y="233"/>
                    <a:pt x="246" y="233"/>
                  </a:cubicBezTo>
                  <a:cubicBezTo>
                    <a:pt x="267" y="208"/>
                    <a:pt x="281" y="176"/>
                    <a:pt x="281" y="141"/>
                  </a:cubicBezTo>
                  <a:cubicBezTo>
                    <a:pt x="281" y="63"/>
                    <a:pt x="218" y="0"/>
                    <a:pt x="140" y="0"/>
                  </a:cubicBezTo>
                  <a:cubicBezTo>
                    <a:pt x="63" y="0"/>
                    <a:pt x="0" y="63"/>
                    <a:pt x="0" y="141"/>
                  </a:cubicBezTo>
                  <a:cubicBezTo>
                    <a:pt x="0" y="218"/>
                    <a:pt x="63" y="281"/>
                    <a:pt x="140" y="281"/>
                  </a:cubicBezTo>
                  <a:cubicBezTo>
                    <a:pt x="175" y="281"/>
                    <a:pt x="208" y="268"/>
                    <a:pt x="232" y="246"/>
                  </a:cubicBezTo>
                  <a:cubicBezTo>
                    <a:pt x="258" y="272"/>
                    <a:pt x="258" y="272"/>
                    <a:pt x="258" y="272"/>
                  </a:cubicBezTo>
                  <a:cubicBezTo>
                    <a:pt x="256" y="276"/>
                    <a:pt x="255" y="280"/>
                    <a:pt x="255" y="285"/>
                  </a:cubicBezTo>
                  <a:cubicBezTo>
                    <a:pt x="255" y="293"/>
                    <a:pt x="258" y="300"/>
                    <a:pt x="264" y="305"/>
                  </a:cubicBezTo>
                  <a:cubicBezTo>
                    <a:pt x="375" y="417"/>
                    <a:pt x="375" y="417"/>
                    <a:pt x="375" y="417"/>
                  </a:cubicBezTo>
                  <a:cubicBezTo>
                    <a:pt x="381" y="422"/>
                    <a:pt x="388" y="425"/>
                    <a:pt x="396" y="425"/>
                  </a:cubicBezTo>
                  <a:cubicBezTo>
                    <a:pt x="403" y="425"/>
                    <a:pt x="411" y="422"/>
                    <a:pt x="416" y="417"/>
                  </a:cubicBezTo>
                  <a:cubicBezTo>
                    <a:pt x="427" y="405"/>
                    <a:pt x="427" y="387"/>
                    <a:pt x="416" y="376"/>
                  </a:cubicBezTo>
                  <a:close/>
                  <a:moveTo>
                    <a:pt x="140" y="262"/>
                  </a:moveTo>
                  <a:cubicBezTo>
                    <a:pt x="73" y="262"/>
                    <a:pt x="18" y="208"/>
                    <a:pt x="18" y="141"/>
                  </a:cubicBezTo>
                  <a:cubicBezTo>
                    <a:pt x="18" y="74"/>
                    <a:pt x="73" y="19"/>
                    <a:pt x="140" y="19"/>
                  </a:cubicBezTo>
                  <a:cubicBezTo>
                    <a:pt x="207" y="19"/>
                    <a:pt x="262" y="74"/>
                    <a:pt x="262" y="141"/>
                  </a:cubicBezTo>
                  <a:cubicBezTo>
                    <a:pt x="262" y="208"/>
                    <a:pt x="207" y="262"/>
                    <a:pt x="140" y="262"/>
                  </a:cubicBezTo>
                  <a:close/>
                  <a:moveTo>
                    <a:pt x="403" y="403"/>
                  </a:moveTo>
                  <a:cubicBezTo>
                    <a:pt x="399" y="407"/>
                    <a:pt x="392" y="407"/>
                    <a:pt x="388" y="403"/>
                  </a:cubicBezTo>
                  <a:cubicBezTo>
                    <a:pt x="277" y="292"/>
                    <a:pt x="277" y="292"/>
                    <a:pt x="277" y="292"/>
                  </a:cubicBezTo>
                  <a:cubicBezTo>
                    <a:pt x="275" y="290"/>
                    <a:pt x="274" y="288"/>
                    <a:pt x="274" y="285"/>
                  </a:cubicBezTo>
                  <a:cubicBezTo>
                    <a:pt x="274" y="282"/>
                    <a:pt x="275" y="280"/>
                    <a:pt x="277" y="278"/>
                  </a:cubicBezTo>
                  <a:cubicBezTo>
                    <a:pt x="279" y="276"/>
                    <a:pt x="282" y="275"/>
                    <a:pt x="284" y="275"/>
                  </a:cubicBezTo>
                  <a:cubicBezTo>
                    <a:pt x="287" y="275"/>
                    <a:pt x="290" y="276"/>
                    <a:pt x="292" y="278"/>
                  </a:cubicBezTo>
                  <a:cubicBezTo>
                    <a:pt x="403" y="389"/>
                    <a:pt x="403" y="389"/>
                    <a:pt x="403" y="389"/>
                  </a:cubicBezTo>
                  <a:cubicBezTo>
                    <a:pt x="407" y="393"/>
                    <a:pt x="407" y="399"/>
                    <a:pt x="403" y="403"/>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17" name="Group 16">
            <a:extLst>
              <a:ext uri="{FF2B5EF4-FFF2-40B4-BE49-F238E27FC236}">
                <a16:creationId xmlns:a16="http://schemas.microsoft.com/office/drawing/2014/main" id="{4828D084-27A9-C507-69FE-F98DD1E4A1AC}"/>
              </a:ext>
            </a:extLst>
          </p:cNvPr>
          <p:cNvGrpSpPr/>
          <p:nvPr/>
        </p:nvGrpSpPr>
        <p:grpSpPr>
          <a:xfrm>
            <a:off x="7179390" y="3424767"/>
            <a:ext cx="484183" cy="448999"/>
            <a:chOff x="2246314" y="3716338"/>
            <a:chExt cx="458788" cy="425450"/>
          </a:xfrm>
          <a:solidFill>
            <a:schemeClr val="bg1"/>
          </a:solidFill>
        </p:grpSpPr>
        <p:sp>
          <p:nvSpPr>
            <p:cNvPr id="18" name="Freeform 197">
              <a:extLst>
                <a:ext uri="{FF2B5EF4-FFF2-40B4-BE49-F238E27FC236}">
                  <a16:creationId xmlns:a16="http://schemas.microsoft.com/office/drawing/2014/main" id="{DF28E75E-066A-9520-E641-12C67334E4A1}"/>
                </a:ext>
              </a:extLst>
            </p:cNvPr>
            <p:cNvSpPr>
              <a:spLocks noEditPoints="1"/>
            </p:cNvSpPr>
            <p:nvPr/>
          </p:nvSpPr>
          <p:spPr bwMode="auto">
            <a:xfrm>
              <a:off x="2246314" y="3743326"/>
              <a:ext cx="425450" cy="274638"/>
            </a:xfrm>
            <a:custGeom>
              <a:avLst/>
              <a:gdLst>
                <a:gd name="T0" fmla="*/ 361 w 428"/>
                <a:gd name="T1" fmla="*/ 6 h 276"/>
                <a:gd name="T2" fmla="*/ 356 w 428"/>
                <a:gd name="T3" fmla="*/ 1 h 276"/>
                <a:gd name="T4" fmla="*/ 348 w 428"/>
                <a:gd name="T5" fmla="*/ 1 h 276"/>
                <a:gd name="T6" fmla="*/ 192 w 428"/>
                <a:gd name="T7" fmla="*/ 83 h 276"/>
                <a:gd name="T8" fmla="*/ 188 w 428"/>
                <a:gd name="T9" fmla="*/ 95 h 276"/>
                <a:gd name="T10" fmla="*/ 190 w 428"/>
                <a:gd name="T11" fmla="*/ 101 h 276"/>
                <a:gd name="T12" fmla="*/ 102 w 428"/>
                <a:gd name="T13" fmla="*/ 149 h 276"/>
                <a:gd name="T14" fmla="*/ 98 w 428"/>
                <a:gd name="T15" fmla="*/ 161 h 276"/>
                <a:gd name="T16" fmla="*/ 100 w 428"/>
                <a:gd name="T17" fmla="*/ 166 h 276"/>
                <a:gd name="T18" fmla="*/ 7 w 428"/>
                <a:gd name="T19" fmla="*/ 211 h 276"/>
                <a:gd name="T20" fmla="*/ 2 w 428"/>
                <a:gd name="T21" fmla="*/ 223 h 276"/>
                <a:gd name="T22" fmla="*/ 22 w 428"/>
                <a:gd name="T23" fmla="*/ 270 h 276"/>
                <a:gd name="T24" fmla="*/ 30 w 428"/>
                <a:gd name="T25" fmla="*/ 276 h 276"/>
                <a:gd name="T26" fmla="*/ 33 w 428"/>
                <a:gd name="T27" fmla="*/ 275 h 276"/>
                <a:gd name="T28" fmla="*/ 131 w 428"/>
                <a:gd name="T29" fmla="*/ 241 h 276"/>
                <a:gd name="T30" fmla="*/ 133 w 428"/>
                <a:gd name="T31" fmla="*/ 245 h 276"/>
                <a:gd name="T32" fmla="*/ 141 w 428"/>
                <a:gd name="T33" fmla="*/ 251 h 276"/>
                <a:gd name="T34" fmla="*/ 144 w 428"/>
                <a:gd name="T35" fmla="*/ 251 h 276"/>
                <a:gd name="T36" fmla="*/ 237 w 428"/>
                <a:gd name="T37" fmla="*/ 224 h 276"/>
                <a:gd name="T38" fmla="*/ 239 w 428"/>
                <a:gd name="T39" fmla="*/ 229 h 276"/>
                <a:gd name="T40" fmla="*/ 248 w 428"/>
                <a:gd name="T41" fmla="*/ 235 h 276"/>
                <a:gd name="T42" fmla="*/ 250 w 428"/>
                <a:gd name="T43" fmla="*/ 235 h 276"/>
                <a:gd name="T44" fmla="*/ 421 w 428"/>
                <a:gd name="T45" fmla="*/ 182 h 276"/>
                <a:gd name="T46" fmla="*/ 426 w 428"/>
                <a:gd name="T47" fmla="*/ 177 h 276"/>
                <a:gd name="T48" fmla="*/ 427 w 428"/>
                <a:gd name="T49" fmla="*/ 170 h 276"/>
                <a:gd name="T50" fmla="*/ 361 w 428"/>
                <a:gd name="T51" fmla="*/ 6 h 276"/>
                <a:gd name="T52" fmla="*/ 36 w 428"/>
                <a:gd name="T53" fmla="*/ 254 h 276"/>
                <a:gd name="T54" fmla="*/ 23 w 428"/>
                <a:gd name="T55" fmla="*/ 224 h 276"/>
                <a:gd name="T56" fmla="*/ 107 w 428"/>
                <a:gd name="T57" fmla="*/ 183 h 276"/>
                <a:gd name="T58" fmla="*/ 124 w 428"/>
                <a:gd name="T59" fmla="*/ 223 h 276"/>
                <a:gd name="T60" fmla="*/ 36 w 428"/>
                <a:gd name="T61" fmla="*/ 254 h 276"/>
                <a:gd name="T62" fmla="*/ 147 w 428"/>
                <a:gd name="T63" fmla="*/ 230 h 276"/>
                <a:gd name="T64" fmla="*/ 118 w 428"/>
                <a:gd name="T65" fmla="*/ 162 h 276"/>
                <a:gd name="T66" fmla="*/ 196 w 428"/>
                <a:gd name="T67" fmla="*/ 119 h 276"/>
                <a:gd name="T68" fmla="*/ 226 w 428"/>
                <a:gd name="T69" fmla="*/ 196 h 276"/>
                <a:gd name="T70" fmla="*/ 230 w 428"/>
                <a:gd name="T71" fmla="*/ 206 h 276"/>
                <a:gd name="T72" fmla="*/ 147 w 428"/>
                <a:gd name="T73" fmla="*/ 230 h 276"/>
                <a:gd name="T74" fmla="*/ 253 w 428"/>
                <a:gd name="T75" fmla="*/ 214 h 276"/>
                <a:gd name="T76" fmla="*/ 252 w 428"/>
                <a:gd name="T77" fmla="*/ 210 h 276"/>
                <a:gd name="T78" fmla="*/ 251 w 428"/>
                <a:gd name="T79" fmla="*/ 209 h 276"/>
                <a:gd name="T80" fmla="*/ 244 w 428"/>
                <a:gd name="T81" fmla="*/ 189 h 276"/>
                <a:gd name="T82" fmla="*/ 208 w 428"/>
                <a:gd name="T83" fmla="*/ 96 h 276"/>
                <a:gd name="T84" fmla="*/ 348 w 428"/>
                <a:gd name="T85" fmla="*/ 23 h 276"/>
                <a:gd name="T86" fmla="*/ 405 w 428"/>
                <a:gd name="T87" fmla="*/ 167 h 276"/>
                <a:gd name="T88" fmla="*/ 253 w 428"/>
                <a:gd name="T89" fmla="*/ 21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8" h="276">
                  <a:moveTo>
                    <a:pt x="361" y="6"/>
                  </a:moveTo>
                  <a:cubicBezTo>
                    <a:pt x="360" y="4"/>
                    <a:pt x="358" y="2"/>
                    <a:pt x="356" y="1"/>
                  </a:cubicBezTo>
                  <a:cubicBezTo>
                    <a:pt x="353" y="0"/>
                    <a:pt x="350" y="0"/>
                    <a:pt x="348" y="1"/>
                  </a:cubicBezTo>
                  <a:cubicBezTo>
                    <a:pt x="192" y="83"/>
                    <a:pt x="192" y="83"/>
                    <a:pt x="192" y="83"/>
                  </a:cubicBezTo>
                  <a:cubicBezTo>
                    <a:pt x="188" y="86"/>
                    <a:pt x="186" y="91"/>
                    <a:pt x="188" y="95"/>
                  </a:cubicBezTo>
                  <a:cubicBezTo>
                    <a:pt x="190" y="101"/>
                    <a:pt x="190" y="101"/>
                    <a:pt x="190" y="101"/>
                  </a:cubicBezTo>
                  <a:cubicBezTo>
                    <a:pt x="102" y="149"/>
                    <a:pt x="102" y="149"/>
                    <a:pt x="102" y="149"/>
                  </a:cubicBezTo>
                  <a:cubicBezTo>
                    <a:pt x="98" y="152"/>
                    <a:pt x="96" y="157"/>
                    <a:pt x="98" y="161"/>
                  </a:cubicBezTo>
                  <a:cubicBezTo>
                    <a:pt x="100" y="166"/>
                    <a:pt x="100" y="166"/>
                    <a:pt x="100" y="166"/>
                  </a:cubicBezTo>
                  <a:cubicBezTo>
                    <a:pt x="7" y="211"/>
                    <a:pt x="7" y="211"/>
                    <a:pt x="7" y="211"/>
                  </a:cubicBezTo>
                  <a:cubicBezTo>
                    <a:pt x="2" y="213"/>
                    <a:pt x="0" y="218"/>
                    <a:pt x="2" y="223"/>
                  </a:cubicBezTo>
                  <a:cubicBezTo>
                    <a:pt x="22" y="270"/>
                    <a:pt x="22" y="270"/>
                    <a:pt x="22" y="270"/>
                  </a:cubicBezTo>
                  <a:cubicBezTo>
                    <a:pt x="23" y="273"/>
                    <a:pt x="27" y="276"/>
                    <a:pt x="30" y="276"/>
                  </a:cubicBezTo>
                  <a:cubicBezTo>
                    <a:pt x="31" y="276"/>
                    <a:pt x="32" y="275"/>
                    <a:pt x="33" y="275"/>
                  </a:cubicBezTo>
                  <a:cubicBezTo>
                    <a:pt x="131" y="241"/>
                    <a:pt x="131" y="241"/>
                    <a:pt x="131" y="241"/>
                  </a:cubicBezTo>
                  <a:cubicBezTo>
                    <a:pt x="133" y="245"/>
                    <a:pt x="133" y="245"/>
                    <a:pt x="133" y="245"/>
                  </a:cubicBezTo>
                  <a:cubicBezTo>
                    <a:pt x="134" y="249"/>
                    <a:pt x="138" y="251"/>
                    <a:pt x="141" y="251"/>
                  </a:cubicBezTo>
                  <a:cubicBezTo>
                    <a:pt x="142" y="251"/>
                    <a:pt x="143" y="251"/>
                    <a:pt x="144" y="251"/>
                  </a:cubicBezTo>
                  <a:cubicBezTo>
                    <a:pt x="237" y="224"/>
                    <a:pt x="237" y="224"/>
                    <a:pt x="237" y="224"/>
                  </a:cubicBezTo>
                  <a:cubicBezTo>
                    <a:pt x="239" y="229"/>
                    <a:pt x="239" y="229"/>
                    <a:pt x="239" y="229"/>
                  </a:cubicBezTo>
                  <a:cubicBezTo>
                    <a:pt x="240" y="233"/>
                    <a:pt x="244" y="235"/>
                    <a:pt x="248" y="235"/>
                  </a:cubicBezTo>
                  <a:cubicBezTo>
                    <a:pt x="248" y="235"/>
                    <a:pt x="249" y="235"/>
                    <a:pt x="250" y="235"/>
                  </a:cubicBezTo>
                  <a:cubicBezTo>
                    <a:pt x="421" y="182"/>
                    <a:pt x="421" y="182"/>
                    <a:pt x="421" y="182"/>
                  </a:cubicBezTo>
                  <a:cubicBezTo>
                    <a:pt x="423" y="181"/>
                    <a:pt x="425" y="180"/>
                    <a:pt x="426" y="177"/>
                  </a:cubicBezTo>
                  <a:cubicBezTo>
                    <a:pt x="427" y="175"/>
                    <a:pt x="428" y="172"/>
                    <a:pt x="427" y="170"/>
                  </a:cubicBezTo>
                  <a:lnTo>
                    <a:pt x="361" y="6"/>
                  </a:lnTo>
                  <a:close/>
                  <a:moveTo>
                    <a:pt x="36" y="254"/>
                  </a:moveTo>
                  <a:cubicBezTo>
                    <a:pt x="23" y="224"/>
                    <a:pt x="23" y="224"/>
                    <a:pt x="23" y="224"/>
                  </a:cubicBezTo>
                  <a:cubicBezTo>
                    <a:pt x="107" y="183"/>
                    <a:pt x="107" y="183"/>
                    <a:pt x="107" y="183"/>
                  </a:cubicBezTo>
                  <a:cubicBezTo>
                    <a:pt x="124" y="223"/>
                    <a:pt x="124" y="223"/>
                    <a:pt x="124" y="223"/>
                  </a:cubicBezTo>
                  <a:lnTo>
                    <a:pt x="36" y="254"/>
                  </a:lnTo>
                  <a:close/>
                  <a:moveTo>
                    <a:pt x="147" y="230"/>
                  </a:moveTo>
                  <a:cubicBezTo>
                    <a:pt x="118" y="162"/>
                    <a:pt x="118" y="162"/>
                    <a:pt x="118" y="162"/>
                  </a:cubicBezTo>
                  <a:cubicBezTo>
                    <a:pt x="196" y="119"/>
                    <a:pt x="196" y="119"/>
                    <a:pt x="196" y="119"/>
                  </a:cubicBezTo>
                  <a:cubicBezTo>
                    <a:pt x="226" y="196"/>
                    <a:pt x="226" y="196"/>
                    <a:pt x="226" y="196"/>
                  </a:cubicBezTo>
                  <a:cubicBezTo>
                    <a:pt x="230" y="206"/>
                    <a:pt x="230" y="206"/>
                    <a:pt x="230" y="206"/>
                  </a:cubicBezTo>
                  <a:lnTo>
                    <a:pt x="147" y="230"/>
                  </a:lnTo>
                  <a:close/>
                  <a:moveTo>
                    <a:pt x="253" y="214"/>
                  </a:moveTo>
                  <a:cubicBezTo>
                    <a:pt x="252" y="210"/>
                    <a:pt x="252" y="210"/>
                    <a:pt x="252" y="210"/>
                  </a:cubicBezTo>
                  <a:cubicBezTo>
                    <a:pt x="252" y="210"/>
                    <a:pt x="252" y="209"/>
                    <a:pt x="251" y="209"/>
                  </a:cubicBezTo>
                  <a:cubicBezTo>
                    <a:pt x="244" y="189"/>
                    <a:pt x="244" y="189"/>
                    <a:pt x="244" y="189"/>
                  </a:cubicBezTo>
                  <a:cubicBezTo>
                    <a:pt x="208" y="96"/>
                    <a:pt x="208" y="96"/>
                    <a:pt x="208" y="96"/>
                  </a:cubicBezTo>
                  <a:cubicBezTo>
                    <a:pt x="348" y="23"/>
                    <a:pt x="348" y="23"/>
                    <a:pt x="348" y="23"/>
                  </a:cubicBezTo>
                  <a:cubicBezTo>
                    <a:pt x="405" y="167"/>
                    <a:pt x="405" y="167"/>
                    <a:pt x="405" y="167"/>
                  </a:cubicBezTo>
                  <a:lnTo>
                    <a:pt x="253" y="214"/>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9" name="Freeform 198">
              <a:extLst>
                <a:ext uri="{FF2B5EF4-FFF2-40B4-BE49-F238E27FC236}">
                  <a16:creationId xmlns:a16="http://schemas.microsoft.com/office/drawing/2014/main" id="{80BCAA78-380A-D125-ED85-4862695B4BC4}"/>
                </a:ext>
              </a:extLst>
            </p:cNvPr>
            <p:cNvSpPr>
              <a:spLocks/>
            </p:cNvSpPr>
            <p:nvPr/>
          </p:nvSpPr>
          <p:spPr bwMode="auto">
            <a:xfrm>
              <a:off x="2605089" y="3716338"/>
              <a:ext cx="100013" cy="215900"/>
            </a:xfrm>
            <a:custGeom>
              <a:avLst/>
              <a:gdLst>
                <a:gd name="T0" fmla="*/ 98 w 100"/>
                <a:gd name="T1" fmla="*/ 203 h 216"/>
                <a:gd name="T2" fmla="*/ 20 w 100"/>
                <a:gd name="T3" fmla="*/ 7 h 216"/>
                <a:gd name="T4" fmla="*/ 8 w 100"/>
                <a:gd name="T5" fmla="*/ 2 h 216"/>
                <a:gd name="T6" fmla="*/ 2 w 100"/>
                <a:gd name="T7" fmla="*/ 14 h 216"/>
                <a:gd name="T8" fmla="*/ 81 w 100"/>
                <a:gd name="T9" fmla="*/ 210 h 216"/>
                <a:gd name="T10" fmla="*/ 90 w 100"/>
                <a:gd name="T11" fmla="*/ 216 h 216"/>
                <a:gd name="T12" fmla="*/ 93 w 100"/>
                <a:gd name="T13" fmla="*/ 215 h 216"/>
                <a:gd name="T14" fmla="*/ 98 w 100"/>
                <a:gd name="T15" fmla="*/ 203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216">
                  <a:moveTo>
                    <a:pt x="98" y="203"/>
                  </a:moveTo>
                  <a:cubicBezTo>
                    <a:pt x="20" y="7"/>
                    <a:pt x="20" y="7"/>
                    <a:pt x="20" y="7"/>
                  </a:cubicBezTo>
                  <a:cubicBezTo>
                    <a:pt x="18" y="2"/>
                    <a:pt x="12" y="0"/>
                    <a:pt x="8" y="2"/>
                  </a:cubicBezTo>
                  <a:cubicBezTo>
                    <a:pt x="3" y="3"/>
                    <a:pt x="0" y="9"/>
                    <a:pt x="2" y="14"/>
                  </a:cubicBezTo>
                  <a:cubicBezTo>
                    <a:pt x="81" y="210"/>
                    <a:pt x="81" y="210"/>
                    <a:pt x="81" y="210"/>
                  </a:cubicBezTo>
                  <a:cubicBezTo>
                    <a:pt x="82" y="214"/>
                    <a:pt x="86" y="216"/>
                    <a:pt x="90" y="216"/>
                  </a:cubicBezTo>
                  <a:cubicBezTo>
                    <a:pt x="91" y="216"/>
                    <a:pt x="92" y="216"/>
                    <a:pt x="93" y="215"/>
                  </a:cubicBezTo>
                  <a:cubicBezTo>
                    <a:pt x="98" y="214"/>
                    <a:pt x="100" y="208"/>
                    <a:pt x="98" y="203"/>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20" name="Freeform 199">
              <a:extLst>
                <a:ext uri="{FF2B5EF4-FFF2-40B4-BE49-F238E27FC236}">
                  <a16:creationId xmlns:a16="http://schemas.microsoft.com/office/drawing/2014/main" id="{8F87BA71-4DCA-18A7-9686-2E21D2D6DF27}"/>
                </a:ext>
              </a:extLst>
            </p:cNvPr>
            <p:cNvSpPr>
              <a:spLocks noEditPoints="1"/>
            </p:cNvSpPr>
            <p:nvPr/>
          </p:nvSpPr>
          <p:spPr bwMode="auto">
            <a:xfrm>
              <a:off x="2332039" y="3992563"/>
              <a:ext cx="255588" cy="149225"/>
            </a:xfrm>
            <a:custGeom>
              <a:avLst/>
              <a:gdLst>
                <a:gd name="T0" fmla="*/ 177 w 257"/>
                <a:gd name="T1" fmla="*/ 45 h 150"/>
                <a:gd name="T2" fmla="*/ 177 w 257"/>
                <a:gd name="T3" fmla="*/ 30 h 150"/>
                <a:gd name="T4" fmla="*/ 148 w 257"/>
                <a:gd name="T5" fmla="*/ 0 h 150"/>
                <a:gd name="T6" fmla="*/ 109 w 257"/>
                <a:gd name="T7" fmla="*/ 0 h 150"/>
                <a:gd name="T8" fmla="*/ 80 w 257"/>
                <a:gd name="T9" fmla="*/ 29 h 150"/>
                <a:gd name="T10" fmla="*/ 80 w 257"/>
                <a:gd name="T11" fmla="*/ 45 h 150"/>
                <a:gd name="T12" fmla="*/ 4 w 257"/>
                <a:gd name="T13" fmla="*/ 134 h 150"/>
                <a:gd name="T14" fmla="*/ 5 w 257"/>
                <a:gd name="T15" fmla="*/ 148 h 150"/>
                <a:gd name="T16" fmla="*/ 11 w 257"/>
                <a:gd name="T17" fmla="*/ 150 h 150"/>
                <a:gd name="T18" fmla="*/ 18 w 257"/>
                <a:gd name="T19" fmla="*/ 147 h 150"/>
                <a:gd name="T20" fmla="*/ 94 w 257"/>
                <a:gd name="T21" fmla="*/ 58 h 150"/>
                <a:gd name="T22" fmla="*/ 119 w 257"/>
                <a:gd name="T23" fmla="*/ 58 h 150"/>
                <a:gd name="T24" fmla="*/ 119 w 257"/>
                <a:gd name="T25" fmla="*/ 140 h 150"/>
                <a:gd name="T26" fmla="*/ 129 w 257"/>
                <a:gd name="T27" fmla="*/ 150 h 150"/>
                <a:gd name="T28" fmla="*/ 138 w 257"/>
                <a:gd name="T29" fmla="*/ 140 h 150"/>
                <a:gd name="T30" fmla="*/ 138 w 257"/>
                <a:gd name="T31" fmla="*/ 58 h 150"/>
                <a:gd name="T32" fmla="*/ 164 w 257"/>
                <a:gd name="T33" fmla="*/ 58 h 150"/>
                <a:gd name="T34" fmla="*/ 240 w 257"/>
                <a:gd name="T35" fmla="*/ 147 h 150"/>
                <a:gd name="T36" fmla="*/ 247 w 257"/>
                <a:gd name="T37" fmla="*/ 150 h 150"/>
                <a:gd name="T38" fmla="*/ 253 w 257"/>
                <a:gd name="T39" fmla="*/ 148 h 150"/>
                <a:gd name="T40" fmla="*/ 254 w 257"/>
                <a:gd name="T41" fmla="*/ 134 h 150"/>
                <a:gd name="T42" fmla="*/ 177 w 257"/>
                <a:gd name="T43" fmla="*/ 45 h 150"/>
                <a:gd name="T44" fmla="*/ 159 w 257"/>
                <a:gd name="T45" fmla="*/ 39 h 150"/>
                <a:gd name="T46" fmla="*/ 99 w 257"/>
                <a:gd name="T47" fmla="*/ 39 h 150"/>
                <a:gd name="T48" fmla="*/ 99 w 257"/>
                <a:gd name="T49" fmla="*/ 29 h 150"/>
                <a:gd name="T50" fmla="*/ 109 w 257"/>
                <a:gd name="T51" fmla="*/ 19 h 150"/>
                <a:gd name="T52" fmla="*/ 148 w 257"/>
                <a:gd name="T53" fmla="*/ 19 h 150"/>
                <a:gd name="T54" fmla="*/ 159 w 257"/>
                <a:gd name="T55" fmla="*/ 30 h 150"/>
                <a:gd name="T56" fmla="*/ 159 w 257"/>
                <a:gd name="T57" fmla="*/ 3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150">
                  <a:moveTo>
                    <a:pt x="177" y="45"/>
                  </a:moveTo>
                  <a:cubicBezTo>
                    <a:pt x="177" y="30"/>
                    <a:pt x="177" y="30"/>
                    <a:pt x="177" y="30"/>
                  </a:cubicBezTo>
                  <a:cubicBezTo>
                    <a:pt x="177" y="13"/>
                    <a:pt x="165" y="0"/>
                    <a:pt x="148" y="0"/>
                  </a:cubicBezTo>
                  <a:cubicBezTo>
                    <a:pt x="109" y="0"/>
                    <a:pt x="109" y="0"/>
                    <a:pt x="109" y="0"/>
                  </a:cubicBezTo>
                  <a:cubicBezTo>
                    <a:pt x="93" y="0"/>
                    <a:pt x="80" y="13"/>
                    <a:pt x="80" y="29"/>
                  </a:cubicBezTo>
                  <a:cubicBezTo>
                    <a:pt x="80" y="45"/>
                    <a:pt x="80" y="45"/>
                    <a:pt x="80" y="45"/>
                  </a:cubicBezTo>
                  <a:cubicBezTo>
                    <a:pt x="4" y="134"/>
                    <a:pt x="4" y="134"/>
                    <a:pt x="4" y="134"/>
                  </a:cubicBezTo>
                  <a:cubicBezTo>
                    <a:pt x="0" y="138"/>
                    <a:pt x="1" y="144"/>
                    <a:pt x="5" y="148"/>
                  </a:cubicBezTo>
                  <a:cubicBezTo>
                    <a:pt x="7" y="149"/>
                    <a:pt x="9" y="150"/>
                    <a:pt x="11" y="150"/>
                  </a:cubicBezTo>
                  <a:cubicBezTo>
                    <a:pt x="14" y="150"/>
                    <a:pt x="16" y="149"/>
                    <a:pt x="18" y="147"/>
                  </a:cubicBezTo>
                  <a:cubicBezTo>
                    <a:pt x="94" y="58"/>
                    <a:pt x="94" y="58"/>
                    <a:pt x="94" y="58"/>
                  </a:cubicBezTo>
                  <a:cubicBezTo>
                    <a:pt x="119" y="58"/>
                    <a:pt x="119" y="58"/>
                    <a:pt x="119" y="58"/>
                  </a:cubicBezTo>
                  <a:cubicBezTo>
                    <a:pt x="119" y="140"/>
                    <a:pt x="119" y="140"/>
                    <a:pt x="119" y="140"/>
                  </a:cubicBezTo>
                  <a:cubicBezTo>
                    <a:pt x="119" y="146"/>
                    <a:pt x="124" y="150"/>
                    <a:pt x="129" y="150"/>
                  </a:cubicBezTo>
                  <a:cubicBezTo>
                    <a:pt x="134" y="150"/>
                    <a:pt x="138" y="146"/>
                    <a:pt x="138" y="140"/>
                  </a:cubicBezTo>
                  <a:cubicBezTo>
                    <a:pt x="138" y="58"/>
                    <a:pt x="138" y="58"/>
                    <a:pt x="138" y="58"/>
                  </a:cubicBezTo>
                  <a:cubicBezTo>
                    <a:pt x="164" y="58"/>
                    <a:pt x="164" y="58"/>
                    <a:pt x="164" y="58"/>
                  </a:cubicBezTo>
                  <a:cubicBezTo>
                    <a:pt x="240" y="147"/>
                    <a:pt x="240" y="147"/>
                    <a:pt x="240" y="147"/>
                  </a:cubicBezTo>
                  <a:cubicBezTo>
                    <a:pt x="241" y="149"/>
                    <a:pt x="244" y="150"/>
                    <a:pt x="247" y="150"/>
                  </a:cubicBezTo>
                  <a:cubicBezTo>
                    <a:pt x="249" y="150"/>
                    <a:pt x="251" y="149"/>
                    <a:pt x="253" y="148"/>
                  </a:cubicBezTo>
                  <a:cubicBezTo>
                    <a:pt x="257" y="144"/>
                    <a:pt x="257" y="138"/>
                    <a:pt x="254" y="134"/>
                  </a:cubicBezTo>
                  <a:lnTo>
                    <a:pt x="177" y="45"/>
                  </a:lnTo>
                  <a:close/>
                  <a:moveTo>
                    <a:pt x="159" y="39"/>
                  </a:moveTo>
                  <a:cubicBezTo>
                    <a:pt x="99" y="39"/>
                    <a:pt x="99" y="39"/>
                    <a:pt x="99" y="39"/>
                  </a:cubicBezTo>
                  <a:cubicBezTo>
                    <a:pt x="99" y="29"/>
                    <a:pt x="99" y="29"/>
                    <a:pt x="99" y="29"/>
                  </a:cubicBezTo>
                  <a:cubicBezTo>
                    <a:pt x="99" y="23"/>
                    <a:pt x="103" y="19"/>
                    <a:pt x="109" y="19"/>
                  </a:cubicBezTo>
                  <a:cubicBezTo>
                    <a:pt x="148" y="19"/>
                    <a:pt x="148" y="19"/>
                    <a:pt x="148" y="19"/>
                  </a:cubicBezTo>
                  <a:cubicBezTo>
                    <a:pt x="154" y="19"/>
                    <a:pt x="159" y="24"/>
                    <a:pt x="159" y="30"/>
                  </a:cubicBezTo>
                  <a:lnTo>
                    <a:pt x="159" y="39"/>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21" name="Group 20">
            <a:extLst>
              <a:ext uri="{FF2B5EF4-FFF2-40B4-BE49-F238E27FC236}">
                <a16:creationId xmlns:a16="http://schemas.microsoft.com/office/drawing/2014/main" id="{2A5E7D95-1683-DE6C-1C1A-A0CAC41EE506}"/>
              </a:ext>
            </a:extLst>
          </p:cNvPr>
          <p:cNvGrpSpPr/>
          <p:nvPr/>
        </p:nvGrpSpPr>
        <p:grpSpPr>
          <a:xfrm>
            <a:off x="6595992" y="4771898"/>
            <a:ext cx="292153" cy="421647"/>
            <a:chOff x="7197726" y="3717925"/>
            <a:chExt cx="293688" cy="423863"/>
          </a:xfrm>
          <a:solidFill>
            <a:schemeClr val="bg1"/>
          </a:solidFill>
        </p:grpSpPr>
        <p:sp>
          <p:nvSpPr>
            <p:cNvPr id="22" name="Freeform 225">
              <a:extLst>
                <a:ext uri="{FF2B5EF4-FFF2-40B4-BE49-F238E27FC236}">
                  <a16:creationId xmlns:a16="http://schemas.microsoft.com/office/drawing/2014/main" id="{ECC7550A-7F7E-8A31-0439-D3693E1C5265}"/>
                </a:ext>
              </a:extLst>
            </p:cNvPr>
            <p:cNvSpPr>
              <a:spLocks/>
            </p:cNvSpPr>
            <p:nvPr/>
          </p:nvSpPr>
          <p:spPr bwMode="auto">
            <a:xfrm>
              <a:off x="7197726" y="3717925"/>
              <a:ext cx="293688" cy="354013"/>
            </a:xfrm>
            <a:custGeom>
              <a:avLst/>
              <a:gdLst>
                <a:gd name="T0" fmla="*/ 248 w 294"/>
                <a:gd name="T1" fmla="*/ 40 h 356"/>
                <a:gd name="T2" fmla="*/ 147 w 294"/>
                <a:gd name="T3" fmla="*/ 0 h 356"/>
                <a:gd name="T4" fmla="*/ 45 w 294"/>
                <a:gd name="T5" fmla="*/ 41 h 356"/>
                <a:gd name="T6" fmla="*/ 0 w 294"/>
                <a:gd name="T7" fmla="*/ 147 h 356"/>
                <a:gd name="T8" fmla="*/ 53 w 294"/>
                <a:gd name="T9" fmla="*/ 259 h 356"/>
                <a:gd name="T10" fmla="*/ 53 w 294"/>
                <a:gd name="T11" fmla="*/ 259 h 356"/>
                <a:gd name="T12" fmla="*/ 53 w 294"/>
                <a:gd name="T13" fmla="*/ 259 h 356"/>
                <a:gd name="T14" fmla="*/ 78 w 294"/>
                <a:gd name="T15" fmla="*/ 301 h 356"/>
                <a:gd name="T16" fmla="*/ 78 w 294"/>
                <a:gd name="T17" fmla="*/ 307 h 356"/>
                <a:gd name="T18" fmla="*/ 78 w 294"/>
                <a:gd name="T19" fmla="*/ 308 h 356"/>
                <a:gd name="T20" fmla="*/ 78 w 294"/>
                <a:gd name="T21" fmla="*/ 310 h 356"/>
                <a:gd name="T22" fmla="*/ 91 w 294"/>
                <a:gd name="T23" fmla="*/ 333 h 356"/>
                <a:gd name="T24" fmla="*/ 92 w 294"/>
                <a:gd name="T25" fmla="*/ 333 h 356"/>
                <a:gd name="T26" fmla="*/ 198 w 294"/>
                <a:gd name="T27" fmla="*/ 356 h 356"/>
                <a:gd name="T28" fmla="*/ 200 w 294"/>
                <a:gd name="T29" fmla="*/ 356 h 356"/>
                <a:gd name="T30" fmla="*/ 209 w 294"/>
                <a:gd name="T31" fmla="*/ 349 h 356"/>
                <a:gd name="T32" fmla="*/ 202 w 294"/>
                <a:gd name="T33" fmla="*/ 338 h 356"/>
                <a:gd name="T34" fmla="*/ 97 w 294"/>
                <a:gd name="T35" fmla="*/ 315 h 356"/>
                <a:gd name="T36" fmla="*/ 97 w 294"/>
                <a:gd name="T37" fmla="*/ 311 h 356"/>
                <a:gd name="T38" fmla="*/ 97 w 294"/>
                <a:gd name="T39" fmla="*/ 308 h 356"/>
                <a:gd name="T40" fmla="*/ 97 w 294"/>
                <a:gd name="T41" fmla="*/ 301 h 356"/>
                <a:gd name="T42" fmla="*/ 66 w 294"/>
                <a:gd name="T43" fmla="*/ 245 h 356"/>
                <a:gd name="T44" fmla="*/ 64 w 294"/>
                <a:gd name="T45" fmla="*/ 244 h 356"/>
                <a:gd name="T46" fmla="*/ 18 w 294"/>
                <a:gd name="T47" fmla="*/ 147 h 356"/>
                <a:gd name="T48" fmla="*/ 147 w 294"/>
                <a:gd name="T49" fmla="*/ 19 h 356"/>
                <a:gd name="T50" fmla="*/ 275 w 294"/>
                <a:gd name="T51" fmla="*/ 147 h 356"/>
                <a:gd name="T52" fmla="*/ 229 w 294"/>
                <a:gd name="T53" fmla="*/ 244 h 356"/>
                <a:gd name="T54" fmla="*/ 228 w 294"/>
                <a:gd name="T55" fmla="*/ 245 h 356"/>
                <a:gd name="T56" fmla="*/ 196 w 294"/>
                <a:gd name="T57" fmla="*/ 301 h 356"/>
                <a:gd name="T58" fmla="*/ 196 w 294"/>
                <a:gd name="T59" fmla="*/ 301 h 356"/>
                <a:gd name="T60" fmla="*/ 143 w 294"/>
                <a:gd name="T61" fmla="*/ 288 h 356"/>
                <a:gd name="T62" fmla="*/ 132 w 294"/>
                <a:gd name="T63" fmla="*/ 295 h 356"/>
                <a:gd name="T64" fmla="*/ 139 w 294"/>
                <a:gd name="T65" fmla="*/ 307 h 356"/>
                <a:gd name="T66" fmla="*/ 193 w 294"/>
                <a:gd name="T67" fmla="*/ 319 h 356"/>
                <a:gd name="T68" fmla="*/ 208 w 294"/>
                <a:gd name="T69" fmla="*/ 317 h 356"/>
                <a:gd name="T70" fmla="*/ 215 w 294"/>
                <a:gd name="T71" fmla="*/ 304 h 356"/>
                <a:gd name="T72" fmla="*/ 215 w 294"/>
                <a:gd name="T73" fmla="*/ 304 h 356"/>
                <a:gd name="T74" fmla="*/ 215 w 294"/>
                <a:gd name="T75" fmla="*/ 303 h 356"/>
                <a:gd name="T76" fmla="*/ 215 w 294"/>
                <a:gd name="T77" fmla="*/ 302 h 356"/>
                <a:gd name="T78" fmla="*/ 215 w 294"/>
                <a:gd name="T79" fmla="*/ 301 h 356"/>
                <a:gd name="T80" fmla="*/ 215 w 294"/>
                <a:gd name="T81" fmla="*/ 301 h 356"/>
                <a:gd name="T82" fmla="*/ 240 w 294"/>
                <a:gd name="T83" fmla="*/ 259 h 356"/>
                <a:gd name="T84" fmla="*/ 241 w 294"/>
                <a:gd name="T85" fmla="*/ 259 h 356"/>
                <a:gd name="T86" fmla="*/ 241 w 294"/>
                <a:gd name="T87" fmla="*/ 259 h 356"/>
                <a:gd name="T88" fmla="*/ 294 w 294"/>
                <a:gd name="T89" fmla="*/ 147 h 356"/>
                <a:gd name="T90" fmla="*/ 248 w 294"/>
                <a:gd name="T91" fmla="*/ 4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4" h="356">
                  <a:moveTo>
                    <a:pt x="248" y="40"/>
                  </a:moveTo>
                  <a:cubicBezTo>
                    <a:pt x="220" y="14"/>
                    <a:pt x="184" y="0"/>
                    <a:pt x="147" y="0"/>
                  </a:cubicBezTo>
                  <a:cubicBezTo>
                    <a:pt x="109" y="0"/>
                    <a:pt x="72" y="15"/>
                    <a:pt x="45" y="41"/>
                  </a:cubicBezTo>
                  <a:cubicBezTo>
                    <a:pt x="16" y="68"/>
                    <a:pt x="0" y="106"/>
                    <a:pt x="0" y="147"/>
                  </a:cubicBezTo>
                  <a:cubicBezTo>
                    <a:pt x="0" y="192"/>
                    <a:pt x="17" y="229"/>
                    <a:pt x="53" y="259"/>
                  </a:cubicBezTo>
                  <a:cubicBezTo>
                    <a:pt x="53" y="259"/>
                    <a:pt x="53" y="259"/>
                    <a:pt x="53" y="259"/>
                  </a:cubicBezTo>
                  <a:cubicBezTo>
                    <a:pt x="53" y="259"/>
                    <a:pt x="53" y="259"/>
                    <a:pt x="53" y="259"/>
                  </a:cubicBezTo>
                  <a:cubicBezTo>
                    <a:pt x="78" y="286"/>
                    <a:pt x="78" y="291"/>
                    <a:pt x="78" y="301"/>
                  </a:cubicBezTo>
                  <a:cubicBezTo>
                    <a:pt x="78" y="306"/>
                    <a:pt x="78" y="307"/>
                    <a:pt x="78" y="307"/>
                  </a:cubicBezTo>
                  <a:cubicBezTo>
                    <a:pt x="78" y="307"/>
                    <a:pt x="78" y="308"/>
                    <a:pt x="78" y="308"/>
                  </a:cubicBezTo>
                  <a:cubicBezTo>
                    <a:pt x="78" y="309"/>
                    <a:pt x="78" y="310"/>
                    <a:pt x="78" y="310"/>
                  </a:cubicBezTo>
                  <a:cubicBezTo>
                    <a:pt x="78" y="316"/>
                    <a:pt x="78" y="328"/>
                    <a:pt x="91" y="333"/>
                  </a:cubicBezTo>
                  <a:cubicBezTo>
                    <a:pt x="92" y="333"/>
                    <a:pt x="92" y="333"/>
                    <a:pt x="92" y="333"/>
                  </a:cubicBezTo>
                  <a:cubicBezTo>
                    <a:pt x="198" y="356"/>
                    <a:pt x="198" y="356"/>
                    <a:pt x="198" y="356"/>
                  </a:cubicBezTo>
                  <a:cubicBezTo>
                    <a:pt x="199" y="356"/>
                    <a:pt x="200" y="356"/>
                    <a:pt x="200" y="356"/>
                  </a:cubicBezTo>
                  <a:cubicBezTo>
                    <a:pt x="205" y="356"/>
                    <a:pt x="208" y="353"/>
                    <a:pt x="209" y="349"/>
                  </a:cubicBezTo>
                  <a:cubicBezTo>
                    <a:pt x="211" y="344"/>
                    <a:pt x="207" y="339"/>
                    <a:pt x="202" y="338"/>
                  </a:cubicBezTo>
                  <a:cubicBezTo>
                    <a:pt x="97" y="315"/>
                    <a:pt x="97" y="315"/>
                    <a:pt x="97" y="315"/>
                  </a:cubicBezTo>
                  <a:cubicBezTo>
                    <a:pt x="97" y="314"/>
                    <a:pt x="97" y="312"/>
                    <a:pt x="97" y="311"/>
                  </a:cubicBezTo>
                  <a:cubicBezTo>
                    <a:pt x="97" y="310"/>
                    <a:pt x="97" y="309"/>
                    <a:pt x="97" y="308"/>
                  </a:cubicBezTo>
                  <a:cubicBezTo>
                    <a:pt x="97" y="307"/>
                    <a:pt x="97" y="305"/>
                    <a:pt x="97" y="301"/>
                  </a:cubicBezTo>
                  <a:cubicBezTo>
                    <a:pt x="97" y="282"/>
                    <a:pt x="92" y="273"/>
                    <a:pt x="66" y="245"/>
                  </a:cubicBezTo>
                  <a:cubicBezTo>
                    <a:pt x="65" y="245"/>
                    <a:pt x="64" y="244"/>
                    <a:pt x="64" y="244"/>
                  </a:cubicBezTo>
                  <a:cubicBezTo>
                    <a:pt x="34" y="218"/>
                    <a:pt x="18" y="185"/>
                    <a:pt x="18" y="147"/>
                  </a:cubicBezTo>
                  <a:cubicBezTo>
                    <a:pt x="18" y="68"/>
                    <a:pt x="85" y="19"/>
                    <a:pt x="147" y="19"/>
                  </a:cubicBezTo>
                  <a:cubicBezTo>
                    <a:pt x="210" y="19"/>
                    <a:pt x="275" y="67"/>
                    <a:pt x="275" y="147"/>
                  </a:cubicBezTo>
                  <a:cubicBezTo>
                    <a:pt x="275" y="199"/>
                    <a:pt x="249" y="227"/>
                    <a:pt x="229" y="244"/>
                  </a:cubicBezTo>
                  <a:cubicBezTo>
                    <a:pt x="229" y="244"/>
                    <a:pt x="228" y="245"/>
                    <a:pt x="228" y="245"/>
                  </a:cubicBezTo>
                  <a:cubicBezTo>
                    <a:pt x="201" y="274"/>
                    <a:pt x="196" y="282"/>
                    <a:pt x="196" y="301"/>
                  </a:cubicBezTo>
                  <a:cubicBezTo>
                    <a:pt x="196" y="301"/>
                    <a:pt x="196" y="301"/>
                    <a:pt x="196" y="301"/>
                  </a:cubicBezTo>
                  <a:cubicBezTo>
                    <a:pt x="143" y="288"/>
                    <a:pt x="143" y="288"/>
                    <a:pt x="143" y="288"/>
                  </a:cubicBezTo>
                  <a:cubicBezTo>
                    <a:pt x="138" y="287"/>
                    <a:pt x="133" y="290"/>
                    <a:pt x="132" y="295"/>
                  </a:cubicBezTo>
                  <a:cubicBezTo>
                    <a:pt x="131" y="300"/>
                    <a:pt x="134" y="305"/>
                    <a:pt x="139" y="307"/>
                  </a:cubicBezTo>
                  <a:cubicBezTo>
                    <a:pt x="193" y="319"/>
                    <a:pt x="193" y="319"/>
                    <a:pt x="193" y="319"/>
                  </a:cubicBezTo>
                  <a:cubicBezTo>
                    <a:pt x="196" y="320"/>
                    <a:pt x="202" y="322"/>
                    <a:pt x="208" y="317"/>
                  </a:cubicBezTo>
                  <a:cubicBezTo>
                    <a:pt x="211" y="315"/>
                    <a:pt x="214" y="311"/>
                    <a:pt x="215" y="304"/>
                  </a:cubicBezTo>
                  <a:cubicBezTo>
                    <a:pt x="215" y="304"/>
                    <a:pt x="215" y="304"/>
                    <a:pt x="215" y="304"/>
                  </a:cubicBezTo>
                  <a:cubicBezTo>
                    <a:pt x="215" y="304"/>
                    <a:pt x="215" y="304"/>
                    <a:pt x="215" y="303"/>
                  </a:cubicBezTo>
                  <a:cubicBezTo>
                    <a:pt x="215" y="303"/>
                    <a:pt x="215" y="302"/>
                    <a:pt x="215" y="302"/>
                  </a:cubicBezTo>
                  <a:cubicBezTo>
                    <a:pt x="215" y="302"/>
                    <a:pt x="215" y="302"/>
                    <a:pt x="215" y="301"/>
                  </a:cubicBezTo>
                  <a:cubicBezTo>
                    <a:pt x="215" y="301"/>
                    <a:pt x="215" y="301"/>
                    <a:pt x="215" y="301"/>
                  </a:cubicBezTo>
                  <a:cubicBezTo>
                    <a:pt x="215" y="291"/>
                    <a:pt x="215" y="286"/>
                    <a:pt x="240" y="259"/>
                  </a:cubicBezTo>
                  <a:cubicBezTo>
                    <a:pt x="240" y="259"/>
                    <a:pt x="241" y="259"/>
                    <a:pt x="241" y="259"/>
                  </a:cubicBezTo>
                  <a:cubicBezTo>
                    <a:pt x="241" y="259"/>
                    <a:pt x="241" y="259"/>
                    <a:pt x="241" y="259"/>
                  </a:cubicBezTo>
                  <a:cubicBezTo>
                    <a:pt x="276" y="229"/>
                    <a:pt x="294" y="192"/>
                    <a:pt x="294" y="147"/>
                  </a:cubicBezTo>
                  <a:cubicBezTo>
                    <a:pt x="294" y="105"/>
                    <a:pt x="277" y="67"/>
                    <a:pt x="248" y="40"/>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23" name="Freeform 226">
              <a:extLst>
                <a:ext uri="{FF2B5EF4-FFF2-40B4-BE49-F238E27FC236}">
                  <a16:creationId xmlns:a16="http://schemas.microsoft.com/office/drawing/2014/main" id="{8EDEAA3D-3FC5-D8C5-4421-B4A93CB41A49}"/>
                </a:ext>
              </a:extLst>
            </p:cNvPr>
            <p:cNvSpPr>
              <a:spLocks/>
            </p:cNvSpPr>
            <p:nvPr/>
          </p:nvSpPr>
          <p:spPr bwMode="auto">
            <a:xfrm>
              <a:off x="7281863" y="4065588"/>
              <a:ext cx="123825" cy="42863"/>
            </a:xfrm>
            <a:custGeom>
              <a:avLst/>
              <a:gdLst>
                <a:gd name="T0" fmla="*/ 117 w 125"/>
                <a:gd name="T1" fmla="*/ 25 h 43"/>
                <a:gd name="T2" fmla="*/ 12 w 125"/>
                <a:gd name="T3" fmla="*/ 1 h 43"/>
                <a:gd name="T4" fmla="*/ 1 w 125"/>
                <a:gd name="T5" fmla="*/ 8 h 43"/>
                <a:gd name="T6" fmla="*/ 8 w 125"/>
                <a:gd name="T7" fmla="*/ 19 h 43"/>
                <a:gd name="T8" fmla="*/ 113 w 125"/>
                <a:gd name="T9" fmla="*/ 43 h 43"/>
                <a:gd name="T10" fmla="*/ 115 w 125"/>
                <a:gd name="T11" fmla="*/ 43 h 43"/>
                <a:gd name="T12" fmla="*/ 124 w 125"/>
                <a:gd name="T13" fmla="*/ 36 h 43"/>
                <a:gd name="T14" fmla="*/ 117 w 125"/>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43">
                  <a:moveTo>
                    <a:pt x="117" y="25"/>
                  </a:moveTo>
                  <a:cubicBezTo>
                    <a:pt x="12" y="1"/>
                    <a:pt x="12" y="1"/>
                    <a:pt x="12" y="1"/>
                  </a:cubicBezTo>
                  <a:cubicBezTo>
                    <a:pt x="7" y="0"/>
                    <a:pt x="2" y="3"/>
                    <a:pt x="1" y="8"/>
                  </a:cubicBezTo>
                  <a:cubicBezTo>
                    <a:pt x="0" y="13"/>
                    <a:pt x="3" y="18"/>
                    <a:pt x="8" y="19"/>
                  </a:cubicBezTo>
                  <a:cubicBezTo>
                    <a:pt x="113" y="43"/>
                    <a:pt x="113" y="43"/>
                    <a:pt x="113" y="43"/>
                  </a:cubicBezTo>
                  <a:cubicBezTo>
                    <a:pt x="114" y="43"/>
                    <a:pt x="114" y="43"/>
                    <a:pt x="115" y="43"/>
                  </a:cubicBezTo>
                  <a:cubicBezTo>
                    <a:pt x="119" y="43"/>
                    <a:pt x="123" y="40"/>
                    <a:pt x="124" y="36"/>
                  </a:cubicBezTo>
                  <a:cubicBezTo>
                    <a:pt x="125" y="31"/>
                    <a:pt x="122" y="26"/>
                    <a:pt x="117" y="25"/>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24" name="Freeform 227">
              <a:extLst>
                <a:ext uri="{FF2B5EF4-FFF2-40B4-BE49-F238E27FC236}">
                  <a16:creationId xmlns:a16="http://schemas.microsoft.com/office/drawing/2014/main" id="{D50DBDA7-6071-BC2C-4F3C-05DB1BAB8473}"/>
                </a:ext>
              </a:extLst>
            </p:cNvPr>
            <p:cNvSpPr>
              <a:spLocks/>
            </p:cNvSpPr>
            <p:nvPr/>
          </p:nvSpPr>
          <p:spPr bwMode="auto">
            <a:xfrm>
              <a:off x="7288213" y="4102100"/>
              <a:ext cx="104775" cy="39688"/>
            </a:xfrm>
            <a:custGeom>
              <a:avLst/>
              <a:gdLst>
                <a:gd name="T0" fmla="*/ 98 w 106"/>
                <a:gd name="T1" fmla="*/ 20 h 39"/>
                <a:gd name="T2" fmla="*/ 13 w 106"/>
                <a:gd name="T3" fmla="*/ 1 h 39"/>
                <a:gd name="T4" fmla="*/ 2 w 106"/>
                <a:gd name="T5" fmla="*/ 8 h 39"/>
                <a:gd name="T6" fmla="*/ 9 w 106"/>
                <a:gd name="T7" fmla="*/ 19 h 39"/>
                <a:gd name="T8" fmla="*/ 94 w 106"/>
                <a:gd name="T9" fmla="*/ 39 h 39"/>
                <a:gd name="T10" fmla="*/ 96 w 106"/>
                <a:gd name="T11" fmla="*/ 39 h 39"/>
                <a:gd name="T12" fmla="*/ 105 w 106"/>
                <a:gd name="T13" fmla="*/ 31 h 39"/>
                <a:gd name="T14" fmla="*/ 98 w 106"/>
                <a:gd name="T15" fmla="*/ 2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39">
                  <a:moveTo>
                    <a:pt x="98" y="20"/>
                  </a:moveTo>
                  <a:cubicBezTo>
                    <a:pt x="13" y="1"/>
                    <a:pt x="13" y="1"/>
                    <a:pt x="13" y="1"/>
                  </a:cubicBezTo>
                  <a:cubicBezTo>
                    <a:pt x="8" y="0"/>
                    <a:pt x="3" y="3"/>
                    <a:pt x="2" y="8"/>
                  </a:cubicBezTo>
                  <a:cubicBezTo>
                    <a:pt x="0" y="13"/>
                    <a:pt x="4" y="18"/>
                    <a:pt x="9" y="19"/>
                  </a:cubicBezTo>
                  <a:cubicBezTo>
                    <a:pt x="94" y="39"/>
                    <a:pt x="94" y="39"/>
                    <a:pt x="94" y="39"/>
                  </a:cubicBezTo>
                  <a:cubicBezTo>
                    <a:pt x="95" y="39"/>
                    <a:pt x="95" y="39"/>
                    <a:pt x="96" y="39"/>
                  </a:cubicBezTo>
                  <a:cubicBezTo>
                    <a:pt x="100" y="39"/>
                    <a:pt x="104" y="36"/>
                    <a:pt x="105" y="31"/>
                  </a:cubicBezTo>
                  <a:cubicBezTo>
                    <a:pt x="106" y="26"/>
                    <a:pt x="103" y="21"/>
                    <a:pt x="98" y="20"/>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25" name="Group 24">
            <a:extLst>
              <a:ext uri="{FF2B5EF4-FFF2-40B4-BE49-F238E27FC236}">
                <a16:creationId xmlns:a16="http://schemas.microsoft.com/office/drawing/2014/main" id="{6962A7B5-DBC1-F763-834F-892D4D68CC07}"/>
              </a:ext>
            </a:extLst>
          </p:cNvPr>
          <p:cNvGrpSpPr/>
          <p:nvPr/>
        </p:nvGrpSpPr>
        <p:grpSpPr>
          <a:xfrm>
            <a:off x="7817672" y="1588245"/>
            <a:ext cx="2440151" cy="590730"/>
            <a:chOff x="15281388" y="3205164"/>
            <a:chExt cx="4880302" cy="1181458"/>
          </a:xfrm>
        </p:grpSpPr>
        <p:sp>
          <p:nvSpPr>
            <p:cNvPr id="26" name="TextBox 25">
              <a:extLst>
                <a:ext uri="{FF2B5EF4-FFF2-40B4-BE49-F238E27FC236}">
                  <a16:creationId xmlns:a16="http://schemas.microsoft.com/office/drawing/2014/main" id="{BD5BC85D-3EDA-1CC1-CF02-ACE07FA48DB1}"/>
                </a:ext>
              </a:extLst>
            </p:cNvPr>
            <p:cNvSpPr txBox="1"/>
            <p:nvPr/>
          </p:nvSpPr>
          <p:spPr>
            <a:xfrm>
              <a:off x="15281388" y="3205164"/>
              <a:ext cx="4880302" cy="553997"/>
            </a:xfrm>
            <a:prstGeom prst="rect">
              <a:avLst/>
            </a:prstGeom>
            <a:noFill/>
          </p:spPr>
          <p:txBody>
            <a:bodyPr wrap="square" lIns="0" tIns="0" rIns="0" bIns="0" rtlCol="0">
              <a:spAutoFit/>
            </a:bodyPr>
            <a:lstStyle/>
            <a:p>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Identify</a:t>
              </a:r>
            </a:p>
          </p:txBody>
        </p:sp>
        <p:sp>
          <p:nvSpPr>
            <p:cNvPr id="27" name="TextBox 26">
              <a:extLst>
                <a:ext uri="{FF2B5EF4-FFF2-40B4-BE49-F238E27FC236}">
                  <a16:creationId xmlns:a16="http://schemas.microsoft.com/office/drawing/2014/main" id="{4A75E85C-B691-1E84-D905-1506848F6E08}"/>
                </a:ext>
              </a:extLst>
            </p:cNvPr>
            <p:cNvSpPr txBox="1"/>
            <p:nvPr/>
          </p:nvSpPr>
          <p:spPr>
            <a:xfrm>
              <a:off x="15281388" y="3873789"/>
              <a:ext cx="4880302" cy="512833"/>
            </a:xfrm>
            <a:prstGeom prst="rect">
              <a:avLst/>
            </a:prstGeom>
            <a:noFill/>
          </p:spPr>
          <p:txBody>
            <a:bodyPr wrap="square" lIns="0" tIns="0" rIns="0" bIns="0" rtlCol="0">
              <a:spAutoFit/>
            </a:bodyPr>
            <a:lstStyle/>
            <a:p>
              <a:pPr>
                <a:lnSpc>
                  <a:spcPct val="130000"/>
                </a:lnSpc>
                <a:spcAft>
                  <a:spcPts val="600"/>
                </a:spcAft>
              </a:pPr>
              <a:r>
                <a:rPr lang="en-US" sz="1400" spc="25">
                  <a:solidFill>
                    <a:schemeClr val="bg1"/>
                  </a:solidFill>
                  <a:latin typeface="Open Sans" panose="020B0606030504020204" pitchFamily="34" charset="0"/>
                  <a:ea typeface="Open Sans" panose="020B0606030504020204" pitchFamily="34" charset="0"/>
                  <a:cs typeface="Open Sans" panose="020B0606030504020204" pitchFamily="34" charset="0"/>
                </a:rPr>
                <a:t>Identify the problem</a:t>
              </a:r>
            </a:p>
          </p:txBody>
        </p:sp>
      </p:grpSp>
      <p:grpSp>
        <p:nvGrpSpPr>
          <p:cNvPr id="28" name="Group 27">
            <a:extLst>
              <a:ext uri="{FF2B5EF4-FFF2-40B4-BE49-F238E27FC236}">
                <a16:creationId xmlns:a16="http://schemas.microsoft.com/office/drawing/2014/main" id="{200EA97E-02A1-B1F1-5406-21F20B1B248D}"/>
              </a:ext>
            </a:extLst>
          </p:cNvPr>
          <p:cNvGrpSpPr/>
          <p:nvPr/>
        </p:nvGrpSpPr>
        <p:grpSpPr>
          <a:xfrm>
            <a:off x="8393935" y="3338551"/>
            <a:ext cx="2440151" cy="887080"/>
            <a:chOff x="16864654" y="6720115"/>
            <a:chExt cx="4880302" cy="1774157"/>
          </a:xfrm>
        </p:grpSpPr>
        <p:sp>
          <p:nvSpPr>
            <p:cNvPr id="29" name="TextBox 28">
              <a:extLst>
                <a:ext uri="{FF2B5EF4-FFF2-40B4-BE49-F238E27FC236}">
                  <a16:creationId xmlns:a16="http://schemas.microsoft.com/office/drawing/2014/main" id="{62981274-50DC-89C7-F75E-8D5502550EB5}"/>
                </a:ext>
              </a:extLst>
            </p:cNvPr>
            <p:cNvSpPr txBox="1"/>
            <p:nvPr/>
          </p:nvSpPr>
          <p:spPr>
            <a:xfrm>
              <a:off x="16864654" y="6720115"/>
              <a:ext cx="4880302" cy="553997"/>
            </a:xfrm>
            <a:prstGeom prst="rect">
              <a:avLst/>
            </a:prstGeom>
            <a:noFill/>
          </p:spPr>
          <p:txBody>
            <a:bodyPr wrap="square" lIns="0" tIns="0" rIns="0" bIns="0" rtlCol="0">
              <a:spAutoFit/>
            </a:bodyPr>
            <a:lstStyle/>
            <a:p>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DATA COLLECTION</a:t>
              </a:r>
            </a:p>
          </p:txBody>
        </p:sp>
        <p:sp>
          <p:nvSpPr>
            <p:cNvPr id="30" name="TextBox 29">
              <a:extLst>
                <a:ext uri="{FF2B5EF4-FFF2-40B4-BE49-F238E27FC236}">
                  <a16:creationId xmlns:a16="http://schemas.microsoft.com/office/drawing/2014/main" id="{CB498AD9-E5AD-2786-16E6-2696A70273BA}"/>
                </a:ext>
              </a:extLst>
            </p:cNvPr>
            <p:cNvSpPr txBox="1"/>
            <p:nvPr/>
          </p:nvSpPr>
          <p:spPr>
            <a:xfrm>
              <a:off x="16864654" y="7266116"/>
              <a:ext cx="4880302" cy="1228156"/>
            </a:xfrm>
            <a:prstGeom prst="rect">
              <a:avLst/>
            </a:prstGeom>
            <a:noFill/>
          </p:spPr>
          <p:txBody>
            <a:bodyPr wrap="square" lIns="0" tIns="0" rIns="0" bIns="0" rtlCol="0">
              <a:spAutoFit/>
            </a:bodyPr>
            <a:lstStyle/>
            <a:p>
              <a:pPr>
                <a:lnSpc>
                  <a:spcPct val="130000"/>
                </a:lnSpc>
                <a:spcAft>
                  <a:spcPts val="600"/>
                </a:spcAft>
              </a:pPr>
              <a:r>
                <a:rPr lang="en-US" sz="1600">
                  <a:solidFill>
                    <a:schemeClr val="bg1"/>
                  </a:solidFill>
                  <a:latin typeface="Calibri" panose="020F0502020204030204"/>
                </a:rPr>
                <a:t>Data collection from different sources </a:t>
              </a:r>
              <a:endPar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1" name="Group 30">
            <a:extLst>
              <a:ext uri="{FF2B5EF4-FFF2-40B4-BE49-F238E27FC236}">
                <a16:creationId xmlns:a16="http://schemas.microsoft.com/office/drawing/2014/main" id="{7F1367B7-D3A2-0E38-7EAB-4E3765B3C3CD}"/>
              </a:ext>
            </a:extLst>
          </p:cNvPr>
          <p:cNvGrpSpPr/>
          <p:nvPr/>
        </p:nvGrpSpPr>
        <p:grpSpPr>
          <a:xfrm>
            <a:off x="7610798" y="5281852"/>
            <a:ext cx="3434573" cy="1309321"/>
            <a:chOff x="15281388" y="10780304"/>
            <a:chExt cx="5294050" cy="2618639"/>
          </a:xfrm>
        </p:grpSpPr>
        <p:sp>
          <p:nvSpPr>
            <p:cNvPr id="32" name="TextBox 31">
              <a:extLst>
                <a:ext uri="{FF2B5EF4-FFF2-40B4-BE49-F238E27FC236}">
                  <a16:creationId xmlns:a16="http://schemas.microsoft.com/office/drawing/2014/main" id="{3958CF4A-9103-F0E4-02E1-177DD8122496}"/>
                </a:ext>
              </a:extLst>
            </p:cNvPr>
            <p:cNvSpPr txBox="1"/>
            <p:nvPr/>
          </p:nvSpPr>
          <p:spPr>
            <a:xfrm>
              <a:off x="15281388" y="10780304"/>
              <a:ext cx="4880301" cy="553998"/>
            </a:xfrm>
            <a:prstGeom prst="rect">
              <a:avLst/>
            </a:prstGeom>
            <a:noFill/>
          </p:spPr>
          <p:txBody>
            <a:bodyPr wrap="square" lIns="0" tIns="0" rIns="0" bIns="0" rtlCol="0">
              <a:spAutoFit/>
            </a:bodyPr>
            <a:lstStyle/>
            <a:p>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Data Pre-processing</a:t>
              </a:r>
            </a:p>
          </p:txBody>
        </p:sp>
        <p:sp>
          <p:nvSpPr>
            <p:cNvPr id="33" name="TextBox 32">
              <a:extLst>
                <a:ext uri="{FF2B5EF4-FFF2-40B4-BE49-F238E27FC236}">
                  <a16:creationId xmlns:a16="http://schemas.microsoft.com/office/drawing/2014/main" id="{282CF000-0A20-A00F-E72B-896D1B222420}"/>
                </a:ext>
              </a:extLst>
            </p:cNvPr>
            <p:cNvSpPr txBox="1"/>
            <p:nvPr/>
          </p:nvSpPr>
          <p:spPr>
            <a:xfrm>
              <a:off x="15281388" y="11530099"/>
              <a:ext cx="5294050" cy="1868844"/>
            </a:xfrm>
            <a:prstGeom prst="rect">
              <a:avLst/>
            </a:prstGeom>
            <a:noFill/>
          </p:spPr>
          <p:txBody>
            <a:bodyPr wrap="square" lIns="0" tIns="0" rIns="0" bIns="0" rtlCol="0">
              <a:spAutoFit/>
            </a:bodyPr>
            <a:lstStyle/>
            <a:p>
              <a:pPr>
                <a:lnSpc>
                  <a:spcPct val="130000"/>
                </a:lnSpc>
                <a:spcAft>
                  <a:spcPts val="600"/>
                </a:spcAft>
              </a:pPr>
              <a:r>
                <a:rPr lang="en-US" sz="1600" b="0" i="0">
                  <a:solidFill>
                    <a:schemeClr val="bg1"/>
                  </a:solidFill>
                  <a:effectLst/>
                  <a:latin typeface="Calibri" panose="020F0502020204030204" pitchFamily="34" charset="0"/>
                  <a:cs typeface="Calibri" panose="020F0502020204030204" pitchFamily="34" charset="0"/>
                </a:rPr>
                <a:t>Data pre-processing techniques to convert data into a format suitable for input to the model</a:t>
              </a:r>
              <a:endParaRPr lang="en-US" sz="1600" spc="25">
                <a:solidFill>
                  <a:schemeClr val="bg1"/>
                </a:solidFill>
                <a:latin typeface="Calibri" panose="020F0502020204030204" pitchFamily="34" charset="0"/>
                <a:ea typeface="Open Sans" panose="020B060603050402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FA42709A-BF30-494A-BBCC-C984865183A3}"/>
              </a:ext>
            </a:extLst>
          </p:cNvPr>
          <p:cNvGrpSpPr/>
          <p:nvPr/>
        </p:nvGrpSpPr>
        <p:grpSpPr>
          <a:xfrm>
            <a:off x="2062094" y="5395183"/>
            <a:ext cx="2440151" cy="887080"/>
            <a:chOff x="4222310" y="10984098"/>
            <a:chExt cx="4880302" cy="1774157"/>
          </a:xfrm>
        </p:grpSpPr>
        <p:sp>
          <p:nvSpPr>
            <p:cNvPr id="35" name="TextBox 34">
              <a:extLst>
                <a:ext uri="{FF2B5EF4-FFF2-40B4-BE49-F238E27FC236}">
                  <a16:creationId xmlns:a16="http://schemas.microsoft.com/office/drawing/2014/main" id="{A85436E6-F832-21C4-7E16-BA4D821469DE}"/>
                </a:ext>
              </a:extLst>
            </p:cNvPr>
            <p:cNvSpPr txBox="1"/>
            <p:nvPr/>
          </p:nvSpPr>
          <p:spPr>
            <a:xfrm>
              <a:off x="4222310" y="10984098"/>
              <a:ext cx="4880302" cy="553997"/>
            </a:xfrm>
            <a:prstGeom prst="rect">
              <a:avLst/>
            </a:prstGeom>
            <a:noFill/>
          </p:spPr>
          <p:txBody>
            <a:bodyPr wrap="square" lIns="0" tIns="0" rIns="0" bIns="0" rtlCol="0">
              <a:spAutoFit/>
            </a:bodyPr>
            <a:lstStyle/>
            <a:p>
              <a:pPr algn="r"/>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Model building</a:t>
              </a:r>
            </a:p>
          </p:txBody>
        </p:sp>
        <p:sp>
          <p:nvSpPr>
            <p:cNvPr id="36" name="TextBox 35">
              <a:extLst>
                <a:ext uri="{FF2B5EF4-FFF2-40B4-BE49-F238E27FC236}">
                  <a16:creationId xmlns:a16="http://schemas.microsoft.com/office/drawing/2014/main" id="{C0132353-0F67-1A87-AA66-7A26523C045E}"/>
                </a:ext>
              </a:extLst>
            </p:cNvPr>
            <p:cNvSpPr txBox="1"/>
            <p:nvPr/>
          </p:nvSpPr>
          <p:spPr>
            <a:xfrm>
              <a:off x="4222310" y="11530099"/>
              <a:ext cx="4880302" cy="1228156"/>
            </a:xfrm>
            <a:prstGeom prst="rect">
              <a:avLst/>
            </a:prstGeom>
            <a:noFill/>
          </p:spPr>
          <p:txBody>
            <a:bodyPr wrap="square" lIns="0" tIns="0" rIns="0" bIns="0" rtlCol="0">
              <a:spAutoFit/>
            </a:bodyPr>
            <a:lstStyle/>
            <a:p>
              <a:pPr algn="r">
                <a:lnSpc>
                  <a:spcPct val="130000"/>
                </a:lnSpc>
                <a:spcAft>
                  <a:spcPts val="600"/>
                </a:spcAft>
              </a:pPr>
              <a:r>
                <a:rPr lang="en-US" sz="1600">
                  <a:solidFill>
                    <a:schemeClr val="bg1"/>
                  </a:solidFill>
                  <a:latin typeface="Calibri" panose="020F0502020204030204"/>
                </a:rPr>
                <a:t>Different steps involved in Model Building</a:t>
              </a:r>
              <a:endPar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C7B1A7DC-A572-53B4-75BA-606CB6D9029C}"/>
              </a:ext>
            </a:extLst>
          </p:cNvPr>
          <p:cNvGrpSpPr/>
          <p:nvPr/>
        </p:nvGrpSpPr>
        <p:grpSpPr>
          <a:xfrm>
            <a:off x="457314" y="3365567"/>
            <a:ext cx="3243376" cy="1008636"/>
            <a:chOff x="2513652" y="6212510"/>
            <a:chExt cx="4896692" cy="2017269"/>
          </a:xfrm>
        </p:grpSpPr>
        <p:sp>
          <p:nvSpPr>
            <p:cNvPr id="38" name="TextBox 37">
              <a:extLst>
                <a:ext uri="{FF2B5EF4-FFF2-40B4-BE49-F238E27FC236}">
                  <a16:creationId xmlns:a16="http://schemas.microsoft.com/office/drawing/2014/main" id="{08C4F5E8-C468-7F8B-2541-377E1942CBDA}"/>
                </a:ext>
              </a:extLst>
            </p:cNvPr>
            <p:cNvSpPr txBox="1"/>
            <p:nvPr/>
          </p:nvSpPr>
          <p:spPr>
            <a:xfrm>
              <a:off x="2513652" y="6212510"/>
              <a:ext cx="4880302" cy="553997"/>
            </a:xfrm>
            <a:prstGeom prst="rect">
              <a:avLst/>
            </a:prstGeom>
            <a:noFill/>
          </p:spPr>
          <p:txBody>
            <a:bodyPr wrap="square" lIns="0" tIns="0" rIns="0" bIns="0" rtlCol="0">
              <a:spAutoFit/>
            </a:bodyPr>
            <a:lstStyle/>
            <a:p>
              <a:pPr algn="r"/>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Model Evaluation</a:t>
              </a:r>
            </a:p>
          </p:txBody>
        </p:sp>
        <p:sp>
          <p:nvSpPr>
            <p:cNvPr id="39" name="TextBox 38">
              <a:extLst>
                <a:ext uri="{FF2B5EF4-FFF2-40B4-BE49-F238E27FC236}">
                  <a16:creationId xmlns:a16="http://schemas.microsoft.com/office/drawing/2014/main" id="{75BBDB69-6996-1076-5A1F-42DF65E173EF}"/>
                </a:ext>
              </a:extLst>
            </p:cNvPr>
            <p:cNvSpPr txBox="1"/>
            <p:nvPr/>
          </p:nvSpPr>
          <p:spPr>
            <a:xfrm>
              <a:off x="2530042" y="6849531"/>
              <a:ext cx="4880302" cy="1380248"/>
            </a:xfrm>
            <a:prstGeom prst="rect">
              <a:avLst/>
            </a:prstGeom>
            <a:noFill/>
          </p:spPr>
          <p:txBody>
            <a:bodyPr wrap="square" lIns="0" tIns="0" rIns="0" bIns="0" rtlCol="0">
              <a:spAutoFit/>
            </a:bodyPr>
            <a:lstStyle/>
            <a:p>
              <a:pPr algn="r">
                <a:lnSpc>
                  <a:spcPct val="130000"/>
                </a:lnSpc>
                <a:spcAft>
                  <a:spcPts val="600"/>
                </a:spcAft>
              </a:pPr>
              <a:r>
                <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rPr>
                <a:t>Evaluate the solution</a:t>
              </a:r>
            </a:p>
            <a:p>
              <a:pPr algn="r">
                <a:lnSpc>
                  <a:spcPct val="130000"/>
                </a:lnSpc>
                <a:spcAft>
                  <a:spcPts val="600"/>
                </a:spcAft>
              </a:pPr>
              <a:endPar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85FE86DD-7E34-DECA-3987-C2202A2737B6}"/>
              </a:ext>
            </a:extLst>
          </p:cNvPr>
          <p:cNvGrpSpPr/>
          <p:nvPr/>
        </p:nvGrpSpPr>
        <p:grpSpPr>
          <a:xfrm>
            <a:off x="2111155" y="1602583"/>
            <a:ext cx="2440151" cy="529418"/>
            <a:chOff x="4222310" y="3205164"/>
            <a:chExt cx="4880302" cy="1058834"/>
          </a:xfrm>
        </p:grpSpPr>
        <p:sp>
          <p:nvSpPr>
            <p:cNvPr id="41" name="TextBox 40">
              <a:extLst>
                <a:ext uri="{FF2B5EF4-FFF2-40B4-BE49-F238E27FC236}">
                  <a16:creationId xmlns:a16="http://schemas.microsoft.com/office/drawing/2014/main" id="{059754CF-6622-B6FA-E64E-476320255EE5}"/>
                </a:ext>
              </a:extLst>
            </p:cNvPr>
            <p:cNvSpPr txBox="1"/>
            <p:nvPr/>
          </p:nvSpPr>
          <p:spPr>
            <a:xfrm>
              <a:off x="4222310" y="3205164"/>
              <a:ext cx="4880302" cy="553997"/>
            </a:xfrm>
            <a:prstGeom prst="rect">
              <a:avLst/>
            </a:prstGeom>
            <a:noFill/>
          </p:spPr>
          <p:txBody>
            <a:bodyPr wrap="square" lIns="0" tIns="0" rIns="0" bIns="0" rtlCol="0">
              <a:spAutoFit/>
            </a:bodyPr>
            <a:lstStyle/>
            <a:p>
              <a:pPr algn="r"/>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Future SCOPE</a:t>
              </a:r>
            </a:p>
          </p:txBody>
        </p:sp>
        <p:sp>
          <p:nvSpPr>
            <p:cNvPr id="42" name="TextBox 41">
              <a:extLst>
                <a:ext uri="{FF2B5EF4-FFF2-40B4-BE49-F238E27FC236}">
                  <a16:creationId xmlns:a16="http://schemas.microsoft.com/office/drawing/2014/main" id="{A0E43121-8916-BEEB-41E3-2BAEF41F7BD5}"/>
                </a:ext>
              </a:extLst>
            </p:cNvPr>
            <p:cNvSpPr txBox="1"/>
            <p:nvPr/>
          </p:nvSpPr>
          <p:spPr>
            <a:xfrm>
              <a:off x="4222310" y="3751165"/>
              <a:ext cx="4880302" cy="512833"/>
            </a:xfrm>
            <a:prstGeom prst="rect">
              <a:avLst/>
            </a:prstGeom>
            <a:noFill/>
          </p:spPr>
          <p:txBody>
            <a:bodyPr wrap="square" lIns="0" tIns="0" rIns="0" bIns="0" rtlCol="0">
              <a:spAutoFit/>
            </a:bodyPr>
            <a:lstStyle/>
            <a:p>
              <a:pPr algn="r">
                <a:lnSpc>
                  <a:spcPct val="130000"/>
                </a:lnSpc>
                <a:spcAft>
                  <a:spcPts val="600"/>
                </a:spcAft>
              </a:pPr>
              <a:r>
                <a:rPr lang="en-US" sz="1400" spc="25" dirty="0">
                  <a:solidFill>
                    <a:schemeClr val="bg1"/>
                  </a:solidFill>
                  <a:latin typeface="Open Sans" panose="020B0606030504020204" pitchFamily="34" charset="0"/>
                  <a:ea typeface="Open Sans" panose="020B0606030504020204" pitchFamily="34" charset="0"/>
                  <a:cs typeface="Open Sans" panose="020B0606030504020204" pitchFamily="34" charset="0"/>
                </a:rPr>
                <a:t>A Real-time Application</a:t>
              </a:r>
            </a:p>
          </p:txBody>
        </p:sp>
      </p:grpSp>
      <p:grpSp>
        <p:nvGrpSpPr>
          <p:cNvPr id="43" name="Group 42">
            <a:extLst>
              <a:ext uri="{FF2B5EF4-FFF2-40B4-BE49-F238E27FC236}">
                <a16:creationId xmlns:a16="http://schemas.microsoft.com/office/drawing/2014/main" id="{1A235C4A-06CF-CD5F-DC54-6CE01C27318D}"/>
              </a:ext>
            </a:extLst>
          </p:cNvPr>
          <p:cNvGrpSpPr/>
          <p:nvPr/>
        </p:nvGrpSpPr>
        <p:grpSpPr>
          <a:xfrm>
            <a:off x="4520283" y="3460889"/>
            <a:ext cx="420327" cy="409667"/>
            <a:chOff x="2212975" y="1027113"/>
            <a:chExt cx="438150" cy="427038"/>
          </a:xfrm>
          <a:solidFill>
            <a:schemeClr val="bg1"/>
          </a:solidFill>
        </p:grpSpPr>
        <p:sp>
          <p:nvSpPr>
            <p:cNvPr id="44" name="Freeform 126">
              <a:extLst>
                <a:ext uri="{FF2B5EF4-FFF2-40B4-BE49-F238E27FC236}">
                  <a16:creationId xmlns:a16="http://schemas.microsoft.com/office/drawing/2014/main" id="{CB8439DA-E6D2-5ED4-36BA-7FC5E6F471CB}"/>
                </a:ext>
              </a:extLst>
            </p:cNvPr>
            <p:cNvSpPr>
              <a:spLocks noEditPoints="1"/>
            </p:cNvSpPr>
            <p:nvPr/>
          </p:nvSpPr>
          <p:spPr bwMode="auto">
            <a:xfrm>
              <a:off x="2212975" y="1027113"/>
              <a:ext cx="438150" cy="427038"/>
            </a:xfrm>
            <a:custGeom>
              <a:avLst/>
              <a:gdLst>
                <a:gd name="T0" fmla="*/ 345 w 438"/>
                <a:gd name="T1" fmla="*/ 169 h 426"/>
                <a:gd name="T2" fmla="*/ 424 w 438"/>
                <a:gd name="T3" fmla="*/ 52 h 426"/>
                <a:gd name="T4" fmla="*/ 409 w 438"/>
                <a:gd name="T5" fmla="*/ 49 h 426"/>
                <a:gd name="T6" fmla="*/ 360 w 438"/>
                <a:gd name="T7" fmla="*/ 96 h 426"/>
                <a:gd name="T8" fmla="*/ 337 w 438"/>
                <a:gd name="T9" fmla="*/ 75 h 426"/>
                <a:gd name="T10" fmla="*/ 383 w 438"/>
                <a:gd name="T11" fmla="*/ 23 h 426"/>
                <a:gd name="T12" fmla="*/ 380 w 438"/>
                <a:gd name="T13" fmla="*/ 8 h 426"/>
                <a:gd name="T14" fmla="*/ 288 w 438"/>
                <a:gd name="T15" fmla="*/ 24 h 426"/>
                <a:gd name="T16" fmla="*/ 119 w 438"/>
                <a:gd name="T17" fmla="*/ 261 h 426"/>
                <a:gd name="T18" fmla="*/ 31 w 438"/>
                <a:gd name="T19" fmla="*/ 282 h 426"/>
                <a:gd name="T20" fmla="*/ 21 w 438"/>
                <a:gd name="T21" fmla="*/ 379 h 426"/>
                <a:gd name="T22" fmla="*/ 75 w 438"/>
                <a:gd name="T23" fmla="*/ 331 h 426"/>
                <a:gd name="T24" fmla="*/ 101 w 438"/>
                <a:gd name="T25" fmla="*/ 350 h 426"/>
                <a:gd name="T26" fmla="*/ 55 w 438"/>
                <a:gd name="T27" fmla="*/ 403 h 426"/>
                <a:gd name="T28" fmla="*/ 58 w 438"/>
                <a:gd name="T29" fmla="*/ 418 h 426"/>
                <a:gd name="T30" fmla="*/ 93 w 438"/>
                <a:gd name="T31" fmla="*/ 426 h 426"/>
                <a:gd name="T32" fmla="*/ 171 w 438"/>
                <a:gd name="T33" fmla="*/ 313 h 426"/>
                <a:gd name="T34" fmla="*/ 137 w 438"/>
                <a:gd name="T35" fmla="*/ 388 h 426"/>
                <a:gd name="T36" fmla="*/ 79 w 438"/>
                <a:gd name="T37" fmla="*/ 405 h 426"/>
                <a:gd name="T38" fmla="*/ 115 w 438"/>
                <a:gd name="T39" fmla="*/ 337 h 426"/>
                <a:gd name="T40" fmla="*/ 79 w 438"/>
                <a:gd name="T41" fmla="*/ 310 h 426"/>
                <a:gd name="T42" fmla="*/ 27 w 438"/>
                <a:gd name="T43" fmla="*/ 352 h 426"/>
                <a:gd name="T44" fmla="*/ 93 w 438"/>
                <a:gd name="T45" fmla="*/ 275 h 426"/>
                <a:gd name="T46" fmla="*/ 128 w 438"/>
                <a:gd name="T47" fmla="*/ 278 h 426"/>
                <a:gd name="T48" fmla="*/ 287 w 438"/>
                <a:gd name="T49" fmla="*/ 111 h 426"/>
                <a:gd name="T50" fmla="*/ 345 w 438"/>
                <a:gd name="T51" fmla="*/ 18 h 426"/>
                <a:gd name="T52" fmla="*/ 324 w 438"/>
                <a:gd name="T53" fmla="*/ 55 h 426"/>
                <a:gd name="T54" fmla="*/ 344 w 438"/>
                <a:gd name="T55" fmla="*/ 108 h 426"/>
                <a:gd name="T56" fmla="*/ 377 w 438"/>
                <a:gd name="T57" fmla="*/ 108 h 426"/>
                <a:gd name="T58" fmla="*/ 394 w 438"/>
                <a:gd name="T59" fmla="*/ 130 h 426"/>
                <a:gd name="T60" fmla="*/ 321 w 438"/>
                <a:gd name="T61" fmla="*/ 145 h 426"/>
                <a:gd name="T62" fmla="*/ 154 w 438"/>
                <a:gd name="T63" fmla="*/ 304 h 426"/>
                <a:gd name="T64" fmla="*/ 137 w 438"/>
                <a:gd name="T65" fmla="*/ 38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8" h="426">
                  <a:moveTo>
                    <a:pt x="320" y="165"/>
                  </a:moveTo>
                  <a:cubicBezTo>
                    <a:pt x="328" y="167"/>
                    <a:pt x="336" y="169"/>
                    <a:pt x="345" y="169"/>
                  </a:cubicBezTo>
                  <a:cubicBezTo>
                    <a:pt x="368" y="169"/>
                    <a:pt x="391" y="159"/>
                    <a:pt x="407" y="143"/>
                  </a:cubicBezTo>
                  <a:cubicBezTo>
                    <a:pt x="431" y="119"/>
                    <a:pt x="438" y="83"/>
                    <a:pt x="424" y="52"/>
                  </a:cubicBezTo>
                  <a:cubicBezTo>
                    <a:pt x="423" y="49"/>
                    <a:pt x="420" y="47"/>
                    <a:pt x="417" y="46"/>
                  </a:cubicBezTo>
                  <a:cubicBezTo>
                    <a:pt x="414" y="46"/>
                    <a:pt x="411" y="47"/>
                    <a:pt x="409" y="49"/>
                  </a:cubicBezTo>
                  <a:cubicBezTo>
                    <a:pt x="363" y="95"/>
                    <a:pt x="363" y="95"/>
                    <a:pt x="363" y="95"/>
                  </a:cubicBezTo>
                  <a:cubicBezTo>
                    <a:pt x="362" y="96"/>
                    <a:pt x="361" y="96"/>
                    <a:pt x="360" y="96"/>
                  </a:cubicBezTo>
                  <a:cubicBezTo>
                    <a:pt x="359" y="96"/>
                    <a:pt x="358" y="96"/>
                    <a:pt x="357" y="95"/>
                  </a:cubicBezTo>
                  <a:cubicBezTo>
                    <a:pt x="337" y="75"/>
                    <a:pt x="337" y="75"/>
                    <a:pt x="337" y="75"/>
                  </a:cubicBezTo>
                  <a:cubicBezTo>
                    <a:pt x="335" y="73"/>
                    <a:pt x="335" y="70"/>
                    <a:pt x="337" y="69"/>
                  </a:cubicBezTo>
                  <a:cubicBezTo>
                    <a:pt x="383" y="23"/>
                    <a:pt x="383" y="23"/>
                    <a:pt x="383" y="23"/>
                  </a:cubicBezTo>
                  <a:cubicBezTo>
                    <a:pt x="385" y="21"/>
                    <a:pt x="386" y="18"/>
                    <a:pt x="386" y="15"/>
                  </a:cubicBezTo>
                  <a:cubicBezTo>
                    <a:pt x="385" y="12"/>
                    <a:pt x="383" y="9"/>
                    <a:pt x="380" y="8"/>
                  </a:cubicBezTo>
                  <a:cubicBezTo>
                    <a:pt x="369" y="2"/>
                    <a:pt x="357" y="0"/>
                    <a:pt x="345" y="0"/>
                  </a:cubicBezTo>
                  <a:cubicBezTo>
                    <a:pt x="324" y="0"/>
                    <a:pt x="304" y="8"/>
                    <a:pt x="288" y="24"/>
                  </a:cubicBezTo>
                  <a:cubicBezTo>
                    <a:pt x="266" y="47"/>
                    <a:pt x="257" y="82"/>
                    <a:pt x="267" y="112"/>
                  </a:cubicBezTo>
                  <a:cubicBezTo>
                    <a:pt x="119" y="261"/>
                    <a:pt x="119" y="261"/>
                    <a:pt x="119" y="261"/>
                  </a:cubicBezTo>
                  <a:cubicBezTo>
                    <a:pt x="111" y="258"/>
                    <a:pt x="102" y="257"/>
                    <a:pt x="93" y="257"/>
                  </a:cubicBezTo>
                  <a:cubicBezTo>
                    <a:pt x="70" y="257"/>
                    <a:pt x="47" y="266"/>
                    <a:pt x="31" y="282"/>
                  </a:cubicBezTo>
                  <a:cubicBezTo>
                    <a:pt x="7" y="306"/>
                    <a:pt x="0" y="342"/>
                    <a:pt x="14" y="374"/>
                  </a:cubicBezTo>
                  <a:cubicBezTo>
                    <a:pt x="15" y="376"/>
                    <a:pt x="18" y="379"/>
                    <a:pt x="21" y="379"/>
                  </a:cubicBezTo>
                  <a:cubicBezTo>
                    <a:pt x="24" y="380"/>
                    <a:pt x="27" y="379"/>
                    <a:pt x="29" y="376"/>
                  </a:cubicBezTo>
                  <a:cubicBezTo>
                    <a:pt x="75" y="331"/>
                    <a:pt x="75" y="331"/>
                    <a:pt x="75" y="331"/>
                  </a:cubicBezTo>
                  <a:cubicBezTo>
                    <a:pt x="77" y="329"/>
                    <a:pt x="80" y="328"/>
                    <a:pt x="81" y="330"/>
                  </a:cubicBezTo>
                  <a:cubicBezTo>
                    <a:pt x="101" y="350"/>
                    <a:pt x="101" y="350"/>
                    <a:pt x="101" y="350"/>
                  </a:cubicBezTo>
                  <a:cubicBezTo>
                    <a:pt x="103" y="352"/>
                    <a:pt x="103" y="355"/>
                    <a:pt x="101" y="357"/>
                  </a:cubicBezTo>
                  <a:cubicBezTo>
                    <a:pt x="55" y="403"/>
                    <a:pt x="55" y="403"/>
                    <a:pt x="55" y="403"/>
                  </a:cubicBezTo>
                  <a:cubicBezTo>
                    <a:pt x="53" y="405"/>
                    <a:pt x="52" y="408"/>
                    <a:pt x="53" y="411"/>
                  </a:cubicBezTo>
                  <a:cubicBezTo>
                    <a:pt x="53" y="414"/>
                    <a:pt x="55" y="416"/>
                    <a:pt x="58" y="418"/>
                  </a:cubicBezTo>
                  <a:cubicBezTo>
                    <a:pt x="69" y="423"/>
                    <a:pt x="81" y="426"/>
                    <a:pt x="93" y="426"/>
                  </a:cubicBezTo>
                  <a:cubicBezTo>
                    <a:pt x="93" y="426"/>
                    <a:pt x="93" y="426"/>
                    <a:pt x="93" y="426"/>
                  </a:cubicBezTo>
                  <a:cubicBezTo>
                    <a:pt x="114" y="426"/>
                    <a:pt x="135" y="417"/>
                    <a:pt x="150" y="401"/>
                  </a:cubicBezTo>
                  <a:cubicBezTo>
                    <a:pt x="173" y="379"/>
                    <a:pt x="181" y="343"/>
                    <a:pt x="171" y="313"/>
                  </a:cubicBezTo>
                  <a:lnTo>
                    <a:pt x="320" y="165"/>
                  </a:lnTo>
                  <a:close/>
                  <a:moveTo>
                    <a:pt x="137" y="388"/>
                  </a:moveTo>
                  <a:cubicBezTo>
                    <a:pt x="125" y="400"/>
                    <a:pt x="109" y="407"/>
                    <a:pt x="93" y="407"/>
                  </a:cubicBezTo>
                  <a:cubicBezTo>
                    <a:pt x="88" y="407"/>
                    <a:pt x="84" y="406"/>
                    <a:pt x="79" y="405"/>
                  </a:cubicBezTo>
                  <a:cubicBezTo>
                    <a:pt x="114" y="370"/>
                    <a:pt x="114" y="370"/>
                    <a:pt x="114" y="370"/>
                  </a:cubicBezTo>
                  <a:cubicBezTo>
                    <a:pt x="123" y="361"/>
                    <a:pt x="124" y="346"/>
                    <a:pt x="115" y="337"/>
                  </a:cubicBezTo>
                  <a:cubicBezTo>
                    <a:pt x="95" y="317"/>
                    <a:pt x="95" y="317"/>
                    <a:pt x="95" y="317"/>
                  </a:cubicBezTo>
                  <a:cubicBezTo>
                    <a:pt x="91" y="312"/>
                    <a:pt x="85" y="310"/>
                    <a:pt x="79" y="310"/>
                  </a:cubicBezTo>
                  <a:cubicBezTo>
                    <a:pt x="73" y="310"/>
                    <a:pt x="66" y="313"/>
                    <a:pt x="62" y="317"/>
                  </a:cubicBezTo>
                  <a:cubicBezTo>
                    <a:pt x="27" y="352"/>
                    <a:pt x="27" y="352"/>
                    <a:pt x="27" y="352"/>
                  </a:cubicBezTo>
                  <a:cubicBezTo>
                    <a:pt x="23" y="332"/>
                    <a:pt x="29" y="311"/>
                    <a:pt x="45" y="295"/>
                  </a:cubicBezTo>
                  <a:cubicBezTo>
                    <a:pt x="57" y="283"/>
                    <a:pt x="75" y="275"/>
                    <a:pt x="93" y="275"/>
                  </a:cubicBezTo>
                  <a:cubicBezTo>
                    <a:pt x="102" y="275"/>
                    <a:pt x="110" y="277"/>
                    <a:pt x="117" y="280"/>
                  </a:cubicBezTo>
                  <a:cubicBezTo>
                    <a:pt x="121" y="282"/>
                    <a:pt x="125" y="281"/>
                    <a:pt x="128" y="278"/>
                  </a:cubicBezTo>
                  <a:cubicBezTo>
                    <a:pt x="285" y="121"/>
                    <a:pt x="285" y="121"/>
                    <a:pt x="285" y="121"/>
                  </a:cubicBezTo>
                  <a:cubicBezTo>
                    <a:pt x="287" y="118"/>
                    <a:pt x="288" y="114"/>
                    <a:pt x="287" y="111"/>
                  </a:cubicBezTo>
                  <a:cubicBezTo>
                    <a:pt x="277" y="87"/>
                    <a:pt x="283" y="56"/>
                    <a:pt x="301" y="37"/>
                  </a:cubicBezTo>
                  <a:cubicBezTo>
                    <a:pt x="313" y="25"/>
                    <a:pt x="329" y="18"/>
                    <a:pt x="345" y="18"/>
                  </a:cubicBezTo>
                  <a:cubicBezTo>
                    <a:pt x="350" y="18"/>
                    <a:pt x="355" y="19"/>
                    <a:pt x="359" y="20"/>
                  </a:cubicBezTo>
                  <a:cubicBezTo>
                    <a:pt x="324" y="55"/>
                    <a:pt x="324" y="55"/>
                    <a:pt x="324" y="55"/>
                  </a:cubicBezTo>
                  <a:cubicBezTo>
                    <a:pt x="315" y="65"/>
                    <a:pt x="315" y="79"/>
                    <a:pt x="324" y="88"/>
                  </a:cubicBezTo>
                  <a:cubicBezTo>
                    <a:pt x="344" y="108"/>
                    <a:pt x="344" y="108"/>
                    <a:pt x="344" y="108"/>
                  </a:cubicBezTo>
                  <a:cubicBezTo>
                    <a:pt x="348" y="112"/>
                    <a:pt x="354" y="115"/>
                    <a:pt x="360" y="115"/>
                  </a:cubicBezTo>
                  <a:cubicBezTo>
                    <a:pt x="366" y="115"/>
                    <a:pt x="372" y="112"/>
                    <a:pt x="377" y="108"/>
                  </a:cubicBezTo>
                  <a:cubicBezTo>
                    <a:pt x="411" y="73"/>
                    <a:pt x="411" y="73"/>
                    <a:pt x="411" y="73"/>
                  </a:cubicBezTo>
                  <a:cubicBezTo>
                    <a:pt x="415" y="93"/>
                    <a:pt x="409" y="115"/>
                    <a:pt x="394" y="130"/>
                  </a:cubicBezTo>
                  <a:cubicBezTo>
                    <a:pt x="381" y="143"/>
                    <a:pt x="363" y="150"/>
                    <a:pt x="345" y="150"/>
                  </a:cubicBezTo>
                  <a:cubicBezTo>
                    <a:pt x="337" y="150"/>
                    <a:pt x="329" y="148"/>
                    <a:pt x="321" y="145"/>
                  </a:cubicBezTo>
                  <a:cubicBezTo>
                    <a:pt x="318" y="144"/>
                    <a:pt x="314" y="144"/>
                    <a:pt x="311" y="147"/>
                  </a:cubicBezTo>
                  <a:cubicBezTo>
                    <a:pt x="154" y="304"/>
                    <a:pt x="154" y="304"/>
                    <a:pt x="154" y="304"/>
                  </a:cubicBezTo>
                  <a:cubicBezTo>
                    <a:pt x="151" y="307"/>
                    <a:pt x="150" y="311"/>
                    <a:pt x="152" y="315"/>
                  </a:cubicBezTo>
                  <a:cubicBezTo>
                    <a:pt x="162" y="339"/>
                    <a:pt x="156" y="370"/>
                    <a:pt x="137" y="388"/>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45" name="Freeform 127">
              <a:extLst>
                <a:ext uri="{FF2B5EF4-FFF2-40B4-BE49-F238E27FC236}">
                  <a16:creationId xmlns:a16="http://schemas.microsoft.com/office/drawing/2014/main" id="{1EA309B0-4AFE-064E-7873-D5DE05E0076F}"/>
                </a:ext>
              </a:extLst>
            </p:cNvPr>
            <p:cNvSpPr>
              <a:spLocks/>
            </p:cNvSpPr>
            <p:nvPr/>
          </p:nvSpPr>
          <p:spPr bwMode="auto">
            <a:xfrm>
              <a:off x="2447925" y="1257300"/>
              <a:ext cx="198438" cy="193675"/>
            </a:xfrm>
            <a:custGeom>
              <a:avLst/>
              <a:gdLst>
                <a:gd name="T0" fmla="*/ 56 w 197"/>
                <a:gd name="T1" fmla="*/ 3 h 194"/>
                <a:gd name="T2" fmla="*/ 43 w 197"/>
                <a:gd name="T3" fmla="*/ 3 h 194"/>
                <a:gd name="T4" fmla="*/ 43 w 197"/>
                <a:gd name="T5" fmla="*/ 16 h 194"/>
                <a:gd name="T6" fmla="*/ 174 w 197"/>
                <a:gd name="T7" fmla="*/ 147 h 194"/>
                <a:gd name="T8" fmla="*/ 174 w 197"/>
                <a:gd name="T9" fmla="*/ 154 h 194"/>
                <a:gd name="T10" fmla="*/ 155 w 197"/>
                <a:gd name="T11" fmla="*/ 174 h 194"/>
                <a:gd name="T12" fmla="*/ 152 w 197"/>
                <a:gd name="T13" fmla="*/ 175 h 194"/>
                <a:gd name="T14" fmla="*/ 152 w 197"/>
                <a:gd name="T15" fmla="*/ 175 h 194"/>
                <a:gd name="T16" fmla="*/ 148 w 197"/>
                <a:gd name="T17" fmla="*/ 174 h 194"/>
                <a:gd name="T18" fmla="*/ 17 w 197"/>
                <a:gd name="T19" fmla="*/ 43 h 194"/>
                <a:gd name="T20" fmla="*/ 4 w 197"/>
                <a:gd name="T21" fmla="*/ 43 h 194"/>
                <a:gd name="T22" fmla="*/ 4 w 197"/>
                <a:gd name="T23" fmla="*/ 56 h 194"/>
                <a:gd name="T24" fmla="*/ 135 w 197"/>
                <a:gd name="T25" fmla="*/ 187 h 194"/>
                <a:gd name="T26" fmla="*/ 152 w 197"/>
                <a:gd name="T27" fmla="*/ 194 h 194"/>
                <a:gd name="T28" fmla="*/ 152 w 197"/>
                <a:gd name="T29" fmla="*/ 194 h 194"/>
                <a:gd name="T30" fmla="*/ 169 w 197"/>
                <a:gd name="T31" fmla="*/ 187 h 194"/>
                <a:gd name="T32" fmla="*/ 187 w 197"/>
                <a:gd name="T33" fmla="*/ 167 h 194"/>
                <a:gd name="T34" fmla="*/ 187 w 197"/>
                <a:gd name="T35" fmla="*/ 134 h 194"/>
                <a:gd name="T36" fmla="*/ 56 w 197"/>
                <a:gd name="T37"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7" h="194">
                  <a:moveTo>
                    <a:pt x="56" y="3"/>
                  </a:moveTo>
                  <a:cubicBezTo>
                    <a:pt x="53" y="0"/>
                    <a:pt x="47" y="0"/>
                    <a:pt x="43" y="3"/>
                  </a:cubicBezTo>
                  <a:cubicBezTo>
                    <a:pt x="39" y="7"/>
                    <a:pt x="39" y="13"/>
                    <a:pt x="43" y="16"/>
                  </a:cubicBezTo>
                  <a:cubicBezTo>
                    <a:pt x="174" y="147"/>
                    <a:pt x="174" y="147"/>
                    <a:pt x="174" y="147"/>
                  </a:cubicBezTo>
                  <a:cubicBezTo>
                    <a:pt x="176" y="149"/>
                    <a:pt x="176" y="152"/>
                    <a:pt x="174" y="154"/>
                  </a:cubicBezTo>
                  <a:cubicBezTo>
                    <a:pt x="155" y="174"/>
                    <a:pt x="155" y="174"/>
                    <a:pt x="155" y="174"/>
                  </a:cubicBezTo>
                  <a:cubicBezTo>
                    <a:pt x="154" y="175"/>
                    <a:pt x="153" y="175"/>
                    <a:pt x="152" y="175"/>
                  </a:cubicBezTo>
                  <a:cubicBezTo>
                    <a:pt x="152" y="175"/>
                    <a:pt x="152" y="175"/>
                    <a:pt x="152" y="175"/>
                  </a:cubicBezTo>
                  <a:cubicBezTo>
                    <a:pt x="151" y="175"/>
                    <a:pt x="149" y="175"/>
                    <a:pt x="148" y="174"/>
                  </a:cubicBezTo>
                  <a:cubicBezTo>
                    <a:pt x="17" y="43"/>
                    <a:pt x="17" y="43"/>
                    <a:pt x="17" y="43"/>
                  </a:cubicBezTo>
                  <a:cubicBezTo>
                    <a:pt x="13" y="39"/>
                    <a:pt x="7" y="39"/>
                    <a:pt x="4" y="43"/>
                  </a:cubicBezTo>
                  <a:cubicBezTo>
                    <a:pt x="0" y="46"/>
                    <a:pt x="0" y="52"/>
                    <a:pt x="4" y="56"/>
                  </a:cubicBezTo>
                  <a:cubicBezTo>
                    <a:pt x="135" y="187"/>
                    <a:pt x="135" y="187"/>
                    <a:pt x="135" y="187"/>
                  </a:cubicBezTo>
                  <a:cubicBezTo>
                    <a:pt x="140" y="191"/>
                    <a:pt x="146" y="194"/>
                    <a:pt x="152" y="194"/>
                  </a:cubicBezTo>
                  <a:cubicBezTo>
                    <a:pt x="152" y="194"/>
                    <a:pt x="152" y="194"/>
                    <a:pt x="152" y="194"/>
                  </a:cubicBezTo>
                  <a:cubicBezTo>
                    <a:pt x="158" y="194"/>
                    <a:pt x="164" y="191"/>
                    <a:pt x="169" y="187"/>
                  </a:cubicBezTo>
                  <a:cubicBezTo>
                    <a:pt x="187" y="167"/>
                    <a:pt x="187" y="167"/>
                    <a:pt x="187" y="167"/>
                  </a:cubicBezTo>
                  <a:cubicBezTo>
                    <a:pt x="197" y="158"/>
                    <a:pt x="197" y="143"/>
                    <a:pt x="187" y="134"/>
                  </a:cubicBezTo>
                  <a:lnTo>
                    <a:pt x="56" y="3"/>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46" name="Freeform 128">
              <a:extLst>
                <a:ext uri="{FF2B5EF4-FFF2-40B4-BE49-F238E27FC236}">
                  <a16:creationId xmlns:a16="http://schemas.microsoft.com/office/drawing/2014/main" id="{8AA9C7E8-CB1B-F148-1834-5CFF5FDDC4CE}"/>
                </a:ext>
              </a:extLst>
            </p:cNvPr>
            <p:cNvSpPr>
              <a:spLocks noEditPoints="1"/>
            </p:cNvSpPr>
            <p:nvPr/>
          </p:nvSpPr>
          <p:spPr bwMode="auto">
            <a:xfrm>
              <a:off x="2219325" y="1027113"/>
              <a:ext cx="177800" cy="176213"/>
            </a:xfrm>
            <a:custGeom>
              <a:avLst/>
              <a:gdLst>
                <a:gd name="T0" fmla="*/ 43 w 178"/>
                <a:gd name="T1" fmla="*/ 83 h 177"/>
                <a:gd name="T2" fmla="*/ 49 w 178"/>
                <a:gd name="T3" fmla="*/ 85 h 177"/>
                <a:gd name="T4" fmla="*/ 56 w 178"/>
                <a:gd name="T5" fmla="*/ 83 h 177"/>
                <a:gd name="T6" fmla="*/ 62 w 178"/>
                <a:gd name="T7" fmla="*/ 76 h 177"/>
                <a:gd name="T8" fmla="*/ 161 w 178"/>
                <a:gd name="T9" fmla="*/ 174 h 177"/>
                <a:gd name="T10" fmla="*/ 167 w 178"/>
                <a:gd name="T11" fmla="*/ 177 h 177"/>
                <a:gd name="T12" fmla="*/ 174 w 178"/>
                <a:gd name="T13" fmla="*/ 174 h 177"/>
                <a:gd name="T14" fmla="*/ 174 w 178"/>
                <a:gd name="T15" fmla="*/ 161 h 177"/>
                <a:gd name="T16" fmla="*/ 76 w 178"/>
                <a:gd name="T17" fmla="*/ 63 h 177"/>
                <a:gd name="T18" fmla="*/ 82 w 178"/>
                <a:gd name="T19" fmla="*/ 57 h 177"/>
                <a:gd name="T20" fmla="*/ 82 w 178"/>
                <a:gd name="T21" fmla="*/ 43 h 177"/>
                <a:gd name="T22" fmla="*/ 43 w 178"/>
                <a:gd name="T23" fmla="*/ 4 h 177"/>
                <a:gd name="T24" fmla="*/ 30 w 178"/>
                <a:gd name="T25" fmla="*/ 4 h 177"/>
                <a:gd name="T26" fmla="*/ 3 w 178"/>
                <a:gd name="T27" fmla="*/ 30 h 177"/>
                <a:gd name="T28" fmla="*/ 3 w 178"/>
                <a:gd name="T29" fmla="*/ 43 h 177"/>
                <a:gd name="T30" fmla="*/ 43 w 178"/>
                <a:gd name="T31" fmla="*/ 83 h 177"/>
                <a:gd name="T32" fmla="*/ 36 w 178"/>
                <a:gd name="T33" fmla="*/ 24 h 177"/>
                <a:gd name="T34" fmla="*/ 62 w 178"/>
                <a:gd name="T35" fmla="*/ 50 h 177"/>
                <a:gd name="T36" fmla="*/ 49 w 178"/>
                <a:gd name="T37" fmla="*/ 63 h 177"/>
                <a:gd name="T38" fmla="*/ 23 w 178"/>
                <a:gd name="T39" fmla="*/ 37 h 177"/>
                <a:gd name="T40" fmla="*/ 36 w 178"/>
                <a:gd name="T41" fmla="*/ 2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77">
                  <a:moveTo>
                    <a:pt x="43" y="83"/>
                  </a:moveTo>
                  <a:cubicBezTo>
                    <a:pt x="45" y="85"/>
                    <a:pt x="47" y="85"/>
                    <a:pt x="49" y="85"/>
                  </a:cubicBezTo>
                  <a:cubicBezTo>
                    <a:pt x="52" y="85"/>
                    <a:pt x="54" y="85"/>
                    <a:pt x="56" y="83"/>
                  </a:cubicBezTo>
                  <a:cubicBezTo>
                    <a:pt x="62" y="76"/>
                    <a:pt x="62" y="76"/>
                    <a:pt x="62" y="76"/>
                  </a:cubicBezTo>
                  <a:cubicBezTo>
                    <a:pt x="161" y="174"/>
                    <a:pt x="161" y="174"/>
                    <a:pt x="161" y="174"/>
                  </a:cubicBezTo>
                  <a:cubicBezTo>
                    <a:pt x="163" y="176"/>
                    <a:pt x="165" y="177"/>
                    <a:pt x="167" y="177"/>
                  </a:cubicBezTo>
                  <a:cubicBezTo>
                    <a:pt x="170" y="177"/>
                    <a:pt x="172" y="176"/>
                    <a:pt x="174" y="174"/>
                  </a:cubicBezTo>
                  <a:cubicBezTo>
                    <a:pt x="178" y="171"/>
                    <a:pt x="178" y="165"/>
                    <a:pt x="174" y="161"/>
                  </a:cubicBezTo>
                  <a:cubicBezTo>
                    <a:pt x="76" y="63"/>
                    <a:pt x="76" y="63"/>
                    <a:pt x="76" y="63"/>
                  </a:cubicBezTo>
                  <a:cubicBezTo>
                    <a:pt x="82" y="57"/>
                    <a:pt x="82" y="57"/>
                    <a:pt x="82" y="57"/>
                  </a:cubicBezTo>
                  <a:cubicBezTo>
                    <a:pt x="86" y="53"/>
                    <a:pt x="86" y="47"/>
                    <a:pt x="82" y="43"/>
                  </a:cubicBezTo>
                  <a:cubicBezTo>
                    <a:pt x="43" y="4"/>
                    <a:pt x="43" y="4"/>
                    <a:pt x="43" y="4"/>
                  </a:cubicBezTo>
                  <a:cubicBezTo>
                    <a:pt x="39" y="0"/>
                    <a:pt x="33" y="0"/>
                    <a:pt x="30" y="4"/>
                  </a:cubicBezTo>
                  <a:cubicBezTo>
                    <a:pt x="3" y="30"/>
                    <a:pt x="3" y="30"/>
                    <a:pt x="3" y="30"/>
                  </a:cubicBezTo>
                  <a:cubicBezTo>
                    <a:pt x="0" y="34"/>
                    <a:pt x="0" y="40"/>
                    <a:pt x="3" y="43"/>
                  </a:cubicBezTo>
                  <a:lnTo>
                    <a:pt x="43" y="83"/>
                  </a:lnTo>
                  <a:close/>
                  <a:moveTo>
                    <a:pt x="36" y="24"/>
                  </a:moveTo>
                  <a:cubicBezTo>
                    <a:pt x="62" y="50"/>
                    <a:pt x="62" y="50"/>
                    <a:pt x="62" y="50"/>
                  </a:cubicBezTo>
                  <a:cubicBezTo>
                    <a:pt x="49" y="63"/>
                    <a:pt x="49" y="63"/>
                    <a:pt x="49" y="63"/>
                  </a:cubicBezTo>
                  <a:cubicBezTo>
                    <a:pt x="23" y="37"/>
                    <a:pt x="23" y="37"/>
                    <a:pt x="23" y="37"/>
                  </a:cubicBezTo>
                  <a:lnTo>
                    <a:pt x="36" y="24"/>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47" name="Group 46">
            <a:extLst>
              <a:ext uri="{FF2B5EF4-FFF2-40B4-BE49-F238E27FC236}">
                <a16:creationId xmlns:a16="http://schemas.microsoft.com/office/drawing/2014/main" id="{0B9C2D9F-CE7C-8D0A-1C61-B8B264758C9E}"/>
              </a:ext>
            </a:extLst>
          </p:cNvPr>
          <p:cNvGrpSpPr/>
          <p:nvPr/>
        </p:nvGrpSpPr>
        <p:grpSpPr>
          <a:xfrm>
            <a:off x="5244551" y="4745922"/>
            <a:ext cx="290879" cy="408142"/>
            <a:chOff x="7912100" y="1027113"/>
            <a:chExt cx="303213" cy="425450"/>
          </a:xfrm>
          <a:solidFill>
            <a:schemeClr val="bg1"/>
          </a:solidFill>
        </p:grpSpPr>
        <p:sp>
          <p:nvSpPr>
            <p:cNvPr id="48" name="Freeform 140">
              <a:extLst>
                <a:ext uri="{FF2B5EF4-FFF2-40B4-BE49-F238E27FC236}">
                  <a16:creationId xmlns:a16="http://schemas.microsoft.com/office/drawing/2014/main" id="{7CB80FFF-B351-E5E6-F24B-5CAC00370128}"/>
                </a:ext>
              </a:extLst>
            </p:cNvPr>
            <p:cNvSpPr>
              <a:spLocks/>
            </p:cNvSpPr>
            <p:nvPr/>
          </p:nvSpPr>
          <p:spPr bwMode="auto">
            <a:xfrm>
              <a:off x="7948613" y="1433513"/>
              <a:ext cx="254000" cy="19050"/>
            </a:xfrm>
            <a:custGeom>
              <a:avLst/>
              <a:gdLst>
                <a:gd name="T0" fmla="*/ 246 w 255"/>
                <a:gd name="T1" fmla="*/ 0 h 19"/>
                <a:gd name="T2" fmla="*/ 10 w 255"/>
                <a:gd name="T3" fmla="*/ 0 h 19"/>
                <a:gd name="T4" fmla="*/ 0 w 255"/>
                <a:gd name="T5" fmla="*/ 10 h 19"/>
                <a:gd name="T6" fmla="*/ 10 w 255"/>
                <a:gd name="T7" fmla="*/ 19 h 19"/>
                <a:gd name="T8" fmla="*/ 246 w 255"/>
                <a:gd name="T9" fmla="*/ 19 h 19"/>
                <a:gd name="T10" fmla="*/ 255 w 255"/>
                <a:gd name="T11" fmla="*/ 10 h 19"/>
                <a:gd name="T12" fmla="*/ 246 w 25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55" h="19">
                  <a:moveTo>
                    <a:pt x="246" y="0"/>
                  </a:moveTo>
                  <a:cubicBezTo>
                    <a:pt x="10" y="0"/>
                    <a:pt x="10" y="0"/>
                    <a:pt x="10" y="0"/>
                  </a:cubicBezTo>
                  <a:cubicBezTo>
                    <a:pt x="5" y="0"/>
                    <a:pt x="0" y="5"/>
                    <a:pt x="0" y="10"/>
                  </a:cubicBezTo>
                  <a:cubicBezTo>
                    <a:pt x="0" y="15"/>
                    <a:pt x="5" y="19"/>
                    <a:pt x="10" y="19"/>
                  </a:cubicBezTo>
                  <a:cubicBezTo>
                    <a:pt x="246" y="19"/>
                    <a:pt x="246" y="19"/>
                    <a:pt x="246" y="19"/>
                  </a:cubicBezTo>
                  <a:cubicBezTo>
                    <a:pt x="251" y="19"/>
                    <a:pt x="255" y="15"/>
                    <a:pt x="255" y="10"/>
                  </a:cubicBezTo>
                  <a:cubicBezTo>
                    <a:pt x="255" y="5"/>
                    <a:pt x="251" y="0"/>
                    <a:pt x="246" y="0"/>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49" name="Freeform 141">
              <a:extLst>
                <a:ext uri="{FF2B5EF4-FFF2-40B4-BE49-F238E27FC236}">
                  <a16:creationId xmlns:a16="http://schemas.microsoft.com/office/drawing/2014/main" id="{F9C47A14-95AE-A9B6-3C1F-BC58A8642562}"/>
                </a:ext>
              </a:extLst>
            </p:cNvPr>
            <p:cNvSpPr>
              <a:spLocks/>
            </p:cNvSpPr>
            <p:nvPr/>
          </p:nvSpPr>
          <p:spPr bwMode="auto">
            <a:xfrm>
              <a:off x="7912100" y="1027113"/>
              <a:ext cx="277813" cy="400050"/>
            </a:xfrm>
            <a:custGeom>
              <a:avLst/>
              <a:gdLst>
                <a:gd name="T0" fmla="*/ 68 w 278"/>
                <a:gd name="T1" fmla="*/ 189 h 399"/>
                <a:gd name="T2" fmla="*/ 105 w 278"/>
                <a:gd name="T3" fmla="*/ 165 h 399"/>
                <a:gd name="T4" fmla="*/ 134 w 278"/>
                <a:gd name="T5" fmla="*/ 168 h 399"/>
                <a:gd name="T6" fmla="*/ 92 w 278"/>
                <a:gd name="T7" fmla="*/ 230 h 399"/>
                <a:gd name="T8" fmla="*/ 40 w 278"/>
                <a:gd name="T9" fmla="*/ 337 h 399"/>
                <a:gd name="T10" fmla="*/ 66 w 278"/>
                <a:gd name="T11" fmla="*/ 396 h 399"/>
                <a:gd name="T12" fmla="*/ 72 w 278"/>
                <a:gd name="T13" fmla="*/ 399 h 399"/>
                <a:gd name="T14" fmla="*/ 255 w 278"/>
                <a:gd name="T15" fmla="*/ 399 h 399"/>
                <a:gd name="T16" fmla="*/ 265 w 278"/>
                <a:gd name="T17" fmla="*/ 390 h 399"/>
                <a:gd name="T18" fmla="*/ 255 w 278"/>
                <a:gd name="T19" fmla="*/ 380 h 399"/>
                <a:gd name="T20" fmla="*/ 76 w 278"/>
                <a:gd name="T21" fmla="*/ 380 h 399"/>
                <a:gd name="T22" fmla="*/ 59 w 278"/>
                <a:gd name="T23" fmla="*/ 336 h 399"/>
                <a:gd name="T24" fmla="*/ 104 w 278"/>
                <a:gd name="T25" fmla="*/ 244 h 399"/>
                <a:gd name="T26" fmla="*/ 153 w 278"/>
                <a:gd name="T27" fmla="*/ 160 h 399"/>
                <a:gd name="T28" fmla="*/ 170 w 278"/>
                <a:gd name="T29" fmla="*/ 145 h 399"/>
                <a:gd name="T30" fmla="*/ 179 w 278"/>
                <a:gd name="T31" fmla="*/ 97 h 399"/>
                <a:gd name="T32" fmla="*/ 166 w 278"/>
                <a:gd name="T33" fmla="*/ 93 h 399"/>
                <a:gd name="T34" fmla="*/ 162 w 278"/>
                <a:gd name="T35" fmla="*/ 105 h 399"/>
                <a:gd name="T36" fmla="*/ 155 w 278"/>
                <a:gd name="T37" fmla="*/ 135 h 399"/>
                <a:gd name="T38" fmla="*/ 133 w 278"/>
                <a:gd name="T39" fmla="*/ 149 h 399"/>
                <a:gd name="T40" fmla="*/ 110 w 278"/>
                <a:gd name="T41" fmla="*/ 146 h 399"/>
                <a:gd name="T42" fmla="*/ 99 w 278"/>
                <a:gd name="T43" fmla="*/ 146 h 399"/>
                <a:gd name="T44" fmla="*/ 58 w 278"/>
                <a:gd name="T45" fmla="*/ 173 h 399"/>
                <a:gd name="T46" fmla="*/ 50 w 278"/>
                <a:gd name="T47" fmla="*/ 174 h 399"/>
                <a:gd name="T48" fmla="*/ 25 w 278"/>
                <a:gd name="T49" fmla="*/ 149 h 399"/>
                <a:gd name="T50" fmla="*/ 25 w 278"/>
                <a:gd name="T51" fmla="*/ 139 h 399"/>
                <a:gd name="T52" fmla="*/ 26 w 278"/>
                <a:gd name="T53" fmla="*/ 138 h 399"/>
                <a:gd name="T54" fmla="*/ 96 w 278"/>
                <a:gd name="T55" fmla="*/ 56 h 399"/>
                <a:gd name="T56" fmla="*/ 96 w 278"/>
                <a:gd name="T57" fmla="*/ 49 h 399"/>
                <a:gd name="T58" fmla="*/ 91 w 278"/>
                <a:gd name="T59" fmla="*/ 28 h 399"/>
                <a:gd name="T60" fmla="*/ 149 w 278"/>
                <a:gd name="T61" fmla="*/ 45 h 399"/>
                <a:gd name="T62" fmla="*/ 259 w 278"/>
                <a:gd name="T63" fmla="*/ 173 h 399"/>
                <a:gd name="T64" fmla="*/ 233 w 278"/>
                <a:gd name="T65" fmla="*/ 308 h 399"/>
                <a:gd name="T66" fmla="*/ 239 w 278"/>
                <a:gd name="T67" fmla="*/ 320 h 399"/>
                <a:gd name="T68" fmla="*/ 242 w 278"/>
                <a:gd name="T69" fmla="*/ 320 h 399"/>
                <a:gd name="T70" fmla="*/ 251 w 278"/>
                <a:gd name="T71" fmla="*/ 314 h 399"/>
                <a:gd name="T72" fmla="*/ 278 w 278"/>
                <a:gd name="T73" fmla="*/ 173 h 399"/>
                <a:gd name="T74" fmla="*/ 149 w 278"/>
                <a:gd name="T75" fmla="*/ 27 h 399"/>
                <a:gd name="T76" fmla="*/ 84 w 278"/>
                <a:gd name="T77" fmla="*/ 2 h 399"/>
                <a:gd name="T78" fmla="*/ 74 w 278"/>
                <a:gd name="T79" fmla="*/ 1 h 399"/>
                <a:gd name="T80" fmla="*/ 69 w 278"/>
                <a:gd name="T81" fmla="*/ 10 h 399"/>
                <a:gd name="T82" fmla="*/ 77 w 278"/>
                <a:gd name="T83" fmla="*/ 50 h 399"/>
                <a:gd name="T84" fmla="*/ 14 w 278"/>
                <a:gd name="T85" fmla="*/ 124 h 399"/>
                <a:gd name="T86" fmla="*/ 8 w 278"/>
                <a:gd name="T87" fmla="*/ 157 h 399"/>
                <a:gd name="T88" fmla="*/ 45 w 278"/>
                <a:gd name="T89" fmla="*/ 192 h 399"/>
                <a:gd name="T90" fmla="*/ 68 w 278"/>
                <a:gd name="T91" fmla="*/ 18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8" h="399">
                  <a:moveTo>
                    <a:pt x="68" y="189"/>
                  </a:moveTo>
                  <a:cubicBezTo>
                    <a:pt x="81" y="181"/>
                    <a:pt x="97" y="170"/>
                    <a:pt x="105" y="165"/>
                  </a:cubicBezTo>
                  <a:cubicBezTo>
                    <a:pt x="114" y="169"/>
                    <a:pt x="124" y="170"/>
                    <a:pt x="134" y="168"/>
                  </a:cubicBezTo>
                  <a:cubicBezTo>
                    <a:pt x="133" y="186"/>
                    <a:pt x="125" y="200"/>
                    <a:pt x="92" y="230"/>
                  </a:cubicBezTo>
                  <a:cubicBezTo>
                    <a:pt x="59" y="260"/>
                    <a:pt x="40" y="300"/>
                    <a:pt x="40" y="337"/>
                  </a:cubicBezTo>
                  <a:cubicBezTo>
                    <a:pt x="40" y="361"/>
                    <a:pt x="49" y="381"/>
                    <a:pt x="66" y="396"/>
                  </a:cubicBezTo>
                  <a:cubicBezTo>
                    <a:pt x="67" y="398"/>
                    <a:pt x="70" y="399"/>
                    <a:pt x="72" y="399"/>
                  </a:cubicBezTo>
                  <a:cubicBezTo>
                    <a:pt x="255" y="399"/>
                    <a:pt x="255" y="399"/>
                    <a:pt x="255" y="399"/>
                  </a:cubicBezTo>
                  <a:cubicBezTo>
                    <a:pt x="261" y="399"/>
                    <a:pt x="265" y="395"/>
                    <a:pt x="265" y="390"/>
                  </a:cubicBezTo>
                  <a:cubicBezTo>
                    <a:pt x="265" y="384"/>
                    <a:pt x="261" y="380"/>
                    <a:pt x="255" y="380"/>
                  </a:cubicBezTo>
                  <a:cubicBezTo>
                    <a:pt x="76" y="380"/>
                    <a:pt x="76" y="380"/>
                    <a:pt x="76" y="380"/>
                  </a:cubicBezTo>
                  <a:cubicBezTo>
                    <a:pt x="65" y="369"/>
                    <a:pt x="59" y="354"/>
                    <a:pt x="59" y="336"/>
                  </a:cubicBezTo>
                  <a:cubicBezTo>
                    <a:pt x="59" y="306"/>
                    <a:pt x="76" y="270"/>
                    <a:pt x="104" y="244"/>
                  </a:cubicBezTo>
                  <a:cubicBezTo>
                    <a:pt x="143" y="208"/>
                    <a:pt x="153" y="191"/>
                    <a:pt x="153" y="160"/>
                  </a:cubicBezTo>
                  <a:cubicBezTo>
                    <a:pt x="160" y="156"/>
                    <a:pt x="166" y="151"/>
                    <a:pt x="170" y="145"/>
                  </a:cubicBezTo>
                  <a:cubicBezTo>
                    <a:pt x="182" y="128"/>
                    <a:pt x="185" y="111"/>
                    <a:pt x="179" y="97"/>
                  </a:cubicBezTo>
                  <a:cubicBezTo>
                    <a:pt x="176" y="93"/>
                    <a:pt x="171" y="91"/>
                    <a:pt x="166" y="93"/>
                  </a:cubicBezTo>
                  <a:cubicBezTo>
                    <a:pt x="162" y="95"/>
                    <a:pt x="160" y="101"/>
                    <a:pt x="162" y="105"/>
                  </a:cubicBezTo>
                  <a:cubicBezTo>
                    <a:pt x="166" y="114"/>
                    <a:pt x="161" y="126"/>
                    <a:pt x="155" y="135"/>
                  </a:cubicBezTo>
                  <a:cubicBezTo>
                    <a:pt x="150" y="141"/>
                    <a:pt x="142" y="146"/>
                    <a:pt x="133" y="149"/>
                  </a:cubicBezTo>
                  <a:cubicBezTo>
                    <a:pt x="124" y="151"/>
                    <a:pt x="116" y="150"/>
                    <a:pt x="110" y="146"/>
                  </a:cubicBezTo>
                  <a:cubicBezTo>
                    <a:pt x="107" y="144"/>
                    <a:pt x="103" y="144"/>
                    <a:pt x="99" y="146"/>
                  </a:cubicBezTo>
                  <a:cubicBezTo>
                    <a:pt x="99" y="146"/>
                    <a:pt x="76" y="162"/>
                    <a:pt x="58" y="173"/>
                  </a:cubicBezTo>
                  <a:cubicBezTo>
                    <a:pt x="56" y="175"/>
                    <a:pt x="53" y="175"/>
                    <a:pt x="50" y="174"/>
                  </a:cubicBezTo>
                  <a:cubicBezTo>
                    <a:pt x="41" y="171"/>
                    <a:pt x="30" y="159"/>
                    <a:pt x="25" y="149"/>
                  </a:cubicBezTo>
                  <a:cubicBezTo>
                    <a:pt x="22" y="143"/>
                    <a:pt x="24" y="140"/>
                    <a:pt x="25" y="139"/>
                  </a:cubicBezTo>
                  <a:cubicBezTo>
                    <a:pt x="26" y="139"/>
                    <a:pt x="26" y="139"/>
                    <a:pt x="26" y="138"/>
                  </a:cubicBezTo>
                  <a:cubicBezTo>
                    <a:pt x="72" y="99"/>
                    <a:pt x="95" y="58"/>
                    <a:pt x="96" y="56"/>
                  </a:cubicBezTo>
                  <a:cubicBezTo>
                    <a:pt x="97" y="54"/>
                    <a:pt x="97" y="51"/>
                    <a:pt x="96" y="49"/>
                  </a:cubicBezTo>
                  <a:cubicBezTo>
                    <a:pt x="95" y="45"/>
                    <a:pt x="93" y="37"/>
                    <a:pt x="91" y="28"/>
                  </a:cubicBezTo>
                  <a:cubicBezTo>
                    <a:pt x="105" y="36"/>
                    <a:pt x="126" y="45"/>
                    <a:pt x="149" y="45"/>
                  </a:cubicBezTo>
                  <a:cubicBezTo>
                    <a:pt x="182" y="45"/>
                    <a:pt x="259" y="58"/>
                    <a:pt x="259" y="173"/>
                  </a:cubicBezTo>
                  <a:cubicBezTo>
                    <a:pt x="259" y="174"/>
                    <a:pt x="259" y="238"/>
                    <a:pt x="233" y="308"/>
                  </a:cubicBezTo>
                  <a:cubicBezTo>
                    <a:pt x="232" y="313"/>
                    <a:pt x="234" y="318"/>
                    <a:pt x="239" y="320"/>
                  </a:cubicBezTo>
                  <a:cubicBezTo>
                    <a:pt x="240" y="320"/>
                    <a:pt x="241" y="320"/>
                    <a:pt x="242" y="320"/>
                  </a:cubicBezTo>
                  <a:cubicBezTo>
                    <a:pt x="246" y="320"/>
                    <a:pt x="250" y="318"/>
                    <a:pt x="251" y="314"/>
                  </a:cubicBezTo>
                  <a:cubicBezTo>
                    <a:pt x="278" y="241"/>
                    <a:pt x="278" y="176"/>
                    <a:pt x="278" y="173"/>
                  </a:cubicBezTo>
                  <a:cubicBezTo>
                    <a:pt x="278" y="37"/>
                    <a:pt x="179" y="27"/>
                    <a:pt x="149" y="27"/>
                  </a:cubicBezTo>
                  <a:cubicBezTo>
                    <a:pt x="117" y="27"/>
                    <a:pt x="85" y="2"/>
                    <a:pt x="84" y="2"/>
                  </a:cubicBezTo>
                  <a:cubicBezTo>
                    <a:pt x="81" y="0"/>
                    <a:pt x="78" y="0"/>
                    <a:pt x="74" y="1"/>
                  </a:cubicBezTo>
                  <a:cubicBezTo>
                    <a:pt x="71" y="3"/>
                    <a:pt x="69" y="6"/>
                    <a:pt x="69" y="10"/>
                  </a:cubicBezTo>
                  <a:cubicBezTo>
                    <a:pt x="69" y="22"/>
                    <a:pt x="75" y="42"/>
                    <a:pt x="77" y="50"/>
                  </a:cubicBezTo>
                  <a:cubicBezTo>
                    <a:pt x="71" y="61"/>
                    <a:pt x="50" y="93"/>
                    <a:pt x="14" y="124"/>
                  </a:cubicBezTo>
                  <a:cubicBezTo>
                    <a:pt x="8" y="128"/>
                    <a:pt x="0" y="140"/>
                    <a:pt x="8" y="157"/>
                  </a:cubicBezTo>
                  <a:cubicBezTo>
                    <a:pt x="13" y="168"/>
                    <a:pt x="27" y="187"/>
                    <a:pt x="45" y="192"/>
                  </a:cubicBezTo>
                  <a:cubicBezTo>
                    <a:pt x="53" y="194"/>
                    <a:pt x="61" y="193"/>
                    <a:pt x="68" y="189"/>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50" name="Freeform 142">
              <a:extLst>
                <a:ext uri="{FF2B5EF4-FFF2-40B4-BE49-F238E27FC236}">
                  <a16:creationId xmlns:a16="http://schemas.microsoft.com/office/drawing/2014/main" id="{ABD236E5-6B3D-C742-F81D-3947EAFF0C08}"/>
                </a:ext>
              </a:extLst>
            </p:cNvPr>
            <p:cNvSpPr>
              <a:spLocks/>
            </p:cNvSpPr>
            <p:nvPr/>
          </p:nvSpPr>
          <p:spPr bwMode="auto">
            <a:xfrm>
              <a:off x="8053388" y="1027113"/>
              <a:ext cx="161925" cy="282575"/>
            </a:xfrm>
            <a:custGeom>
              <a:avLst/>
              <a:gdLst>
                <a:gd name="T0" fmla="*/ 10 w 163"/>
                <a:gd name="T1" fmla="*/ 19 h 281"/>
                <a:gd name="T2" fmla="*/ 79 w 163"/>
                <a:gd name="T3" fmla="*/ 36 h 281"/>
                <a:gd name="T4" fmla="*/ 144 w 163"/>
                <a:gd name="T5" fmla="*/ 173 h 281"/>
                <a:gd name="T6" fmla="*/ 132 w 163"/>
                <a:gd name="T7" fmla="*/ 269 h 281"/>
                <a:gd name="T8" fmla="*/ 138 w 163"/>
                <a:gd name="T9" fmla="*/ 281 h 281"/>
                <a:gd name="T10" fmla="*/ 141 w 163"/>
                <a:gd name="T11" fmla="*/ 281 h 281"/>
                <a:gd name="T12" fmla="*/ 150 w 163"/>
                <a:gd name="T13" fmla="*/ 274 h 281"/>
                <a:gd name="T14" fmla="*/ 163 w 163"/>
                <a:gd name="T15" fmla="*/ 173 h 281"/>
                <a:gd name="T16" fmla="*/ 90 w 163"/>
                <a:gd name="T17" fmla="*/ 21 h 281"/>
                <a:gd name="T18" fmla="*/ 10 w 163"/>
                <a:gd name="T19" fmla="*/ 0 h 281"/>
                <a:gd name="T20" fmla="*/ 0 w 163"/>
                <a:gd name="T21" fmla="*/ 10 h 281"/>
                <a:gd name="T22" fmla="*/ 10 w 163"/>
                <a:gd name="T23" fmla="*/ 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81">
                  <a:moveTo>
                    <a:pt x="10" y="19"/>
                  </a:moveTo>
                  <a:cubicBezTo>
                    <a:pt x="40" y="19"/>
                    <a:pt x="61" y="24"/>
                    <a:pt x="79" y="36"/>
                  </a:cubicBezTo>
                  <a:cubicBezTo>
                    <a:pt x="109" y="56"/>
                    <a:pt x="144" y="97"/>
                    <a:pt x="144" y="173"/>
                  </a:cubicBezTo>
                  <a:cubicBezTo>
                    <a:pt x="144" y="192"/>
                    <a:pt x="144" y="218"/>
                    <a:pt x="132" y="269"/>
                  </a:cubicBezTo>
                  <a:cubicBezTo>
                    <a:pt x="130" y="274"/>
                    <a:pt x="133" y="279"/>
                    <a:pt x="138" y="281"/>
                  </a:cubicBezTo>
                  <a:cubicBezTo>
                    <a:pt x="139" y="281"/>
                    <a:pt x="140" y="281"/>
                    <a:pt x="141" y="281"/>
                  </a:cubicBezTo>
                  <a:cubicBezTo>
                    <a:pt x="145" y="281"/>
                    <a:pt x="149" y="278"/>
                    <a:pt x="150" y="274"/>
                  </a:cubicBezTo>
                  <a:cubicBezTo>
                    <a:pt x="163" y="220"/>
                    <a:pt x="163" y="193"/>
                    <a:pt x="163" y="173"/>
                  </a:cubicBezTo>
                  <a:cubicBezTo>
                    <a:pt x="163" y="84"/>
                    <a:pt x="117" y="39"/>
                    <a:pt x="90" y="21"/>
                  </a:cubicBezTo>
                  <a:cubicBezTo>
                    <a:pt x="68" y="6"/>
                    <a:pt x="44" y="0"/>
                    <a:pt x="10" y="0"/>
                  </a:cubicBezTo>
                  <a:cubicBezTo>
                    <a:pt x="4" y="0"/>
                    <a:pt x="0" y="4"/>
                    <a:pt x="0" y="10"/>
                  </a:cubicBezTo>
                  <a:cubicBezTo>
                    <a:pt x="0" y="15"/>
                    <a:pt x="4" y="19"/>
                    <a:pt x="10" y="19"/>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51" name="Group 50">
            <a:extLst>
              <a:ext uri="{FF2B5EF4-FFF2-40B4-BE49-F238E27FC236}">
                <a16:creationId xmlns:a16="http://schemas.microsoft.com/office/drawing/2014/main" id="{D34DC662-2DEC-81FD-B2D8-02AAA1FDB566}"/>
              </a:ext>
            </a:extLst>
          </p:cNvPr>
          <p:cNvGrpSpPr/>
          <p:nvPr/>
        </p:nvGrpSpPr>
        <p:grpSpPr>
          <a:xfrm>
            <a:off x="5279578" y="2360473"/>
            <a:ext cx="281820" cy="331262"/>
            <a:chOff x="593725" y="1709738"/>
            <a:chExt cx="361950" cy="425450"/>
          </a:xfrm>
          <a:solidFill>
            <a:schemeClr val="bg1"/>
          </a:solidFill>
        </p:grpSpPr>
        <p:sp>
          <p:nvSpPr>
            <p:cNvPr id="52" name="Freeform 5">
              <a:extLst>
                <a:ext uri="{FF2B5EF4-FFF2-40B4-BE49-F238E27FC236}">
                  <a16:creationId xmlns:a16="http://schemas.microsoft.com/office/drawing/2014/main" id="{8E6988DC-02BA-181E-76A8-AEA14DF2FCA6}"/>
                </a:ext>
              </a:extLst>
            </p:cNvPr>
            <p:cNvSpPr>
              <a:spLocks/>
            </p:cNvSpPr>
            <p:nvPr/>
          </p:nvSpPr>
          <p:spPr bwMode="auto">
            <a:xfrm>
              <a:off x="700088" y="1709738"/>
              <a:ext cx="136525" cy="19050"/>
            </a:xfrm>
            <a:custGeom>
              <a:avLst/>
              <a:gdLst>
                <a:gd name="T0" fmla="*/ 9 w 137"/>
                <a:gd name="T1" fmla="*/ 18 h 18"/>
                <a:gd name="T2" fmla="*/ 127 w 137"/>
                <a:gd name="T3" fmla="*/ 18 h 18"/>
                <a:gd name="T4" fmla="*/ 137 w 137"/>
                <a:gd name="T5" fmla="*/ 9 h 18"/>
                <a:gd name="T6" fmla="*/ 127 w 137"/>
                <a:gd name="T7" fmla="*/ 0 h 18"/>
                <a:gd name="T8" fmla="*/ 9 w 137"/>
                <a:gd name="T9" fmla="*/ 0 h 18"/>
                <a:gd name="T10" fmla="*/ 0 w 137"/>
                <a:gd name="T11" fmla="*/ 9 h 18"/>
                <a:gd name="T12" fmla="*/ 9 w 13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7" h="18">
                  <a:moveTo>
                    <a:pt x="9" y="18"/>
                  </a:moveTo>
                  <a:cubicBezTo>
                    <a:pt x="127" y="18"/>
                    <a:pt x="127" y="18"/>
                    <a:pt x="127" y="18"/>
                  </a:cubicBezTo>
                  <a:cubicBezTo>
                    <a:pt x="132" y="18"/>
                    <a:pt x="137" y="14"/>
                    <a:pt x="137" y="9"/>
                  </a:cubicBezTo>
                  <a:cubicBezTo>
                    <a:pt x="137" y="4"/>
                    <a:pt x="132" y="0"/>
                    <a:pt x="127" y="0"/>
                  </a:cubicBezTo>
                  <a:cubicBezTo>
                    <a:pt x="9" y="0"/>
                    <a:pt x="9" y="0"/>
                    <a:pt x="9" y="0"/>
                  </a:cubicBezTo>
                  <a:cubicBezTo>
                    <a:pt x="4" y="0"/>
                    <a:pt x="0" y="4"/>
                    <a:pt x="0" y="9"/>
                  </a:cubicBezTo>
                  <a:cubicBezTo>
                    <a:pt x="0" y="14"/>
                    <a:pt x="4" y="18"/>
                    <a:pt x="9" y="18"/>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53" name="Freeform 6">
              <a:extLst>
                <a:ext uri="{FF2B5EF4-FFF2-40B4-BE49-F238E27FC236}">
                  <a16:creationId xmlns:a16="http://schemas.microsoft.com/office/drawing/2014/main" id="{54354E95-6319-9A4F-EA0C-D93FE1CD3485}"/>
                </a:ext>
              </a:extLst>
            </p:cNvPr>
            <p:cNvSpPr>
              <a:spLocks noEditPoints="1"/>
            </p:cNvSpPr>
            <p:nvPr/>
          </p:nvSpPr>
          <p:spPr bwMode="auto">
            <a:xfrm>
              <a:off x="593725" y="1736725"/>
              <a:ext cx="361950" cy="398463"/>
            </a:xfrm>
            <a:custGeom>
              <a:avLst/>
              <a:gdLst>
                <a:gd name="T0" fmla="*/ 347 w 362"/>
                <a:gd name="T1" fmla="*/ 337 h 398"/>
                <a:gd name="T2" fmla="*/ 266 w 362"/>
                <a:gd name="T3" fmla="*/ 207 h 398"/>
                <a:gd name="T4" fmla="*/ 266 w 362"/>
                <a:gd name="T5" fmla="*/ 207 h 398"/>
                <a:gd name="T6" fmla="*/ 265 w 362"/>
                <a:gd name="T7" fmla="*/ 205 h 398"/>
                <a:gd name="T8" fmla="*/ 229 w 362"/>
                <a:gd name="T9" fmla="*/ 104 h 398"/>
                <a:gd name="T10" fmla="*/ 229 w 362"/>
                <a:gd name="T11" fmla="*/ 9 h 398"/>
                <a:gd name="T12" fmla="*/ 220 w 362"/>
                <a:gd name="T13" fmla="*/ 0 h 398"/>
                <a:gd name="T14" fmla="*/ 128 w 362"/>
                <a:gd name="T15" fmla="*/ 0 h 398"/>
                <a:gd name="T16" fmla="*/ 119 w 362"/>
                <a:gd name="T17" fmla="*/ 9 h 398"/>
                <a:gd name="T18" fmla="*/ 119 w 362"/>
                <a:gd name="T19" fmla="*/ 104 h 398"/>
                <a:gd name="T20" fmla="*/ 87 w 362"/>
                <a:gd name="T21" fmla="*/ 208 h 398"/>
                <a:gd name="T22" fmla="*/ 87 w 362"/>
                <a:gd name="T23" fmla="*/ 208 h 398"/>
                <a:gd name="T24" fmla="*/ 14 w 362"/>
                <a:gd name="T25" fmla="*/ 337 h 398"/>
                <a:gd name="T26" fmla="*/ 6 w 362"/>
                <a:gd name="T27" fmla="*/ 380 h 398"/>
                <a:gd name="T28" fmla="*/ 50 w 362"/>
                <a:gd name="T29" fmla="*/ 398 h 398"/>
                <a:gd name="T30" fmla="*/ 312 w 362"/>
                <a:gd name="T31" fmla="*/ 398 h 398"/>
                <a:gd name="T32" fmla="*/ 356 w 362"/>
                <a:gd name="T33" fmla="*/ 380 h 398"/>
                <a:gd name="T34" fmla="*/ 347 w 362"/>
                <a:gd name="T35" fmla="*/ 337 h 398"/>
                <a:gd name="T36" fmla="*/ 138 w 362"/>
                <a:gd name="T37" fmla="*/ 104 h 398"/>
                <a:gd name="T38" fmla="*/ 138 w 362"/>
                <a:gd name="T39" fmla="*/ 18 h 398"/>
                <a:gd name="T40" fmla="*/ 211 w 362"/>
                <a:gd name="T41" fmla="*/ 18 h 398"/>
                <a:gd name="T42" fmla="*/ 211 w 362"/>
                <a:gd name="T43" fmla="*/ 104 h 398"/>
                <a:gd name="T44" fmla="*/ 240 w 362"/>
                <a:gd name="T45" fmla="*/ 200 h 398"/>
                <a:gd name="T46" fmla="*/ 233 w 362"/>
                <a:gd name="T47" fmla="*/ 200 h 398"/>
                <a:gd name="T48" fmla="*/ 183 w 362"/>
                <a:gd name="T49" fmla="*/ 214 h 398"/>
                <a:gd name="T50" fmla="*/ 142 w 362"/>
                <a:gd name="T51" fmla="*/ 226 h 398"/>
                <a:gd name="T52" fmla="*/ 104 w 362"/>
                <a:gd name="T53" fmla="*/ 216 h 398"/>
                <a:gd name="T54" fmla="*/ 138 w 362"/>
                <a:gd name="T55" fmla="*/ 104 h 398"/>
                <a:gd name="T56" fmla="*/ 339 w 362"/>
                <a:gd name="T57" fmla="*/ 371 h 398"/>
                <a:gd name="T58" fmla="*/ 312 w 362"/>
                <a:gd name="T59" fmla="*/ 380 h 398"/>
                <a:gd name="T60" fmla="*/ 50 w 362"/>
                <a:gd name="T61" fmla="*/ 380 h 398"/>
                <a:gd name="T62" fmla="*/ 22 w 362"/>
                <a:gd name="T63" fmla="*/ 371 h 398"/>
                <a:gd name="T64" fmla="*/ 30 w 362"/>
                <a:gd name="T65" fmla="*/ 348 h 398"/>
                <a:gd name="T66" fmla="*/ 30 w 362"/>
                <a:gd name="T67" fmla="*/ 347 h 398"/>
                <a:gd name="T68" fmla="*/ 94 w 362"/>
                <a:gd name="T69" fmla="*/ 232 h 398"/>
                <a:gd name="T70" fmla="*/ 142 w 362"/>
                <a:gd name="T71" fmla="*/ 245 h 398"/>
                <a:gd name="T72" fmla="*/ 192 w 362"/>
                <a:gd name="T73" fmla="*/ 231 h 398"/>
                <a:gd name="T74" fmla="*/ 233 w 362"/>
                <a:gd name="T75" fmla="*/ 219 h 398"/>
                <a:gd name="T76" fmla="*/ 253 w 362"/>
                <a:gd name="T77" fmla="*/ 221 h 398"/>
                <a:gd name="T78" fmla="*/ 331 w 362"/>
                <a:gd name="T79" fmla="*/ 347 h 398"/>
                <a:gd name="T80" fmla="*/ 332 w 362"/>
                <a:gd name="T81" fmla="*/ 348 h 398"/>
                <a:gd name="T82" fmla="*/ 339 w 362"/>
                <a:gd name="T83" fmla="*/ 37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2" h="398">
                  <a:moveTo>
                    <a:pt x="347" y="337"/>
                  </a:moveTo>
                  <a:cubicBezTo>
                    <a:pt x="266" y="207"/>
                    <a:pt x="266" y="207"/>
                    <a:pt x="266" y="207"/>
                  </a:cubicBezTo>
                  <a:cubicBezTo>
                    <a:pt x="266" y="207"/>
                    <a:pt x="266" y="207"/>
                    <a:pt x="266" y="207"/>
                  </a:cubicBezTo>
                  <a:cubicBezTo>
                    <a:pt x="265" y="205"/>
                    <a:pt x="265" y="205"/>
                    <a:pt x="265" y="205"/>
                  </a:cubicBezTo>
                  <a:cubicBezTo>
                    <a:pt x="259" y="197"/>
                    <a:pt x="229" y="146"/>
                    <a:pt x="229" y="104"/>
                  </a:cubicBezTo>
                  <a:cubicBezTo>
                    <a:pt x="229" y="9"/>
                    <a:pt x="229" y="9"/>
                    <a:pt x="229" y="9"/>
                  </a:cubicBezTo>
                  <a:cubicBezTo>
                    <a:pt x="229" y="4"/>
                    <a:pt x="225" y="0"/>
                    <a:pt x="220" y="0"/>
                  </a:cubicBezTo>
                  <a:cubicBezTo>
                    <a:pt x="128" y="0"/>
                    <a:pt x="128" y="0"/>
                    <a:pt x="128" y="0"/>
                  </a:cubicBezTo>
                  <a:cubicBezTo>
                    <a:pt x="123" y="0"/>
                    <a:pt x="119" y="4"/>
                    <a:pt x="119" y="9"/>
                  </a:cubicBezTo>
                  <a:cubicBezTo>
                    <a:pt x="119" y="104"/>
                    <a:pt x="119" y="104"/>
                    <a:pt x="119" y="104"/>
                  </a:cubicBezTo>
                  <a:cubicBezTo>
                    <a:pt x="119" y="149"/>
                    <a:pt x="87" y="206"/>
                    <a:pt x="87" y="208"/>
                  </a:cubicBezTo>
                  <a:cubicBezTo>
                    <a:pt x="87" y="208"/>
                    <a:pt x="87" y="208"/>
                    <a:pt x="87" y="208"/>
                  </a:cubicBezTo>
                  <a:cubicBezTo>
                    <a:pt x="14" y="337"/>
                    <a:pt x="14" y="337"/>
                    <a:pt x="14" y="337"/>
                  </a:cubicBezTo>
                  <a:cubicBezTo>
                    <a:pt x="0" y="358"/>
                    <a:pt x="1" y="372"/>
                    <a:pt x="6" y="380"/>
                  </a:cubicBezTo>
                  <a:cubicBezTo>
                    <a:pt x="10" y="388"/>
                    <a:pt x="21" y="398"/>
                    <a:pt x="50" y="398"/>
                  </a:cubicBezTo>
                  <a:cubicBezTo>
                    <a:pt x="312" y="398"/>
                    <a:pt x="312" y="398"/>
                    <a:pt x="312" y="398"/>
                  </a:cubicBezTo>
                  <a:cubicBezTo>
                    <a:pt x="340" y="398"/>
                    <a:pt x="351" y="388"/>
                    <a:pt x="356" y="380"/>
                  </a:cubicBezTo>
                  <a:cubicBezTo>
                    <a:pt x="360" y="372"/>
                    <a:pt x="362" y="358"/>
                    <a:pt x="347" y="337"/>
                  </a:cubicBezTo>
                  <a:close/>
                  <a:moveTo>
                    <a:pt x="138" y="104"/>
                  </a:moveTo>
                  <a:cubicBezTo>
                    <a:pt x="138" y="18"/>
                    <a:pt x="138" y="18"/>
                    <a:pt x="138" y="18"/>
                  </a:cubicBezTo>
                  <a:cubicBezTo>
                    <a:pt x="211" y="18"/>
                    <a:pt x="211" y="18"/>
                    <a:pt x="211" y="18"/>
                  </a:cubicBezTo>
                  <a:cubicBezTo>
                    <a:pt x="211" y="104"/>
                    <a:pt x="211" y="104"/>
                    <a:pt x="211" y="104"/>
                  </a:cubicBezTo>
                  <a:cubicBezTo>
                    <a:pt x="211" y="139"/>
                    <a:pt x="228" y="178"/>
                    <a:pt x="240" y="200"/>
                  </a:cubicBezTo>
                  <a:cubicBezTo>
                    <a:pt x="238" y="200"/>
                    <a:pt x="235" y="200"/>
                    <a:pt x="233" y="200"/>
                  </a:cubicBezTo>
                  <a:cubicBezTo>
                    <a:pt x="208" y="200"/>
                    <a:pt x="195" y="208"/>
                    <a:pt x="183" y="214"/>
                  </a:cubicBezTo>
                  <a:cubicBezTo>
                    <a:pt x="172" y="221"/>
                    <a:pt x="162" y="226"/>
                    <a:pt x="142" y="226"/>
                  </a:cubicBezTo>
                  <a:cubicBezTo>
                    <a:pt x="123" y="226"/>
                    <a:pt x="114" y="222"/>
                    <a:pt x="104" y="216"/>
                  </a:cubicBezTo>
                  <a:cubicBezTo>
                    <a:pt x="109" y="206"/>
                    <a:pt x="138" y="151"/>
                    <a:pt x="138" y="104"/>
                  </a:cubicBezTo>
                  <a:close/>
                  <a:moveTo>
                    <a:pt x="339" y="371"/>
                  </a:moveTo>
                  <a:cubicBezTo>
                    <a:pt x="336" y="377"/>
                    <a:pt x="326" y="380"/>
                    <a:pt x="312" y="380"/>
                  </a:cubicBezTo>
                  <a:cubicBezTo>
                    <a:pt x="50" y="380"/>
                    <a:pt x="50" y="380"/>
                    <a:pt x="50" y="380"/>
                  </a:cubicBezTo>
                  <a:cubicBezTo>
                    <a:pt x="35" y="380"/>
                    <a:pt x="25" y="377"/>
                    <a:pt x="22" y="371"/>
                  </a:cubicBezTo>
                  <a:cubicBezTo>
                    <a:pt x="20" y="366"/>
                    <a:pt x="23" y="358"/>
                    <a:pt x="30" y="348"/>
                  </a:cubicBezTo>
                  <a:cubicBezTo>
                    <a:pt x="30" y="347"/>
                    <a:pt x="30" y="347"/>
                    <a:pt x="30" y="347"/>
                  </a:cubicBezTo>
                  <a:cubicBezTo>
                    <a:pt x="94" y="232"/>
                    <a:pt x="94" y="232"/>
                    <a:pt x="94" y="232"/>
                  </a:cubicBezTo>
                  <a:cubicBezTo>
                    <a:pt x="106" y="238"/>
                    <a:pt x="119" y="245"/>
                    <a:pt x="142" y="245"/>
                  </a:cubicBezTo>
                  <a:cubicBezTo>
                    <a:pt x="167" y="245"/>
                    <a:pt x="181" y="237"/>
                    <a:pt x="192" y="231"/>
                  </a:cubicBezTo>
                  <a:cubicBezTo>
                    <a:pt x="203" y="224"/>
                    <a:pt x="213" y="219"/>
                    <a:pt x="233" y="219"/>
                  </a:cubicBezTo>
                  <a:cubicBezTo>
                    <a:pt x="240" y="219"/>
                    <a:pt x="247" y="220"/>
                    <a:pt x="253" y="221"/>
                  </a:cubicBezTo>
                  <a:cubicBezTo>
                    <a:pt x="331" y="347"/>
                    <a:pt x="331" y="347"/>
                    <a:pt x="331" y="347"/>
                  </a:cubicBezTo>
                  <a:cubicBezTo>
                    <a:pt x="331" y="347"/>
                    <a:pt x="332" y="348"/>
                    <a:pt x="332" y="348"/>
                  </a:cubicBezTo>
                  <a:cubicBezTo>
                    <a:pt x="339" y="358"/>
                    <a:pt x="342" y="366"/>
                    <a:pt x="339" y="371"/>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spTree>
    <p:extLst>
      <p:ext uri="{BB962C8B-B14F-4D97-AF65-F5344CB8AC3E}">
        <p14:creationId xmlns:p14="http://schemas.microsoft.com/office/powerpoint/2010/main" val="319541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600"/>
                                        <p:tgtEl>
                                          <p:spTgt spid="6"/>
                                        </p:tgtEl>
                                      </p:cBhvr>
                                    </p:animEffect>
                                  </p:childTnLst>
                                </p:cTn>
                              </p:par>
                            </p:childTnLst>
                          </p:cTn>
                        </p:par>
                        <p:par>
                          <p:cTn id="8" fill="hold">
                            <p:stCondLst>
                              <p:cond delay="6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1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600"/>
                                        <p:tgtEl>
                                          <p:spTgt spid="5"/>
                                        </p:tgtEl>
                                      </p:cBhvr>
                                    </p:animEffect>
                                  </p:childTnLst>
                                </p:cTn>
                              </p:par>
                            </p:childTnLst>
                          </p:cTn>
                        </p:par>
                        <p:par>
                          <p:cTn id="16" fill="hold">
                            <p:stCondLst>
                              <p:cond delay="17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600"/>
                                        <p:tgtEl>
                                          <p:spTgt spid="7"/>
                                        </p:tgtEl>
                                      </p:cBhvr>
                                    </p:animEffect>
                                  </p:childTnLst>
                                </p:cTn>
                              </p:par>
                            </p:childTnLst>
                          </p:cTn>
                        </p:par>
                        <p:par>
                          <p:cTn id="20" fill="hold">
                            <p:stCondLst>
                              <p:cond delay="23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8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3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600"/>
                                        <p:tgtEl>
                                          <p:spTgt spid="12"/>
                                        </p:tgtEl>
                                      </p:cBhvr>
                                    </p:animEffect>
                                  </p:childTnLst>
                                </p:cTn>
                              </p:par>
                            </p:childTnLst>
                          </p:cTn>
                        </p:par>
                        <p:par>
                          <p:cTn id="32" fill="hold">
                            <p:stCondLst>
                              <p:cond delay="39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400"/>
                            </p:stCondLst>
                            <p:childTnLst>
                              <p:par>
                                <p:cTn id="37" presetID="10"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49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600"/>
                                        <p:tgtEl>
                                          <p:spTgt spid="11"/>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6000"/>
                            </p:stCondLst>
                            <p:childTnLst>
                              <p:par>
                                <p:cTn id="49" presetID="10"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6500"/>
                            </p:stCondLst>
                            <p:childTnLst>
                              <p:par>
                                <p:cTn id="53" presetID="22" presetClass="entr" presetSubtype="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right)">
                                      <p:cBhvr>
                                        <p:cTn id="55" dur="600"/>
                                        <p:tgtEl>
                                          <p:spTgt spid="8"/>
                                        </p:tgtEl>
                                      </p:cBhvr>
                                    </p:animEffect>
                                  </p:childTnLst>
                                </p:cTn>
                              </p:par>
                            </p:childTnLst>
                          </p:cTn>
                        </p:par>
                        <p:par>
                          <p:cTn id="56" fill="hold">
                            <p:stCondLst>
                              <p:cond delay="7100"/>
                            </p:stCondLst>
                            <p:childTnLst>
                              <p:par>
                                <p:cTn id="57" presetID="10" presetClass="entr" presetSubtype="0" fill="hold"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par>
                          <p:cTn id="60" fill="hold">
                            <p:stCondLst>
                              <p:cond delay="7600"/>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8100"/>
                            </p:stCondLst>
                            <p:childTnLst>
                              <p:par>
                                <p:cTn id="65" presetID="2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600"/>
                                        <p:tgtEl>
                                          <p:spTgt spid="9"/>
                                        </p:tgtEl>
                                      </p:cBhvr>
                                    </p:animEffect>
                                  </p:childTnLst>
                                </p:cTn>
                              </p:par>
                            </p:childTnLst>
                          </p:cTn>
                        </p:par>
                        <p:par>
                          <p:cTn id="68" fill="hold">
                            <p:stCondLst>
                              <p:cond delay="8700"/>
                            </p:stCondLst>
                            <p:childTnLst>
                              <p:par>
                                <p:cTn id="69" presetID="10" presetClass="entr" presetSubtype="0"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childTnLst>
                          </p:cTn>
                        </p:par>
                        <p:par>
                          <p:cTn id="72" fill="hold">
                            <p:stCondLst>
                              <p:cond delay="9200"/>
                            </p:stCondLst>
                            <p:childTnLst>
                              <p:par>
                                <p:cTn id="73" presetID="10" presetClass="entr" presetSubtype="0"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par>
                          <p:cTn id="76" fill="hold">
                            <p:stCondLst>
                              <p:cond delay="9700"/>
                            </p:stCondLst>
                            <p:childTnLst>
                              <p:par>
                                <p:cTn id="77" presetID="22" presetClass="entr" presetSubtype="8"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600"/>
                                        <p:tgtEl>
                                          <p:spTgt spid="10"/>
                                        </p:tgtEl>
                                      </p:cBhvr>
                                    </p:animEffect>
                                  </p:childTnLst>
                                </p:cTn>
                              </p:par>
                            </p:childTnLst>
                          </p:cTn>
                        </p:par>
                        <p:par>
                          <p:cTn id="80" fill="hold">
                            <p:stCondLst>
                              <p:cond delay="10300"/>
                            </p:stCondLst>
                            <p:childTnLst>
                              <p:par>
                                <p:cTn id="81" presetID="10" presetClass="entr" presetSubtype="0" fill="hold" nodeType="after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childTnLst>
                          </p:cTn>
                        </p:par>
                        <p:par>
                          <p:cTn id="84" fill="hold">
                            <p:stCondLst>
                              <p:cond delay="10800"/>
                            </p:stCondLst>
                            <p:childTnLst>
                              <p:par>
                                <p:cTn id="85" presetID="10" presetClass="entr" presetSubtype="0"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5EB8-F44A-4C77-521E-2E38DA4880A3}"/>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F7A65740-16B8-8D54-992A-7A4FBA2D03C9}"/>
              </a:ext>
            </a:extLst>
          </p:cNvPr>
          <p:cNvSpPr>
            <a:spLocks noGrp="1"/>
          </p:cNvSpPr>
          <p:nvPr>
            <p:ph idx="1"/>
          </p:nvPr>
        </p:nvSpPr>
        <p:spPr/>
        <p:txBody>
          <a:bodyPr anchor="t"/>
          <a:lstStyle/>
          <a:p>
            <a:pPr marL="0" indent="0">
              <a:buNone/>
            </a:pPr>
            <a:r>
              <a:rPr lang="en-US" b="0" i="0" dirty="0">
                <a:solidFill>
                  <a:schemeClr val="accent1"/>
                </a:solidFill>
                <a:effectLst/>
                <a:latin typeface="Söhne"/>
              </a:rPr>
              <a:t>1. </a:t>
            </a:r>
            <a:r>
              <a:rPr lang="en-US" b="1" i="0" dirty="0">
                <a:solidFill>
                  <a:schemeClr val="accent1"/>
                </a:solidFill>
                <a:effectLst/>
                <a:latin typeface="Söhne"/>
              </a:rPr>
              <a:t>Financial News Sentiment Data</a:t>
            </a:r>
            <a:r>
              <a:rPr lang="en-US" b="0" i="0" dirty="0">
                <a:solidFill>
                  <a:schemeClr val="accent1"/>
                </a:solidFill>
                <a:effectLst/>
                <a:latin typeface="Söhne"/>
              </a:rPr>
              <a:t>:</a:t>
            </a:r>
          </a:p>
          <a:p>
            <a:r>
              <a:rPr lang="en-US" b="0" i="0" dirty="0">
                <a:solidFill>
                  <a:schemeClr val="accent1"/>
                </a:solidFill>
                <a:effectLst/>
                <a:latin typeface="Söhne"/>
              </a:rPr>
              <a:t>The data originates from the </a:t>
            </a:r>
            <a:r>
              <a:rPr lang="en-US" b="0" i="0" dirty="0" err="1">
                <a:solidFill>
                  <a:schemeClr val="accent1"/>
                </a:solidFill>
                <a:effectLst/>
                <a:latin typeface="Söhne"/>
              </a:rPr>
              <a:t>AlphaVantage</a:t>
            </a:r>
            <a:r>
              <a:rPr lang="en-US" b="0" i="0" dirty="0">
                <a:solidFill>
                  <a:schemeClr val="accent1"/>
                </a:solidFill>
                <a:effectLst/>
                <a:latin typeface="Söhne"/>
              </a:rPr>
              <a:t> API and pertains to news articles associated with the stock symbol "TSLA" (representing Tesla). </a:t>
            </a:r>
          </a:p>
          <a:p>
            <a:r>
              <a:rPr lang="en-US" b="0" i="0" dirty="0">
                <a:solidFill>
                  <a:schemeClr val="accent1"/>
                </a:solidFill>
                <a:effectLst/>
                <a:latin typeface="Söhne"/>
              </a:rPr>
              <a:t>Sentiment analysis is conducted on the news article summaries using a pre-existing model called "</a:t>
            </a:r>
            <a:r>
              <a:rPr lang="en-US" b="0" i="0" dirty="0" err="1">
                <a:solidFill>
                  <a:schemeClr val="accent1"/>
                </a:solidFill>
                <a:effectLst/>
                <a:latin typeface="Söhne"/>
              </a:rPr>
              <a:t>finbert</a:t>
            </a:r>
            <a:r>
              <a:rPr lang="en-US" b="0" i="0" dirty="0">
                <a:solidFill>
                  <a:schemeClr val="accent1"/>
                </a:solidFill>
                <a:effectLst/>
                <a:latin typeface="Söhne"/>
              </a:rPr>
              <a:t>" to categorize the sentiment of each article into one of three categories: "Negative," "Neutral," or "Positive.”</a:t>
            </a:r>
          </a:p>
          <a:p>
            <a:pPr marL="0" indent="0">
              <a:buNone/>
            </a:pPr>
            <a:r>
              <a:rPr lang="en-US" dirty="0">
                <a:solidFill>
                  <a:schemeClr val="accent1"/>
                </a:solidFill>
                <a:latin typeface="Söhne"/>
              </a:rPr>
              <a:t>2. </a:t>
            </a:r>
            <a:r>
              <a:rPr lang="en-US" b="1" i="0" dirty="0">
                <a:solidFill>
                  <a:schemeClr val="accent1"/>
                </a:solidFill>
                <a:effectLst/>
                <a:latin typeface="Söhne"/>
              </a:rPr>
              <a:t>Historical Stock Price Data</a:t>
            </a:r>
            <a:r>
              <a:rPr lang="en-US" b="0" i="0" dirty="0">
                <a:solidFill>
                  <a:schemeClr val="accent1"/>
                </a:solidFill>
                <a:effectLst/>
                <a:latin typeface="Söhne"/>
              </a:rPr>
              <a:t>:</a:t>
            </a:r>
          </a:p>
          <a:p>
            <a:r>
              <a:rPr lang="en-US" b="0" i="0" dirty="0">
                <a:solidFill>
                  <a:schemeClr val="accent1"/>
                </a:solidFill>
                <a:effectLst/>
                <a:latin typeface="Söhne"/>
              </a:rPr>
              <a:t>This data is obtained from Yahoo Finance through the utilization of the "</a:t>
            </a:r>
            <a:r>
              <a:rPr lang="en-US" b="0" i="0" dirty="0" err="1">
                <a:solidFill>
                  <a:schemeClr val="accent1"/>
                </a:solidFill>
                <a:effectLst/>
                <a:latin typeface="Söhne"/>
              </a:rPr>
              <a:t>yfinance</a:t>
            </a:r>
            <a:r>
              <a:rPr lang="en-US" b="0" i="0" dirty="0">
                <a:solidFill>
                  <a:schemeClr val="accent1"/>
                </a:solidFill>
                <a:effectLst/>
                <a:latin typeface="Söhne"/>
              </a:rPr>
              <a:t>" library, and it pertains to the stock symbol "TSLA".</a:t>
            </a:r>
          </a:p>
          <a:p>
            <a:r>
              <a:rPr lang="en-US" b="0" i="0" dirty="0">
                <a:solidFill>
                  <a:schemeClr val="accent1"/>
                </a:solidFill>
                <a:effectLst/>
                <a:latin typeface="Söhne"/>
              </a:rPr>
              <a:t>Key components of the historical stock price data include</a:t>
            </a:r>
            <a:r>
              <a:rPr lang="en-US" dirty="0">
                <a:solidFill>
                  <a:schemeClr val="accent1"/>
                </a:solidFill>
                <a:latin typeface="Söhne"/>
              </a:rPr>
              <a:t> open, high, low close prices,  timestamps.</a:t>
            </a:r>
            <a:endParaRPr lang="en-US" dirty="0">
              <a:solidFill>
                <a:schemeClr val="accent1"/>
              </a:solidFill>
            </a:endParaRPr>
          </a:p>
        </p:txBody>
      </p:sp>
    </p:spTree>
    <p:extLst>
      <p:ext uri="{BB962C8B-B14F-4D97-AF65-F5344CB8AC3E}">
        <p14:creationId xmlns:p14="http://schemas.microsoft.com/office/powerpoint/2010/main" val="10787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3BFE-5E1A-B29B-C910-95B4D9014541}"/>
              </a:ext>
            </a:extLst>
          </p:cNvPr>
          <p:cNvSpPr>
            <a:spLocks noGrp="1"/>
          </p:cNvSpPr>
          <p:nvPr>
            <p:ph type="title"/>
          </p:nvPr>
        </p:nvSpPr>
        <p:spPr/>
        <p:txBody>
          <a:bodyPr/>
          <a:lstStyle/>
          <a:p>
            <a:r>
              <a:rPr lang="en-US" dirty="0"/>
              <a:t>Data																			(</a:t>
            </a:r>
            <a:r>
              <a:rPr lang="en-US" dirty="0" err="1"/>
              <a:t>Contd</a:t>
            </a:r>
            <a:r>
              <a:rPr lang="en-US" dirty="0"/>
              <a:t>)</a:t>
            </a:r>
          </a:p>
        </p:txBody>
      </p:sp>
      <p:sp>
        <p:nvSpPr>
          <p:cNvPr id="3" name="Content Placeholder 2">
            <a:extLst>
              <a:ext uri="{FF2B5EF4-FFF2-40B4-BE49-F238E27FC236}">
                <a16:creationId xmlns:a16="http://schemas.microsoft.com/office/drawing/2014/main" id="{62A40C06-C188-57E3-9677-81F423A69F8B}"/>
              </a:ext>
            </a:extLst>
          </p:cNvPr>
          <p:cNvSpPr>
            <a:spLocks noGrp="1"/>
          </p:cNvSpPr>
          <p:nvPr>
            <p:ph idx="1"/>
          </p:nvPr>
        </p:nvSpPr>
        <p:spPr>
          <a:xfrm>
            <a:off x="441434" y="1849822"/>
            <a:ext cx="11169373" cy="1818288"/>
          </a:xfrm>
        </p:spPr>
        <p:txBody>
          <a:bodyPr anchor="t">
            <a:normAutofit fontScale="85000" lnSpcReduction="10000"/>
          </a:bodyPr>
          <a:lstStyle/>
          <a:p>
            <a:r>
              <a:rPr lang="en-US" sz="1900" dirty="0"/>
              <a:t>Since, we are using free API we can able to fetch 100 records for that stock. As per now, we just extracted 1 year data.</a:t>
            </a:r>
          </a:p>
          <a:p>
            <a:r>
              <a:rPr lang="en-US" sz="1900" dirty="0"/>
              <a:t>Here’s the sample data looks like and the Link to access that csv file. </a:t>
            </a:r>
          </a:p>
          <a:p>
            <a:r>
              <a:rPr lang="en-US" sz="1900" dirty="0">
                <a:hlinkClick r:id="rId2"/>
              </a:rPr>
              <a:t>https://tinyurl.com/7x3bzzwp</a:t>
            </a:r>
            <a:endParaRPr lang="en-US" sz="1900" dirty="0"/>
          </a:p>
          <a:p>
            <a:pPr marL="0" indent="0">
              <a:buNone/>
            </a:pPr>
            <a:endParaRPr lang="en-US" dirty="0"/>
          </a:p>
          <a:p>
            <a:pPr marL="0" indent="0">
              <a:buNone/>
            </a:pPr>
            <a:r>
              <a:rPr lang="en-US" dirty="0"/>
              <a:t> </a:t>
            </a:r>
          </a:p>
        </p:txBody>
      </p:sp>
      <p:pic>
        <p:nvPicPr>
          <p:cNvPr id="5" name="Picture 4" descr="A screenshot of a computer&#10;&#10;Description automatically generated">
            <a:extLst>
              <a:ext uri="{FF2B5EF4-FFF2-40B4-BE49-F238E27FC236}">
                <a16:creationId xmlns:a16="http://schemas.microsoft.com/office/drawing/2014/main" id="{66170844-1EAB-B11A-5551-6AA89C75FDD7}"/>
              </a:ext>
            </a:extLst>
          </p:cNvPr>
          <p:cNvPicPr>
            <a:picLocks noChangeAspect="1"/>
          </p:cNvPicPr>
          <p:nvPr/>
        </p:nvPicPr>
        <p:blipFill>
          <a:blip r:embed="rId3"/>
          <a:stretch>
            <a:fillRect/>
          </a:stretch>
        </p:blipFill>
        <p:spPr>
          <a:xfrm>
            <a:off x="925689" y="3743344"/>
            <a:ext cx="8590844" cy="2579995"/>
          </a:xfrm>
          <a:prstGeom prst="rect">
            <a:avLst/>
          </a:prstGeom>
        </p:spPr>
      </p:pic>
    </p:spTree>
    <p:extLst>
      <p:ext uri="{BB962C8B-B14F-4D97-AF65-F5344CB8AC3E}">
        <p14:creationId xmlns:p14="http://schemas.microsoft.com/office/powerpoint/2010/main" val="146466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5479-463D-F5B9-471B-90666F8DAB43}"/>
              </a:ext>
            </a:extLst>
          </p:cNvPr>
          <p:cNvSpPr>
            <a:spLocks noGrp="1"/>
          </p:cNvSpPr>
          <p:nvPr>
            <p:ph type="title"/>
          </p:nvPr>
        </p:nvSpPr>
        <p:spPr/>
        <p:txBody>
          <a:bodyPr/>
          <a:lstStyle/>
          <a:p>
            <a:r>
              <a:rPr lang="en-US" dirty="0" err="1"/>
              <a:t>Github</a:t>
            </a:r>
            <a:r>
              <a:rPr lang="en-US" dirty="0"/>
              <a:t> Link</a:t>
            </a:r>
          </a:p>
        </p:txBody>
      </p:sp>
      <p:sp>
        <p:nvSpPr>
          <p:cNvPr id="4" name="TextBox 3">
            <a:extLst>
              <a:ext uri="{FF2B5EF4-FFF2-40B4-BE49-F238E27FC236}">
                <a16:creationId xmlns:a16="http://schemas.microsoft.com/office/drawing/2014/main" id="{AD104456-78B5-3CC1-5798-5ADB5ECA75A7}"/>
              </a:ext>
            </a:extLst>
          </p:cNvPr>
          <p:cNvSpPr txBox="1"/>
          <p:nvPr/>
        </p:nvSpPr>
        <p:spPr>
          <a:xfrm>
            <a:off x="1149178" y="2273643"/>
            <a:ext cx="5748240" cy="369332"/>
          </a:xfrm>
          <a:prstGeom prst="rect">
            <a:avLst/>
          </a:prstGeom>
          <a:noFill/>
        </p:spPr>
        <p:txBody>
          <a:bodyPr wrap="none" rtlCol="0">
            <a:spAutoFit/>
          </a:bodyPr>
          <a:lstStyle/>
          <a:p>
            <a:r>
              <a:rPr lang="en-US" dirty="0">
                <a:hlinkClick r:id="rId2"/>
              </a:rPr>
              <a:t>https://github.com/studyingstudent101/StockPricePrediction</a:t>
            </a:r>
            <a:endParaRPr lang="en-US" dirty="0"/>
          </a:p>
        </p:txBody>
      </p:sp>
      <p:pic>
        <p:nvPicPr>
          <p:cNvPr id="6" name="Picture 5" descr="A screenshot of a computer&#10;&#10;Description automatically generated">
            <a:extLst>
              <a:ext uri="{FF2B5EF4-FFF2-40B4-BE49-F238E27FC236}">
                <a16:creationId xmlns:a16="http://schemas.microsoft.com/office/drawing/2014/main" id="{B704E5A6-91E1-0EC4-1AB3-95F861A4589D}"/>
              </a:ext>
            </a:extLst>
          </p:cNvPr>
          <p:cNvPicPr>
            <a:picLocks noChangeAspect="1"/>
          </p:cNvPicPr>
          <p:nvPr/>
        </p:nvPicPr>
        <p:blipFill>
          <a:blip r:embed="rId3"/>
          <a:stretch>
            <a:fillRect/>
          </a:stretch>
        </p:blipFill>
        <p:spPr>
          <a:xfrm>
            <a:off x="978587" y="3198627"/>
            <a:ext cx="10069354" cy="3214529"/>
          </a:xfrm>
          <a:prstGeom prst="rect">
            <a:avLst/>
          </a:prstGeom>
        </p:spPr>
      </p:pic>
    </p:spTree>
    <p:extLst>
      <p:ext uri="{BB962C8B-B14F-4D97-AF65-F5344CB8AC3E}">
        <p14:creationId xmlns:p14="http://schemas.microsoft.com/office/powerpoint/2010/main" val="191253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E657-3974-822A-B969-275072B7A35B}"/>
              </a:ext>
            </a:extLst>
          </p:cNvPr>
          <p:cNvSpPr>
            <a:spLocks noGrp="1"/>
          </p:cNvSpPr>
          <p:nvPr>
            <p:ph type="title"/>
          </p:nvPr>
        </p:nvSpPr>
        <p:spPr/>
        <p:txBody>
          <a:bodyPr/>
          <a:lstStyle/>
          <a:p>
            <a:r>
              <a:rPr lang="en-US"/>
              <a:t>architecture</a:t>
            </a:r>
          </a:p>
        </p:txBody>
      </p:sp>
      <p:pic>
        <p:nvPicPr>
          <p:cNvPr id="28" name="Content Placeholder 27" descr="A purple rectangles with white text&#10;&#10;Description automatically generated">
            <a:extLst>
              <a:ext uri="{FF2B5EF4-FFF2-40B4-BE49-F238E27FC236}">
                <a16:creationId xmlns:a16="http://schemas.microsoft.com/office/drawing/2014/main" id="{5C8580AB-CFDB-56D7-B185-D578CAF1C3E6}"/>
              </a:ext>
            </a:extLst>
          </p:cNvPr>
          <p:cNvPicPr>
            <a:picLocks noGrp="1" noChangeAspect="1"/>
          </p:cNvPicPr>
          <p:nvPr>
            <p:ph idx="1"/>
          </p:nvPr>
        </p:nvPicPr>
        <p:blipFill>
          <a:blip r:embed="rId3"/>
          <a:stretch>
            <a:fillRect/>
          </a:stretch>
        </p:blipFill>
        <p:spPr>
          <a:xfrm>
            <a:off x="1534510" y="2974428"/>
            <a:ext cx="9154511" cy="2167617"/>
          </a:xfrm>
        </p:spPr>
      </p:pic>
    </p:spTree>
    <p:extLst>
      <p:ext uri="{BB962C8B-B14F-4D97-AF65-F5344CB8AC3E}">
        <p14:creationId xmlns:p14="http://schemas.microsoft.com/office/powerpoint/2010/main" val="219460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98E-5CD8-E6DF-A7B7-FF9071C6895E}"/>
              </a:ext>
            </a:extLst>
          </p:cNvPr>
          <p:cNvSpPr>
            <a:spLocks noGrp="1"/>
          </p:cNvSpPr>
          <p:nvPr>
            <p:ph type="title"/>
          </p:nvPr>
        </p:nvSpPr>
        <p:spPr/>
        <p:txBody>
          <a:bodyPr/>
          <a:lstStyle/>
          <a:p>
            <a:r>
              <a:rPr lang="en-US" dirty="0"/>
              <a:t>Sentiment Analysis with </a:t>
            </a:r>
            <a:r>
              <a:rPr lang="en-US" dirty="0" err="1"/>
              <a:t>FinBERT</a:t>
            </a:r>
            <a:endParaRPr lang="en-US" dirty="0"/>
          </a:p>
        </p:txBody>
      </p:sp>
      <p:sp>
        <p:nvSpPr>
          <p:cNvPr id="3" name="Content Placeholder 2">
            <a:extLst>
              <a:ext uri="{FF2B5EF4-FFF2-40B4-BE49-F238E27FC236}">
                <a16:creationId xmlns:a16="http://schemas.microsoft.com/office/drawing/2014/main" id="{781C8EEE-C961-AF28-EE36-74EF88258F3D}"/>
              </a:ext>
            </a:extLst>
          </p:cNvPr>
          <p:cNvSpPr>
            <a:spLocks noGrp="1"/>
          </p:cNvSpPr>
          <p:nvPr>
            <p:ph idx="1"/>
          </p:nvPr>
        </p:nvSpPr>
        <p:spPr>
          <a:xfrm>
            <a:off x="581192" y="1715956"/>
            <a:ext cx="11029615" cy="4874415"/>
          </a:xfrm>
        </p:spPr>
        <p:txBody>
          <a:bodyPr/>
          <a:lstStyle/>
          <a:p>
            <a:r>
              <a:rPr lang="en-US" b="1" dirty="0"/>
              <a:t>Model &amp; Tokenizer: </a:t>
            </a:r>
            <a:r>
              <a:rPr lang="en-US" dirty="0"/>
              <a:t>Utilizes </a:t>
            </a:r>
            <a:r>
              <a:rPr lang="en-US" dirty="0" err="1"/>
              <a:t>ProsusAI</a:t>
            </a:r>
            <a:r>
              <a:rPr lang="en-US" dirty="0"/>
              <a:t>/</a:t>
            </a:r>
            <a:r>
              <a:rPr lang="en-US" dirty="0" err="1"/>
              <a:t>finbert</a:t>
            </a:r>
            <a:r>
              <a:rPr lang="en-US" dirty="0"/>
              <a:t>, a BERT model pre-trained on financial texts, coupled with </a:t>
            </a:r>
            <a:r>
              <a:rPr lang="en-US" dirty="0" err="1"/>
              <a:t>BertTokenizer</a:t>
            </a:r>
            <a:r>
              <a:rPr lang="en-US" dirty="0"/>
              <a:t> for efficient text processing.</a:t>
            </a:r>
          </a:p>
          <a:p>
            <a:r>
              <a:rPr lang="en-US" b="1" dirty="0"/>
              <a:t>Sentiment Prediction Function:</a:t>
            </a:r>
          </a:p>
          <a:p>
            <a:pPr marL="666900" lvl="1" indent="-342900">
              <a:buFont typeface="+mj-lt"/>
              <a:buAutoNum type="arabicPeriod"/>
            </a:pPr>
            <a:r>
              <a:rPr lang="en-US" sz="1800" dirty="0"/>
              <a:t>Tokenizes input text and prepares it for the model.</a:t>
            </a:r>
          </a:p>
          <a:p>
            <a:pPr marL="666900" lvl="1" indent="-342900">
              <a:buFont typeface="+mj-lt"/>
              <a:buAutoNum type="arabicPeriod"/>
            </a:pPr>
            <a:r>
              <a:rPr lang="en-US" sz="1800" dirty="0"/>
              <a:t>Employs the model to predict sentiment class (Negative, Neutral, Positive) based on the logits.</a:t>
            </a:r>
          </a:p>
          <a:p>
            <a:r>
              <a:rPr lang="en-US" b="1" dirty="0"/>
              <a:t>Data Application:</a:t>
            </a:r>
          </a:p>
          <a:p>
            <a:pPr marL="666900" lvl="1" indent="-342900">
              <a:buFont typeface="+mj-lt"/>
              <a:buAutoNum type="arabicPeriod"/>
            </a:pPr>
            <a:r>
              <a:rPr lang="en-US" sz="1800" dirty="0"/>
              <a:t>Demonstrated on the new dataset which we collected from </a:t>
            </a:r>
            <a:r>
              <a:rPr lang="en-US" sz="1800" dirty="0" err="1"/>
              <a:t>AlphaVantage</a:t>
            </a:r>
            <a:r>
              <a:rPr lang="en-US" sz="1800" dirty="0"/>
              <a:t>.</a:t>
            </a:r>
          </a:p>
          <a:p>
            <a:pPr marL="666900" lvl="1" indent="-342900">
              <a:buFont typeface="+mj-lt"/>
              <a:buAutoNum type="arabicPeriod"/>
            </a:pPr>
            <a:r>
              <a:rPr lang="en-US" sz="1800" dirty="0"/>
              <a:t>Provides insights into sentiment trends within financial texts.</a:t>
            </a:r>
          </a:p>
          <a:p>
            <a:endParaRPr lang="en-US" dirty="0"/>
          </a:p>
        </p:txBody>
      </p:sp>
    </p:spTree>
    <p:extLst>
      <p:ext uri="{BB962C8B-B14F-4D97-AF65-F5344CB8AC3E}">
        <p14:creationId xmlns:p14="http://schemas.microsoft.com/office/powerpoint/2010/main" val="271753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EBE4-5636-8974-66A2-0AA7F24A643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064F223-7EAC-9DAA-A84A-DD40FBBFC517}"/>
              </a:ext>
            </a:extLst>
          </p:cNvPr>
          <p:cNvSpPr>
            <a:spLocks noGrp="1"/>
          </p:cNvSpPr>
          <p:nvPr>
            <p:ph idx="1"/>
          </p:nvPr>
        </p:nvSpPr>
        <p:spPr/>
        <p:txBody>
          <a:bodyPr/>
          <a:lstStyle/>
          <a:p>
            <a:r>
              <a:rPr lang="en-US" dirty="0"/>
              <a:t>Getting Data up to now as we have run more iterations for getting data from </a:t>
            </a:r>
            <a:r>
              <a:rPr lang="en-US" dirty="0" err="1"/>
              <a:t>AlphaVantage</a:t>
            </a:r>
            <a:r>
              <a:rPr lang="en-US" dirty="0"/>
              <a:t>.</a:t>
            </a:r>
          </a:p>
          <a:p>
            <a:r>
              <a:rPr lang="en-US" dirty="0"/>
              <a:t>As our data is related to Stocks. We don’t have any EDA.</a:t>
            </a:r>
          </a:p>
          <a:p>
            <a:r>
              <a:rPr lang="en-US" dirty="0"/>
              <a:t>Getting Sentiment analysis as Positive, Negative and Neutral for each record by using </a:t>
            </a:r>
            <a:r>
              <a:rPr lang="en-US" dirty="0" err="1"/>
              <a:t>FinBert</a:t>
            </a:r>
            <a:r>
              <a:rPr lang="en-US" dirty="0"/>
              <a:t> LLM from Hugging Face.</a:t>
            </a:r>
          </a:p>
          <a:p>
            <a:r>
              <a:rPr lang="en-US" dirty="0"/>
              <a:t>Doing LSTM with normal data which we will get it from ’</a:t>
            </a:r>
            <a:r>
              <a:rPr lang="en-US" dirty="0" err="1"/>
              <a:t>yfinance</a:t>
            </a:r>
            <a:r>
              <a:rPr lang="en-US" dirty="0"/>
              <a:t>’ Library.</a:t>
            </a:r>
          </a:p>
          <a:p>
            <a:pPr marL="0" indent="0">
              <a:buNone/>
            </a:pPr>
            <a:endParaRPr lang="en-US" dirty="0"/>
          </a:p>
        </p:txBody>
      </p:sp>
    </p:spTree>
    <p:extLst>
      <p:ext uri="{BB962C8B-B14F-4D97-AF65-F5344CB8AC3E}">
        <p14:creationId xmlns:p14="http://schemas.microsoft.com/office/powerpoint/2010/main" val="35566401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647</TotalTime>
  <Words>502</Words>
  <Application>Microsoft Macintosh PowerPoint</Application>
  <PresentationFormat>Widescreen</PresentationFormat>
  <Paragraphs>55</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Söhne</vt:lpstr>
      <vt:lpstr>Arial</vt:lpstr>
      <vt:lpstr>Calibri</vt:lpstr>
      <vt:lpstr>Gill Sans MT</vt:lpstr>
      <vt:lpstr>Montserrat SemiBold</vt:lpstr>
      <vt:lpstr>Open Sans</vt:lpstr>
      <vt:lpstr>Wingdings 2</vt:lpstr>
      <vt:lpstr>Dividend</vt:lpstr>
      <vt:lpstr>Predicting Stock prices with LLM and LSTM</vt:lpstr>
      <vt:lpstr>Introduction and objective</vt:lpstr>
      <vt:lpstr>PowerPoint Presentation</vt:lpstr>
      <vt:lpstr>data</vt:lpstr>
      <vt:lpstr>Data                   (Contd)</vt:lpstr>
      <vt:lpstr>Github Link</vt:lpstr>
      <vt:lpstr>architecture</vt:lpstr>
      <vt:lpstr>Sentiment Analysis with FinBERT</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prices with LLM and LSTM</dc:title>
  <dc:creator>Rohith Challa</dc:creator>
  <cp:lastModifiedBy>Jaya Keerthi Kusireddy</cp:lastModifiedBy>
  <cp:revision>6</cp:revision>
  <dcterms:created xsi:type="dcterms:W3CDTF">2023-11-05T16:29:00Z</dcterms:created>
  <dcterms:modified xsi:type="dcterms:W3CDTF">2024-09-18T17:29:37Z</dcterms:modified>
</cp:coreProperties>
</file>