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9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514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7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10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7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7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Isolation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transaction executes concurrently with other transaction</a:t>
            </a:r>
          </a:p>
          <a:p>
            <a:endParaRPr lang="en-US" altLang="en-US" dirty="0"/>
          </a:p>
          <a:p>
            <a:r>
              <a:rPr lang="en-US" altLang="en-US" dirty="0"/>
              <a:t>Its effect must be as if each transaction executes in isolation of the others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865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effect of a transaction must continue to exists after the transaction, or the whole program has terminated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 smtClean="0"/>
              <a:t>         What </a:t>
            </a:r>
            <a:r>
              <a:rPr lang="en-US" altLang="en-US" dirty="0"/>
              <a:t>it means for us: write data to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7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of transaction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348089"/>
            <a:ext cx="4488794" cy="3499555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/>
              <a:t>Transfer </a:t>
            </a:r>
            <a:r>
              <a:rPr lang="en-GB" altLang="en-US" sz="2400" dirty="0" smtClean="0"/>
              <a:t>$50 </a:t>
            </a:r>
            <a:r>
              <a:rPr lang="en-GB" altLang="en-US" sz="2400" dirty="0"/>
              <a:t>from account A to account B</a:t>
            </a:r>
          </a:p>
          <a:p>
            <a:pPr lvl="1">
              <a:buFontTx/>
              <a:buNone/>
            </a:pPr>
            <a:r>
              <a:rPr lang="en-GB" altLang="en-US" sz="2000" dirty="0"/>
              <a:t>Read(A)	</a:t>
            </a:r>
          </a:p>
          <a:p>
            <a:pPr lvl="1">
              <a:buFontTx/>
              <a:buNone/>
            </a:pPr>
            <a:r>
              <a:rPr lang="en-GB" altLang="en-US" sz="2000" dirty="0"/>
              <a:t>A = A - 50</a:t>
            </a:r>
          </a:p>
          <a:p>
            <a:pPr lvl="1">
              <a:buFontTx/>
              <a:buNone/>
            </a:pPr>
            <a:r>
              <a:rPr lang="en-GB" altLang="en-US" sz="2000" dirty="0"/>
              <a:t>Write(A)</a:t>
            </a:r>
          </a:p>
          <a:p>
            <a:pPr lvl="1">
              <a:buFontTx/>
              <a:buNone/>
            </a:pPr>
            <a:r>
              <a:rPr lang="en-GB" altLang="en-US" sz="2000" dirty="0"/>
              <a:t>Read(B)</a:t>
            </a:r>
          </a:p>
          <a:p>
            <a:pPr lvl="1">
              <a:buFontTx/>
              <a:buNone/>
            </a:pPr>
            <a:r>
              <a:rPr lang="en-GB" altLang="en-US" sz="2000" dirty="0"/>
              <a:t>B = B+50</a:t>
            </a:r>
          </a:p>
          <a:p>
            <a:pPr lvl="1">
              <a:buFontTx/>
              <a:buNone/>
            </a:pPr>
            <a:r>
              <a:rPr lang="en-GB" altLang="en-US" sz="2000" dirty="0"/>
              <a:t>Write(B)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348089"/>
            <a:ext cx="4488794" cy="3680178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GB" altLang="en-US" sz="2000" b="1" dirty="0">
                <a:solidFill>
                  <a:schemeClr val="accent2">
                    <a:lumMod val="75000"/>
                  </a:schemeClr>
                </a:solidFill>
              </a:rPr>
              <a:t>Atomicity</a:t>
            </a:r>
            <a:r>
              <a:rPr lang="en-GB" altLang="en-US" sz="2000" dirty="0"/>
              <a:t> - shouldn’t take money from A without giving it to B</a:t>
            </a:r>
          </a:p>
          <a:p>
            <a:pPr lvl="1">
              <a:buFontTx/>
              <a:buNone/>
            </a:pPr>
            <a:r>
              <a:rPr lang="en-GB" altLang="en-US" sz="2000" b="1" dirty="0">
                <a:solidFill>
                  <a:schemeClr val="accent2">
                    <a:lumMod val="75000"/>
                  </a:schemeClr>
                </a:solidFill>
              </a:rPr>
              <a:t>Consistency</a:t>
            </a:r>
            <a:r>
              <a:rPr lang="en-GB" altLang="en-US" sz="2000" dirty="0"/>
              <a:t> - money isn’t lost or gained</a:t>
            </a:r>
          </a:p>
          <a:p>
            <a:pPr lvl="1">
              <a:buFontTx/>
              <a:buNone/>
            </a:pPr>
            <a:r>
              <a:rPr lang="en-GB" altLang="en-US" sz="2000" b="1" dirty="0">
                <a:solidFill>
                  <a:schemeClr val="accent2">
                    <a:lumMod val="75000"/>
                  </a:schemeClr>
                </a:solidFill>
              </a:rPr>
              <a:t>Isolation</a:t>
            </a:r>
            <a:r>
              <a:rPr lang="en-GB" altLang="en-US" sz="2000" dirty="0"/>
              <a:t> - other queries shouldn’t see A or B change until completion</a:t>
            </a:r>
          </a:p>
          <a:p>
            <a:pPr lvl="1">
              <a:buFontTx/>
              <a:buNone/>
            </a:pPr>
            <a:r>
              <a:rPr lang="en-GB" altLang="en-US" sz="2000" b="1" dirty="0">
                <a:solidFill>
                  <a:schemeClr val="accent2">
                    <a:lumMod val="75000"/>
                  </a:schemeClr>
                </a:solidFill>
              </a:rPr>
              <a:t>Durability</a:t>
            </a:r>
            <a:r>
              <a:rPr lang="en-GB" altLang="en-US" sz="2000" dirty="0"/>
              <a:t> - the money does not go back to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0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Transaction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transaction manager enforces the ACID properties</a:t>
            </a:r>
          </a:p>
          <a:p>
            <a:pPr marL="228600" lvl="1">
              <a:spcBef>
                <a:spcPts val="1000"/>
              </a:spcBef>
            </a:pPr>
            <a:r>
              <a:rPr lang="en-GB" altLang="en-US" sz="2000" dirty="0"/>
              <a:t>It schedules the operations of transactions</a:t>
            </a:r>
          </a:p>
          <a:p>
            <a:pPr marL="228600" lvl="1">
              <a:spcBef>
                <a:spcPts val="1000"/>
              </a:spcBef>
            </a:pPr>
            <a:r>
              <a:rPr lang="en-GB" altLang="en-US" sz="2000" dirty="0"/>
              <a:t>COMMIT and ROLLBACK are used to ensure atomicity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COMMIT and 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solidFill>
                  <a:schemeClr val="accent2">
                    <a:lumMod val="75000"/>
                  </a:schemeClr>
                </a:solidFill>
              </a:rPr>
              <a:t>COMMIT</a:t>
            </a:r>
            <a:r>
              <a:rPr lang="en-GB" altLang="en-US" sz="2400" dirty="0"/>
              <a:t> signals the successful end of a transaction</a:t>
            </a:r>
          </a:p>
          <a:p>
            <a:pPr lvl="1"/>
            <a:r>
              <a:rPr lang="en-GB" altLang="en-US" sz="2000" dirty="0"/>
              <a:t>Any changes made by the transaction should be saved</a:t>
            </a:r>
          </a:p>
          <a:p>
            <a:pPr lvl="1"/>
            <a:r>
              <a:rPr lang="en-GB" altLang="en-US" sz="2000" dirty="0"/>
              <a:t>These changes are now visible to other transactions</a:t>
            </a:r>
          </a:p>
          <a:p>
            <a:r>
              <a:rPr lang="en-GB" altLang="en-US" sz="2400" dirty="0">
                <a:solidFill>
                  <a:schemeClr val="accent2">
                    <a:lumMod val="75000"/>
                  </a:schemeClr>
                </a:solidFill>
              </a:rPr>
              <a:t>ROLLBACK</a:t>
            </a:r>
            <a:r>
              <a:rPr lang="en-GB" altLang="en-US" sz="2400" dirty="0"/>
              <a:t> signals the unsuccessful end of a transaction</a:t>
            </a:r>
          </a:p>
          <a:p>
            <a:pPr lvl="1"/>
            <a:r>
              <a:rPr lang="en-GB" altLang="en-US" sz="2000" dirty="0"/>
              <a:t>Any changes made by the transaction should be undone</a:t>
            </a:r>
          </a:p>
          <a:p>
            <a:pPr lvl="1"/>
            <a:r>
              <a:rPr lang="en-GB" altLang="en-US" sz="2000" dirty="0"/>
              <a:t>It is now as if the transaction never existed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1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-Definition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3289"/>
            <a:ext cx="9291215" cy="256257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</a:t>
            </a:r>
            <a:endParaRPr lang="en-US" altLang="en-US" b="1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4400" b="1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4400" b="1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4400" dirty="0" smtClean="0"/>
              <a:t>      One </a:t>
            </a:r>
            <a:r>
              <a:rPr lang="en-US" altLang="en-US" sz="4400" dirty="0"/>
              <a:t>or more operations, single </a:t>
            </a:r>
            <a:r>
              <a:rPr lang="en-US" altLang="en-US" sz="4400" dirty="0" smtClean="0"/>
              <a:t>      real-world </a:t>
            </a:r>
            <a:r>
              <a:rPr lang="en-US" altLang="en-US" sz="4400" dirty="0"/>
              <a:t>transition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5168197"/>
            <a:ext cx="1738489" cy="16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0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 Suppose a bank employee transfers </a:t>
            </a:r>
            <a:r>
              <a:rPr lang="en-US" dirty="0" err="1"/>
              <a:t>Rs</a:t>
            </a:r>
            <a:r>
              <a:rPr lang="en-US" dirty="0"/>
              <a:t> 500 from A's account to B's account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very simple and small transaction involves several low-level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A’s </a:t>
            </a:r>
            <a:r>
              <a:rPr lang="en-US" b="1" dirty="0" smtClean="0"/>
              <a:t>Account</a:t>
            </a:r>
          </a:p>
          <a:p>
            <a:r>
              <a:rPr lang="en-US" b="1" dirty="0" smtClean="0"/>
              <a:t>Open A’s Account</a:t>
            </a:r>
          </a:p>
          <a:p>
            <a:r>
              <a:rPr lang="en-US" b="1" dirty="0" smtClean="0"/>
              <a:t>Balance1 = </a:t>
            </a:r>
            <a:r>
              <a:rPr lang="en-US" b="1" dirty="0" err="1" smtClean="0"/>
              <a:t>A.balance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NewBanace</a:t>
            </a:r>
            <a:r>
              <a:rPr lang="en-US" b="1" dirty="0" smtClean="0"/>
              <a:t>=Balance1-500;</a:t>
            </a:r>
          </a:p>
          <a:p>
            <a:r>
              <a:rPr lang="en-US" b="1" dirty="0" err="1" smtClean="0"/>
              <a:t>A.Balance</a:t>
            </a:r>
            <a:r>
              <a:rPr lang="en-US" b="1" dirty="0" smtClean="0"/>
              <a:t>=</a:t>
            </a:r>
            <a:r>
              <a:rPr lang="en-US" b="1" dirty="0" err="1" smtClean="0"/>
              <a:t>NewBalance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Close A’s Account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’s </a:t>
            </a:r>
            <a:r>
              <a:rPr lang="en-US" b="1" dirty="0"/>
              <a:t>Account</a:t>
            </a:r>
          </a:p>
          <a:p>
            <a:r>
              <a:rPr lang="en-US" b="1" dirty="0"/>
              <a:t>Open </a:t>
            </a:r>
            <a:r>
              <a:rPr lang="en-US" b="1" dirty="0" smtClean="0"/>
              <a:t>B’s </a:t>
            </a:r>
            <a:r>
              <a:rPr lang="en-US" b="1" dirty="0"/>
              <a:t>Account</a:t>
            </a:r>
          </a:p>
          <a:p>
            <a:r>
              <a:rPr lang="en-US" b="1" dirty="0"/>
              <a:t>Balance1 = </a:t>
            </a:r>
            <a:r>
              <a:rPr lang="en-US" b="1" dirty="0" err="1" smtClean="0"/>
              <a:t>B.balance</a:t>
            </a:r>
            <a:r>
              <a:rPr lang="en-US" b="1" dirty="0"/>
              <a:t>;</a:t>
            </a:r>
          </a:p>
          <a:p>
            <a:r>
              <a:rPr lang="en-US" b="1" dirty="0" err="1" smtClean="0"/>
              <a:t>NewBanace</a:t>
            </a:r>
            <a:r>
              <a:rPr lang="en-US" b="1" dirty="0" smtClean="0"/>
              <a:t>=Balance1+500</a:t>
            </a:r>
            <a:r>
              <a:rPr lang="en-US" b="1" dirty="0"/>
              <a:t>;</a:t>
            </a:r>
          </a:p>
          <a:p>
            <a:r>
              <a:rPr lang="en-US" b="1" dirty="0" err="1"/>
              <a:t>A.Balance</a:t>
            </a:r>
            <a:r>
              <a:rPr lang="en-US" b="1" dirty="0"/>
              <a:t>=</a:t>
            </a:r>
            <a:r>
              <a:rPr lang="en-US" b="1" dirty="0" err="1"/>
              <a:t>NewBalance</a:t>
            </a:r>
            <a:r>
              <a:rPr lang="en-US" b="1" dirty="0"/>
              <a:t>;</a:t>
            </a:r>
          </a:p>
          <a:p>
            <a:r>
              <a:rPr lang="en-US" b="1" dirty="0"/>
              <a:t>Close </a:t>
            </a:r>
            <a:r>
              <a:rPr lang="en-US" b="1" dirty="0" smtClean="0"/>
              <a:t>B’s </a:t>
            </a:r>
            <a:r>
              <a:rPr lang="en-US" b="1" dirty="0"/>
              <a:t>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4971" y="2967335"/>
            <a:ext cx="1902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ACID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10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ACID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transaction is a small unit of program.</a:t>
            </a:r>
          </a:p>
          <a:p>
            <a:r>
              <a:rPr lang="en-US" dirty="0" smtClean="0"/>
              <a:t>Contains several low level tasks.</a:t>
            </a:r>
          </a:p>
          <a:p>
            <a:r>
              <a:rPr lang="en-US" dirty="0" smtClean="0"/>
              <a:t>A transactions in DB must maintain ACID properties.</a:t>
            </a:r>
          </a:p>
          <a:p>
            <a:r>
              <a:rPr lang="en-US" b="1" dirty="0"/>
              <a:t>A</a:t>
            </a:r>
            <a:r>
              <a:rPr lang="en-US" dirty="0"/>
              <a:t>tomicity, </a:t>
            </a:r>
            <a:r>
              <a:rPr lang="en-US" b="1" dirty="0"/>
              <a:t>C</a:t>
            </a:r>
            <a:r>
              <a:rPr lang="en-US" dirty="0"/>
              <a:t>onsistency, </a:t>
            </a:r>
            <a:r>
              <a:rPr lang="en-US" b="1" dirty="0"/>
              <a:t>I</a:t>
            </a:r>
            <a:r>
              <a:rPr lang="en-US" dirty="0"/>
              <a:t>solation, and </a:t>
            </a:r>
            <a:r>
              <a:rPr lang="en-US" b="1" dirty="0"/>
              <a:t>D</a:t>
            </a:r>
            <a:r>
              <a:rPr lang="en-US" dirty="0"/>
              <a:t>urability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en-US" dirty="0"/>
              <a:t>tomicity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b="1" dirty="0"/>
              <a:t>C</a:t>
            </a:r>
            <a:r>
              <a:rPr lang="en-US" dirty="0"/>
              <a:t>onsistency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b="1" dirty="0"/>
              <a:t>I</a:t>
            </a:r>
            <a:r>
              <a:rPr lang="en-US" dirty="0"/>
              <a:t>solation, </a:t>
            </a:r>
            <a:r>
              <a:rPr lang="en-US" b="1" dirty="0" smtClean="0"/>
              <a:t>D</a:t>
            </a:r>
            <a:r>
              <a:rPr lang="en-US" dirty="0" smtClean="0"/>
              <a:t>urability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0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Atomicity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transaction connecting two or more separate pieces of data, either all the pieces are committed, or none 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altLang="en-US" dirty="0"/>
              <a:t>Two possible outcomes for a transaction</a:t>
            </a:r>
          </a:p>
          <a:p>
            <a:pPr lvl="1"/>
            <a:r>
              <a:rPr lang="en-US" altLang="en-US" dirty="0"/>
              <a:t>It </a:t>
            </a:r>
            <a:r>
              <a:rPr lang="en-US" altLang="en-US" i="1" dirty="0"/>
              <a:t>commits</a:t>
            </a:r>
            <a:r>
              <a:rPr lang="en-US" altLang="en-US" dirty="0"/>
              <a:t>: all the changes are made</a:t>
            </a:r>
          </a:p>
          <a:p>
            <a:pPr lvl="1"/>
            <a:r>
              <a:rPr lang="en-US" altLang="en-US" dirty="0"/>
              <a:t>It </a:t>
            </a:r>
            <a:r>
              <a:rPr lang="en-US" altLang="en-US" i="1" dirty="0"/>
              <a:t>aborts</a:t>
            </a:r>
            <a:r>
              <a:rPr lang="en-US" altLang="en-US" dirty="0"/>
              <a:t>: no changes are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must remain in a consistent state after any transaction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state of the database is restricted by integrity constraints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Constraints may be </a:t>
            </a:r>
            <a:r>
              <a:rPr lang="en-US" altLang="en-US" u="sng" dirty="0"/>
              <a:t>explicit</a:t>
            </a:r>
            <a:r>
              <a:rPr lang="en-US" altLang="en-US" dirty="0"/>
              <a:t> or </a:t>
            </a:r>
            <a:r>
              <a:rPr lang="en-US" altLang="en-US" u="sng" dirty="0"/>
              <a:t>implicit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8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273</TotalTime>
  <Words>341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Feathered</vt:lpstr>
      <vt:lpstr>Transactions</vt:lpstr>
      <vt:lpstr>Transaction -Definition</vt:lpstr>
      <vt:lpstr>Example</vt:lpstr>
      <vt:lpstr>eXAMPLE</vt:lpstr>
      <vt:lpstr>PowerPoint Presentation</vt:lpstr>
      <vt:lpstr>ACID Properties </vt:lpstr>
      <vt:lpstr>Atomicity,  Consistency,  Isolation, Durability </vt:lpstr>
      <vt:lpstr>Atomicity </vt:lpstr>
      <vt:lpstr>Consistency</vt:lpstr>
      <vt:lpstr>Isolation </vt:lpstr>
      <vt:lpstr>Durability</vt:lpstr>
      <vt:lpstr>Example of transaction</vt:lpstr>
      <vt:lpstr>The Transaction Manager</vt:lpstr>
      <vt:lpstr>COMMIT and ROLLBACK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DINESH KUMAR</dc:creator>
  <cp:lastModifiedBy>DINESH KUMAR</cp:lastModifiedBy>
  <cp:revision>46</cp:revision>
  <dcterms:created xsi:type="dcterms:W3CDTF">2019-05-16T00:17:07Z</dcterms:created>
  <dcterms:modified xsi:type="dcterms:W3CDTF">2019-05-16T04:50:09Z</dcterms:modified>
</cp:coreProperties>
</file>