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03-May-19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03-May-19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03-May-19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03-May-19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03-May-19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03-May-19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03-May-19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B55D-688B-4538-A2CA-B7C06D93DD2A}"/>
              </a:ext>
            </a:extLst>
          </p:cNvPr>
          <p:cNvSpPr>
            <a:spLocks noGrp="1"/>
          </p:cNvSpPr>
          <p:nvPr>
            <p:ph type="ctrTitle"/>
          </p:nvPr>
        </p:nvSpPr>
        <p:spPr/>
        <p:txBody>
          <a:bodyPr>
            <a:normAutofit fontScale="90000"/>
          </a:bodyPr>
          <a:lstStyle/>
          <a:p>
            <a:r>
              <a:rPr lang="en-US" dirty="0" smtClean="0"/>
              <a:t>Java OOPs </a:t>
            </a:r>
            <a:r>
              <a:rPr lang="en-US" dirty="0"/>
              <a:t>Concepts</a:t>
            </a:r>
            <a:br>
              <a:rPr lang="en-US" dirty="0"/>
            </a:br>
            <a:endParaRPr lang="en-US" dirty="0"/>
          </a:p>
        </p:txBody>
      </p:sp>
      <p:sp>
        <p:nvSpPr>
          <p:cNvPr id="3" name="Subtitle 2">
            <a:extLst>
              <a:ext uri="{FF2B5EF4-FFF2-40B4-BE49-F238E27FC236}">
                <a16:creationId xmlns:a16="http://schemas.microsoft.com/office/drawing/2014/main" id="{D87CE84E-B83A-46D5-8BBA-AFC080EABD1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47789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F96D-49F2-4C65-92A8-F996A2F7A5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50EDC8-C0F6-42C2-8923-51EFA3066598}"/>
              </a:ext>
            </a:extLst>
          </p:cNvPr>
          <p:cNvSpPr>
            <a:spLocks noGrp="1"/>
          </p:cNvSpPr>
          <p:nvPr>
            <p:ph idx="1"/>
          </p:nvPr>
        </p:nvSpPr>
        <p:spPr/>
        <p:txBody>
          <a:bodyPr>
            <a:normAutofit fontScale="92500" lnSpcReduction="20000"/>
          </a:bodyPr>
          <a:lstStyle/>
          <a:p>
            <a:r>
              <a:rPr lang="en-US" dirty="0"/>
              <a:t>If </a:t>
            </a:r>
            <a:r>
              <a:rPr lang="en-US" i="1" dirty="0"/>
              <a:t>one task is performed by different ways</a:t>
            </a:r>
            <a:r>
              <a:rPr lang="en-US" dirty="0"/>
              <a:t>, it is known as polymorphism. For example: to convince the customer differently, to draw something, for example, shape, triangle, rectangle, etc.</a:t>
            </a:r>
          </a:p>
          <a:p>
            <a:endParaRPr lang="en-US" dirty="0"/>
          </a:p>
          <a:p>
            <a:r>
              <a:rPr lang="en-US" dirty="0"/>
              <a:t>In Java, we use method overloading and method overriding to achieve polymorphism.</a:t>
            </a:r>
          </a:p>
          <a:p>
            <a:endParaRPr lang="en-US" dirty="0"/>
          </a:p>
          <a:p>
            <a:r>
              <a:rPr lang="en-US" dirty="0"/>
              <a:t>Another example can be to speak something; for example, a cat speaks meow, dog barks woof, etc.</a:t>
            </a:r>
          </a:p>
        </p:txBody>
      </p:sp>
    </p:spTree>
    <p:extLst>
      <p:ext uri="{BB962C8B-B14F-4D97-AF65-F5344CB8AC3E}">
        <p14:creationId xmlns:p14="http://schemas.microsoft.com/office/powerpoint/2010/main" val="2908482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8A16-20BC-4BE8-AD54-B567C032F709}"/>
              </a:ext>
            </a:extLst>
          </p:cNvPr>
          <p:cNvSpPr>
            <a:spLocks noGrp="1"/>
          </p:cNvSpPr>
          <p:nvPr>
            <p:ph type="title"/>
          </p:nvPr>
        </p:nvSpPr>
        <p:spPr/>
        <p:txBody>
          <a:bodyPr/>
          <a:lstStyle/>
          <a:p>
            <a:endParaRPr lang="en-US"/>
          </a:p>
        </p:txBody>
      </p:sp>
      <p:pic>
        <p:nvPicPr>
          <p:cNvPr id="4" name="Picture 2" descr="Polymorphism in Java">
            <a:extLst>
              <a:ext uri="{FF2B5EF4-FFF2-40B4-BE49-F238E27FC236}">
                <a16:creationId xmlns:a16="http://schemas.microsoft.com/office/drawing/2014/main" id="{3392EF52-4DB7-4269-8EA5-AAF87ECA0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0225" y="1590675"/>
            <a:ext cx="7334249"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915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CE48-192E-4F89-833A-231599AD3082}"/>
              </a:ext>
            </a:extLst>
          </p:cNvPr>
          <p:cNvSpPr>
            <a:spLocks noGrp="1"/>
          </p:cNvSpPr>
          <p:nvPr>
            <p:ph type="title"/>
          </p:nvPr>
        </p:nvSpPr>
        <p:spPr/>
        <p:txBody>
          <a:bodyPr/>
          <a:lstStyle/>
          <a:p>
            <a:r>
              <a:rPr lang="en-US" dirty="0"/>
              <a:t>Abstraction</a:t>
            </a:r>
            <a:br>
              <a:rPr lang="en-US" dirty="0"/>
            </a:br>
            <a:endParaRPr lang="en-US" dirty="0"/>
          </a:p>
        </p:txBody>
      </p:sp>
      <p:sp>
        <p:nvSpPr>
          <p:cNvPr id="3" name="Content Placeholder 2">
            <a:extLst>
              <a:ext uri="{FF2B5EF4-FFF2-40B4-BE49-F238E27FC236}">
                <a16:creationId xmlns:a16="http://schemas.microsoft.com/office/drawing/2014/main" id="{C355B1B6-F350-4A95-A747-F3222D54DA1D}"/>
              </a:ext>
            </a:extLst>
          </p:cNvPr>
          <p:cNvSpPr>
            <a:spLocks noGrp="1"/>
          </p:cNvSpPr>
          <p:nvPr>
            <p:ph idx="1"/>
          </p:nvPr>
        </p:nvSpPr>
        <p:spPr/>
        <p:txBody>
          <a:bodyPr/>
          <a:lstStyle/>
          <a:p>
            <a:r>
              <a:rPr lang="en-US" i="1" dirty="0"/>
              <a:t>Hiding internal details and showing functionality</a:t>
            </a:r>
            <a:r>
              <a:rPr lang="en-US" dirty="0"/>
              <a:t> is known as abstraction. For example phone call, we don't know the internal processing.</a:t>
            </a:r>
          </a:p>
          <a:p>
            <a:endParaRPr lang="en-US" dirty="0"/>
          </a:p>
          <a:p>
            <a:endParaRPr lang="en-US" dirty="0"/>
          </a:p>
          <a:p>
            <a:r>
              <a:rPr lang="en-US" dirty="0"/>
              <a:t>In Java, we use abstract class and interface to achieve abstraction.</a:t>
            </a:r>
          </a:p>
        </p:txBody>
      </p:sp>
    </p:spTree>
    <p:extLst>
      <p:ext uri="{BB962C8B-B14F-4D97-AF65-F5344CB8AC3E}">
        <p14:creationId xmlns:p14="http://schemas.microsoft.com/office/powerpoint/2010/main" val="4211634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4BB2-4CB8-40EE-8C74-D17354C87C52}"/>
              </a:ext>
            </a:extLst>
          </p:cNvPr>
          <p:cNvSpPr>
            <a:spLocks noGrp="1"/>
          </p:cNvSpPr>
          <p:nvPr>
            <p:ph type="title"/>
          </p:nvPr>
        </p:nvSpPr>
        <p:spPr/>
        <p:txBody>
          <a:bodyPr/>
          <a:lstStyle/>
          <a:p>
            <a:endParaRPr lang="en-US"/>
          </a:p>
        </p:txBody>
      </p:sp>
      <p:pic>
        <p:nvPicPr>
          <p:cNvPr id="5122" name="Picture 2" descr="Image result for bmw">
            <a:extLst>
              <a:ext uri="{FF2B5EF4-FFF2-40B4-BE49-F238E27FC236}">
                <a16:creationId xmlns:a16="http://schemas.microsoft.com/office/drawing/2014/main" id="{9DFB22E1-B6BC-4188-A999-7C316DC368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876" y="1477941"/>
            <a:ext cx="8353424"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72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49EC-3B8C-429D-8A43-1D64C2B0E93F}"/>
              </a:ext>
            </a:extLst>
          </p:cNvPr>
          <p:cNvSpPr>
            <a:spLocks noGrp="1"/>
          </p:cNvSpPr>
          <p:nvPr>
            <p:ph type="title"/>
          </p:nvPr>
        </p:nvSpPr>
        <p:spPr/>
        <p:txBody>
          <a:bodyPr/>
          <a:lstStyle/>
          <a:p>
            <a:r>
              <a:rPr lang="en-US" dirty="0"/>
              <a:t>Encapsulation</a:t>
            </a:r>
            <a:br>
              <a:rPr lang="en-US" dirty="0"/>
            </a:br>
            <a:endParaRPr lang="en-US" dirty="0"/>
          </a:p>
        </p:txBody>
      </p:sp>
      <p:sp>
        <p:nvSpPr>
          <p:cNvPr id="3" name="Content Placeholder 2">
            <a:extLst>
              <a:ext uri="{FF2B5EF4-FFF2-40B4-BE49-F238E27FC236}">
                <a16:creationId xmlns:a16="http://schemas.microsoft.com/office/drawing/2014/main" id="{740CF754-167D-4F75-AB92-8BBA7C6F3458}"/>
              </a:ext>
            </a:extLst>
          </p:cNvPr>
          <p:cNvSpPr>
            <a:spLocks noGrp="1"/>
          </p:cNvSpPr>
          <p:nvPr>
            <p:ph idx="1"/>
          </p:nvPr>
        </p:nvSpPr>
        <p:spPr/>
        <p:txBody>
          <a:bodyPr>
            <a:normAutofit/>
          </a:bodyPr>
          <a:lstStyle/>
          <a:p>
            <a:r>
              <a:rPr lang="en-US" i="1" dirty="0"/>
              <a:t>Binding (or wrapping) code and data together into a single unit are known as encapsulation</a:t>
            </a:r>
            <a:r>
              <a:rPr lang="en-US" dirty="0"/>
              <a:t>. </a:t>
            </a:r>
          </a:p>
          <a:p>
            <a:endParaRPr lang="en-US" dirty="0"/>
          </a:p>
          <a:p>
            <a:r>
              <a:rPr lang="en-US" dirty="0"/>
              <a:t>For example capsule, it is wrapped with different medicines</a:t>
            </a:r>
          </a:p>
          <a:p>
            <a:endParaRPr lang="en-US" dirty="0"/>
          </a:p>
          <a:p>
            <a:r>
              <a:rPr lang="en-US" dirty="0"/>
              <a:t>A java class is the example of encapsulation. Java bean is the fully encapsulated class because all the data members are private here.</a:t>
            </a:r>
          </a:p>
          <a:p>
            <a:endParaRPr lang="en-US" dirty="0"/>
          </a:p>
          <a:p>
            <a:endParaRPr lang="en-US" dirty="0"/>
          </a:p>
        </p:txBody>
      </p:sp>
    </p:spTree>
    <p:extLst>
      <p:ext uri="{BB962C8B-B14F-4D97-AF65-F5344CB8AC3E}">
        <p14:creationId xmlns:p14="http://schemas.microsoft.com/office/powerpoint/2010/main" val="3167460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6E36-55BB-4E68-B173-9874923D0B3E}"/>
              </a:ext>
            </a:extLst>
          </p:cNvPr>
          <p:cNvSpPr>
            <a:spLocks noGrp="1"/>
          </p:cNvSpPr>
          <p:nvPr>
            <p:ph type="title"/>
          </p:nvPr>
        </p:nvSpPr>
        <p:spPr/>
        <p:txBody>
          <a:bodyPr>
            <a:normAutofit fontScale="90000"/>
          </a:bodyPr>
          <a:lstStyle/>
          <a:p>
            <a:r>
              <a:rPr lang="en-US" dirty="0"/>
              <a:t>Advantage of OOPs over Procedure-oriented programming language</a:t>
            </a:r>
            <a:br>
              <a:rPr lang="en-US" dirty="0"/>
            </a:br>
            <a:endParaRPr lang="en-US" dirty="0"/>
          </a:p>
        </p:txBody>
      </p:sp>
      <p:sp>
        <p:nvSpPr>
          <p:cNvPr id="3" name="Content Placeholder 2">
            <a:extLst>
              <a:ext uri="{FF2B5EF4-FFF2-40B4-BE49-F238E27FC236}">
                <a16:creationId xmlns:a16="http://schemas.microsoft.com/office/drawing/2014/main" id="{07C6ED31-F934-4C1B-9767-FEECB134ADFE}"/>
              </a:ext>
            </a:extLst>
          </p:cNvPr>
          <p:cNvSpPr>
            <a:spLocks noGrp="1"/>
          </p:cNvSpPr>
          <p:nvPr>
            <p:ph idx="1"/>
          </p:nvPr>
        </p:nvSpPr>
        <p:spPr/>
        <p:txBody>
          <a:bodyPr>
            <a:normAutofit fontScale="85000" lnSpcReduction="20000"/>
          </a:bodyPr>
          <a:lstStyle/>
          <a:p>
            <a:r>
              <a:rPr lang="en-US" dirty="0"/>
              <a:t>1) OOPs makes development and maintenance easier whereas in a procedure-oriented programming language it is not easy to manage if code grows as project size increases.</a:t>
            </a:r>
          </a:p>
          <a:p>
            <a:endParaRPr lang="en-US" dirty="0"/>
          </a:p>
          <a:p>
            <a:r>
              <a:rPr lang="en-US" dirty="0"/>
              <a:t>2) OOPs provides data hiding whereas in a procedure-oriented programming language a global data can be accessed from anywhere.</a:t>
            </a:r>
          </a:p>
          <a:p>
            <a:endParaRPr lang="en-US" dirty="0"/>
          </a:p>
          <a:p>
            <a:r>
              <a:rPr lang="en-US" dirty="0"/>
              <a:t>3) OOPs provides the ability to simulate real-world event much more effectively. We can provide the solution of real word problem if we are using the Object-Oriented Programming language.</a:t>
            </a:r>
          </a:p>
        </p:txBody>
      </p:sp>
    </p:spTree>
    <p:extLst>
      <p:ext uri="{BB962C8B-B14F-4D97-AF65-F5344CB8AC3E}">
        <p14:creationId xmlns:p14="http://schemas.microsoft.com/office/powerpoint/2010/main" val="881749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FB4D-246F-45B3-97A9-1D98C06EB514}"/>
              </a:ext>
            </a:extLst>
          </p:cNvPr>
          <p:cNvSpPr>
            <a:spLocks noGrp="1"/>
          </p:cNvSpPr>
          <p:nvPr>
            <p:ph type="title"/>
          </p:nvPr>
        </p:nvSpPr>
        <p:spPr/>
        <p:txBody>
          <a:bodyPr>
            <a:normAutofit fontScale="90000"/>
          </a:bodyPr>
          <a:lstStyle/>
          <a:p>
            <a:r>
              <a:rPr lang="en-US" dirty="0"/>
              <a:t>What is the difference between an object-oriented programming language and object-based programming language?</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a:extLst>
              <a:ext uri="{FF2B5EF4-FFF2-40B4-BE49-F238E27FC236}">
                <a16:creationId xmlns:a16="http://schemas.microsoft.com/office/drawing/2014/main" id="{012C67C3-0EE3-45BF-8FEC-1724C80B6581}"/>
              </a:ext>
            </a:extLst>
          </p:cNvPr>
          <p:cNvSpPr>
            <a:spLocks noGrp="1"/>
          </p:cNvSpPr>
          <p:nvPr>
            <p:ph idx="1"/>
          </p:nvPr>
        </p:nvSpPr>
        <p:spPr>
          <a:xfrm>
            <a:off x="1130270" y="3428999"/>
            <a:ext cx="9603275" cy="2037345"/>
          </a:xfrm>
        </p:spPr>
        <p:txBody>
          <a:bodyPr/>
          <a:lstStyle/>
          <a:p>
            <a:r>
              <a:rPr lang="en-US" dirty="0"/>
              <a:t>Object-based programming language follows all the features of OOPs except Inheritance. JavaScript and VBScript are examples of object-based programming languages.</a:t>
            </a:r>
          </a:p>
          <a:p>
            <a:endParaRPr lang="en-US" dirty="0"/>
          </a:p>
        </p:txBody>
      </p:sp>
    </p:spTree>
    <p:extLst>
      <p:ext uri="{BB962C8B-B14F-4D97-AF65-F5344CB8AC3E}">
        <p14:creationId xmlns:p14="http://schemas.microsoft.com/office/powerpoint/2010/main" val="1074613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D001-D65E-49FD-90EB-76CBC4850CE4}"/>
              </a:ext>
            </a:extLst>
          </p:cNvPr>
          <p:cNvSpPr>
            <a:spLocks noGrp="1"/>
          </p:cNvSpPr>
          <p:nvPr>
            <p:ph type="title"/>
          </p:nvPr>
        </p:nvSpPr>
        <p:spPr>
          <a:xfrm>
            <a:off x="1130270" y="953324"/>
            <a:ext cx="9603275" cy="1218445"/>
          </a:xfrm>
        </p:spPr>
        <p:txBody>
          <a:bodyPr/>
          <a:lstStyle/>
          <a:p>
            <a:r>
              <a:rPr lang="en-US" dirty="0"/>
              <a:t>OOPs (Object-Oriented Programming System)</a:t>
            </a:r>
          </a:p>
        </p:txBody>
      </p:sp>
      <p:sp>
        <p:nvSpPr>
          <p:cNvPr id="3" name="Content Placeholder 2">
            <a:extLst>
              <a:ext uri="{FF2B5EF4-FFF2-40B4-BE49-F238E27FC236}">
                <a16:creationId xmlns:a16="http://schemas.microsoft.com/office/drawing/2014/main" id="{1EAFA857-C765-4BCE-AEF3-DDF43AA30E90}"/>
              </a:ext>
            </a:extLst>
          </p:cNvPr>
          <p:cNvSpPr>
            <a:spLocks noGrp="1"/>
          </p:cNvSpPr>
          <p:nvPr>
            <p:ph idx="1"/>
          </p:nvPr>
        </p:nvSpPr>
        <p:spPr>
          <a:xfrm>
            <a:off x="1130270" y="2171769"/>
            <a:ext cx="9603275" cy="4238556"/>
          </a:xfrm>
        </p:spPr>
        <p:txBody>
          <a:bodyPr/>
          <a:lstStyle/>
          <a:p>
            <a:r>
              <a:rPr lang="en-US" b="1" dirty="0"/>
              <a:t>Object</a:t>
            </a:r>
            <a:r>
              <a:rPr lang="en-US" dirty="0"/>
              <a:t> means a real-world entity such as a pen, chair, table, computer, watch, etc. </a:t>
            </a:r>
            <a:r>
              <a:rPr lang="en-US" b="1" dirty="0"/>
              <a:t>Object-Oriented Programming</a:t>
            </a:r>
            <a:r>
              <a:rPr lang="en-US" dirty="0"/>
              <a:t> is a methodology or paradigm to design a program using classes and objects. It simplifies the software development and maintenance by providing some concepts:</a:t>
            </a:r>
          </a:p>
        </p:txBody>
      </p:sp>
    </p:spTree>
    <p:extLst>
      <p:ext uri="{BB962C8B-B14F-4D97-AF65-F5344CB8AC3E}">
        <p14:creationId xmlns:p14="http://schemas.microsoft.com/office/powerpoint/2010/main" val="3308333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ava OOPs Concepts">
            <a:extLst>
              <a:ext uri="{FF2B5EF4-FFF2-40B4-BE49-F238E27FC236}">
                <a16:creationId xmlns:a16="http://schemas.microsoft.com/office/drawing/2014/main" id="{8162C45B-461F-4F77-9859-F7091A0B2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33375"/>
            <a:ext cx="10248900" cy="6362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037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DC3B-55B7-4FBD-B6A4-60917C125AD5}"/>
              </a:ext>
            </a:extLst>
          </p:cNvPr>
          <p:cNvSpPr>
            <a:spLocks noGrp="1"/>
          </p:cNvSpPr>
          <p:nvPr>
            <p:ph type="title"/>
          </p:nvPr>
        </p:nvSpPr>
        <p:spPr/>
        <p:txBody>
          <a:bodyPr>
            <a:normAutofit fontScale="90000"/>
          </a:bodyPr>
          <a:lstStyle/>
          <a:p>
            <a:r>
              <a:rPr lang="en-US" dirty="0"/>
              <a:t>Object</a:t>
            </a:r>
            <a:br>
              <a:rPr lang="en-US" dirty="0"/>
            </a:br>
            <a:r>
              <a:rPr lang="en-US" dirty="0"/>
              <a:t/>
            </a:r>
            <a:br>
              <a:rPr lang="en-US" dirty="0"/>
            </a:br>
            <a:endParaRPr lang="en-US" dirty="0"/>
          </a:p>
        </p:txBody>
      </p:sp>
      <p:sp>
        <p:nvSpPr>
          <p:cNvPr id="3" name="Content Placeholder 2">
            <a:extLst>
              <a:ext uri="{FF2B5EF4-FFF2-40B4-BE49-F238E27FC236}">
                <a16:creationId xmlns:a16="http://schemas.microsoft.com/office/drawing/2014/main" id="{005E6563-B6B1-40FB-BDD8-3A4DCEB71653}"/>
              </a:ext>
            </a:extLst>
          </p:cNvPr>
          <p:cNvSpPr>
            <a:spLocks noGrp="1"/>
          </p:cNvSpPr>
          <p:nvPr>
            <p:ph idx="1"/>
          </p:nvPr>
        </p:nvSpPr>
        <p:spPr>
          <a:xfrm>
            <a:off x="844520" y="1603211"/>
            <a:ext cx="11891904" cy="3452256"/>
          </a:xfrm>
        </p:spPr>
        <p:txBody>
          <a:bodyPr/>
          <a:lstStyle/>
          <a:p>
            <a:r>
              <a:rPr lang="en-US" dirty="0"/>
              <a:t>Any entity that has state and behavior is known as an object. For example a chair, pen, table, keyboard, bike, etc. It can be physical or logical.</a:t>
            </a:r>
          </a:p>
        </p:txBody>
      </p:sp>
      <p:pic>
        <p:nvPicPr>
          <p:cNvPr id="2050" name="Picture 2" descr="Java Object">
            <a:extLst>
              <a:ext uri="{FF2B5EF4-FFF2-40B4-BE49-F238E27FC236}">
                <a16:creationId xmlns:a16="http://schemas.microsoft.com/office/drawing/2014/main" id="{177912B3-AB9C-4CC3-AA51-5175B91B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8" y="2524125"/>
            <a:ext cx="3786187"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237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1A49-FB43-4382-963B-E3712D6A2C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4571E2-D634-481F-9EF9-E851FEA547CA}"/>
              </a:ext>
            </a:extLst>
          </p:cNvPr>
          <p:cNvSpPr>
            <a:spLocks noGrp="1"/>
          </p:cNvSpPr>
          <p:nvPr>
            <p:ph idx="1"/>
          </p:nvPr>
        </p:nvSpPr>
        <p:spPr/>
        <p:txBody>
          <a:bodyPr/>
          <a:lstStyle/>
          <a:p>
            <a:r>
              <a:rPr lang="en-US"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p:txBody>
      </p:sp>
    </p:spTree>
    <p:extLst>
      <p:ext uri="{BB962C8B-B14F-4D97-AF65-F5344CB8AC3E}">
        <p14:creationId xmlns:p14="http://schemas.microsoft.com/office/powerpoint/2010/main" val="4085238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AA98-6004-4936-B0AB-4B3DE4B18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5D65FD-8557-4CD4-A123-25F71C708DC4}"/>
              </a:ext>
            </a:extLst>
          </p:cNvPr>
          <p:cNvSpPr>
            <a:spLocks noGrp="1"/>
          </p:cNvSpPr>
          <p:nvPr>
            <p:ph idx="1"/>
          </p:nvPr>
        </p:nvSpPr>
        <p:spPr/>
        <p:txBody>
          <a:bodyPr/>
          <a:lstStyle/>
          <a:p>
            <a:r>
              <a:rPr lang="en-US" b="1" dirty="0"/>
              <a:t>Example:</a:t>
            </a:r>
            <a:r>
              <a:rPr lang="en-US" dirty="0"/>
              <a:t> A dog is an object because it has states like color, name, breed, etc. as well as behaviors like wagging the tail, barking, eating, etc.</a:t>
            </a:r>
          </a:p>
        </p:txBody>
      </p:sp>
    </p:spTree>
    <p:extLst>
      <p:ext uri="{BB962C8B-B14F-4D97-AF65-F5344CB8AC3E}">
        <p14:creationId xmlns:p14="http://schemas.microsoft.com/office/powerpoint/2010/main" val="1802627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DFA2-2665-4CEC-8247-D0C57DC3AABF}"/>
              </a:ext>
            </a:extLst>
          </p:cNvPr>
          <p:cNvSpPr>
            <a:spLocks noGrp="1"/>
          </p:cNvSpPr>
          <p:nvPr>
            <p:ph type="title"/>
          </p:nvPr>
        </p:nvSpPr>
        <p:spPr/>
        <p:txBody>
          <a:bodyPr/>
          <a:lstStyle/>
          <a:p>
            <a:r>
              <a:rPr lang="en-US" dirty="0"/>
              <a:t>Class</a:t>
            </a:r>
            <a:br>
              <a:rPr lang="en-US" dirty="0"/>
            </a:br>
            <a:endParaRPr lang="en-US" dirty="0"/>
          </a:p>
        </p:txBody>
      </p:sp>
      <p:sp>
        <p:nvSpPr>
          <p:cNvPr id="3" name="Content Placeholder 2">
            <a:extLst>
              <a:ext uri="{FF2B5EF4-FFF2-40B4-BE49-F238E27FC236}">
                <a16:creationId xmlns:a16="http://schemas.microsoft.com/office/drawing/2014/main" id="{E4114442-20D0-4D43-9DC4-7D1395A2B653}"/>
              </a:ext>
            </a:extLst>
          </p:cNvPr>
          <p:cNvSpPr>
            <a:spLocks noGrp="1"/>
          </p:cNvSpPr>
          <p:nvPr>
            <p:ph idx="1"/>
          </p:nvPr>
        </p:nvSpPr>
        <p:spPr/>
        <p:txBody>
          <a:bodyPr/>
          <a:lstStyle/>
          <a:p>
            <a:r>
              <a:rPr lang="en-US" i="1" dirty="0"/>
              <a:t>Collection of objects</a:t>
            </a:r>
            <a:r>
              <a:rPr lang="en-US" dirty="0"/>
              <a:t> is called class. It is a logical entity.</a:t>
            </a:r>
          </a:p>
          <a:p>
            <a:r>
              <a:rPr lang="en-US" dirty="0"/>
              <a:t>A class can also be defined as a blueprint from which you can create an individual object. Class doesn't consume any space.</a:t>
            </a:r>
          </a:p>
          <a:p>
            <a:endParaRPr lang="en-US" dirty="0"/>
          </a:p>
        </p:txBody>
      </p:sp>
    </p:spTree>
    <p:extLst>
      <p:ext uri="{BB962C8B-B14F-4D97-AF65-F5344CB8AC3E}">
        <p14:creationId xmlns:p14="http://schemas.microsoft.com/office/powerpoint/2010/main" val="186598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6727-C12A-4247-9A6B-8D4A2FB56AB2}"/>
              </a:ext>
            </a:extLst>
          </p:cNvPr>
          <p:cNvSpPr>
            <a:spLocks noGrp="1"/>
          </p:cNvSpPr>
          <p:nvPr>
            <p:ph type="title"/>
          </p:nvPr>
        </p:nvSpPr>
        <p:spPr/>
        <p:txBody>
          <a:bodyPr/>
          <a:lstStyle/>
          <a:p>
            <a:r>
              <a:rPr lang="en-US" dirty="0"/>
              <a:t>Inheritance</a:t>
            </a:r>
            <a:br>
              <a:rPr lang="en-US" dirty="0"/>
            </a:br>
            <a:endParaRPr lang="en-US" dirty="0"/>
          </a:p>
        </p:txBody>
      </p:sp>
      <p:sp>
        <p:nvSpPr>
          <p:cNvPr id="3" name="Content Placeholder 2">
            <a:extLst>
              <a:ext uri="{FF2B5EF4-FFF2-40B4-BE49-F238E27FC236}">
                <a16:creationId xmlns:a16="http://schemas.microsoft.com/office/drawing/2014/main" id="{1E62B77B-20DA-434C-9C65-FCC8595B6B67}"/>
              </a:ext>
            </a:extLst>
          </p:cNvPr>
          <p:cNvSpPr>
            <a:spLocks noGrp="1"/>
          </p:cNvSpPr>
          <p:nvPr>
            <p:ph idx="1"/>
          </p:nvPr>
        </p:nvSpPr>
        <p:spPr/>
        <p:txBody>
          <a:bodyPr/>
          <a:lstStyle/>
          <a:p>
            <a:r>
              <a:rPr lang="en-US" i="1" dirty="0"/>
              <a:t>When one object acquires all the properties and behaviors of a parent object</a:t>
            </a:r>
            <a:r>
              <a:rPr lang="en-US" dirty="0"/>
              <a:t>, it is known as inheritance. It provides code reusability. It is used to achieve runtime polymorphism.</a:t>
            </a:r>
          </a:p>
        </p:txBody>
      </p:sp>
    </p:spTree>
    <p:extLst>
      <p:ext uri="{BB962C8B-B14F-4D97-AF65-F5344CB8AC3E}">
        <p14:creationId xmlns:p14="http://schemas.microsoft.com/office/powerpoint/2010/main" val="459733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0538-5EEA-4E74-B266-DD022EC803AD}"/>
              </a:ext>
            </a:extLst>
          </p:cNvPr>
          <p:cNvSpPr>
            <a:spLocks noGrp="1"/>
          </p:cNvSpPr>
          <p:nvPr>
            <p:ph type="title"/>
          </p:nvPr>
        </p:nvSpPr>
        <p:spPr/>
        <p:txBody>
          <a:bodyPr/>
          <a:lstStyle/>
          <a:p>
            <a:r>
              <a:rPr lang="en-US" dirty="0"/>
              <a:t>Polymorphism</a:t>
            </a:r>
            <a:br>
              <a:rPr lang="en-US" dirty="0"/>
            </a:br>
            <a:endParaRPr lang="en-US" dirty="0"/>
          </a:p>
        </p:txBody>
      </p:sp>
      <p:pic>
        <p:nvPicPr>
          <p:cNvPr id="4098" name="Picture 2" descr="Polymorphism in Java">
            <a:extLst>
              <a:ext uri="{FF2B5EF4-FFF2-40B4-BE49-F238E27FC236}">
                <a16:creationId xmlns:a16="http://schemas.microsoft.com/office/drawing/2014/main" id="{2CE81BB6-0ECB-4E2F-BAD5-DA0CC78991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1225" y="1914525"/>
            <a:ext cx="7572375"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171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0</TotalTime>
  <Words>302</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Gallery</vt:lpstr>
      <vt:lpstr>Java OOPs Concepts </vt:lpstr>
      <vt:lpstr>OOPs (Object-Oriented Programming System)</vt:lpstr>
      <vt:lpstr>PowerPoint Presentation</vt:lpstr>
      <vt:lpstr>Object  </vt:lpstr>
      <vt:lpstr>PowerPoint Presentation</vt:lpstr>
      <vt:lpstr>PowerPoint Presentation</vt:lpstr>
      <vt:lpstr>Class </vt:lpstr>
      <vt:lpstr>Inheritance </vt:lpstr>
      <vt:lpstr>Polymorphism </vt:lpstr>
      <vt:lpstr>PowerPoint Presentation</vt:lpstr>
      <vt:lpstr>PowerPoint Presentation</vt:lpstr>
      <vt:lpstr>Abstraction </vt:lpstr>
      <vt:lpstr>PowerPoint Presentation</vt:lpstr>
      <vt:lpstr>Encapsulation </vt:lpstr>
      <vt:lpstr>Advantage of OOPs over Procedure-oriented programming language </vt:lpstr>
      <vt:lpstr>What is the difference between an object-oriented programming language and object-based programming language?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OOPs Concepts </dc:title>
  <dc:creator>DINESH KUMAR</dc:creator>
  <cp:lastModifiedBy>DINESH KUMAR</cp:lastModifiedBy>
  <cp:revision>39</cp:revision>
  <dcterms:created xsi:type="dcterms:W3CDTF">2019-05-01T20:42:17Z</dcterms:created>
  <dcterms:modified xsi:type="dcterms:W3CDTF">2019-05-02T22:21:44Z</dcterms:modified>
</cp:coreProperties>
</file>