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35" r:id="rId2"/>
    <p:sldId id="347" r:id="rId3"/>
    <p:sldId id="364" r:id="rId4"/>
    <p:sldId id="348" r:id="rId5"/>
    <p:sldId id="366" r:id="rId6"/>
    <p:sldId id="342" r:id="rId7"/>
    <p:sldId id="369" r:id="rId8"/>
    <p:sldId id="376" r:id="rId9"/>
    <p:sldId id="378" r:id="rId10"/>
    <p:sldId id="383" r:id="rId11"/>
    <p:sldId id="379" r:id="rId12"/>
    <p:sldId id="380" r:id="rId13"/>
    <p:sldId id="381" r:id="rId14"/>
    <p:sldId id="382" r:id="rId15"/>
    <p:sldId id="377" r:id="rId16"/>
    <p:sldId id="375" r:id="rId17"/>
    <p:sldId id="34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FF9900"/>
    <a:srgbClr val="FF0000"/>
    <a:srgbClr val="CC3300"/>
    <a:srgbClr val="990000"/>
    <a:srgbClr val="FF9999"/>
    <a:srgbClr val="FF9933"/>
    <a:srgbClr val="996600"/>
    <a:srgbClr val="CC66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3BBE09-EC77-CB41-B9BD-DDB97768B154}" type="datetimeFigureOut">
              <a:rPr lang="en-US" smtClean="0"/>
              <a:t>5/7/2019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4BB8C6-AD57-7346-AB36-9976B6B6DE5C}" type="slidenum">
              <a:rPr lang="en-US" smtClean="0"/>
              <a:t>‹#›</a:t>
            </a:fld>
            <a:endParaRPr lang="en-US" dirty="0"/>
          </a:p>
        </p:txBody>
      </p:sp>
    </p:spTree>
    <p:extLst>
      <p:ext uri="{BB962C8B-B14F-4D97-AF65-F5344CB8AC3E}">
        <p14:creationId xmlns:p14="http://schemas.microsoft.com/office/powerpoint/2010/main" val="5678781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E4BB8C6-AD57-7346-AB36-9976B6B6DE5C}" type="slidenum">
              <a:rPr lang="en-US" smtClean="0"/>
              <a:t>1</a:t>
            </a:fld>
            <a:endParaRPr lang="en-US" dirty="0"/>
          </a:p>
        </p:txBody>
      </p:sp>
    </p:spTree>
    <p:extLst>
      <p:ext uri="{BB962C8B-B14F-4D97-AF65-F5344CB8AC3E}">
        <p14:creationId xmlns:p14="http://schemas.microsoft.com/office/powerpoint/2010/main" val="3608990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5281F39-1534-423A-9C6F-C13656508438}" type="slidenum">
              <a:rPr lang="en-US" smtClean="0"/>
              <a:pPr/>
              <a:t>17</a:t>
            </a:fld>
            <a:endParaRPr lang="en-US"/>
          </a:p>
        </p:txBody>
      </p:sp>
    </p:spTree>
    <p:extLst>
      <p:ext uri="{BB962C8B-B14F-4D97-AF65-F5344CB8AC3E}">
        <p14:creationId xmlns:p14="http://schemas.microsoft.com/office/powerpoint/2010/main" val="3258159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r>
              <a:rPr lang="en-AU" altLang="en-US" smtClean="0"/>
              <a:t>Centre of Excellence in Information Technology, Fiji</a:t>
            </a:r>
            <a:endParaRPr lang="en-US" altLang="en-US" dirty="0"/>
          </a:p>
        </p:txBody>
      </p:sp>
      <p:sp>
        <p:nvSpPr>
          <p:cNvPr id="6" name="Slide Number Placeholder 5"/>
          <p:cNvSpPr>
            <a:spLocks noGrp="1"/>
          </p:cNvSpPr>
          <p:nvPr>
            <p:ph type="sldNum" sz="quarter" idx="12"/>
          </p:nvPr>
        </p:nvSpPr>
        <p:spPr/>
        <p:txBody>
          <a:bodyPr/>
          <a:lstStyle>
            <a:lvl1pPr>
              <a:defRPr/>
            </a:lvl1pPr>
          </a:lstStyle>
          <a:p>
            <a:fld id="{9A678811-B549-45B3-81B1-47E6AC5F9402}" type="slidenum">
              <a:rPr lang="en-US" altLang="en-US"/>
              <a:pPr/>
              <a:t>‹#›</a:t>
            </a:fld>
            <a:endParaRPr lang="en-US" altLang="en-US" dirty="0"/>
          </a:p>
        </p:txBody>
      </p:sp>
    </p:spTree>
    <p:extLst>
      <p:ext uri="{BB962C8B-B14F-4D97-AF65-F5344CB8AC3E}">
        <p14:creationId xmlns:p14="http://schemas.microsoft.com/office/powerpoint/2010/main" val="1167423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r>
              <a:rPr lang="en-AU" altLang="en-US" smtClean="0"/>
              <a:t>Centre of Excellence in Information Technology, Fiji</a:t>
            </a:r>
            <a:endParaRPr lang="en-US" altLang="en-US" dirty="0"/>
          </a:p>
        </p:txBody>
      </p:sp>
      <p:sp>
        <p:nvSpPr>
          <p:cNvPr id="7" name="Slide Number Placeholder 6"/>
          <p:cNvSpPr>
            <a:spLocks noGrp="1"/>
          </p:cNvSpPr>
          <p:nvPr>
            <p:ph type="sldNum" sz="quarter" idx="12"/>
          </p:nvPr>
        </p:nvSpPr>
        <p:spPr/>
        <p:txBody>
          <a:bodyPr/>
          <a:lstStyle>
            <a:lvl1pPr>
              <a:defRPr/>
            </a:lvl1pPr>
          </a:lstStyle>
          <a:p>
            <a:fld id="{214E7FEA-58E0-47EE-AC9C-F31BF7C9F7FE}" type="slidenum">
              <a:rPr lang="en-US" altLang="en-US"/>
              <a:pPr/>
              <a:t>‹#›</a:t>
            </a:fld>
            <a:endParaRPr lang="en-US" altLang="en-US" dirty="0"/>
          </a:p>
        </p:txBody>
      </p:sp>
    </p:spTree>
    <p:extLst>
      <p:ext uri="{BB962C8B-B14F-4D97-AF65-F5344CB8AC3E}">
        <p14:creationId xmlns:p14="http://schemas.microsoft.com/office/powerpoint/2010/main" val="27801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I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r>
              <a:rPr lang="en-AU" altLang="en-US" smtClean="0"/>
              <a:t>Centre of Excellence in Information Technology, Fiji</a:t>
            </a:r>
            <a:endParaRPr lang="en-US" altLang="en-US" dirty="0"/>
          </a:p>
        </p:txBody>
      </p:sp>
      <p:sp>
        <p:nvSpPr>
          <p:cNvPr id="6" name="Slide Number Placeholder 5"/>
          <p:cNvSpPr>
            <a:spLocks noGrp="1"/>
          </p:cNvSpPr>
          <p:nvPr>
            <p:ph type="sldNum" sz="quarter" idx="12"/>
          </p:nvPr>
        </p:nvSpPr>
        <p:spPr/>
        <p:txBody>
          <a:bodyPr/>
          <a:lstStyle>
            <a:lvl1pPr>
              <a:defRPr/>
            </a:lvl1pPr>
          </a:lstStyle>
          <a:p>
            <a:fld id="{20534EEE-6172-4E08-B0F7-A7F46A93D015}" type="slidenum">
              <a:rPr lang="en-US" altLang="en-US"/>
              <a:pPr/>
              <a:t>‹#›</a:t>
            </a:fld>
            <a:endParaRPr lang="en-US" altLang="en-US" dirty="0"/>
          </a:p>
        </p:txBody>
      </p:sp>
    </p:spTree>
    <p:extLst>
      <p:ext uri="{BB962C8B-B14F-4D97-AF65-F5344CB8AC3E}">
        <p14:creationId xmlns:p14="http://schemas.microsoft.com/office/powerpoint/2010/main" val="2076473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r>
              <a:rPr lang="en-AU" altLang="en-US" smtClean="0"/>
              <a:t>Centre of Excellence in Information Technology, Fiji</a:t>
            </a:r>
            <a:endParaRPr lang="en-US" altLang="en-US" dirty="0"/>
          </a:p>
        </p:txBody>
      </p:sp>
      <p:sp>
        <p:nvSpPr>
          <p:cNvPr id="6" name="Slide Number Placeholder 5"/>
          <p:cNvSpPr>
            <a:spLocks noGrp="1"/>
          </p:cNvSpPr>
          <p:nvPr>
            <p:ph type="sldNum" sz="quarter" idx="12"/>
          </p:nvPr>
        </p:nvSpPr>
        <p:spPr/>
        <p:txBody>
          <a:bodyPr/>
          <a:lstStyle>
            <a:lvl1pPr>
              <a:defRPr/>
            </a:lvl1pPr>
          </a:lstStyle>
          <a:p>
            <a:fld id="{A56982BD-E878-4359-9BE2-EF98375094DE}" type="slidenum">
              <a:rPr lang="en-US" altLang="en-US"/>
              <a:pPr/>
              <a:t>‹#›</a:t>
            </a:fld>
            <a:endParaRPr lang="en-US" altLang="en-US" dirty="0"/>
          </a:p>
        </p:txBody>
      </p:sp>
    </p:spTree>
    <p:extLst>
      <p:ext uri="{BB962C8B-B14F-4D97-AF65-F5344CB8AC3E}">
        <p14:creationId xmlns:p14="http://schemas.microsoft.com/office/powerpoint/2010/main" val="133795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6832"/>
            <a:ext cx="8229600" cy="4560168"/>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endParaRPr lang="en-US" dirty="0"/>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r>
              <a:rPr lang="en-AU" smtClean="0"/>
              <a:t>Centre of Excellence in Information Technology, Fiji</a:t>
            </a:r>
            <a:endParaRPr lang="en-US" dirty="0"/>
          </a:p>
        </p:txBody>
      </p:sp>
      <p:sp>
        <p:nvSpPr>
          <p:cNvPr id="6" name="Slide Number Placeholder 5"/>
          <p:cNvSpPr>
            <a:spLocks noGrp="1"/>
          </p:cNvSpPr>
          <p:nvPr>
            <p:ph type="sldNum" sz="quarter" idx="12"/>
          </p:nvPr>
        </p:nvSpPr>
        <p:spPr>
          <a:xfrm>
            <a:off x="7956376" y="6477000"/>
            <a:ext cx="1066800" cy="329184"/>
          </a:xfrm>
          <a:prstGeom prst="rect">
            <a:avLst/>
          </a:prstGeom>
        </p:spPr>
        <p:txBody>
          <a:bodyPr/>
          <a:lstStyle/>
          <a:p>
            <a:pPr algn="r"/>
            <a:fld id="{D4C49B74-5DB2-4B03-B1D2-7F6A3C51C318}" type="slidenum">
              <a:rPr lang="en-US" smtClean="0"/>
              <a:pPr algn="r"/>
              <a:t>‹#›</a:t>
            </a:fld>
            <a:endParaRPr lang="en-US" dirty="0"/>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val="140197277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val="746216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val="2469304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val="1572493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val="4198511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Title 1"/>
          <p:cNvSpPr>
            <a:spLocks noGrp="1"/>
          </p:cNvSpPr>
          <p:nvPr>
            <p:ph type="title"/>
          </p:nvPr>
        </p:nvSpPr>
        <p:spPr>
          <a:xfrm>
            <a:off x="514350" y="753533"/>
            <a:ext cx="8115300" cy="2802467"/>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3649134"/>
            <a:ext cx="7597887" cy="999067"/>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381001"/>
            <a:ext cx="2183130" cy="365125"/>
          </a:xfrm>
        </p:spPr>
        <p:txBody>
          <a:bodyPr/>
          <a:lstStyle>
            <a:lvl1pPr algn="r">
              <a:defRPr/>
            </a:lvl1pPr>
          </a:lstStyle>
          <a:p>
            <a:endParaRPr lang="en-US" dirty="0"/>
          </a:p>
        </p:txBody>
      </p:sp>
      <p:sp>
        <p:nvSpPr>
          <p:cNvPr id="6" name="Footer Placeholder 5"/>
          <p:cNvSpPr>
            <a:spLocks noGrp="1"/>
          </p:cNvSpPr>
          <p:nvPr>
            <p:ph type="ftr" sz="quarter" idx="11"/>
          </p:nvPr>
        </p:nvSpPr>
        <p:spPr>
          <a:xfrm>
            <a:off x="514350" y="379942"/>
            <a:ext cx="5243619" cy="365125"/>
          </a:xfrm>
        </p:spPr>
        <p:txBody>
          <a:bodyPr/>
          <a:lstStyle/>
          <a:p>
            <a:r>
              <a:rPr lang="en-AU" smtClean="0"/>
              <a:t>Centre of Excellence in Information Technology, Fiji</a:t>
            </a:r>
            <a:endParaRPr lang="en-US" dirty="0"/>
          </a:p>
        </p:txBody>
      </p:sp>
      <p:sp>
        <p:nvSpPr>
          <p:cNvPr id="7" name="Slide Number Placeholder 6"/>
          <p:cNvSpPr>
            <a:spLocks noGrp="1"/>
          </p:cNvSpPr>
          <p:nvPr>
            <p:ph type="sldNum" sz="quarter" idx="12"/>
          </p:nvPr>
        </p:nvSpPr>
        <p:spPr>
          <a:xfrm>
            <a:off x="8146839" y="381001"/>
            <a:ext cx="482811" cy="365125"/>
          </a:xfrm>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162165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r>
              <a:rPr lang="en-AU" altLang="en-US" smtClean="0"/>
              <a:t>Centre of Excellence in Information Technology, Fiji</a:t>
            </a:r>
            <a:endParaRPr lang="en-US" altLang="en-US" dirty="0"/>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pPr/>
              <a:t>‹#›</a:t>
            </a:fld>
            <a:endParaRPr lang="en-US" altLang="en-US" dirty="0"/>
          </a:p>
        </p:txBody>
      </p:sp>
    </p:spTree>
    <p:extLst>
      <p:ext uri="{BB962C8B-B14F-4D97-AF65-F5344CB8AC3E}">
        <p14:creationId xmlns:p14="http://schemas.microsoft.com/office/powerpoint/2010/main" val="594299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685800" y="3933056"/>
            <a:ext cx="7772400" cy="216294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r>
              <a:rPr lang="en-AU" altLang="en-US" smtClean="0"/>
              <a:t>Centre of Excellence in Information Technology, Fiji</a:t>
            </a:r>
            <a:endParaRPr lang="en-US" altLang="en-US" dirty="0"/>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pPr/>
              <a:t>‹#›</a:t>
            </a:fld>
            <a:endParaRPr lang="en-US" altLang="en-US" dirty="0"/>
          </a:p>
        </p:txBody>
      </p:sp>
      <p:sp>
        <p:nvSpPr>
          <p:cNvPr id="7" name="Content Placeholder 2"/>
          <p:cNvSpPr>
            <a:spLocks noGrp="1"/>
          </p:cNvSpPr>
          <p:nvPr>
            <p:ph sz="half" idx="13"/>
          </p:nvPr>
        </p:nvSpPr>
        <p:spPr>
          <a:xfrm>
            <a:off x="685800" y="1981200"/>
            <a:ext cx="3814192" cy="17994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2"/>
          <p:cNvSpPr>
            <a:spLocks noGrp="1"/>
          </p:cNvSpPr>
          <p:nvPr>
            <p:ph sz="half" idx="14"/>
          </p:nvPr>
        </p:nvSpPr>
        <p:spPr>
          <a:xfrm>
            <a:off x="4650432" y="1981200"/>
            <a:ext cx="3807768" cy="17994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115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r>
              <a:rPr lang="en-AU" altLang="en-US" smtClean="0"/>
              <a:t>Centre of Excellence in Information Technology, Fiji</a:t>
            </a:r>
            <a:endParaRPr lang="en-US" altLang="en-US" dirty="0"/>
          </a:p>
        </p:txBody>
      </p:sp>
      <p:sp>
        <p:nvSpPr>
          <p:cNvPr id="6" name="Slide Number Placeholder 5"/>
          <p:cNvSpPr>
            <a:spLocks noGrp="1"/>
          </p:cNvSpPr>
          <p:nvPr>
            <p:ph type="sldNum" sz="quarter" idx="12"/>
          </p:nvPr>
        </p:nvSpPr>
        <p:spPr/>
        <p:txBody>
          <a:bodyPr/>
          <a:lstStyle>
            <a:lvl1pPr>
              <a:defRPr/>
            </a:lvl1pPr>
          </a:lstStyle>
          <a:p>
            <a:fld id="{62FBF8E4-576C-4900-8131-5FBCD47137B3}" type="slidenum">
              <a:rPr lang="en-US" altLang="en-US"/>
              <a:pPr/>
              <a:t>‹#›</a:t>
            </a:fld>
            <a:endParaRPr lang="en-US" altLang="en-US" dirty="0"/>
          </a:p>
        </p:txBody>
      </p:sp>
    </p:spTree>
    <p:extLst>
      <p:ext uri="{BB962C8B-B14F-4D97-AF65-F5344CB8AC3E}">
        <p14:creationId xmlns:p14="http://schemas.microsoft.com/office/powerpoint/2010/main" val="2203364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half" idx="2"/>
          </p:nvPr>
        </p:nvSpPr>
        <p:spPr>
          <a:xfrm>
            <a:off x="4648200" y="1981200"/>
            <a:ext cx="38100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r>
              <a:rPr lang="en-AU" altLang="en-US" smtClean="0"/>
              <a:t>Centre of Excellence in Information Technology, Fiji</a:t>
            </a:r>
            <a:endParaRPr lang="en-US" altLang="en-US" dirty="0"/>
          </a:p>
        </p:txBody>
      </p:sp>
      <p:sp>
        <p:nvSpPr>
          <p:cNvPr id="7" name="Slide Number Placeholder 6"/>
          <p:cNvSpPr>
            <a:spLocks noGrp="1"/>
          </p:cNvSpPr>
          <p:nvPr>
            <p:ph type="sldNum" sz="quarter" idx="12"/>
          </p:nvPr>
        </p:nvSpPr>
        <p:spPr/>
        <p:txBody>
          <a:bodyPr/>
          <a:lstStyle>
            <a:lvl1pPr>
              <a:defRPr/>
            </a:lvl1pPr>
          </a:lstStyle>
          <a:p>
            <a:fld id="{524673CD-E789-4B99-849D-7D1DEE88FD01}" type="slidenum">
              <a:rPr lang="en-US" altLang="en-US"/>
              <a:pPr/>
              <a:t>‹#›</a:t>
            </a:fld>
            <a:endParaRPr lang="en-US" altLang="en-US" dirty="0"/>
          </a:p>
        </p:txBody>
      </p:sp>
    </p:spTree>
    <p:extLst>
      <p:ext uri="{BB962C8B-B14F-4D97-AF65-F5344CB8AC3E}">
        <p14:creationId xmlns:p14="http://schemas.microsoft.com/office/powerpoint/2010/main" val="2082196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en-US" dirty="0"/>
          </a:p>
        </p:txBody>
      </p:sp>
      <p:sp>
        <p:nvSpPr>
          <p:cNvPr id="8" name="Footer Placeholder 7"/>
          <p:cNvSpPr>
            <a:spLocks noGrp="1"/>
          </p:cNvSpPr>
          <p:nvPr>
            <p:ph type="ftr" sz="quarter" idx="11"/>
          </p:nvPr>
        </p:nvSpPr>
        <p:spPr/>
        <p:txBody>
          <a:bodyPr/>
          <a:lstStyle>
            <a:lvl1pPr>
              <a:defRPr/>
            </a:lvl1pPr>
          </a:lstStyle>
          <a:p>
            <a:r>
              <a:rPr lang="en-AU" altLang="en-US" smtClean="0"/>
              <a:t>Centre of Excellence in Information Technology, Fiji</a:t>
            </a:r>
            <a:endParaRPr lang="en-US" altLang="en-US" dirty="0"/>
          </a:p>
        </p:txBody>
      </p:sp>
      <p:sp>
        <p:nvSpPr>
          <p:cNvPr id="9" name="Slide Number Placeholder 8"/>
          <p:cNvSpPr>
            <a:spLocks noGrp="1"/>
          </p:cNvSpPr>
          <p:nvPr>
            <p:ph type="sldNum" sz="quarter" idx="12"/>
          </p:nvPr>
        </p:nvSpPr>
        <p:spPr/>
        <p:txBody>
          <a:bodyPr/>
          <a:lstStyle>
            <a:lvl1pPr>
              <a:defRPr/>
            </a:lvl1pPr>
          </a:lstStyle>
          <a:p>
            <a:fld id="{7B82C466-627A-4535-934D-F77F4C647A2A}" type="slidenum">
              <a:rPr lang="en-US" altLang="en-US"/>
              <a:pPr/>
              <a:t>‹#›</a:t>
            </a:fld>
            <a:endParaRPr lang="en-US" altLang="en-US" dirty="0"/>
          </a:p>
        </p:txBody>
      </p:sp>
    </p:spTree>
    <p:extLst>
      <p:ext uri="{BB962C8B-B14F-4D97-AF65-F5344CB8AC3E}">
        <p14:creationId xmlns:p14="http://schemas.microsoft.com/office/powerpoint/2010/main" val="39173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lvl1pPr>
              <a:defRPr/>
            </a:lvl1pPr>
          </a:lstStyle>
          <a:p>
            <a:endParaRPr lang="en-US" altLang="en-US" dirty="0"/>
          </a:p>
        </p:txBody>
      </p:sp>
      <p:sp>
        <p:nvSpPr>
          <p:cNvPr id="4" name="Footer Placeholder 3"/>
          <p:cNvSpPr>
            <a:spLocks noGrp="1"/>
          </p:cNvSpPr>
          <p:nvPr>
            <p:ph type="ftr" sz="quarter" idx="11"/>
          </p:nvPr>
        </p:nvSpPr>
        <p:spPr/>
        <p:txBody>
          <a:bodyPr/>
          <a:lstStyle>
            <a:lvl1pPr>
              <a:defRPr/>
            </a:lvl1pPr>
          </a:lstStyle>
          <a:p>
            <a:r>
              <a:rPr lang="en-AU" altLang="en-US" smtClean="0"/>
              <a:t>Centre of Excellence in Information Technology, Fiji</a:t>
            </a:r>
            <a:endParaRPr lang="en-US" altLang="en-US" dirty="0"/>
          </a:p>
        </p:txBody>
      </p:sp>
      <p:sp>
        <p:nvSpPr>
          <p:cNvPr id="5" name="Slide Number Placeholder 4"/>
          <p:cNvSpPr>
            <a:spLocks noGrp="1"/>
          </p:cNvSpPr>
          <p:nvPr>
            <p:ph type="sldNum" sz="quarter" idx="12"/>
          </p:nvPr>
        </p:nvSpPr>
        <p:spPr/>
        <p:txBody>
          <a:bodyPr/>
          <a:lstStyle>
            <a:lvl1pPr>
              <a:defRPr/>
            </a:lvl1pPr>
          </a:lstStyle>
          <a:p>
            <a:fld id="{F559B138-3910-4CB2-9145-1068E3B9E07E}" type="slidenum">
              <a:rPr lang="en-US" altLang="en-US"/>
              <a:pPr/>
              <a:t>‹#›</a:t>
            </a:fld>
            <a:endParaRPr lang="en-US" altLang="en-US" dirty="0"/>
          </a:p>
        </p:txBody>
      </p:sp>
    </p:spTree>
    <p:extLst>
      <p:ext uri="{BB962C8B-B14F-4D97-AF65-F5344CB8AC3E}">
        <p14:creationId xmlns:p14="http://schemas.microsoft.com/office/powerpoint/2010/main" val="325048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dirty="0"/>
          </a:p>
        </p:txBody>
      </p:sp>
      <p:sp>
        <p:nvSpPr>
          <p:cNvPr id="3" name="Footer Placeholder 2"/>
          <p:cNvSpPr>
            <a:spLocks noGrp="1"/>
          </p:cNvSpPr>
          <p:nvPr>
            <p:ph type="ftr" sz="quarter" idx="11"/>
          </p:nvPr>
        </p:nvSpPr>
        <p:spPr/>
        <p:txBody>
          <a:bodyPr/>
          <a:lstStyle>
            <a:lvl1pPr>
              <a:defRPr/>
            </a:lvl1pPr>
          </a:lstStyle>
          <a:p>
            <a:r>
              <a:rPr lang="en-AU" altLang="en-US" smtClean="0"/>
              <a:t>Centre of Excellence in Information Technology, Fiji</a:t>
            </a:r>
            <a:endParaRPr lang="en-US" altLang="en-US" dirty="0"/>
          </a:p>
        </p:txBody>
      </p:sp>
      <p:sp>
        <p:nvSpPr>
          <p:cNvPr id="4" name="Slide Number Placeholder 3"/>
          <p:cNvSpPr>
            <a:spLocks noGrp="1"/>
          </p:cNvSpPr>
          <p:nvPr>
            <p:ph type="sldNum" sz="quarter" idx="12"/>
          </p:nvPr>
        </p:nvSpPr>
        <p:spPr/>
        <p:txBody>
          <a:bodyPr/>
          <a:lstStyle>
            <a:lvl1pPr>
              <a:defRPr/>
            </a:lvl1pPr>
          </a:lstStyle>
          <a:p>
            <a:fld id="{909E207A-2206-4F55-86B7-C4BA7E6C4B55}" type="slidenum">
              <a:rPr lang="en-US" altLang="en-US"/>
              <a:pPr/>
              <a:t>‹#›</a:t>
            </a:fld>
            <a:endParaRPr lang="en-US" altLang="en-US" dirty="0"/>
          </a:p>
        </p:txBody>
      </p:sp>
    </p:spTree>
    <p:extLst>
      <p:ext uri="{BB962C8B-B14F-4D97-AF65-F5344CB8AC3E}">
        <p14:creationId xmlns:p14="http://schemas.microsoft.com/office/powerpoint/2010/main" val="244263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r>
              <a:rPr lang="en-AU" altLang="en-US" smtClean="0"/>
              <a:t>Centre of Excellence in Information Technology, Fiji</a:t>
            </a:r>
            <a:endParaRPr lang="en-US" altLang="en-US" dirty="0"/>
          </a:p>
        </p:txBody>
      </p:sp>
      <p:sp>
        <p:nvSpPr>
          <p:cNvPr id="7" name="Slide Number Placeholder 6"/>
          <p:cNvSpPr>
            <a:spLocks noGrp="1"/>
          </p:cNvSpPr>
          <p:nvPr>
            <p:ph type="sldNum" sz="quarter" idx="12"/>
          </p:nvPr>
        </p:nvSpPr>
        <p:spPr/>
        <p:txBody>
          <a:bodyPr/>
          <a:lstStyle>
            <a:lvl1pPr>
              <a:defRPr/>
            </a:lvl1pPr>
          </a:lstStyle>
          <a:p>
            <a:fld id="{9F7BB258-1CFF-4F4F-8C27-AD1703630852}" type="slidenum">
              <a:rPr lang="en-US" altLang="en-US"/>
              <a:pPr/>
              <a:t>‹#›</a:t>
            </a:fld>
            <a:endParaRPr lang="en-US" altLang="en-US" dirty="0"/>
          </a:p>
        </p:txBody>
      </p:sp>
    </p:spTree>
    <p:extLst>
      <p:ext uri="{BB962C8B-B14F-4D97-AF65-F5344CB8AC3E}">
        <p14:creationId xmlns:p14="http://schemas.microsoft.com/office/powerpoint/2010/main" val="377546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F:\2 ppt.jp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50" y="0"/>
            <a:ext cx="9131300" cy="204152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AU" altLang="en-US" smtClean="0"/>
              <a:t>Centre of Excellence in Information Technology, Fiji</a:t>
            </a:r>
            <a:endParaRPr lang="en-US"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FAD312C-826E-40DC-8EA2-9106566C605C}" type="slidenum">
              <a:rPr lang="en-US" altLang="en-US"/>
              <a:pPr/>
              <a:t>‹#›</a:t>
            </a:fld>
            <a:endParaRPr lang="en-US" altLang="en-US" dirty="0"/>
          </a:p>
        </p:txBody>
      </p:sp>
    </p:spTree>
    <p:extLst>
      <p:ext uri="{BB962C8B-B14F-4D97-AF65-F5344CB8AC3E}">
        <p14:creationId xmlns:p14="http://schemas.microsoft.com/office/powerpoint/2010/main" val="1129845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defRPr>
      </a:lvl2pPr>
      <a:lvl3pPr algn="ctr" rtl="0" eaLnBrk="1" fontAlgn="base" hangingPunct="1">
        <a:spcBef>
          <a:spcPct val="0"/>
        </a:spcBef>
        <a:spcAft>
          <a:spcPct val="0"/>
        </a:spcAft>
        <a:defRPr sz="4400">
          <a:solidFill>
            <a:schemeClr val="tx2"/>
          </a:solidFill>
          <a:latin typeface="Times New Roman" panose="02020603050405020304" pitchFamily="18" charset="0"/>
        </a:defRPr>
      </a:lvl3pPr>
      <a:lvl4pPr algn="ctr" rtl="0" eaLnBrk="1" fontAlgn="base" hangingPunct="1">
        <a:spcBef>
          <a:spcPct val="0"/>
        </a:spcBef>
        <a:spcAft>
          <a:spcPct val="0"/>
        </a:spcAft>
        <a:defRPr sz="4400">
          <a:solidFill>
            <a:schemeClr val="tx2"/>
          </a:solidFill>
          <a:latin typeface="Times New Roman" panose="02020603050405020304" pitchFamily="18" charset="0"/>
        </a:defRPr>
      </a:lvl4pPr>
      <a:lvl5pPr algn="ctr" rtl="0" eaLnBrk="1" fontAlgn="base" hangingPunct="1">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5229225"/>
            <a:ext cx="2181225" cy="6572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4302" y="5229225"/>
            <a:ext cx="952500" cy="666750"/>
          </a:xfrm>
          <a:prstGeom prst="rect">
            <a:avLst/>
          </a:prstGeom>
        </p:spPr>
      </p:pic>
      <p:sp>
        <p:nvSpPr>
          <p:cNvPr id="10" name="Footer Placeholder 9"/>
          <p:cNvSpPr>
            <a:spLocks noGrp="1"/>
          </p:cNvSpPr>
          <p:nvPr>
            <p:ph type="ftr" sz="quarter" idx="11"/>
          </p:nvPr>
        </p:nvSpPr>
        <p:spPr>
          <a:xfrm>
            <a:off x="11151" y="6248400"/>
            <a:ext cx="9132849" cy="457200"/>
          </a:xfrm>
          <a:solidFill>
            <a:srgbClr val="CC3300"/>
          </a:solidFill>
        </p:spPr>
        <p:txBody>
          <a:bodyPr/>
          <a:lstStyle/>
          <a:p>
            <a:r>
              <a:rPr lang="en-AU" i="1" dirty="0" smtClean="0"/>
              <a:t>Mahatma Gandhi Centre </a:t>
            </a:r>
            <a:r>
              <a:rPr lang="en-AU" i="1" dirty="0"/>
              <a:t>of Excellence in Information Technology, Fiji</a:t>
            </a:r>
            <a:endParaRPr lang="en-US" altLang="en-US" dirty="0"/>
          </a:p>
        </p:txBody>
      </p:sp>
      <p:sp>
        <p:nvSpPr>
          <p:cNvPr id="11" name="Slide Number Placeholder 10"/>
          <p:cNvSpPr>
            <a:spLocks noGrp="1"/>
          </p:cNvSpPr>
          <p:nvPr>
            <p:ph type="sldNum" sz="quarter" idx="12"/>
          </p:nvPr>
        </p:nvSpPr>
        <p:spPr/>
        <p:txBody>
          <a:bodyPr/>
          <a:lstStyle/>
          <a:p>
            <a:fld id="{3086ADDC-2EE6-42FF-AE85-54D774CE032E}" type="slidenum">
              <a:rPr lang="en-US" altLang="en-US" smtClean="0"/>
              <a:pPr/>
              <a:t>1</a:t>
            </a:fld>
            <a:endParaRPr lang="en-US" altLang="en-US" dirty="0"/>
          </a:p>
        </p:txBody>
      </p:sp>
      <p:cxnSp>
        <p:nvCxnSpPr>
          <p:cNvPr id="18" name="Straight Connector 17"/>
          <p:cNvCxnSpPr/>
          <p:nvPr/>
        </p:nvCxnSpPr>
        <p:spPr>
          <a:xfrm>
            <a:off x="914400" y="4230178"/>
            <a:ext cx="7467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91737" y="4241064"/>
            <a:ext cx="2514600" cy="830997"/>
          </a:xfrm>
          <a:prstGeom prst="rect">
            <a:avLst/>
          </a:prstGeom>
          <a:noFill/>
        </p:spPr>
        <p:txBody>
          <a:bodyPr wrap="square" rtlCol="0">
            <a:spAutoFit/>
          </a:bodyPr>
          <a:lstStyle/>
          <a:p>
            <a:r>
              <a:rPr lang="en-AU" sz="1600" b="1" dirty="0" smtClean="0"/>
              <a:t>MUKESH BABU</a:t>
            </a:r>
          </a:p>
          <a:p>
            <a:r>
              <a:rPr lang="en-AU" sz="1600" b="1" dirty="0" smtClean="0"/>
              <a:t>CENTRE HEAD</a:t>
            </a:r>
          </a:p>
          <a:p>
            <a:r>
              <a:rPr lang="en-AU" sz="1600" b="1" dirty="0" smtClean="0"/>
              <a:t>MG-CEIT-FIJI</a:t>
            </a:r>
            <a:endParaRPr lang="en-AU" sz="1600" b="1" dirty="0"/>
          </a:p>
        </p:txBody>
      </p:sp>
      <p:pic>
        <p:nvPicPr>
          <p:cNvPr id="12" name="Content Placeholder 11"/>
          <p:cNvPicPr>
            <a:picLocks noGrp="1" noChangeAspect="1"/>
          </p:cNvPicPr>
          <p:nvPr>
            <p:ph idx="1"/>
          </p:nvPr>
        </p:nvPicPr>
        <p:blipFill>
          <a:blip r:embed="rId5"/>
          <a:stretch>
            <a:fillRect/>
          </a:stretch>
        </p:blipFill>
        <p:spPr>
          <a:xfrm>
            <a:off x="685800" y="1988927"/>
            <a:ext cx="7772400" cy="2129824"/>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2489" y="1008486"/>
            <a:ext cx="1119137" cy="753836"/>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05253" y="1014062"/>
            <a:ext cx="1119137" cy="748260"/>
          </a:xfrm>
          <a:prstGeom prst="rect">
            <a:avLst/>
          </a:prstGeom>
        </p:spPr>
      </p:pic>
    </p:spTree>
    <p:extLst>
      <p:ext uri="{BB962C8B-B14F-4D97-AF65-F5344CB8AC3E}">
        <p14:creationId xmlns:p14="http://schemas.microsoft.com/office/powerpoint/2010/main" val="1550915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26306"/>
            <a:ext cx="8153400" cy="5245894"/>
          </a:xfrm>
        </p:spPr>
        <p:txBody>
          <a:bodyPr/>
          <a:lstStyle/>
          <a:p>
            <a:pPr marL="0" indent="0" algn="just">
              <a:buNone/>
            </a:pPr>
            <a:r>
              <a:rPr lang="en-US" sz="2400" b="1" dirty="0"/>
              <a:t>Software Development Life Cycle (12 Hours</a:t>
            </a:r>
            <a:r>
              <a:rPr lang="en-US" sz="2400" b="1" dirty="0" smtClean="0"/>
              <a:t>)</a:t>
            </a:r>
          </a:p>
          <a:p>
            <a:pPr algn="just"/>
            <a:r>
              <a:rPr lang="en-US" sz="2000" dirty="0"/>
              <a:t>Software Engineering, Brief concept of Software Life Cycle </a:t>
            </a:r>
            <a:r>
              <a:rPr lang="en-US" sz="2000" dirty="0" smtClean="0"/>
              <a:t>Models</a:t>
            </a:r>
          </a:p>
          <a:p>
            <a:pPr algn="just"/>
            <a:r>
              <a:rPr lang="en-AU" sz="2000" dirty="0"/>
              <a:t>Agile Techniques for software </a:t>
            </a:r>
            <a:r>
              <a:rPr lang="en-AU" sz="2000" dirty="0" smtClean="0"/>
              <a:t>development</a:t>
            </a:r>
          </a:p>
          <a:p>
            <a:pPr algn="just"/>
            <a:r>
              <a:rPr lang="en-AU" sz="2000" dirty="0"/>
              <a:t>Software Development Tools &amp; </a:t>
            </a:r>
            <a:r>
              <a:rPr lang="en-AU" sz="2000" dirty="0" smtClean="0"/>
              <a:t>Techniques</a:t>
            </a:r>
          </a:p>
          <a:p>
            <a:pPr algn="just"/>
            <a:r>
              <a:rPr lang="en-US" sz="2000" dirty="0"/>
              <a:t>Introduction to Coding Standards, Software </a:t>
            </a:r>
            <a:r>
              <a:rPr lang="en-US" sz="2000" dirty="0" smtClean="0"/>
              <a:t>Testing</a:t>
            </a:r>
          </a:p>
          <a:p>
            <a:pPr marL="0" indent="0" algn="just">
              <a:buNone/>
            </a:pPr>
            <a:r>
              <a:rPr lang="en-AU" sz="2400" b="1" dirty="0"/>
              <a:t> </a:t>
            </a:r>
            <a:endParaRPr lang="en-AU" sz="2400" b="1" dirty="0" smtClean="0"/>
          </a:p>
          <a:p>
            <a:pPr marL="0" indent="0" algn="just">
              <a:buNone/>
            </a:pPr>
            <a:r>
              <a:rPr lang="en-AU" sz="2400" b="1" dirty="0" smtClean="0"/>
              <a:t>Database </a:t>
            </a:r>
            <a:r>
              <a:rPr lang="en-AU" sz="2400" b="1" dirty="0"/>
              <a:t>Technologies (30 Hours</a:t>
            </a:r>
            <a:r>
              <a:rPr lang="en-AU" sz="2400" b="1" dirty="0" smtClean="0"/>
              <a:t>)</a:t>
            </a:r>
          </a:p>
          <a:p>
            <a:pPr marL="0" indent="0" algn="just">
              <a:buNone/>
            </a:pPr>
            <a:r>
              <a:rPr lang="en-AU" sz="2000" dirty="0"/>
              <a:t>Database Concepts, Client/Server Computing, RDBMS Technologies, </a:t>
            </a:r>
            <a:r>
              <a:rPr lang="en-AU" sz="2000" dirty="0" err="1"/>
              <a:t>Codd’s</a:t>
            </a:r>
            <a:r>
              <a:rPr lang="en-AU" sz="2000" dirty="0"/>
              <a:t> </a:t>
            </a:r>
            <a:r>
              <a:rPr lang="en-AU" sz="2000" dirty="0" smtClean="0"/>
              <a:t>Rules</a:t>
            </a:r>
          </a:p>
          <a:p>
            <a:pPr marL="0" indent="0" algn="just">
              <a:buNone/>
            </a:pPr>
            <a:r>
              <a:rPr lang="fr-FR" sz="2000" dirty="0"/>
              <a:t>Data </a:t>
            </a:r>
            <a:r>
              <a:rPr lang="fr-FR" sz="2000" dirty="0" err="1"/>
              <a:t>Models</a:t>
            </a:r>
            <a:r>
              <a:rPr lang="fr-FR" sz="2000" dirty="0"/>
              <a:t>, </a:t>
            </a:r>
            <a:r>
              <a:rPr lang="fr-FR" sz="2000" dirty="0" err="1"/>
              <a:t>Normalization</a:t>
            </a:r>
            <a:r>
              <a:rPr lang="fr-FR" sz="2000" dirty="0"/>
              <a:t> Techniques, ER </a:t>
            </a:r>
            <a:r>
              <a:rPr lang="fr-FR" sz="2000" dirty="0" err="1" smtClean="0"/>
              <a:t>Diagrams</a:t>
            </a:r>
            <a:endParaRPr lang="fr-FR" sz="2000" dirty="0" smtClean="0"/>
          </a:p>
          <a:p>
            <a:pPr marL="0" indent="0" algn="just">
              <a:buNone/>
            </a:pPr>
            <a:r>
              <a:rPr lang="en-AU" sz="2000" dirty="0"/>
              <a:t>SQL and PL/SQL/ Overview of </a:t>
            </a:r>
            <a:r>
              <a:rPr lang="en-AU" sz="2000" dirty="0" smtClean="0"/>
              <a:t>RDBMS</a:t>
            </a:r>
          </a:p>
          <a:p>
            <a:pPr marL="0" indent="0" algn="just">
              <a:buNone/>
            </a:pPr>
            <a:r>
              <a:rPr lang="en-AU" sz="2000" dirty="0"/>
              <a:t>Introduction </a:t>
            </a:r>
            <a:r>
              <a:rPr lang="en-AU" sz="2000" dirty="0" smtClean="0"/>
              <a:t>SQL*Plus</a:t>
            </a:r>
          </a:p>
          <a:p>
            <a:pPr marL="0" indent="0" algn="just">
              <a:buNone/>
            </a:pPr>
            <a:r>
              <a:rPr lang="en-AU" sz="2000" dirty="0"/>
              <a:t>DDL, DML and </a:t>
            </a:r>
            <a:r>
              <a:rPr lang="en-AU" sz="2000" dirty="0" smtClean="0"/>
              <a:t>DCL</a:t>
            </a:r>
          </a:p>
          <a:p>
            <a:pPr marL="0" indent="0" algn="just">
              <a:buNone/>
            </a:pPr>
            <a:r>
              <a:rPr lang="en-US" sz="2000" dirty="0"/>
              <a:t>Tables, Indexes and Views, Generic PL/SQL</a:t>
            </a:r>
            <a:endParaRPr lang="en-AU" sz="20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2387"/>
            <a:ext cx="2181225" cy="657225"/>
          </a:xfrm>
          <a:prstGeom prst="rect">
            <a:avLst/>
          </a:prstGeom>
        </p:spPr>
      </p:pic>
      <p:sp>
        <p:nvSpPr>
          <p:cNvPr id="6" name="Slide Number Placeholder 5"/>
          <p:cNvSpPr>
            <a:spLocks noGrp="1"/>
          </p:cNvSpPr>
          <p:nvPr>
            <p:ph type="sldNum" sz="quarter" idx="12"/>
          </p:nvPr>
        </p:nvSpPr>
        <p:spPr/>
        <p:txBody>
          <a:bodyPr/>
          <a:lstStyle/>
          <a:p>
            <a:fld id="{3086ADDC-2EE6-42FF-AE85-54D774CE032E}" type="slidenum">
              <a:rPr lang="en-US" altLang="en-US" smtClean="0"/>
              <a:pPr/>
              <a:t>10</a:t>
            </a:fld>
            <a:endParaRPr lang="en-US" altLang="en-US" dirty="0"/>
          </a:p>
        </p:txBody>
      </p:sp>
      <p:sp>
        <p:nvSpPr>
          <p:cNvPr id="9" name="Footer Placeholder 9"/>
          <p:cNvSpPr>
            <a:spLocks noGrp="1"/>
          </p:cNvSpPr>
          <p:nvPr>
            <p:ph type="ftr" sz="quarter" idx="11"/>
          </p:nvPr>
        </p:nvSpPr>
        <p:spPr>
          <a:xfrm>
            <a:off x="0" y="6248400"/>
            <a:ext cx="9144000" cy="457200"/>
          </a:xfrm>
          <a:solidFill>
            <a:srgbClr val="CC3300"/>
          </a:solidFill>
        </p:spPr>
        <p:txBody>
          <a:bodyPr/>
          <a:lstStyle/>
          <a:p>
            <a:r>
              <a:rPr lang="en-AU" i="1" dirty="0"/>
              <a:t>Mahatma </a:t>
            </a:r>
            <a:r>
              <a:rPr lang="en-AU" i="1" dirty="0" smtClean="0"/>
              <a:t>Gandhi Centre </a:t>
            </a:r>
            <a:r>
              <a:rPr lang="en-AU" i="1" dirty="0"/>
              <a:t>of Excellence in Information Technology, Fiji</a:t>
            </a:r>
            <a:endParaRPr lang="en-US" altLang="en-US" dirty="0"/>
          </a:p>
        </p:txBody>
      </p:sp>
    </p:spTree>
    <p:extLst>
      <p:ext uri="{BB962C8B-B14F-4D97-AF65-F5344CB8AC3E}">
        <p14:creationId xmlns:p14="http://schemas.microsoft.com/office/powerpoint/2010/main" val="3310658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143000"/>
            <a:ext cx="8153400" cy="4876800"/>
          </a:xfrm>
        </p:spPr>
        <p:txBody>
          <a:bodyPr/>
          <a:lstStyle/>
          <a:p>
            <a:pPr marL="0" indent="0" algn="just">
              <a:buNone/>
            </a:pPr>
            <a:r>
              <a:rPr lang="en-US" sz="2400" b="1" dirty="0"/>
              <a:t>Foundations of Web Technologies (32 Hours</a:t>
            </a:r>
            <a:r>
              <a:rPr lang="en-US" sz="2400" b="1" dirty="0" smtClean="0"/>
              <a:t>)</a:t>
            </a:r>
          </a:p>
          <a:p>
            <a:pPr algn="just"/>
            <a:r>
              <a:rPr lang="en-US" sz="2000" dirty="0"/>
              <a:t>HTML 5.0 programming, Overview of Internet and Web Pages, Introduction to HTML Tags, Introduction to Web Browser / Composer, Introduction to HTML </a:t>
            </a:r>
            <a:r>
              <a:rPr lang="en-US" sz="2000" dirty="0" smtClean="0"/>
              <a:t>Editor</a:t>
            </a:r>
          </a:p>
          <a:p>
            <a:pPr algn="just"/>
            <a:r>
              <a:rPr lang="en-US" sz="2000" dirty="0"/>
              <a:t>CSS Introduction, CSS Syntax, CSS Id &amp; Class, CSS How To, CSS Styling, CSS Box Model ,CSS </a:t>
            </a:r>
            <a:r>
              <a:rPr lang="en-US" sz="2000" dirty="0" smtClean="0"/>
              <a:t>Summary</a:t>
            </a:r>
          </a:p>
          <a:p>
            <a:pPr algn="just"/>
            <a:r>
              <a:rPr lang="en-US" sz="2000" dirty="0"/>
              <a:t>Java Scripting, JS Introduction, JS Statements, JS Comments, JS Variables, JS Operators, JS </a:t>
            </a:r>
            <a:r>
              <a:rPr lang="en-US" sz="2000" dirty="0" err="1"/>
              <a:t>Comparisons,JS</a:t>
            </a:r>
            <a:r>
              <a:rPr lang="en-US" sz="2000" dirty="0"/>
              <a:t> Popup Boxes, JS Functions, JS Events, JS Special Text, JS </a:t>
            </a:r>
            <a:r>
              <a:rPr lang="en-US" sz="2000" dirty="0" err="1"/>
              <a:t>Objects,JS</a:t>
            </a:r>
            <a:r>
              <a:rPr lang="en-US" sz="2000" dirty="0"/>
              <a:t> </a:t>
            </a:r>
            <a:r>
              <a:rPr lang="en-US" sz="2000" dirty="0" err="1" smtClean="0"/>
              <a:t>RegExp</a:t>
            </a:r>
            <a:endParaRPr lang="en-US" sz="2000" dirty="0" smtClean="0"/>
          </a:p>
          <a:p>
            <a:pPr algn="just"/>
            <a:r>
              <a:rPr lang="en-US" sz="2000" dirty="0"/>
              <a:t>Energizing pages with animations and effects </a:t>
            </a:r>
            <a:endParaRPr lang="en-US" sz="2000" dirty="0" smtClean="0"/>
          </a:p>
          <a:p>
            <a:pPr algn="just"/>
            <a:r>
              <a:rPr lang="en-US" sz="2000" dirty="0"/>
              <a:t>DOM with jQuery utility </a:t>
            </a:r>
            <a:r>
              <a:rPr lang="en-US" sz="2000" dirty="0" smtClean="0"/>
              <a:t>functions</a:t>
            </a:r>
          </a:p>
          <a:p>
            <a:pPr algn="just"/>
            <a:r>
              <a:rPr lang="en-US" sz="2000" dirty="0"/>
              <a:t>The Purpose and Nature of XML, XML Document Type Declaration, XML and Data Binding XML linking mechanisms </a:t>
            </a:r>
            <a:endParaRPr lang="en-US" sz="2000" dirty="0" smtClean="0"/>
          </a:p>
          <a:p>
            <a:pPr algn="just"/>
            <a:r>
              <a:rPr lang="en-US" sz="2000" dirty="0"/>
              <a:t>XML style language, XML parsers</a:t>
            </a:r>
            <a:endParaRPr lang="en-US" sz="20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2387"/>
            <a:ext cx="2181225" cy="657225"/>
          </a:xfrm>
          <a:prstGeom prst="rect">
            <a:avLst/>
          </a:prstGeom>
        </p:spPr>
      </p:pic>
      <p:sp>
        <p:nvSpPr>
          <p:cNvPr id="6" name="Slide Number Placeholder 5"/>
          <p:cNvSpPr>
            <a:spLocks noGrp="1"/>
          </p:cNvSpPr>
          <p:nvPr>
            <p:ph type="sldNum" sz="quarter" idx="12"/>
          </p:nvPr>
        </p:nvSpPr>
        <p:spPr/>
        <p:txBody>
          <a:bodyPr/>
          <a:lstStyle/>
          <a:p>
            <a:fld id="{3086ADDC-2EE6-42FF-AE85-54D774CE032E}" type="slidenum">
              <a:rPr lang="en-US" altLang="en-US" smtClean="0"/>
              <a:pPr/>
              <a:t>11</a:t>
            </a:fld>
            <a:endParaRPr lang="en-US" altLang="en-US" dirty="0"/>
          </a:p>
        </p:txBody>
      </p:sp>
      <p:sp>
        <p:nvSpPr>
          <p:cNvPr id="9" name="Footer Placeholder 9"/>
          <p:cNvSpPr>
            <a:spLocks noGrp="1"/>
          </p:cNvSpPr>
          <p:nvPr>
            <p:ph type="ftr" sz="quarter" idx="11"/>
          </p:nvPr>
        </p:nvSpPr>
        <p:spPr>
          <a:xfrm>
            <a:off x="0" y="6248400"/>
            <a:ext cx="9144000" cy="457200"/>
          </a:xfrm>
          <a:solidFill>
            <a:srgbClr val="CC3300"/>
          </a:solidFill>
        </p:spPr>
        <p:txBody>
          <a:bodyPr/>
          <a:lstStyle/>
          <a:p>
            <a:r>
              <a:rPr lang="en-AU" i="1" dirty="0"/>
              <a:t>Mahatma </a:t>
            </a:r>
            <a:r>
              <a:rPr lang="en-AU" i="1" dirty="0" smtClean="0"/>
              <a:t>Gandhi Centre </a:t>
            </a:r>
            <a:r>
              <a:rPr lang="en-AU" i="1" dirty="0"/>
              <a:t>of Excellence in Information Technology, Fiji</a:t>
            </a:r>
            <a:endParaRPr lang="en-US" altLang="en-US" dirty="0"/>
          </a:p>
        </p:txBody>
      </p:sp>
    </p:spTree>
    <p:extLst>
      <p:ext uri="{BB962C8B-B14F-4D97-AF65-F5344CB8AC3E}">
        <p14:creationId xmlns:p14="http://schemas.microsoft.com/office/powerpoint/2010/main" val="417051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143000"/>
            <a:ext cx="8153400" cy="4876800"/>
          </a:xfrm>
        </p:spPr>
        <p:txBody>
          <a:bodyPr/>
          <a:lstStyle/>
          <a:p>
            <a:pPr marL="0" indent="0" algn="just">
              <a:buNone/>
            </a:pPr>
            <a:r>
              <a:rPr lang="en-US" sz="2400" b="1" dirty="0"/>
              <a:t>Core Java (50 Hours</a:t>
            </a:r>
            <a:r>
              <a:rPr lang="en-US" sz="2400" b="1" dirty="0" smtClean="0"/>
              <a:t>)</a:t>
            </a:r>
          </a:p>
          <a:p>
            <a:pPr algn="just"/>
            <a:r>
              <a:rPr lang="en-US" sz="2400" dirty="0"/>
              <a:t>Data </a:t>
            </a:r>
            <a:r>
              <a:rPr lang="en-US" sz="2400" dirty="0" err="1" smtClean="0"/>
              <a:t>Types,Operators,Constructors</a:t>
            </a:r>
            <a:endParaRPr lang="en-US" sz="2400" dirty="0" smtClean="0"/>
          </a:p>
          <a:p>
            <a:pPr algn="just"/>
            <a:r>
              <a:rPr lang="en-US" sz="2400" dirty="0"/>
              <a:t>Inner Classes and </a:t>
            </a:r>
            <a:r>
              <a:rPr lang="en-US" sz="2400" dirty="0" smtClean="0"/>
              <a:t>Inheritance.</a:t>
            </a:r>
            <a:endParaRPr lang="en-US" sz="2400" dirty="0" smtClean="0"/>
          </a:p>
          <a:p>
            <a:pPr algn="just"/>
            <a:r>
              <a:rPr lang="en-US" sz="2400" dirty="0"/>
              <a:t>Interface and Package </a:t>
            </a:r>
            <a:endParaRPr lang="en-US" sz="2400" dirty="0" smtClean="0"/>
          </a:p>
          <a:p>
            <a:pPr algn="just"/>
            <a:r>
              <a:rPr lang="en-US" sz="2400" dirty="0" smtClean="0"/>
              <a:t>Exceptions</a:t>
            </a:r>
          </a:p>
          <a:p>
            <a:pPr algn="just"/>
            <a:r>
              <a:rPr lang="en-US" sz="2400" dirty="0" smtClean="0"/>
              <a:t>Threads</a:t>
            </a:r>
          </a:p>
          <a:p>
            <a:pPr algn="just"/>
            <a:r>
              <a:rPr lang="en-US" sz="2400" dirty="0" err="1" smtClean="0"/>
              <a:t>Java.lang</a:t>
            </a:r>
            <a:endParaRPr lang="en-US" sz="2400" dirty="0" smtClean="0"/>
          </a:p>
          <a:p>
            <a:pPr algn="just"/>
            <a:r>
              <a:rPr lang="en-US" sz="2400" dirty="0" err="1" smtClean="0"/>
              <a:t>Java.util</a:t>
            </a:r>
            <a:endParaRPr lang="en-US" sz="2400" dirty="0" smtClean="0"/>
          </a:p>
          <a:p>
            <a:pPr algn="just"/>
            <a:r>
              <a:rPr lang="en-US" sz="2400" dirty="0" err="1" smtClean="0"/>
              <a:t>Java.awt</a:t>
            </a:r>
            <a:endParaRPr lang="en-US" sz="2400" dirty="0" smtClean="0"/>
          </a:p>
          <a:p>
            <a:pPr algn="just"/>
            <a:r>
              <a:rPr lang="en-US" sz="2400" dirty="0" smtClean="0"/>
              <a:t>Java.io</a:t>
            </a:r>
            <a:endParaRPr lang="en-US" sz="2400" dirty="0"/>
          </a:p>
          <a:p>
            <a:pPr algn="just"/>
            <a:r>
              <a:rPr lang="en-US" sz="2400" dirty="0" smtClean="0"/>
              <a:t>Collections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2387"/>
            <a:ext cx="2181225" cy="657225"/>
          </a:xfrm>
          <a:prstGeom prst="rect">
            <a:avLst/>
          </a:prstGeom>
        </p:spPr>
      </p:pic>
      <p:sp>
        <p:nvSpPr>
          <p:cNvPr id="6" name="Slide Number Placeholder 5"/>
          <p:cNvSpPr>
            <a:spLocks noGrp="1"/>
          </p:cNvSpPr>
          <p:nvPr>
            <p:ph type="sldNum" sz="quarter" idx="12"/>
          </p:nvPr>
        </p:nvSpPr>
        <p:spPr/>
        <p:txBody>
          <a:bodyPr/>
          <a:lstStyle/>
          <a:p>
            <a:fld id="{3086ADDC-2EE6-42FF-AE85-54D774CE032E}" type="slidenum">
              <a:rPr lang="en-US" altLang="en-US" smtClean="0"/>
              <a:pPr/>
              <a:t>12</a:t>
            </a:fld>
            <a:endParaRPr lang="en-US" altLang="en-US" dirty="0"/>
          </a:p>
        </p:txBody>
      </p:sp>
      <p:sp>
        <p:nvSpPr>
          <p:cNvPr id="9" name="Footer Placeholder 9"/>
          <p:cNvSpPr>
            <a:spLocks noGrp="1"/>
          </p:cNvSpPr>
          <p:nvPr>
            <p:ph type="ftr" sz="quarter" idx="11"/>
          </p:nvPr>
        </p:nvSpPr>
        <p:spPr>
          <a:xfrm>
            <a:off x="0" y="6248400"/>
            <a:ext cx="9144000" cy="457200"/>
          </a:xfrm>
          <a:solidFill>
            <a:srgbClr val="CC3300"/>
          </a:solidFill>
        </p:spPr>
        <p:txBody>
          <a:bodyPr/>
          <a:lstStyle/>
          <a:p>
            <a:r>
              <a:rPr lang="en-AU" i="1" dirty="0"/>
              <a:t>Mahatma </a:t>
            </a:r>
            <a:r>
              <a:rPr lang="en-AU" i="1" dirty="0" smtClean="0"/>
              <a:t>Gandhi Centre </a:t>
            </a:r>
            <a:r>
              <a:rPr lang="en-AU" i="1" dirty="0"/>
              <a:t>of Excellence in Information Technology, Fiji</a:t>
            </a:r>
            <a:endParaRPr lang="en-US" altLang="en-US" dirty="0"/>
          </a:p>
        </p:txBody>
      </p:sp>
    </p:spTree>
    <p:extLst>
      <p:ext uri="{BB962C8B-B14F-4D97-AF65-F5344CB8AC3E}">
        <p14:creationId xmlns:p14="http://schemas.microsoft.com/office/powerpoint/2010/main" val="2509816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143000"/>
            <a:ext cx="8153400" cy="4876800"/>
          </a:xfrm>
        </p:spPr>
        <p:txBody>
          <a:bodyPr/>
          <a:lstStyle/>
          <a:p>
            <a:pPr marL="0" indent="0" algn="just">
              <a:buNone/>
            </a:pPr>
            <a:r>
              <a:rPr lang="en-US" sz="2400" b="1" dirty="0"/>
              <a:t>Enterprise Java (70 Hours</a:t>
            </a:r>
            <a:r>
              <a:rPr lang="en-US" sz="2400" b="1" dirty="0" smtClean="0"/>
              <a:t>)</a:t>
            </a:r>
          </a:p>
          <a:p>
            <a:pPr algn="just"/>
            <a:r>
              <a:rPr lang="en-US" sz="2400" dirty="0"/>
              <a:t>Servlets, Java Server </a:t>
            </a:r>
            <a:r>
              <a:rPr lang="en-US" sz="2400" dirty="0" smtClean="0"/>
              <a:t>Pages</a:t>
            </a:r>
          </a:p>
          <a:p>
            <a:pPr algn="just"/>
            <a:r>
              <a:rPr lang="en-US" sz="2400" dirty="0"/>
              <a:t>Remote Method </a:t>
            </a:r>
            <a:r>
              <a:rPr lang="en-US" sz="2400" dirty="0" smtClean="0"/>
              <a:t>Invocation</a:t>
            </a:r>
          </a:p>
          <a:p>
            <a:pPr algn="just"/>
            <a:r>
              <a:rPr lang="en-US" sz="2400" dirty="0" smtClean="0"/>
              <a:t>JDBC</a:t>
            </a:r>
          </a:p>
          <a:p>
            <a:pPr algn="just"/>
            <a:r>
              <a:rPr lang="en-US" sz="2400" dirty="0"/>
              <a:t>JavaBeans, Enterprise Java </a:t>
            </a:r>
            <a:r>
              <a:rPr lang="en-US" sz="2400" dirty="0" smtClean="0"/>
              <a:t>Beans</a:t>
            </a:r>
          </a:p>
          <a:p>
            <a:pPr algn="just"/>
            <a:r>
              <a:rPr lang="en-US" sz="2400" dirty="0"/>
              <a:t>Java Security, Naming </a:t>
            </a:r>
            <a:r>
              <a:rPr lang="en-US" sz="2400" dirty="0" smtClean="0"/>
              <a:t>Services,</a:t>
            </a:r>
          </a:p>
          <a:p>
            <a:pPr algn="just"/>
            <a:r>
              <a:rPr lang="en-US" sz="2400" dirty="0" smtClean="0"/>
              <a:t>Java Mail</a:t>
            </a:r>
            <a:r>
              <a:rPr lang="en-US" sz="2400" dirty="0"/>
              <a:t>, Java Messaging Services</a:t>
            </a:r>
            <a:endParaRPr lang="en-US" sz="2400" dirty="0" smtClean="0"/>
          </a:p>
          <a:p>
            <a:pPr algn="just"/>
            <a:r>
              <a:rPr lang="en-US" sz="2400" dirty="0" smtClean="0"/>
              <a:t>Transactions.</a:t>
            </a:r>
          </a:p>
          <a:p>
            <a:pPr algn="just"/>
            <a:r>
              <a:rPr lang="en-US" sz="2400" dirty="0" smtClean="0"/>
              <a:t>Spring and Hibernate Framework.</a:t>
            </a:r>
          </a:p>
          <a:p>
            <a:pPr algn="just"/>
            <a:r>
              <a:rPr lang="en-US" sz="2400" dirty="0" smtClean="0"/>
              <a:t>Introduction to Soap and Rest web services.</a:t>
            </a:r>
          </a:p>
          <a:p>
            <a:pPr algn="just"/>
            <a:r>
              <a:rPr lang="en-US" sz="2400" dirty="0"/>
              <a:t>Introduction to JSF</a:t>
            </a: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2387"/>
            <a:ext cx="2181225" cy="657225"/>
          </a:xfrm>
          <a:prstGeom prst="rect">
            <a:avLst/>
          </a:prstGeom>
        </p:spPr>
      </p:pic>
      <p:sp>
        <p:nvSpPr>
          <p:cNvPr id="6" name="Slide Number Placeholder 5"/>
          <p:cNvSpPr>
            <a:spLocks noGrp="1"/>
          </p:cNvSpPr>
          <p:nvPr>
            <p:ph type="sldNum" sz="quarter" idx="12"/>
          </p:nvPr>
        </p:nvSpPr>
        <p:spPr/>
        <p:txBody>
          <a:bodyPr/>
          <a:lstStyle/>
          <a:p>
            <a:fld id="{3086ADDC-2EE6-42FF-AE85-54D774CE032E}" type="slidenum">
              <a:rPr lang="en-US" altLang="en-US" smtClean="0"/>
              <a:pPr/>
              <a:t>13</a:t>
            </a:fld>
            <a:endParaRPr lang="en-US" altLang="en-US" dirty="0"/>
          </a:p>
        </p:txBody>
      </p:sp>
      <p:sp>
        <p:nvSpPr>
          <p:cNvPr id="9" name="Footer Placeholder 9"/>
          <p:cNvSpPr>
            <a:spLocks noGrp="1"/>
          </p:cNvSpPr>
          <p:nvPr>
            <p:ph type="ftr" sz="quarter" idx="11"/>
          </p:nvPr>
        </p:nvSpPr>
        <p:spPr>
          <a:xfrm>
            <a:off x="0" y="6248400"/>
            <a:ext cx="9144000" cy="457200"/>
          </a:xfrm>
          <a:solidFill>
            <a:srgbClr val="CC3300"/>
          </a:solidFill>
        </p:spPr>
        <p:txBody>
          <a:bodyPr/>
          <a:lstStyle/>
          <a:p>
            <a:r>
              <a:rPr lang="en-AU" i="1" dirty="0"/>
              <a:t>Mahatma </a:t>
            </a:r>
            <a:r>
              <a:rPr lang="en-AU" i="1" dirty="0" smtClean="0"/>
              <a:t>Gandhi Centre </a:t>
            </a:r>
            <a:r>
              <a:rPr lang="en-AU" i="1" dirty="0"/>
              <a:t>of Excellence in Information Technology, Fiji</a:t>
            </a:r>
            <a:endParaRPr lang="en-US" altLang="en-US" dirty="0"/>
          </a:p>
        </p:txBody>
      </p:sp>
    </p:spTree>
    <p:extLst>
      <p:ext uri="{BB962C8B-B14F-4D97-AF65-F5344CB8AC3E}">
        <p14:creationId xmlns:p14="http://schemas.microsoft.com/office/powerpoint/2010/main" val="1715911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143000"/>
            <a:ext cx="8153400" cy="4876800"/>
          </a:xfrm>
        </p:spPr>
        <p:txBody>
          <a:bodyPr/>
          <a:lstStyle/>
          <a:p>
            <a:pPr marL="0" indent="0" algn="just">
              <a:buNone/>
            </a:pPr>
            <a:r>
              <a:rPr lang="en-US" sz="2400" b="1" dirty="0"/>
              <a:t>Management Development Program (MDP) (40 Hours</a:t>
            </a:r>
            <a:r>
              <a:rPr lang="en-US" sz="2400" b="1" dirty="0" smtClean="0"/>
              <a:t>)</a:t>
            </a:r>
          </a:p>
          <a:p>
            <a:pPr algn="just"/>
            <a:r>
              <a:rPr lang="en-US" sz="2400" dirty="0"/>
              <a:t>Introduction to </a:t>
            </a:r>
            <a:r>
              <a:rPr lang="en-US" sz="2400" dirty="0" smtClean="0"/>
              <a:t>communication</a:t>
            </a:r>
          </a:p>
          <a:p>
            <a:pPr algn="just"/>
            <a:r>
              <a:rPr lang="en-US" sz="2400" dirty="0"/>
              <a:t>Barriers to communication, Kind of </a:t>
            </a:r>
            <a:r>
              <a:rPr lang="en-US" sz="2400" dirty="0" smtClean="0"/>
              <a:t>communication</a:t>
            </a:r>
          </a:p>
          <a:p>
            <a:pPr algn="just"/>
            <a:r>
              <a:rPr lang="en-US" sz="2400" dirty="0"/>
              <a:t>Confidence building, Non-verbal </a:t>
            </a:r>
            <a:r>
              <a:rPr lang="en-US" sz="2400" dirty="0" smtClean="0"/>
              <a:t>Communication</a:t>
            </a:r>
          </a:p>
          <a:p>
            <a:pPr algn="just"/>
            <a:r>
              <a:rPr lang="en-US" sz="2400" dirty="0"/>
              <a:t>Synonyms/Antonyms </a:t>
            </a:r>
            <a:r>
              <a:rPr lang="en-US" sz="2400" dirty="0" smtClean="0"/>
              <a:t>/Fluency </a:t>
            </a:r>
            <a:r>
              <a:rPr lang="en-US" sz="2400" dirty="0"/>
              <a:t>and </a:t>
            </a:r>
            <a:r>
              <a:rPr lang="en-US" sz="2400" dirty="0" smtClean="0"/>
              <a:t>vocabulary</a:t>
            </a:r>
          </a:p>
          <a:p>
            <a:pPr algn="just"/>
            <a:r>
              <a:rPr lang="en-US" sz="2400" dirty="0"/>
              <a:t>Grammar, Noun Pronoun, Verb, Adjective, Preposition, Conjunction, Words of Idioms &amp; phrases, Sentence Construction, Fill up the blanks, Pronunciation, Conversation </a:t>
            </a:r>
            <a:endParaRPr lang="en-US" sz="2400" dirty="0" smtClean="0"/>
          </a:p>
          <a:p>
            <a:pPr algn="just"/>
            <a:r>
              <a:rPr lang="en-US" sz="2400" dirty="0"/>
              <a:t>Polite Conversation, Greeting, Logical reasoning, General </a:t>
            </a:r>
            <a:r>
              <a:rPr lang="en-US" sz="2400" dirty="0" smtClean="0"/>
              <a:t>Aptitude</a:t>
            </a:r>
          </a:p>
          <a:p>
            <a:pPr algn="just"/>
            <a:r>
              <a:rPr lang="en-US" sz="2400" dirty="0" err="1"/>
              <a:t>Writing:Covering</a:t>
            </a:r>
            <a:r>
              <a:rPr lang="en-US" sz="2400" dirty="0"/>
              <a:t> letter, Resume, Email, Presentation Skill, group discussion, Interview skills, Mock interview</a:t>
            </a: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2387"/>
            <a:ext cx="2181225" cy="657225"/>
          </a:xfrm>
          <a:prstGeom prst="rect">
            <a:avLst/>
          </a:prstGeom>
        </p:spPr>
      </p:pic>
      <p:sp>
        <p:nvSpPr>
          <p:cNvPr id="6" name="Slide Number Placeholder 5"/>
          <p:cNvSpPr>
            <a:spLocks noGrp="1"/>
          </p:cNvSpPr>
          <p:nvPr>
            <p:ph type="sldNum" sz="quarter" idx="12"/>
          </p:nvPr>
        </p:nvSpPr>
        <p:spPr/>
        <p:txBody>
          <a:bodyPr/>
          <a:lstStyle/>
          <a:p>
            <a:fld id="{3086ADDC-2EE6-42FF-AE85-54D774CE032E}" type="slidenum">
              <a:rPr lang="en-US" altLang="en-US" smtClean="0"/>
              <a:pPr/>
              <a:t>14</a:t>
            </a:fld>
            <a:endParaRPr lang="en-US" altLang="en-US" dirty="0"/>
          </a:p>
        </p:txBody>
      </p:sp>
      <p:sp>
        <p:nvSpPr>
          <p:cNvPr id="9" name="Footer Placeholder 9"/>
          <p:cNvSpPr>
            <a:spLocks noGrp="1"/>
          </p:cNvSpPr>
          <p:nvPr>
            <p:ph type="ftr" sz="quarter" idx="11"/>
          </p:nvPr>
        </p:nvSpPr>
        <p:spPr>
          <a:xfrm>
            <a:off x="0" y="6248400"/>
            <a:ext cx="9144000" cy="457200"/>
          </a:xfrm>
          <a:solidFill>
            <a:srgbClr val="CC3300"/>
          </a:solidFill>
        </p:spPr>
        <p:txBody>
          <a:bodyPr/>
          <a:lstStyle/>
          <a:p>
            <a:r>
              <a:rPr lang="en-AU" i="1" dirty="0"/>
              <a:t>Mahatma </a:t>
            </a:r>
            <a:r>
              <a:rPr lang="en-AU" i="1" dirty="0" smtClean="0"/>
              <a:t>Gandhi Centre </a:t>
            </a:r>
            <a:r>
              <a:rPr lang="en-AU" i="1" dirty="0"/>
              <a:t>of Excellence in Information Technology, Fiji</a:t>
            </a:r>
            <a:endParaRPr lang="en-US" altLang="en-US" dirty="0"/>
          </a:p>
        </p:txBody>
      </p:sp>
    </p:spTree>
    <p:extLst>
      <p:ext uri="{BB962C8B-B14F-4D97-AF65-F5344CB8AC3E}">
        <p14:creationId xmlns:p14="http://schemas.microsoft.com/office/powerpoint/2010/main" val="1398332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600200"/>
            <a:ext cx="8153400" cy="4343400"/>
          </a:xfrm>
        </p:spPr>
        <p:txBody>
          <a:bodyPr/>
          <a:lstStyle/>
          <a:p>
            <a:pPr marL="0" indent="0" algn="just">
              <a:buNone/>
            </a:pPr>
            <a:r>
              <a:rPr lang="en-US" sz="2400" b="1" dirty="0"/>
              <a:t> Project  (40 hours</a:t>
            </a:r>
            <a:r>
              <a:rPr lang="en-US" sz="2400" b="1" dirty="0" smtClean="0"/>
              <a:t>)</a:t>
            </a:r>
          </a:p>
          <a:p>
            <a:pPr marL="0" indent="0" algn="just">
              <a:buNone/>
            </a:pPr>
            <a:r>
              <a:rPr lang="en-US" sz="2400" dirty="0"/>
              <a:t>Project will be given to the group of students to develop the </a:t>
            </a:r>
            <a:r>
              <a:rPr lang="en-US" sz="2400" dirty="0" smtClean="0"/>
              <a:t>program </a:t>
            </a:r>
            <a:r>
              <a:rPr lang="en-US" sz="2400" dirty="0"/>
              <a:t>/ </a:t>
            </a:r>
            <a:r>
              <a:rPr lang="en-US" sz="2400" dirty="0" smtClean="0"/>
              <a:t>application</a:t>
            </a:r>
            <a:endParaRPr lang="en-US" sz="2400" dirty="0"/>
          </a:p>
          <a:p>
            <a:pPr marL="0" indent="0" algn="just">
              <a:buNone/>
            </a:pPr>
            <a:endParaRPr lang="en-US" sz="2400" dirty="0" smtClean="0"/>
          </a:p>
          <a:p>
            <a:pPr marL="0" indent="0" algn="just">
              <a:buNone/>
            </a:pPr>
            <a:r>
              <a:rPr lang="en-US" sz="2400" b="1" dirty="0"/>
              <a:t>Total Duration - 320</a:t>
            </a:r>
          </a:p>
          <a:p>
            <a:pPr marL="0" indent="0" algn="just">
              <a:buNone/>
            </a:pPr>
            <a:r>
              <a:rPr lang="en-US" sz="2400" b="1" dirty="0"/>
              <a:t>Contact hours -120</a:t>
            </a:r>
          </a:p>
          <a:p>
            <a:pPr marL="0" indent="0" algn="just">
              <a:buNone/>
            </a:pPr>
            <a:r>
              <a:rPr lang="en-US" sz="2400" b="1" dirty="0"/>
              <a:t>Self Directive learning -180</a:t>
            </a:r>
          </a:p>
          <a:p>
            <a:pPr marL="0" indent="0" algn="just">
              <a:buNone/>
            </a:pPr>
            <a:r>
              <a:rPr lang="en-US" sz="2400" b="1" dirty="0"/>
              <a:t>Project - 40</a:t>
            </a:r>
          </a:p>
          <a:p>
            <a:pPr marL="0" indent="0" algn="just">
              <a:buNone/>
            </a:pPr>
            <a:endParaRPr lang="en-US" sz="20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2387"/>
            <a:ext cx="2181225" cy="657225"/>
          </a:xfrm>
          <a:prstGeom prst="rect">
            <a:avLst/>
          </a:prstGeom>
        </p:spPr>
      </p:pic>
      <p:sp>
        <p:nvSpPr>
          <p:cNvPr id="6" name="Slide Number Placeholder 5"/>
          <p:cNvSpPr>
            <a:spLocks noGrp="1"/>
          </p:cNvSpPr>
          <p:nvPr>
            <p:ph type="sldNum" sz="quarter" idx="12"/>
          </p:nvPr>
        </p:nvSpPr>
        <p:spPr/>
        <p:txBody>
          <a:bodyPr/>
          <a:lstStyle/>
          <a:p>
            <a:fld id="{3086ADDC-2EE6-42FF-AE85-54D774CE032E}" type="slidenum">
              <a:rPr lang="en-US" altLang="en-US" smtClean="0"/>
              <a:pPr/>
              <a:t>15</a:t>
            </a:fld>
            <a:endParaRPr lang="en-US" altLang="en-US" dirty="0"/>
          </a:p>
        </p:txBody>
      </p:sp>
      <p:sp>
        <p:nvSpPr>
          <p:cNvPr id="9" name="Footer Placeholder 9"/>
          <p:cNvSpPr>
            <a:spLocks noGrp="1"/>
          </p:cNvSpPr>
          <p:nvPr>
            <p:ph type="ftr" sz="quarter" idx="11"/>
          </p:nvPr>
        </p:nvSpPr>
        <p:spPr>
          <a:xfrm>
            <a:off x="0" y="6248400"/>
            <a:ext cx="9144000" cy="457200"/>
          </a:xfrm>
          <a:solidFill>
            <a:srgbClr val="CC3300"/>
          </a:solidFill>
        </p:spPr>
        <p:txBody>
          <a:bodyPr/>
          <a:lstStyle/>
          <a:p>
            <a:r>
              <a:rPr lang="en-AU" i="1" dirty="0"/>
              <a:t>Mahatma </a:t>
            </a:r>
            <a:r>
              <a:rPr lang="en-AU" i="1" dirty="0" smtClean="0"/>
              <a:t>Gandhi Centre </a:t>
            </a:r>
            <a:r>
              <a:rPr lang="en-AU" i="1" dirty="0"/>
              <a:t>of Excellence in Information Technology, Fiji</a:t>
            </a:r>
            <a:endParaRPr lang="en-US" altLang="en-US" dirty="0"/>
          </a:p>
        </p:txBody>
      </p:sp>
    </p:spTree>
    <p:extLst>
      <p:ext uri="{BB962C8B-B14F-4D97-AF65-F5344CB8AC3E}">
        <p14:creationId xmlns:p14="http://schemas.microsoft.com/office/powerpoint/2010/main" val="984012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26306"/>
            <a:ext cx="8153400" cy="4343400"/>
          </a:xfrm>
        </p:spPr>
        <p:txBody>
          <a:bodyPr/>
          <a:lstStyle/>
          <a:p>
            <a:pPr marL="0" indent="0" algn="just">
              <a:buNone/>
            </a:pPr>
            <a:r>
              <a:rPr lang="en-AU" sz="2400" b="1" dirty="0" smtClean="0"/>
              <a:t>MG-CEIT Process</a:t>
            </a:r>
          </a:p>
          <a:p>
            <a:pPr marL="0" indent="0" algn="just">
              <a:buNone/>
            </a:pPr>
            <a:endParaRPr lang="en-AU" sz="2400" b="1" dirty="0" smtClean="0"/>
          </a:p>
          <a:p>
            <a:pPr algn="just">
              <a:buFont typeface="Wingdings" panose="05000000000000000000" pitchFamily="2" charset="2"/>
              <a:buChar char="ü"/>
            </a:pPr>
            <a:r>
              <a:rPr lang="en-AU" sz="2400" dirty="0" smtClean="0"/>
              <a:t>Registration through Facebook page </a:t>
            </a:r>
            <a:r>
              <a:rPr lang="en-AU" sz="2400" b="1" dirty="0" err="1" smtClean="0"/>
              <a:t>ceitfiji</a:t>
            </a:r>
            <a:endParaRPr lang="en-AU" sz="2400" b="1" dirty="0" smtClean="0"/>
          </a:p>
          <a:p>
            <a:pPr algn="just">
              <a:buFont typeface="Wingdings" panose="05000000000000000000" pitchFamily="2" charset="2"/>
              <a:buChar char="ü"/>
            </a:pPr>
            <a:endParaRPr lang="en-AU" sz="2400" dirty="0" smtClean="0"/>
          </a:p>
          <a:p>
            <a:pPr algn="just">
              <a:buFont typeface="Wingdings" panose="05000000000000000000" pitchFamily="2" charset="2"/>
              <a:buChar char="ü"/>
            </a:pPr>
            <a:r>
              <a:rPr lang="en-AU" sz="2400" dirty="0"/>
              <a:t>Attendance of each Modules</a:t>
            </a:r>
          </a:p>
          <a:p>
            <a:pPr algn="just">
              <a:buFont typeface="Wingdings" panose="05000000000000000000" pitchFamily="2" charset="2"/>
              <a:buChar char="ü"/>
            </a:pPr>
            <a:endParaRPr lang="en-AU" sz="2400" dirty="0" smtClean="0"/>
          </a:p>
          <a:p>
            <a:pPr algn="just">
              <a:buFont typeface="Wingdings" panose="05000000000000000000" pitchFamily="2" charset="2"/>
              <a:buChar char="ü"/>
            </a:pPr>
            <a:r>
              <a:rPr lang="en-AU" sz="2400" dirty="0" smtClean="0"/>
              <a:t>Conduct exam of each modules</a:t>
            </a:r>
          </a:p>
          <a:p>
            <a:pPr algn="just">
              <a:buFont typeface="Wingdings" panose="05000000000000000000" pitchFamily="2" charset="2"/>
              <a:buChar char="ü"/>
            </a:pPr>
            <a:endParaRPr lang="en-AU" sz="2400" dirty="0" smtClean="0"/>
          </a:p>
          <a:p>
            <a:pPr algn="just">
              <a:buFont typeface="Wingdings" panose="05000000000000000000" pitchFamily="2" charset="2"/>
              <a:buChar char="ü"/>
            </a:pPr>
            <a:r>
              <a:rPr lang="en-AU" sz="2400" dirty="0" smtClean="0"/>
              <a:t>Participant Feedback Form at the end of course</a:t>
            </a:r>
          </a:p>
          <a:p>
            <a:pPr algn="just">
              <a:buFont typeface="Wingdings" panose="05000000000000000000" pitchFamily="2" charset="2"/>
              <a:buChar char="ü"/>
            </a:pPr>
            <a:endParaRPr lang="en-AU" sz="2000" dirty="0" smtClean="0"/>
          </a:p>
          <a:p>
            <a:pPr algn="just">
              <a:buFont typeface="Wingdings" panose="05000000000000000000" pitchFamily="2" charset="2"/>
              <a:buChar char="ü"/>
            </a:pPr>
            <a:r>
              <a:rPr lang="en-AU" sz="2400" dirty="0" smtClean="0"/>
              <a:t>Certificate form CDAC</a:t>
            </a:r>
            <a:endParaRPr lang="en-AU" sz="2400" dirty="0"/>
          </a:p>
          <a:p>
            <a:pPr marL="0" indent="0" algn="just">
              <a:buNone/>
            </a:pPr>
            <a:endParaRPr lang="en-AU" sz="2000" dirty="0" smtClean="0"/>
          </a:p>
          <a:p>
            <a:pPr algn="just">
              <a:buFont typeface="Wingdings" panose="05000000000000000000" pitchFamily="2" charset="2"/>
              <a:buChar char="ü"/>
            </a:pPr>
            <a:endParaRPr lang="en-AU" sz="20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2387"/>
            <a:ext cx="2181225" cy="657225"/>
          </a:xfrm>
          <a:prstGeom prst="rect">
            <a:avLst/>
          </a:prstGeom>
        </p:spPr>
      </p:pic>
      <p:sp>
        <p:nvSpPr>
          <p:cNvPr id="6" name="Slide Number Placeholder 5"/>
          <p:cNvSpPr>
            <a:spLocks noGrp="1"/>
          </p:cNvSpPr>
          <p:nvPr>
            <p:ph type="sldNum" sz="quarter" idx="12"/>
          </p:nvPr>
        </p:nvSpPr>
        <p:spPr/>
        <p:txBody>
          <a:bodyPr/>
          <a:lstStyle/>
          <a:p>
            <a:fld id="{3086ADDC-2EE6-42FF-AE85-54D774CE032E}" type="slidenum">
              <a:rPr lang="en-US" altLang="en-US" smtClean="0"/>
              <a:pPr/>
              <a:t>16</a:t>
            </a:fld>
            <a:endParaRPr lang="en-US" altLang="en-US" dirty="0"/>
          </a:p>
        </p:txBody>
      </p:sp>
      <p:sp>
        <p:nvSpPr>
          <p:cNvPr id="9" name="Footer Placeholder 9"/>
          <p:cNvSpPr>
            <a:spLocks noGrp="1"/>
          </p:cNvSpPr>
          <p:nvPr>
            <p:ph type="ftr" sz="quarter" idx="11"/>
          </p:nvPr>
        </p:nvSpPr>
        <p:spPr>
          <a:xfrm>
            <a:off x="0" y="6248400"/>
            <a:ext cx="9144000" cy="457200"/>
          </a:xfrm>
          <a:solidFill>
            <a:srgbClr val="CC3300"/>
          </a:solidFill>
        </p:spPr>
        <p:txBody>
          <a:bodyPr/>
          <a:lstStyle/>
          <a:p>
            <a:r>
              <a:rPr lang="en-AU" i="1" dirty="0"/>
              <a:t>Mahatma </a:t>
            </a:r>
            <a:r>
              <a:rPr lang="en-AU" i="1" dirty="0" smtClean="0"/>
              <a:t>Gandhi Centre </a:t>
            </a:r>
            <a:r>
              <a:rPr lang="en-AU" i="1" dirty="0"/>
              <a:t>of Excellence in Information Technology, Fiji</a:t>
            </a:r>
            <a:endParaRPr lang="en-US" altLang="en-US" dirty="0"/>
          </a:p>
        </p:txBody>
      </p:sp>
    </p:spTree>
    <p:extLst>
      <p:ext uri="{BB962C8B-B14F-4D97-AF65-F5344CB8AC3E}">
        <p14:creationId xmlns:p14="http://schemas.microsoft.com/office/powerpoint/2010/main" val="961592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194276"/>
            <a:ext cx="10294374" cy="367166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94323" y="3190402"/>
            <a:ext cx="5997677" cy="3708585"/>
          </a:xfrm>
          <a:prstGeom prst="rect">
            <a:avLst/>
          </a:prstGeom>
        </p:spPr>
      </p:pic>
    </p:spTree>
    <p:extLst>
      <p:ext uri="{BB962C8B-B14F-4D97-AF65-F5344CB8AC3E}">
        <p14:creationId xmlns:p14="http://schemas.microsoft.com/office/powerpoint/2010/main" val="3799585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44805"/>
            <a:ext cx="7772400" cy="4343400"/>
          </a:xfrm>
        </p:spPr>
        <p:txBody>
          <a:bodyPr/>
          <a:lstStyle/>
          <a:p>
            <a:pPr algn="just">
              <a:buFont typeface="Wingdings" panose="05000000000000000000" pitchFamily="2" charset="2"/>
              <a:buChar char="ü"/>
            </a:pPr>
            <a:r>
              <a:rPr lang="en-AU" sz="2000" dirty="0" smtClean="0"/>
              <a:t>A Joint collaboration project of </a:t>
            </a:r>
            <a:r>
              <a:rPr lang="en-AU" sz="2000" b="1" u="sng" dirty="0" smtClean="0"/>
              <a:t>Government of India</a:t>
            </a:r>
            <a:r>
              <a:rPr lang="en-AU" sz="2000" b="1" dirty="0" smtClean="0"/>
              <a:t> </a:t>
            </a:r>
            <a:r>
              <a:rPr lang="en-AU" sz="2000" dirty="0" smtClean="0"/>
              <a:t>and</a:t>
            </a:r>
            <a:r>
              <a:rPr lang="en-AU" sz="2000" u="sng" dirty="0" smtClean="0"/>
              <a:t> </a:t>
            </a:r>
            <a:r>
              <a:rPr lang="en-AU" sz="2000" b="1" u="sng" dirty="0" smtClean="0"/>
              <a:t>Government of Fiji</a:t>
            </a:r>
            <a:r>
              <a:rPr lang="en-AU" sz="2000" b="1" dirty="0" smtClean="0"/>
              <a:t> </a:t>
            </a:r>
            <a:r>
              <a:rPr lang="en-AU" sz="2000" dirty="0" smtClean="0"/>
              <a:t>as per </a:t>
            </a:r>
            <a:r>
              <a:rPr lang="en-AU" sz="2000" dirty="0" err="1" smtClean="0"/>
              <a:t>MoU</a:t>
            </a:r>
            <a:r>
              <a:rPr lang="en-AU" sz="2000" dirty="0" smtClean="0"/>
              <a:t> signed on 24 May 2017.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2387"/>
            <a:ext cx="2181225" cy="657225"/>
          </a:xfrm>
          <a:prstGeom prst="rect">
            <a:avLst/>
          </a:prstGeom>
        </p:spPr>
      </p:pic>
      <p:sp>
        <p:nvSpPr>
          <p:cNvPr id="6" name="Slide Number Placeholder 5"/>
          <p:cNvSpPr>
            <a:spLocks noGrp="1"/>
          </p:cNvSpPr>
          <p:nvPr>
            <p:ph type="sldNum" sz="quarter" idx="12"/>
          </p:nvPr>
        </p:nvSpPr>
        <p:spPr/>
        <p:txBody>
          <a:bodyPr/>
          <a:lstStyle/>
          <a:p>
            <a:fld id="{3086ADDC-2EE6-42FF-AE85-54D774CE032E}" type="slidenum">
              <a:rPr lang="en-US" altLang="en-US" smtClean="0"/>
              <a:pPr/>
              <a:t>2</a:t>
            </a:fld>
            <a:endParaRPr lang="en-US" altLang="en-US" dirty="0"/>
          </a:p>
        </p:txBody>
      </p:sp>
      <p:sp>
        <p:nvSpPr>
          <p:cNvPr id="11" name="Title 1"/>
          <p:cNvSpPr>
            <a:spLocks noGrp="1"/>
          </p:cNvSpPr>
          <p:nvPr>
            <p:ph type="title"/>
          </p:nvPr>
        </p:nvSpPr>
        <p:spPr>
          <a:xfrm>
            <a:off x="630044" y="605709"/>
            <a:ext cx="7675756" cy="1143000"/>
          </a:xfrm>
        </p:spPr>
        <p:txBody>
          <a:bodyPr/>
          <a:lstStyle/>
          <a:p>
            <a:r>
              <a:rPr lang="en-AU" sz="3200" dirty="0" smtClean="0"/>
              <a:t>Introduction (CEIT)</a:t>
            </a:r>
            <a:endParaRPr lang="en-AU" sz="3200" dirty="0"/>
          </a:p>
        </p:txBody>
      </p:sp>
      <p:cxnSp>
        <p:nvCxnSpPr>
          <p:cNvPr id="13" name="Straight Connector 12"/>
          <p:cNvCxnSpPr/>
          <p:nvPr/>
        </p:nvCxnSpPr>
        <p:spPr>
          <a:xfrm flipV="1">
            <a:off x="1676400" y="1371600"/>
            <a:ext cx="6477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6" descr="Image may contain: 2 people, people smiling, people sitting and people standin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10697"/>
            <a:ext cx="8229600" cy="4447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ooter Placeholder 9"/>
          <p:cNvSpPr txBox="1">
            <a:spLocks/>
          </p:cNvSpPr>
          <p:nvPr/>
        </p:nvSpPr>
        <p:spPr bwMode="auto">
          <a:xfrm>
            <a:off x="0" y="6421593"/>
            <a:ext cx="9144000" cy="457200"/>
          </a:xfrm>
          <a:prstGeom prst="rect">
            <a:avLst/>
          </a:prstGeom>
          <a:solidFill>
            <a:srgbClr val="CC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i="1" dirty="0" smtClean="0"/>
              <a:t>Mahatma Gandhi Centre of Excellence in Information Technology, Fiji</a:t>
            </a:r>
            <a:endParaRPr lang="en-US" altLang="en-US" dirty="0"/>
          </a:p>
        </p:txBody>
      </p:sp>
    </p:spTree>
    <p:extLst>
      <p:ext uri="{BB962C8B-B14F-4D97-AF65-F5344CB8AC3E}">
        <p14:creationId xmlns:p14="http://schemas.microsoft.com/office/powerpoint/2010/main" val="885911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44805"/>
            <a:ext cx="7772400" cy="4343400"/>
          </a:xfrm>
        </p:spPr>
        <p:txBody>
          <a:bodyPr/>
          <a:lstStyle/>
          <a:p>
            <a:pPr algn="just">
              <a:buFont typeface="Wingdings" panose="05000000000000000000" pitchFamily="2" charset="2"/>
              <a:buChar char="ü"/>
            </a:pPr>
            <a:r>
              <a:rPr lang="en-AU" sz="2000" dirty="0" smtClean="0"/>
              <a:t>CEIT main objective is to provide advanced technology training to IT professionals from different sectors: business, public and academic.</a:t>
            </a:r>
          </a:p>
          <a:p>
            <a:pPr algn="just">
              <a:buFont typeface="Wingdings" panose="05000000000000000000" pitchFamily="2" charset="2"/>
              <a:buChar char="ü"/>
            </a:pPr>
            <a:endParaRPr lang="en-AU" sz="2000" dirty="0" smtClean="0"/>
          </a:p>
          <a:p>
            <a:pPr algn="just">
              <a:buFont typeface="Wingdings" panose="05000000000000000000" pitchFamily="2" charset="2"/>
              <a:buChar char="ü"/>
            </a:pPr>
            <a:r>
              <a:rPr lang="en-AU" sz="2000" dirty="0" smtClean="0"/>
              <a:t>This </a:t>
            </a:r>
            <a:r>
              <a:rPr lang="en-AU" sz="2000" dirty="0"/>
              <a:t>specialized centre consist of two properly equipped </a:t>
            </a:r>
            <a:r>
              <a:rPr lang="en-AU" sz="2000" b="1" u="sng" dirty="0"/>
              <a:t>laboratories</a:t>
            </a:r>
            <a:r>
              <a:rPr lang="en-AU" sz="2000" dirty="0"/>
              <a:t>. The labs will be installed with different programming languages such as </a:t>
            </a:r>
            <a:r>
              <a:rPr lang="en-AU" sz="2000" b="1" u="sng" dirty="0"/>
              <a:t>JAVA, and .NET</a:t>
            </a:r>
            <a:r>
              <a:rPr lang="en-AU" sz="2000" b="1" dirty="0"/>
              <a:t> </a:t>
            </a:r>
            <a:r>
              <a:rPr lang="en-AU" sz="2000" dirty="0"/>
              <a:t>as well as </a:t>
            </a:r>
            <a:r>
              <a:rPr lang="en-AU" sz="2000" b="1" u="sng" dirty="0"/>
              <a:t>ORACLE and SQL server</a:t>
            </a:r>
            <a:r>
              <a:rPr lang="en-AU" sz="2000" b="1" dirty="0"/>
              <a:t> </a:t>
            </a:r>
            <a:r>
              <a:rPr lang="en-AU" sz="2000" dirty="0"/>
              <a:t>databases. </a:t>
            </a:r>
            <a:endParaRPr lang="en-AU" sz="2000" dirty="0" smtClean="0"/>
          </a:p>
          <a:p>
            <a:pPr marL="0" indent="0" algn="just">
              <a:buNone/>
            </a:pPr>
            <a:endParaRPr lang="en-AU" sz="2000" dirty="0"/>
          </a:p>
          <a:p>
            <a:pPr algn="just">
              <a:buFont typeface="Wingdings" panose="05000000000000000000" pitchFamily="2" charset="2"/>
              <a:buChar char="ü"/>
            </a:pPr>
            <a:r>
              <a:rPr lang="en-AU" sz="2000" dirty="0"/>
              <a:t>Student to receive subsidized training on in-demand skills with an </a:t>
            </a:r>
            <a:r>
              <a:rPr lang="en-AU" sz="2000" b="1" u="sng" dirty="0"/>
              <a:t>International Certification</a:t>
            </a:r>
            <a:r>
              <a:rPr lang="en-AU" sz="2000" b="1" dirty="0"/>
              <a:t> </a:t>
            </a:r>
            <a:r>
              <a:rPr lang="en-AU" sz="2000" dirty="0"/>
              <a:t>from</a:t>
            </a:r>
            <a:r>
              <a:rPr lang="en-AU" sz="2000" b="1" dirty="0"/>
              <a:t> </a:t>
            </a:r>
            <a:r>
              <a:rPr lang="en-AU" sz="2000" b="1" u="sng" dirty="0"/>
              <a:t>C-DAC</a:t>
            </a:r>
            <a:r>
              <a:rPr lang="en-AU" sz="2000" b="1" dirty="0"/>
              <a:t> </a:t>
            </a:r>
            <a:r>
              <a:rPr lang="en-AU" sz="2000" dirty="0"/>
              <a:t>(on successful completion of courses) that will make them job ready. We have completed this project on Africa</a:t>
            </a:r>
            <a:r>
              <a:rPr lang="en-AU" sz="2000" dirty="0" smtClean="0"/>
              <a:t>.</a:t>
            </a:r>
            <a:endParaRPr lang="en-AU"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2387"/>
            <a:ext cx="2181225" cy="657225"/>
          </a:xfrm>
          <a:prstGeom prst="rect">
            <a:avLst/>
          </a:prstGeom>
        </p:spPr>
      </p:pic>
      <p:sp>
        <p:nvSpPr>
          <p:cNvPr id="6" name="Slide Number Placeholder 5"/>
          <p:cNvSpPr>
            <a:spLocks noGrp="1"/>
          </p:cNvSpPr>
          <p:nvPr>
            <p:ph type="sldNum" sz="quarter" idx="12"/>
          </p:nvPr>
        </p:nvSpPr>
        <p:spPr/>
        <p:txBody>
          <a:bodyPr/>
          <a:lstStyle/>
          <a:p>
            <a:fld id="{3086ADDC-2EE6-42FF-AE85-54D774CE032E}" type="slidenum">
              <a:rPr lang="en-US" altLang="en-US" smtClean="0"/>
              <a:pPr/>
              <a:t>3</a:t>
            </a:fld>
            <a:endParaRPr lang="en-US" altLang="en-US" dirty="0"/>
          </a:p>
        </p:txBody>
      </p:sp>
      <p:sp>
        <p:nvSpPr>
          <p:cNvPr id="9" name="Footer Placeholder 9"/>
          <p:cNvSpPr>
            <a:spLocks noGrp="1"/>
          </p:cNvSpPr>
          <p:nvPr>
            <p:ph type="ftr" sz="quarter" idx="11"/>
          </p:nvPr>
        </p:nvSpPr>
        <p:spPr>
          <a:xfrm>
            <a:off x="0" y="6248400"/>
            <a:ext cx="9144000" cy="457200"/>
          </a:xfrm>
          <a:solidFill>
            <a:srgbClr val="CC3300"/>
          </a:solidFill>
        </p:spPr>
        <p:txBody>
          <a:bodyPr/>
          <a:lstStyle/>
          <a:p>
            <a:r>
              <a:rPr lang="en-AU" i="1" dirty="0"/>
              <a:t>Mahatma </a:t>
            </a:r>
            <a:r>
              <a:rPr lang="en-AU" i="1" dirty="0" smtClean="0"/>
              <a:t>Gandhi Centre </a:t>
            </a:r>
            <a:r>
              <a:rPr lang="en-AU" i="1" dirty="0"/>
              <a:t>of Excellence in Information Technology, Fiji</a:t>
            </a:r>
            <a:endParaRPr lang="en-US" altLang="en-US" dirty="0"/>
          </a:p>
        </p:txBody>
      </p:sp>
      <p:sp>
        <p:nvSpPr>
          <p:cNvPr id="11" name="Title 1"/>
          <p:cNvSpPr>
            <a:spLocks noGrp="1"/>
          </p:cNvSpPr>
          <p:nvPr>
            <p:ph type="title"/>
          </p:nvPr>
        </p:nvSpPr>
        <p:spPr>
          <a:xfrm>
            <a:off x="630044" y="605709"/>
            <a:ext cx="7675756" cy="1143000"/>
          </a:xfrm>
        </p:spPr>
        <p:txBody>
          <a:bodyPr/>
          <a:lstStyle/>
          <a:p>
            <a:r>
              <a:rPr lang="en-AU" sz="3200" dirty="0" smtClean="0"/>
              <a:t>Introduction (MG-CEIT)</a:t>
            </a:r>
            <a:endParaRPr lang="en-AU" sz="3200" dirty="0"/>
          </a:p>
        </p:txBody>
      </p:sp>
      <p:cxnSp>
        <p:nvCxnSpPr>
          <p:cNvPr id="13" name="Straight Connector 12"/>
          <p:cNvCxnSpPr/>
          <p:nvPr/>
        </p:nvCxnSpPr>
        <p:spPr>
          <a:xfrm flipV="1">
            <a:off x="1676400" y="1371600"/>
            <a:ext cx="6477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107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26306"/>
            <a:ext cx="8153400" cy="4343400"/>
          </a:xfrm>
        </p:spPr>
        <p:txBody>
          <a:bodyPr/>
          <a:lstStyle/>
          <a:p>
            <a:pPr algn="just">
              <a:buFont typeface="Wingdings" panose="05000000000000000000" pitchFamily="2" charset="2"/>
              <a:buChar char="ü"/>
            </a:pPr>
            <a:r>
              <a:rPr lang="en-AU" sz="2000" dirty="0"/>
              <a:t>Centre will be hub among pacific island countries for tele-medicines and tele-education </a:t>
            </a:r>
            <a:r>
              <a:rPr lang="en-AU" sz="2000" dirty="0" smtClean="0"/>
              <a:t>network</a:t>
            </a:r>
          </a:p>
          <a:p>
            <a:pPr algn="just">
              <a:buFont typeface="Wingdings" panose="05000000000000000000" pitchFamily="2" charset="2"/>
              <a:buChar char="ü"/>
            </a:pPr>
            <a:endParaRPr lang="en-AU" sz="2000" dirty="0"/>
          </a:p>
          <a:p>
            <a:pPr algn="just">
              <a:buFont typeface="Wingdings" panose="05000000000000000000" pitchFamily="2" charset="2"/>
              <a:buChar char="ü"/>
            </a:pPr>
            <a:r>
              <a:rPr lang="en-AU" sz="2000" dirty="0" smtClean="0"/>
              <a:t>Strengthening </a:t>
            </a:r>
            <a:r>
              <a:rPr lang="en-AU" sz="2000" dirty="0"/>
              <a:t>India-Fiji</a:t>
            </a:r>
            <a:r>
              <a:rPr lang="en-AU" sz="2000" b="1" dirty="0"/>
              <a:t> </a:t>
            </a:r>
            <a:r>
              <a:rPr lang="en-AU" sz="2000" b="1" u="sng" dirty="0"/>
              <a:t>Human Resource Development </a:t>
            </a:r>
            <a:r>
              <a:rPr lang="en-AU" sz="2000" b="1" u="sng" dirty="0" smtClean="0"/>
              <a:t>cooperation</a:t>
            </a:r>
            <a:r>
              <a:rPr lang="en-AU" sz="2000" u="sng" dirty="0" smtClean="0"/>
              <a:t> </a:t>
            </a:r>
            <a:r>
              <a:rPr lang="en-AU" sz="2000" dirty="0" smtClean="0"/>
              <a:t>by  giving 6 months training to six participants from Fiji in C-DAC Pune India.</a:t>
            </a:r>
          </a:p>
          <a:p>
            <a:pPr algn="just">
              <a:buFont typeface="Wingdings" panose="05000000000000000000" pitchFamily="2" charset="2"/>
              <a:buChar char="ü"/>
            </a:pPr>
            <a:endParaRPr lang="en-AU" sz="2000" dirty="0"/>
          </a:p>
          <a:p>
            <a:pPr algn="just">
              <a:buFont typeface="Wingdings" panose="05000000000000000000" pitchFamily="2" charset="2"/>
              <a:buChar char="ü"/>
            </a:pPr>
            <a:r>
              <a:rPr lang="en-AU" sz="2000" dirty="0" smtClean="0"/>
              <a:t>Two master trainer Mr. Eremasi Tamanisau and Mr. Jonasa Rinakama  have attended advanced IT training from CDAC India for the first batch from Fiji. </a:t>
            </a:r>
          </a:p>
          <a:p>
            <a:pPr algn="just">
              <a:buFont typeface="Wingdings" panose="05000000000000000000" pitchFamily="2" charset="2"/>
              <a:buChar char="ü"/>
            </a:pPr>
            <a:endParaRPr lang="en-AU" sz="2000" dirty="0" smtClean="0"/>
          </a:p>
          <a:p>
            <a:pPr algn="just">
              <a:buFont typeface="Wingdings" panose="05000000000000000000" pitchFamily="2" charset="2"/>
              <a:buChar char="ü"/>
            </a:pPr>
            <a:r>
              <a:rPr lang="en-AU" sz="2000" dirty="0" smtClean="0"/>
              <a:t>Mr </a:t>
            </a:r>
            <a:r>
              <a:rPr lang="en-AU" sz="2000" dirty="0"/>
              <a:t>Ulaiasi Vukinawasawasa &amp; Mr Suka Buadromo will be taking 6-month IT training from 19.2.19-7.8.19 </a:t>
            </a:r>
            <a:r>
              <a:rPr lang="en-AU" sz="2000" dirty="0" smtClean="0"/>
              <a:t>at C-DAC, Pune, India for the second batch from </a:t>
            </a:r>
            <a:r>
              <a:rPr lang="en-AU" sz="2000" dirty="0"/>
              <a:t>F</a:t>
            </a:r>
            <a:r>
              <a:rPr lang="en-AU" sz="2000" dirty="0" smtClean="0"/>
              <a:t>iji.</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2387"/>
            <a:ext cx="2181225" cy="657225"/>
          </a:xfrm>
          <a:prstGeom prst="rect">
            <a:avLst/>
          </a:prstGeom>
        </p:spPr>
      </p:pic>
      <p:sp>
        <p:nvSpPr>
          <p:cNvPr id="6" name="Slide Number Placeholder 5"/>
          <p:cNvSpPr>
            <a:spLocks noGrp="1"/>
          </p:cNvSpPr>
          <p:nvPr>
            <p:ph type="sldNum" sz="quarter" idx="12"/>
          </p:nvPr>
        </p:nvSpPr>
        <p:spPr/>
        <p:txBody>
          <a:bodyPr/>
          <a:lstStyle/>
          <a:p>
            <a:fld id="{3086ADDC-2EE6-42FF-AE85-54D774CE032E}" type="slidenum">
              <a:rPr lang="en-US" altLang="en-US" smtClean="0"/>
              <a:pPr/>
              <a:t>4</a:t>
            </a:fld>
            <a:endParaRPr lang="en-US" altLang="en-US" dirty="0"/>
          </a:p>
        </p:txBody>
      </p:sp>
      <p:sp>
        <p:nvSpPr>
          <p:cNvPr id="9" name="Footer Placeholder 9"/>
          <p:cNvSpPr>
            <a:spLocks noGrp="1"/>
          </p:cNvSpPr>
          <p:nvPr>
            <p:ph type="ftr" sz="quarter" idx="11"/>
          </p:nvPr>
        </p:nvSpPr>
        <p:spPr>
          <a:xfrm>
            <a:off x="0" y="6248400"/>
            <a:ext cx="9144000" cy="457200"/>
          </a:xfrm>
          <a:solidFill>
            <a:srgbClr val="CC3300"/>
          </a:solidFill>
        </p:spPr>
        <p:txBody>
          <a:bodyPr/>
          <a:lstStyle/>
          <a:p>
            <a:r>
              <a:rPr lang="en-AU" i="1" dirty="0"/>
              <a:t>Mahatma </a:t>
            </a:r>
            <a:r>
              <a:rPr lang="en-AU" i="1" dirty="0" smtClean="0"/>
              <a:t>Gandhi Centre </a:t>
            </a:r>
            <a:r>
              <a:rPr lang="en-AU" i="1" dirty="0"/>
              <a:t>of Excellence in Information Technology, Fiji</a:t>
            </a:r>
            <a:endParaRPr lang="en-US" altLang="en-US" dirty="0"/>
          </a:p>
        </p:txBody>
      </p:sp>
    </p:spTree>
    <p:extLst>
      <p:ext uri="{BB962C8B-B14F-4D97-AF65-F5344CB8AC3E}">
        <p14:creationId xmlns:p14="http://schemas.microsoft.com/office/powerpoint/2010/main" val="55802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2387"/>
            <a:ext cx="2181225" cy="657225"/>
          </a:xfrm>
          <a:prstGeom prst="rect">
            <a:avLst/>
          </a:prstGeom>
        </p:spPr>
      </p:pic>
      <p:sp>
        <p:nvSpPr>
          <p:cNvPr id="6" name="Slide Number Placeholder 5"/>
          <p:cNvSpPr>
            <a:spLocks noGrp="1"/>
          </p:cNvSpPr>
          <p:nvPr>
            <p:ph type="sldNum" sz="quarter" idx="12"/>
          </p:nvPr>
        </p:nvSpPr>
        <p:spPr/>
        <p:txBody>
          <a:bodyPr/>
          <a:lstStyle/>
          <a:p>
            <a:fld id="{3086ADDC-2EE6-42FF-AE85-54D774CE032E}" type="slidenum">
              <a:rPr lang="en-US" altLang="en-US" smtClean="0"/>
              <a:pPr/>
              <a:t>5</a:t>
            </a:fld>
            <a:endParaRPr lang="en-US" altLang="en-US" dirty="0"/>
          </a:p>
        </p:txBody>
      </p:sp>
      <p:sp>
        <p:nvSpPr>
          <p:cNvPr id="9" name="Footer Placeholder 9"/>
          <p:cNvSpPr>
            <a:spLocks noGrp="1"/>
          </p:cNvSpPr>
          <p:nvPr>
            <p:ph type="ftr" sz="quarter" idx="11"/>
          </p:nvPr>
        </p:nvSpPr>
        <p:spPr>
          <a:xfrm>
            <a:off x="0" y="6248400"/>
            <a:ext cx="9144000" cy="457200"/>
          </a:xfrm>
          <a:solidFill>
            <a:srgbClr val="CC3300"/>
          </a:solidFill>
        </p:spPr>
        <p:txBody>
          <a:bodyPr/>
          <a:lstStyle/>
          <a:p>
            <a:r>
              <a:rPr lang="en-AU" i="1" dirty="0"/>
              <a:t>Mahatma </a:t>
            </a:r>
            <a:r>
              <a:rPr lang="en-AU" i="1" dirty="0" smtClean="0"/>
              <a:t>Gandhi Centre </a:t>
            </a:r>
            <a:r>
              <a:rPr lang="en-AU" i="1" dirty="0"/>
              <a:t>of Excellence in Information Technology, Fiji</a:t>
            </a:r>
            <a:endParaRPr lang="en-US" altLang="en-US" dirty="0"/>
          </a:p>
        </p:txBody>
      </p:sp>
      <p:sp>
        <p:nvSpPr>
          <p:cNvPr id="11" name="Content Placeholder 10"/>
          <p:cNvSpPr>
            <a:spLocks noGrp="1"/>
          </p:cNvSpPr>
          <p:nvPr>
            <p:ph idx="1"/>
          </p:nvPr>
        </p:nvSpPr>
        <p:spPr/>
        <p:txBody>
          <a:bodyPr/>
          <a:lstStyle/>
          <a:p>
            <a:endParaRPr lang="en-AU"/>
          </a:p>
        </p:txBody>
      </p:sp>
      <p:pic>
        <p:nvPicPr>
          <p:cNvPr id="2054" name="Picture 6" descr="Image may contain: 6 people, including à¤µà¤¿à¤à¤¯ à¤à¥à¤®à¤¾à¤° à¤¸à¤¿à¤à¤à¤² and Avanish Awasthi, people sta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2743"/>
            <a:ext cx="8001000" cy="6796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940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83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5495" y="1440192"/>
            <a:ext cx="5181600" cy="373391"/>
          </a:xfrm>
        </p:spPr>
        <p:txBody>
          <a:bodyPr/>
          <a:lstStyle/>
          <a:p>
            <a:r>
              <a:rPr lang="en-AU" sz="2800" dirty="0" smtClean="0"/>
              <a:t/>
            </a:r>
            <a:br>
              <a:rPr lang="en-AU" sz="2800" dirty="0" smtClean="0"/>
            </a:br>
            <a:r>
              <a:rPr lang="en-AU" sz="2000" dirty="0" smtClean="0"/>
              <a:t>              FIJI-INDIA CEIT Courses</a:t>
            </a:r>
            <a:r>
              <a:rPr lang="en-AU" sz="2800" dirty="0" smtClean="0"/>
              <a:t/>
            </a:r>
            <a:br>
              <a:rPr lang="en-AU" sz="2800" dirty="0" smtClean="0"/>
            </a:br>
            <a:endParaRPr lang="en-AU" sz="2800"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863212106"/>
              </p:ext>
            </p:extLst>
          </p:nvPr>
        </p:nvGraphicFramePr>
        <p:xfrm>
          <a:off x="667215" y="2074126"/>
          <a:ext cx="7772400" cy="4023360"/>
        </p:xfrm>
        <a:graphic>
          <a:graphicData uri="http://schemas.openxmlformats.org/drawingml/2006/table">
            <a:tbl>
              <a:tblPr firstRow="1" bandRow="1">
                <a:tableStyleId>{5C22544A-7EE6-4342-B048-85BDC9FD1C3A}</a:tableStyleId>
              </a:tblPr>
              <a:tblGrid>
                <a:gridCol w="399585">
                  <a:extLst>
                    <a:ext uri="{9D8B030D-6E8A-4147-A177-3AD203B41FA5}">
                      <a16:colId xmlns:a16="http://schemas.microsoft.com/office/drawing/2014/main" val="3244094501"/>
                    </a:ext>
                  </a:extLst>
                </a:gridCol>
                <a:gridCol w="3200400">
                  <a:extLst>
                    <a:ext uri="{9D8B030D-6E8A-4147-A177-3AD203B41FA5}">
                      <a16:colId xmlns:a16="http://schemas.microsoft.com/office/drawing/2014/main" val="3617474822"/>
                    </a:ext>
                  </a:extLst>
                </a:gridCol>
                <a:gridCol w="1219200">
                  <a:extLst>
                    <a:ext uri="{9D8B030D-6E8A-4147-A177-3AD203B41FA5}">
                      <a16:colId xmlns:a16="http://schemas.microsoft.com/office/drawing/2014/main" val="1488331648"/>
                    </a:ext>
                  </a:extLst>
                </a:gridCol>
                <a:gridCol w="2953215">
                  <a:extLst>
                    <a:ext uri="{9D8B030D-6E8A-4147-A177-3AD203B41FA5}">
                      <a16:colId xmlns:a16="http://schemas.microsoft.com/office/drawing/2014/main" val="3054798145"/>
                    </a:ext>
                  </a:extLst>
                </a:gridCol>
              </a:tblGrid>
              <a:tr h="362937">
                <a:tc>
                  <a:txBody>
                    <a:bodyPr/>
                    <a:lstStyle/>
                    <a:p>
                      <a:r>
                        <a:rPr lang="en-AU" sz="1400" dirty="0" smtClean="0">
                          <a:solidFill>
                            <a:schemeClr val="tx1"/>
                          </a:solidFill>
                        </a:rPr>
                        <a:t>S#</a:t>
                      </a:r>
                      <a:endParaRPr lang="en-AU"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r>
                        <a:rPr lang="en-AU" sz="1400" dirty="0" smtClean="0">
                          <a:solidFill>
                            <a:schemeClr val="tx1"/>
                          </a:solidFill>
                        </a:rPr>
                        <a:t>Course</a:t>
                      </a:r>
                      <a:endParaRPr lang="en-AU"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ctr"/>
                      <a:r>
                        <a:rPr lang="en-AU" sz="1400" dirty="0" smtClean="0">
                          <a:solidFill>
                            <a:schemeClr val="tx1"/>
                          </a:solidFill>
                        </a:rPr>
                        <a:t>Total </a:t>
                      </a:r>
                      <a:r>
                        <a:rPr lang="en-AU" sz="1400" baseline="0" dirty="0" smtClean="0">
                          <a:solidFill>
                            <a:schemeClr val="tx1"/>
                          </a:solidFill>
                        </a:rPr>
                        <a:t> Course Duration</a:t>
                      </a:r>
                    </a:p>
                    <a:p>
                      <a:pPr algn="ctr"/>
                      <a:r>
                        <a:rPr lang="en-AU" sz="1400" baseline="0" dirty="0" smtClean="0">
                          <a:solidFill>
                            <a:schemeClr val="tx1"/>
                          </a:solidFill>
                        </a:rPr>
                        <a:t> (In Hours)</a:t>
                      </a:r>
                      <a:endParaRPr lang="en-AU"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r>
                        <a:rPr lang="en-AU" sz="1400" dirty="0" smtClean="0">
                          <a:solidFill>
                            <a:schemeClr val="tx1"/>
                          </a:solidFill>
                        </a:rPr>
                        <a:t>Exit Profile</a:t>
                      </a:r>
                      <a:endParaRPr lang="en-AU"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extLst>
                  <a:ext uri="{0D108BD9-81ED-4DB2-BD59-A6C34878D82A}">
                    <a16:rowId xmlns:a16="http://schemas.microsoft.com/office/drawing/2014/main" val="953752217"/>
                  </a:ext>
                </a:extLst>
              </a:tr>
              <a:tr h="362937">
                <a:tc>
                  <a:txBody>
                    <a:bodyPr/>
                    <a:lstStyle/>
                    <a:p>
                      <a:r>
                        <a:rPr lang="en-AU" dirty="0" smtClean="0"/>
                        <a:t>1</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r>
                        <a:rPr lang="en-AU" dirty="0" smtClean="0"/>
                        <a:t>Advanced Web Technology</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pPr algn="ctr"/>
                      <a:r>
                        <a:rPr lang="en-AU" dirty="0" smtClean="0"/>
                        <a:t>320</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r>
                        <a:rPr lang="en-AU" dirty="0" smtClean="0"/>
                        <a:t>Website Designer</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extLst>
                  <a:ext uri="{0D108BD9-81ED-4DB2-BD59-A6C34878D82A}">
                    <a16:rowId xmlns:a16="http://schemas.microsoft.com/office/drawing/2014/main" val="2579235761"/>
                  </a:ext>
                </a:extLst>
              </a:tr>
              <a:tr h="362937">
                <a:tc>
                  <a:txBody>
                    <a:bodyPr/>
                    <a:lstStyle/>
                    <a:p>
                      <a:r>
                        <a:rPr lang="en-AU" dirty="0" smtClean="0"/>
                        <a:t>2</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r>
                        <a:rPr lang="en-AU" dirty="0" smtClean="0"/>
                        <a:t>Java Programing</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pPr algn="ctr"/>
                      <a:r>
                        <a:rPr lang="en-AU" dirty="0" smtClean="0"/>
                        <a:t>320</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r>
                        <a:rPr lang="en-AU" dirty="0" smtClean="0"/>
                        <a:t>Java Application Developer</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extLst>
                  <a:ext uri="{0D108BD9-81ED-4DB2-BD59-A6C34878D82A}">
                    <a16:rowId xmlns:a16="http://schemas.microsoft.com/office/drawing/2014/main" val="125934803"/>
                  </a:ext>
                </a:extLst>
              </a:tr>
              <a:tr h="362937">
                <a:tc>
                  <a:txBody>
                    <a:bodyPr/>
                    <a:lstStyle/>
                    <a:p>
                      <a:r>
                        <a:rPr lang="en-AU" dirty="0" smtClean="0"/>
                        <a:t>3</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r>
                        <a:rPr lang="en-AU" dirty="0" smtClean="0"/>
                        <a:t>Database Management</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pPr algn="ctr"/>
                      <a:r>
                        <a:rPr lang="en-AU" dirty="0" smtClean="0"/>
                        <a:t>320</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r>
                        <a:rPr lang="en-AU" dirty="0" smtClean="0"/>
                        <a:t>Database Administrator</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extLst>
                  <a:ext uri="{0D108BD9-81ED-4DB2-BD59-A6C34878D82A}">
                    <a16:rowId xmlns:a16="http://schemas.microsoft.com/office/drawing/2014/main" val="1584995555"/>
                  </a:ext>
                </a:extLst>
              </a:tr>
              <a:tr h="362937">
                <a:tc>
                  <a:txBody>
                    <a:bodyPr/>
                    <a:lstStyle/>
                    <a:p>
                      <a:r>
                        <a:rPr lang="en-AU" dirty="0" smtClean="0"/>
                        <a:t>4</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r>
                        <a:rPr lang="en-AU" dirty="0" smtClean="0"/>
                        <a:t>Linux System Administration</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pPr algn="ctr"/>
                      <a:r>
                        <a:rPr lang="en-AU" dirty="0" smtClean="0"/>
                        <a:t>320</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r>
                        <a:rPr lang="en-AU" dirty="0" smtClean="0"/>
                        <a:t>Linux Administrator</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extLst>
                  <a:ext uri="{0D108BD9-81ED-4DB2-BD59-A6C34878D82A}">
                    <a16:rowId xmlns:a16="http://schemas.microsoft.com/office/drawing/2014/main" val="3043393090"/>
                  </a:ext>
                </a:extLst>
              </a:tr>
              <a:tr h="362937">
                <a:tc>
                  <a:txBody>
                    <a:bodyPr/>
                    <a:lstStyle/>
                    <a:p>
                      <a:r>
                        <a:rPr lang="en-AU" dirty="0" smtClean="0"/>
                        <a:t>5</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r>
                        <a:rPr lang="en-AU" dirty="0" smtClean="0"/>
                        <a:t>iPhone Programming</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pPr algn="ctr"/>
                      <a:r>
                        <a:rPr lang="en-AU" dirty="0" smtClean="0"/>
                        <a:t>320</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r>
                        <a:rPr lang="en-AU" dirty="0" smtClean="0"/>
                        <a:t>iPhone developer</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extLst>
                  <a:ext uri="{0D108BD9-81ED-4DB2-BD59-A6C34878D82A}">
                    <a16:rowId xmlns:a16="http://schemas.microsoft.com/office/drawing/2014/main" val="566909565"/>
                  </a:ext>
                </a:extLst>
              </a:tr>
              <a:tr h="362937">
                <a:tc>
                  <a:txBody>
                    <a:bodyPr/>
                    <a:lstStyle/>
                    <a:p>
                      <a:r>
                        <a:rPr lang="en-AU" dirty="0" smtClean="0"/>
                        <a:t>6</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r>
                        <a:rPr lang="en-AU" dirty="0" smtClean="0"/>
                        <a:t>Android</a:t>
                      </a:r>
                      <a:r>
                        <a:rPr lang="en-AU" baseline="0" dirty="0" smtClean="0"/>
                        <a:t> Programming</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pPr algn="ctr"/>
                      <a:r>
                        <a:rPr lang="en-AU" dirty="0" smtClean="0"/>
                        <a:t>320</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r>
                        <a:rPr lang="en-AU" dirty="0" smtClean="0"/>
                        <a:t>Android Developer</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extLst>
                  <a:ext uri="{0D108BD9-81ED-4DB2-BD59-A6C34878D82A}">
                    <a16:rowId xmlns:a16="http://schemas.microsoft.com/office/drawing/2014/main" val="243864455"/>
                  </a:ext>
                </a:extLst>
              </a:tr>
              <a:tr h="362937">
                <a:tc>
                  <a:txBody>
                    <a:bodyPr/>
                    <a:lstStyle/>
                    <a:p>
                      <a:r>
                        <a:rPr lang="en-AU" dirty="0" smtClean="0"/>
                        <a:t>7</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r>
                        <a:rPr lang="en-AU" dirty="0" smtClean="0"/>
                        <a:t>Business Computing</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pPr algn="ctr"/>
                      <a:r>
                        <a:rPr lang="en-AU" dirty="0" smtClean="0"/>
                        <a:t>320</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r>
                        <a:rPr lang="en-AU" dirty="0" smtClean="0"/>
                        <a:t>Software</a:t>
                      </a:r>
                      <a:r>
                        <a:rPr lang="en-AU" baseline="0" dirty="0" smtClean="0"/>
                        <a:t> Analyst</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extLst>
                  <a:ext uri="{0D108BD9-81ED-4DB2-BD59-A6C34878D82A}">
                    <a16:rowId xmlns:a16="http://schemas.microsoft.com/office/drawing/2014/main" val="1303323960"/>
                  </a:ext>
                </a:extLst>
              </a:tr>
              <a:tr h="362937">
                <a:tc>
                  <a:txBody>
                    <a:bodyPr/>
                    <a:lstStyle/>
                    <a:p>
                      <a:r>
                        <a:rPr lang="en-AU" dirty="0" smtClean="0"/>
                        <a:t>8</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r>
                        <a:rPr lang="en-AU" dirty="0" smtClean="0"/>
                        <a:t>Network &amp; Cyber Security</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pPr algn="ctr"/>
                      <a:r>
                        <a:rPr lang="en-AU" dirty="0" smtClean="0"/>
                        <a:t>320</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r>
                        <a:rPr lang="en-AU" dirty="0" smtClean="0"/>
                        <a:t>Cyber Security Specialist</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extLst>
                  <a:ext uri="{0D108BD9-81ED-4DB2-BD59-A6C34878D82A}">
                    <a16:rowId xmlns:a16="http://schemas.microsoft.com/office/drawing/2014/main" val="3729618781"/>
                  </a:ext>
                </a:extLst>
              </a:tr>
              <a:tr h="362937">
                <a:tc>
                  <a:txBody>
                    <a:bodyPr/>
                    <a:lstStyle/>
                    <a:p>
                      <a:r>
                        <a:rPr lang="en-AU" dirty="0" smtClean="0"/>
                        <a:t>9</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r>
                        <a:rPr lang="en-AU" dirty="0" smtClean="0"/>
                        <a:t>Software Testing</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pPr algn="ctr"/>
                      <a:r>
                        <a:rPr lang="en-AU" dirty="0" smtClean="0"/>
                        <a:t>320</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tc>
                  <a:txBody>
                    <a:bodyPr/>
                    <a:lstStyle/>
                    <a:p>
                      <a:r>
                        <a:rPr lang="en-AU" dirty="0" smtClean="0"/>
                        <a:t>Software Tester</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tile tx="0" ty="0" sx="100000" sy="100000" flip="none" algn="tl"/>
                    </a:blipFill>
                  </a:tcPr>
                </a:tc>
                <a:extLst>
                  <a:ext uri="{0D108BD9-81ED-4DB2-BD59-A6C34878D82A}">
                    <a16:rowId xmlns:a16="http://schemas.microsoft.com/office/drawing/2014/main" val="38496452"/>
                  </a:ext>
                </a:extLst>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0"/>
            <a:ext cx="2181225" cy="657225"/>
          </a:xfrm>
          <a:prstGeom prst="rect">
            <a:avLst/>
          </a:prstGeom>
        </p:spPr>
      </p:pic>
      <p:sp>
        <p:nvSpPr>
          <p:cNvPr id="5" name="Footer Placeholder 4"/>
          <p:cNvSpPr>
            <a:spLocks noGrp="1"/>
          </p:cNvSpPr>
          <p:nvPr>
            <p:ph type="ftr" sz="quarter" idx="11"/>
          </p:nvPr>
        </p:nvSpPr>
        <p:spPr/>
        <p:txBody>
          <a:bodyPr/>
          <a:lstStyle/>
          <a:p>
            <a:r>
              <a:rPr lang="en-AU" altLang="en-US" smtClean="0"/>
              <a:t>Centre of Excellence in Information Technology, Fiji</a:t>
            </a:r>
            <a:endParaRPr lang="en-US" altLang="en-US" dirty="0"/>
          </a:p>
        </p:txBody>
      </p:sp>
      <p:sp>
        <p:nvSpPr>
          <p:cNvPr id="6" name="Slide Number Placeholder 5"/>
          <p:cNvSpPr>
            <a:spLocks noGrp="1"/>
          </p:cNvSpPr>
          <p:nvPr>
            <p:ph type="sldNum" sz="quarter" idx="12"/>
          </p:nvPr>
        </p:nvSpPr>
        <p:spPr/>
        <p:txBody>
          <a:bodyPr/>
          <a:lstStyle/>
          <a:p>
            <a:fld id="{3086ADDC-2EE6-42FF-AE85-54D774CE032E}" type="slidenum">
              <a:rPr lang="en-US" altLang="en-US" smtClean="0"/>
              <a:pPr/>
              <a:t>6</a:t>
            </a:fld>
            <a:endParaRPr lang="en-US" altLang="en-US" dirty="0"/>
          </a:p>
        </p:txBody>
      </p:sp>
      <p:sp>
        <p:nvSpPr>
          <p:cNvPr id="7" name="Footer Placeholder 9"/>
          <p:cNvSpPr txBox="1">
            <a:spLocks/>
          </p:cNvSpPr>
          <p:nvPr/>
        </p:nvSpPr>
        <p:spPr bwMode="auto">
          <a:xfrm>
            <a:off x="76200" y="6248400"/>
            <a:ext cx="9067800" cy="457200"/>
          </a:xfrm>
          <a:prstGeom prst="rect">
            <a:avLst/>
          </a:prstGeom>
          <a:solidFill>
            <a:srgbClr val="CC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i="1" dirty="0"/>
              <a:t>Mahatma </a:t>
            </a:r>
            <a:r>
              <a:rPr lang="en-AU" i="1" dirty="0" smtClean="0"/>
              <a:t>Gandhi Centre of Excellence in Information Technology, Fiji</a:t>
            </a:r>
            <a:endParaRPr lang="en-US" altLang="en-US" dirty="0"/>
          </a:p>
        </p:txBody>
      </p:sp>
      <p:cxnSp>
        <p:nvCxnSpPr>
          <p:cNvPr id="12" name="Straight Connector 11"/>
          <p:cNvCxnSpPr/>
          <p:nvPr/>
        </p:nvCxnSpPr>
        <p:spPr>
          <a:xfrm>
            <a:off x="667215" y="1981200"/>
            <a:ext cx="7543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9115" y="626355"/>
            <a:ext cx="1371600" cy="790051"/>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9400" y="626355"/>
            <a:ext cx="1447800" cy="732062"/>
          </a:xfrm>
          <a:prstGeom prst="rect">
            <a:avLst/>
          </a:prstGeom>
        </p:spPr>
      </p:pic>
    </p:spTree>
    <p:extLst>
      <p:ext uri="{BB962C8B-B14F-4D97-AF65-F5344CB8AC3E}">
        <p14:creationId xmlns:p14="http://schemas.microsoft.com/office/powerpoint/2010/main" val="1219830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495" y="1440192"/>
            <a:ext cx="5181600" cy="373391"/>
          </a:xfrm>
        </p:spPr>
        <p:txBody>
          <a:bodyPr/>
          <a:lstStyle/>
          <a:p>
            <a:r>
              <a:rPr lang="en-AU" sz="2800" dirty="0" smtClean="0"/>
              <a:t/>
            </a:r>
            <a:br>
              <a:rPr lang="en-AU" sz="2800" dirty="0" smtClean="0"/>
            </a:br>
            <a:r>
              <a:rPr lang="en-AU" sz="2000" dirty="0" smtClean="0"/>
              <a:t>              FIJI-INDIA CEIT Courses</a:t>
            </a:r>
            <a:r>
              <a:rPr lang="en-AU" sz="2800" dirty="0" smtClean="0"/>
              <a:t/>
            </a:r>
            <a:br>
              <a:rPr lang="en-AU" sz="2800" dirty="0" smtClean="0"/>
            </a:br>
            <a:endParaRPr lang="en-AU"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0"/>
            <a:ext cx="2181225" cy="657225"/>
          </a:xfrm>
          <a:prstGeom prst="rect">
            <a:avLst/>
          </a:prstGeom>
        </p:spPr>
      </p:pic>
      <p:sp>
        <p:nvSpPr>
          <p:cNvPr id="5" name="Footer Placeholder 4"/>
          <p:cNvSpPr>
            <a:spLocks noGrp="1"/>
          </p:cNvSpPr>
          <p:nvPr>
            <p:ph type="ftr" sz="quarter" idx="11"/>
          </p:nvPr>
        </p:nvSpPr>
        <p:spPr/>
        <p:txBody>
          <a:bodyPr/>
          <a:lstStyle/>
          <a:p>
            <a:r>
              <a:rPr lang="en-AU" altLang="en-US" smtClean="0"/>
              <a:t>Centre of Excellence in Information Technology, Fiji</a:t>
            </a:r>
            <a:endParaRPr lang="en-US" altLang="en-US" dirty="0"/>
          </a:p>
        </p:txBody>
      </p:sp>
      <p:sp>
        <p:nvSpPr>
          <p:cNvPr id="6" name="Slide Number Placeholder 5"/>
          <p:cNvSpPr>
            <a:spLocks noGrp="1"/>
          </p:cNvSpPr>
          <p:nvPr>
            <p:ph type="sldNum" sz="quarter" idx="12"/>
          </p:nvPr>
        </p:nvSpPr>
        <p:spPr/>
        <p:txBody>
          <a:bodyPr/>
          <a:lstStyle/>
          <a:p>
            <a:fld id="{3086ADDC-2EE6-42FF-AE85-54D774CE032E}" type="slidenum">
              <a:rPr lang="en-US" altLang="en-US" smtClean="0"/>
              <a:pPr/>
              <a:t>7</a:t>
            </a:fld>
            <a:endParaRPr lang="en-US" altLang="en-US" dirty="0"/>
          </a:p>
        </p:txBody>
      </p:sp>
      <p:sp>
        <p:nvSpPr>
          <p:cNvPr id="7" name="Footer Placeholder 9"/>
          <p:cNvSpPr txBox="1">
            <a:spLocks/>
          </p:cNvSpPr>
          <p:nvPr/>
        </p:nvSpPr>
        <p:spPr bwMode="auto">
          <a:xfrm>
            <a:off x="76200" y="6248400"/>
            <a:ext cx="9067800" cy="457200"/>
          </a:xfrm>
          <a:prstGeom prst="rect">
            <a:avLst/>
          </a:prstGeom>
          <a:solidFill>
            <a:srgbClr val="CC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i="1" dirty="0"/>
              <a:t>Mahatma </a:t>
            </a:r>
            <a:r>
              <a:rPr lang="en-AU" i="1" dirty="0" smtClean="0"/>
              <a:t>Gandhi Centre of Excellence in Information Technology, Fiji</a:t>
            </a:r>
            <a:endParaRPr lang="en-US" altLang="en-US" dirty="0"/>
          </a:p>
        </p:txBody>
      </p:sp>
      <p:cxnSp>
        <p:nvCxnSpPr>
          <p:cNvPr id="12" name="Straight Connector 11"/>
          <p:cNvCxnSpPr/>
          <p:nvPr/>
        </p:nvCxnSpPr>
        <p:spPr>
          <a:xfrm>
            <a:off x="667215" y="1981200"/>
            <a:ext cx="7543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115" y="626355"/>
            <a:ext cx="1371600" cy="790051"/>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0" y="626355"/>
            <a:ext cx="1447800" cy="732062"/>
          </a:xfrm>
          <a:prstGeom prst="rect">
            <a:avLst/>
          </a:prstGeom>
        </p:spPr>
      </p:pic>
      <p:pic>
        <p:nvPicPr>
          <p:cNvPr id="9" name="Picture 8"/>
          <p:cNvPicPr>
            <a:picLocks noChangeAspect="1"/>
          </p:cNvPicPr>
          <p:nvPr/>
        </p:nvPicPr>
        <p:blipFill>
          <a:blip r:embed="rId5"/>
          <a:stretch>
            <a:fillRect/>
          </a:stretch>
        </p:blipFill>
        <p:spPr>
          <a:xfrm>
            <a:off x="1315495" y="2199373"/>
            <a:ext cx="6248399" cy="3970995"/>
          </a:xfrm>
          <a:prstGeom prst="rect">
            <a:avLst/>
          </a:prstGeom>
        </p:spPr>
      </p:pic>
    </p:spTree>
    <p:extLst>
      <p:ext uri="{BB962C8B-B14F-4D97-AF65-F5344CB8AC3E}">
        <p14:creationId xmlns:p14="http://schemas.microsoft.com/office/powerpoint/2010/main" val="949392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26306"/>
            <a:ext cx="8153400" cy="5093494"/>
          </a:xfrm>
        </p:spPr>
        <p:txBody>
          <a:bodyPr/>
          <a:lstStyle/>
          <a:p>
            <a:pPr marL="0" indent="0" algn="just">
              <a:buNone/>
            </a:pPr>
            <a:r>
              <a:rPr lang="en-US" sz="2400" b="1" dirty="0" smtClean="0"/>
              <a:t>Certificate Course in Java Programming (CCJP)</a:t>
            </a:r>
          </a:p>
          <a:p>
            <a:pPr marL="0" indent="0" algn="just">
              <a:buNone/>
            </a:pPr>
            <a:r>
              <a:rPr lang="en-US" sz="2000" dirty="0"/>
              <a:t>Certificate Course Java Programming aims to groom the students to enable them to work on current technology scenarios as well as prepare them to keep pace with the changing face of technology and the requirements of the growing IT industry. Java is one of the most popular languages in the IT industry and many existing/upcoming technologies like </a:t>
            </a:r>
            <a:r>
              <a:rPr lang="en-US" sz="2000" dirty="0" smtClean="0"/>
              <a:t>android, Hadoop, </a:t>
            </a:r>
            <a:r>
              <a:rPr lang="en-US" sz="2000" dirty="0"/>
              <a:t>node-red, angular </a:t>
            </a:r>
            <a:r>
              <a:rPr lang="en-US" sz="2000" dirty="0" err="1"/>
              <a:t>js</a:t>
            </a:r>
            <a:r>
              <a:rPr lang="en-US" sz="2000" dirty="0"/>
              <a:t> uses java framework, which java assures demand for java </a:t>
            </a:r>
            <a:r>
              <a:rPr lang="en-US" sz="2000" dirty="0" smtClean="0"/>
              <a:t>professional </a:t>
            </a:r>
            <a:r>
              <a:rPr lang="en-US" sz="2000" dirty="0"/>
              <a:t>in IT market in coming future</a:t>
            </a:r>
            <a:r>
              <a:rPr lang="en-US" sz="2000" dirty="0" smtClean="0"/>
              <a:t>.</a:t>
            </a:r>
          </a:p>
          <a:p>
            <a:pPr marL="0" indent="0" algn="just">
              <a:buNone/>
            </a:pPr>
            <a:r>
              <a:rPr lang="en-US" sz="2000" dirty="0" smtClean="0"/>
              <a:t>After </a:t>
            </a:r>
            <a:r>
              <a:rPr lang="en-US" sz="2000" dirty="0"/>
              <a:t>the completion of the course, students can work as Software Developer or Programmer /IT Support staff/ Trainee / Tester / Technical Support and associated service </a:t>
            </a:r>
            <a:r>
              <a:rPr lang="en-US" sz="2000" dirty="0" smtClean="0"/>
              <a:t>sectors</a:t>
            </a:r>
          </a:p>
          <a:p>
            <a:pPr marL="0" indent="0" algn="just">
              <a:buNone/>
            </a:pPr>
            <a:r>
              <a:rPr lang="en-US" sz="2000" b="1" dirty="0" smtClean="0"/>
              <a:t>Total Duration - 320</a:t>
            </a:r>
          </a:p>
          <a:p>
            <a:pPr marL="0" indent="0" algn="just">
              <a:buNone/>
            </a:pPr>
            <a:r>
              <a:rPr lang="en-US" sz="2000" b="1" dirty="0" smtClean="0"/>
              <a:t>Contact hours -120</a:t>
            </a:r>
          </a:p>
          <a:p>
            <a:pPr marL="0" indent="0" algn="just">
              <a:buNone/>
            </a:pPr>
            <a:r>
              <a:rPr lang="en-US" sz="2000" b="1" dirty="0" smtClean="0"/>
              <a:t>Self Directive learning -180</a:t>
            </a:r>
          </a:p>
          <a:p>
            <a:pPr marL="0" indent="0" algn="just">
              <a:buNone/>
            </a:pPr>
            <a:r>
              <a:rPr lang="en-US" sz="2000" b="1" dirty="0" smtClean="0"/>
              <a:t>Project - 40</a:t>
            </a:r>
          </a:p>
          <a:p>
            <a:pPr marL="0" indent="0" algn="just">
              <a:buNone/>
            </a:pPr>
            <a:endParaRPr lang="en-AU" sz="20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2387"/>
            <a:ext cx="2181225" cy="657225"/>
          </a:xfrm>
          <a:prstGeom prst="rect">
            <a:avLst/>
          </a:prstGeom>
        </p:spPr>
      </p:pic>
      <p:sp>
        <p:nvSpPr>
          <p:cNvPr id="6" name="Slide Number Placeholder 5"/>
          <p:cNvSpPr>
            <a:spLocks noGrp="1"/>
          </p:cNvSpPr>
          <p:nvPr>
            <p:ph type="sldNum" sz="quarter" idx="12"/>
          </p:nvPr>
        </p:nvSpPr>
        <p:spPr/>
        <p:txBody>
          <a:bodyPr/>
          <a:lstStyle/>
          <a:p>
            <a:fld id="{3086ADDC-2EE6-42FF-AE85-54D774CE032E}" type="slidenum">
              <a:rPr lang="en-US" altLang="en-US" smtClean="0"/>
              <a:pPr/>
              <a:t>8</a:t>
            </a:fld>
            <a:endParaRPr lang="en-US" altLang="en-US" dirty="0"/>
          </a:p>
        </p:txBody>
      </p:sp>
      <p:sp>
        <p:nvSpPr>
          <p:cNvPr id="9" name="Footer Placeholder 9"/>
          <p:cNvSpPr>
            <a:spLocks noGrp="1"/>
          </p:cNvSpPr>
          <p:nvPr>
            <p:ph type="ftr" sz="quarter" idx="11"/>
          </p:nvPr>
        </p:nvSpPr>
        <p:spPr>
          <a:xfrm>
            <a:off x="0" y="6248400"/>
            <a:ext cx="9144000" cy="457200"/>
          </a:xfrm>
          <a:solidFill>
            <a:srgbClr val="CC3300"/>
          </a:solidFill>
        </p:spPr>
        <p:txBody>
          <a:bodyPr/>
          <a:lstStyle/>
          <a:p>
            <a:r>
              <a:rPr lang="en-AU" i="1" dirty="0"/>
              <a:t>Mahatma </a:t>
            </a:r>
            <a:r>
              <a:rPr lang="en-AU" i="1" dirty="0" smtClean="0"/>
              <a:t>Gandhi Centre </a:t>
            </a:r>
            <a:r>
              <a:rPr lang="en-AU" i="1" dirty="0"/>
              <a:t>of Excellence in Information Technology, Fiji</a:t>
            </a:r>
            <a:endParaRPr lang="en-US" altLang="en-US" dirty="0"/>
          </a:p>
        </p:txBody>
      </p:sp>
    </p:spTree>
    <p:extLst>
      <p:ext uri="{BB962C8B-B14F-4D97-AF65-F5344CB8AC3E}">
        <p14:creationId xmlns:p14="http://schemas.microsoft.com/office/powerpoint/2010/main" val="3410806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26306"/>
            <a:ext cx="8153400" cy="5245894"/>
          </a:xfrm>
        </p:spPr>
        <p:txBody>
          <a:bodyPr/>
          <a:lstStyle/>
          <a:p>
            <a:pPr marL="0" indent="0" algn="just">
              <a:buNone/>
            </a:pPr>
            <a:r>
              <a:rPr lang="en-US" sz="2400" b="1" dirty="0" smtClean="0"/>
              <a:t>Fundamentals </a:t>
            </a:r>
            <a:r>
              <a:rPr lang="en-US" sz="2400" b="1" dirty="0"/>
              <a:t>of Computer &amp; OOPs </a:t>
            </a:r>
            <a:r>
              <a:rPr lang="en-US" sz="2400" b="1" dirty="0" smtClean="0"/>
              <a:t>Concepts -(26 </a:t>
            </a:r>
            <a:r>
              <a:rPr lang="en-US" sz="2400" b="1" dirty="0"/>
              <a:t>Hours)</a:t>
            </a:r>
          </a:p>
          <a:p>
            <a:pPr algn="just"/>
            <a:r>
              <a:rPr lang="en-US" sz="2400" dirty="0" smtClean="0"/>
              <a:t>Fundamentals </a:t>
            </a:r>
            <a:r>
              <a:rPr lang="en-US" sz="2400" dirty="0"/>
              <a:t>of Computers, Uses of Computer, Hardware, Accessories, Interfaces and their functions, Computer hardware </a:t>
            </a:r>
            <a:r>
              <a:rPr lang="en-US" sz="2400" dirty="0" smtClean="0"/>
              <a:t>connectivity</a:t>
            </a:r>
          </a:p>
          <a:p>
            <a:pPr algn="just"/>
            <a:r>
              <a:rPr lang="en-US" sz="2400" dirty="0" smtClean="0"/>
              <a:t>Primary </a:t>
            </a:r>
            <a:r>
              <a:rPr lang="en-US" sz="2400" dirty="0"/>
              <a:t>and Secondary storage, Input-output devices, Software, types of </a:t>
            </a:r>
            <a:r>
              <a:rPr lang="en-US" sz="2400" dirty="0" smtClean="0"/>
              <a:t>software.</a:t>
            </a:r>
          </a:p>
          <a:p>
            <a:pPr algn="just"/>
            <a:r>
              <a:rPr lang="en-US" sz="2400" dirty="0" smtClean="0"/>
              <a:t>Operating </a:t>
            </a:r>
            <a:r>
              <a:rPr lang="en-US" sz="2400" dirty="0"/>
              <a:t>System (Introduction, The Need of Operating System, Functions of Operating System User Interface), Integer representation and number conversion, Linux Commands, Fundamentals of </a:t>
            </a:r>
            <a:r>
              <a:rPr lang="en-US" sz="2400" dirty="0" smtClean="0"/>
              <a:t>Algorithms </a:t>
            </a:r>
            <a:r>
              <a:rPr lang="en-US" sz="2400" dirty="0"/>
              <a:t>Systems, </a:t>
            </a:r>
            <a:r>
              <a:rPr lang="en-US" sz="2400" dirty="0" smtClean="0"/>
              <a:t>Software</a:t>
            </a:r>
          </a:p>
          <a:p>
            <a:pPr algn="just"/>
            <a:r>
              <a:rPr lang="en-US" sz="2400" dirty="0"/>
              <a:t>Mathematical Analysis for recursive and non recursive algorithm, Object Oriented concepts, Classes and Objects, Access Specifiers, Overloading, Inheritance, </a:t>
            </a:r>
            <a:r>
              <a:rPr lang="en-US" sz="2400" dirty="0" smtClean="0"/>
              <a:t>Polymorphism </a:t>
            </a:r>
            <a:r>
              <a:rPr lang="en-US" sz="2400" dirty="0"/>
              <a:t>used in Academic departments and other area.</a:t>
            </a:r>
            <a:endParaRPr lang="en-AU"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2387"/>
            <a:ext cx="2181225" cy="657225"/>
          </a:xfrm>
          <a:prstGeom prst="rect">
            <a:avLst/>
          </a:prstGeom>
        </p:spPr>
      </p:pic>
      <p:sp>
        <p:nvSpPr>
          <p:cNvPr id="6" name="Slide Number Placeholder 5"/>
          <p:cNvSpPr>
            <a:spLocks noGrp="1"/>
          </p:cNvSpPr>
          <p:nvPr>
            <p:ph type="sldNum" sz="quarter" idx="12"/>
          </p:nvPr>
        </p:nvSpPr>
        <p:spPr/>
        <p:txBody>
          <a:bodyPr/>
          <a:lstStyle/>
          <a:p>
            <a:fld id="{3086ADDC-2EE6-42FF-AE85-54D774CE032E}" type="slidenum">
              <a:rPr lang="en-US" altLang="en-US" smtClean="0"/>
              <a:pPr/>
              <a:t>9</a:t>
            </a:fld>
            <a:endParaRPr lang="en-US" altLang="en-US" dirty="0"/>
          </a:p>
        </p:txBody>
      </p:sp>
      <p:sp>
        <p:nvSpPr>
          <p:cNvPr id="9" name="Footer Placeholder 9"/>
          <p:cNvSpPr>
            <a:spLocks noGrp="1"/>
          </p:cNvSpPr>
          <p:nvPr>
            <p:ph type="ftr" sz="quarter" idx="11"/>
          </p:nvPr>
        </p:nvSpPr>
        <p:spPr>
          <a:xfrm>
            <a:off x="0" y="6388894"/>
            <a:ext cx="9144000" cy="457200"/>
          </a:xfrm>
          <a:solidFill>
            <a:srgbClr val="CC3300"/>
          </a:solidFill>
        </p:spPr>
        <p:txBody>
          <a:bodyPr/>
          <a:lstStyle/>
          <a:p>
            <a:r>
              <a:rPr lang="en-AU" i="1" dirty="0"/>
              <a:t>Mahatma </a:t>
            </a:r>
            <a:r>
              <a:rPr lang="en-AU" i="1" dirty="0" smtClean="0"/>
              <a:t>Gandhi Centre </a:t>
            </a:r>
            <a:r>
              <a:rPr lang="en-AU" i="1" dirty="0"/>
              <a:t>of Excellence in Information Technology, Fiji</a:t>
            </a:r>
            <a:endParaRPr lang="en-US" altLang="en-US" dirty="0"/>
          </a:p>
        </p:txBody>
      </p:sp>
    </p:spTree>
    <p:extLst>
      <p:ext uri="{BB962C8B-B14F-4D97-AF65-F5344CB8AC3E}">
        <p14:creationId xmlns:p14="http://schemas.microsoft.com/office/powerpoint/2010/main" val="2516758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4138</TotalTime>
  <Words>1170</Words>
  <Application>Microsoft Office PowerPoint</Application>
  <PresentationFormat>On-screen Show (4:3)</PresentationFormat>
  <Paragraphs>178</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Presentation1</vt:lpstr>
      <vt:lpstr>PowerPoint Presentation</vt:lpstr>
      <vt:lpstr>Introduction (CEIT)</vt:lpstr>
      <vt:lpstr>Introduction (MG-CEIT)</vt:lpstr>
      <vt:lpstr>PowerPoint Presentation</vt:lpstr>
      <vt:lpstr>PowerPoint Presentation</vt:lpstr>
      <vt:lpstr>               FIJI-INDIA CEIT Courses </vt:lpstr>
      <vt:lpstr>               FIJI-INDIA CEIT Courses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Dinesh Kumar</cp:lastModifiedBy>
  <cp:revision>254</cp:revision>
  <dcterms:created xsi:type="dcterms:W3CDTF">2006-08-16T00:00:00Z</dcterms:created>
  <dcterms:modified xsi:type="dcterms:W3CDTF">2019-05-07T05:03:23Z</dcterms:modified>
</cp:coreProperties>
</file>