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6"/>
  </p:notesMasterIdLst>
  <p:sldIdLst>
    <p:sldId id="301"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5" r:id="rId18"/>
    <p:sldId id="272" r:id="rId19"/>
    <p:sldId id="288" r:id="rId20"/>
    <p:sldId id="289" r:id="rId21"/>
    <p:sldId id="287" r:id="rId22"/>
    <p:sldId id="277" r:id="rId23"/>
    <p:sldId id="278" r:id="rId24"/>
    <p:sldId id="279" r:id="rId25"/>
    <p:sldId id="280" r:id="rId26"/>
    <p:sldId id="281" r:id="rId27"/>
    <p:sldId id="282" r:id="rId28"/>
    <p:sldId id="284" r:id="rId29"/>
    <p:sldId id="285" r:id="rId30"/>
    <p:sldId id="286" r:id="rId31"/>
    <p:sldId id="290" r:id="rId32"/>
    <p:sldId id="291" r:id="rId33"/>
    <p:sldId id="292" r:id="rId34"/>
    <p:sldId id="293" r:id="rId35"/>
    <p:sldId id="294" r:id="rId36"/>
    <p:sldId id="295" r:id="rId37"/>
    <p:sldId id="296" r:id="rId38"/>
    <p:sldId id="302" r:id="rId39"/>
    <p:sldId id="297" r:id="rId40"/>
    <p:sldId id="298" r:id="rId41"/>
    <p:sldId id="299" r:id="rId42"/>
    <p:sldId id="300" r:id="rId43"/>
    <p:sldId id="303" r:id="rId44"/>
    <p:sldId id="3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671AA-F2F9-498B-8D61-B9E795CF2CA9}"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43200ABA-7706-4E6B-ABC3-BDF8207771E3}">
      <dgm:prSet/>
      <dgm:spPr/>
      <dgm:t>
        <a:bodyPr/>
        <a:lstStyle/>
        <a:p>
          <a:pPr rtl="0"/>
          <a:r>
            <a:rPr lang="en-IN" smtClean="0"/>
            <a:t>Software Development Life Cycle</a:t>
          </a:r>
          <a:endParaRPr lang="en-US"/>
        </a:p>
      </dgm:t>
    </dgm:pt>
    <dgm:pt modelId="{E59CFC06-3160-4F73-A0C7-D94A5C0FA26C}" type="parTrans" cxnId="{F33A10F9-29C8-435C-89B6-49E8F64108C8}">
      <dgm:prSet/>
      <dgm:spPr/>
      <dgm:t>
        <a:bodyPr/>
        <a:lstStyle/>
        <a:p>
          <a:endParaRPr lang="en-US"/>
        </a:p>
      </dgm:t>
    </dgm:pt>
    <dgm:pt modelId="{05346746-AD3F-44F2-BBD8-E8595DFEEB65}" type="sibTrans" cxnId="{F33A10F9-29C8-435C-89B6-49E8F64108C8}">
      <dgm:prSet/>
      <dgm:spPr/>
      <dgm:t>
        <a:bodyPr/>
        <a:lstStyle/>
        <a:p>
          <a:endParaRPr lang="en-US"/>
        </a:p>
      </dgm:t>
    </dgm:pt>
    <dgm:pt modelId="{201A3E8B-EFE3-4983-BC99-65F215E089A8}">
      <dgm:prSet/>
      <dgm:spPr/>
      <dgm:t>
        <a:bodyPr/>
        <a:lstStyle/>
        <a:p>
          <a:pPr rtl="0"/>
          <a:r>
            <a:rPr lang="en-IN" b="1" smtClean="0"/>
            <a:t>What is Software-  </a:t>
          </a:r>
          <a:r>
            <a:rPr lang="en-IN" smtClean="0"/>
            <a:t>is a set of instructions or programs instructing a computer to do specific tasks.</a:t>
          </a:r>
          <a:endParaRPr lang="en-US"/>
        </a:p>
      </dgm:t>
    </dgm:pt>
    <dgm:pt modelId="{03E7DB10-1541-493A-82EC-5770F0BEE7DE}" type="parTrans" cxnId="{733FD097-D785-49B9-BAD9-6EBA7AAE6CB5}">
      <dgm:prSet/>
      <dgm:spPr/>
      <dgm:t>
        <a:bodyPr/>
        <a:lstStyle/>
        <a:p>
          <a:endParaRPr lang="en-US"/>
        </a:p>
      </dgm:t>
    </dgm:pt>
    <dgm:pt modelId="{53C173E6-4C27-4B34-A73B-9938B6C7587E}" type="sibTrans" cxnId="{733FD097-D785-49B9-BAD9-6EBA7AAE6CB5}">
      <dgm:prSet/>
      <dgm:spPr/>
      <dgm:t>
        <a:bodyPr/>
        <a:lstStyle/>
        <a:p>
          <a:endParaRPr lang="en-US"/>
        </a:p>
      </dgm:t>
    </dgm:pt>
    <dgm:pt modelId="{4412DC76-6B79-4782-AE8B-ADFC0A03D739}">
      <dgm:prSet/>
      <dgm:spPr/>
      <dgm:t>
        <a:bodyPr/>
        <a:lstStyle/>
        <a:p>
          <a:pPr rtl="0"/>
          <a:r>
            <a:rPr lang="en-US" smtClean="0"/>
            <a:t>Software is often divided into three categories:</a:t>
          </a:r>
          <a:endParaRPr lang="en-US"/>
        </a:p>
      </dgm:t>
    </dgm:pt>
    <dgm:pt modelId="{652F76C3-F812-41A3-8D1E-99335F58D7F8}" type="parTrans" cxnId="{78585989-C567-470D-A6B2-B6BA73A3B605}">
      <dgm:prSet/>
      <dgm:spPr/>
      <dgm:t>
        <a:bodyPr/>
        <a:lstStyle/>
        <a:p>
          <a:endParaRPr lang="en-US"/>
        </a:p>
      </dgm:t>
    </dgm:pt>
    <dgm:pt modelId="{0D9531E4-68E2-47AF-B4AE-DA61536D9758}" type="sibTrans" cxnId="{78585989-C567-470D-A6B2-B6BA73A3B605}">
      <dgm:prSet/>
      <dgm:spPr/>
      <dgm:t>
        <a:bodyPr/>
        <a:lstStyle/>
        <a:p>
          <a:endParaRPr lang="en-US"/>
        </a:p>
      </dgm:t>
    </dgm:pt>
    <dgm:pt modelId="{688B552E-973C-4291-83E1-A4D8BCC4A428}" type="pres">
      <dgm:prSet presAssocID="{79A671AA-F2F9-498B-8D61-B9E795CF2CA9}" presName="Name0" presStyleCnt="0">
        <dgm:presLayoutVars>
          <dgm:chMax val="7"/>
          <dgm:dir/>
          <dgm:animLvl val="lvl"/>
          <dgm:resizeHandles val="exact"/>
        </dgm:presLayoutVars>
      </dgm:prSet>
      <dgm:spPr/>
    </dgm:pt>
    <dgm:pt modelId="{469E5182-7678-48C7-9C9A-287EB885D985}" type="pres">
      <dgm:prSet presAssocID="{43200ABA-7706-4E6B-ABC3-BDF8207771E3}" presName="circle1" presStyleLbl="node1" presStyleIdx="0" presStyleCnt="3"/>
      <dgm:spPr/>
    </dgm:pt>
    <dgm:pt modelId="{42E6EF56-53BD-422F-B7EC-993645D3EC56}" type="pres">
      <dgm:prSet presAssocID="{43200ABA-7706-4E6B-ABC3-BDF8207771E3}" presName="space" presStyleCnt="0"/>
      <dgm:spPr/>
    </dgm:pt>
    <dgm:pt modelId="{C4475124-F6D4-4A2D-AA2F-8AB0648B4C6E}" type="pres">
      <dgm:prSet presAssocID="{43200ABA-7706-4E6B-ABC3-BDF8207771E3}" presName="rect1" presStyleLbl="alignAcc1" presStyleIdx="0" presStyleCnt="3"/>
      <dgm:spPr/>
    </dgm:pt>
    <dgm:pt modelId="{BF5D2698-7B66-4A17-8FBD-EF3103D5B4D3}" type="pres">
      <dgm:prSet presAssocID="{201A3E8B-EFE3-4983-BC99-65F215E089A8}" presName="vertSpace2" presStyleLbl="node1" presStyleIdx="0" presStyleCnt="3"/>
      <dgm:spPr/>
    </dgm:pt>
    <dgm:pt modelId="{EDF647DD-4E18-45E2-BEFA-412CA8D17A35}" type="pres">
      <dgm:prSet presAssocID="{201A3E8B-EFE3-4983-BC99-65F215E089A8}" presName="circle2" presStyleLbl="node1" presStyleIdx="1" presStyleCnt="3"/>
      <dgm:spPr/>
    </dgm:pt>
    <dgm:pt modelId="{381C29BB-058E-48B6-987C-9C2B368CEC41}" type="pres">
      <dgm:prSet presAssocID="{201A3E8B-EFE3-4983-BC99-65F215E089A8}" presName="rect2" presStyleLbl="alignAcc1" presStyleIdx="1" presStyleCnt="3"/>
      <dgm:spPr/>
    </dgm:pt>
    <dgm:pt modelId="{FE446E5E-2542-474F-B115-5C5F37D0A28E}" type="pres">
      <dgm:prSet presAssocID="{4412DC76-6B79-4782-AE8B-ADFC0A03D739}" presName="vertSpace3" presStyleLbl="node1" presStyleIdx="1" presStyleCnt="3"/>
      <dgm:spPr/>
    </dgm:pt>
    <dgm:pt modelId="{6DDCADC5-E328-4C28-8FDD-EFF1C401290F}" type="pres">
      <dgm:prSet presAssocID="{4412DC76-6B79-4782-AE8B-ADFC0A03D739}" presName="circle3" presStyleLbl="node1" presStyleIdx="2" presStyleCnt="3"/>
      <dgm:spPr/>
    </dgm:pt>
    <dgm:pt modelId="{DB716A11-770A-4418-B2A2-0073DDA7C643}" type="pres">
      <dgm:prSet presAssocID="{4412DC76-6B79-4782-AE8B-ADFC0A03D739}" presName="rect3" presStyleLbl="alignAcc1" presStyleIdx="2" presStyleCnt="3"/>
      <dgm:spPr/>
    </dgm:pt>
    <dgm:pt modelId="{9EA7B454-232D-455F-BA45-51A9CB1FCF89}" type="pres">
      <dgm:prSet presAssocID="{43200ABA-7706-4E6B-ABC3-BDF8207771E3}" presName="rect1ParTxNoCh" presStyleLbl="alignAcc1" presStyleIdx="2" presStyleCnt="3">
        <dgm:presLayoutVars>
          <dgm:chMax val="1"/>
          <dgm:bulletEnabled val="1"/>
        </dgm:presLayoutVars>
      </dgm:prSet>
      <dgm:spPr/>
    </dgm:pt>
    <dgm:pt modelId="{F188C010-D819-4622-BB78-0D2016A2623C}" type="pres">
      <dgm:prSet presAssocID="{201A3E8B-EFE3-4983-BC99-65F215E089A8}" presName="rect2ParTxNoCh" presStyleLbl="alignAcc1" presStyleIdx="2" presStyleCnt="3">
        <dgm:presLayoutVars>
          <dgm:chMax val="1"/>
          <dgm:bulletEnabled val="1"/>
        </dgm:presLayoutVars>
      </dgm:prSet>
      <dgm:spPr/>
    </dgm:pt>
    <dgm:pt modelId="{D6D449A3-5E78-4EE0-A270-4AD607571878}" type="pres">
      <dgm:prSet presAssocID="{4412DC76-6B79-4782-AE8B-ADFC0A03D739}" presName="rect3ParTxNoCh" presStyleLbl="alignAcc1" presStyleIdx="2" presStyleCnt="3">
        <dgm:presLayoutVars>
          <dgm:chMax val="1"/>
          <dgm:bulletEnabled val="1"/>
        </dgm:presLayoutVars>
      </dgm:prSet>
      <dgm:spPr/>
    </dgm:pt>
  </dgm:ptLst>
  <dgm:cxnLst>
    <dgm:cxn modelId="{209CEA0E-FD50-454E-9681-D9B1FD3CE960}" type="presOf" srcId="{43200ABA-7706-4E6B-ABC3-BDF8207771E3}" destId="{C4475124-F6D4-4A2D-AA2F-8AB0648B4C6E}" srcOrd="0" destOrd="0" presId="urn:microsoft.com/office/officeart/2005/8/layout/target3"/>
    <dgm:cxn modelId="{4A56E8C7-5C7D-4F5E-ADFF-4DB10966413D}" type="presOf" srcId="{4412DC76-6B79-4782-AE8B-ADFC0A03D739}" destId="{DB716A11-770A-4418-B2A2-0073DDA7C643}" srcOrd="0" destOrd="0" presId="urn:microsoft.com/office/officeart/2005/8/layout/target3"/>
    <dgm:cxn modelId="{089866E3-CC54-43CD-AD10-2D0B1CBCBD3F}" type="presOf" srcId="{4412DC76-6B79-4782-AE8B-ADFC0A03D739}" destId="{D6D449A3-5E78-4EE0-A270-4AD607571878}" srcOrd="1" destOrd="0" presId="urn:microsoft.com/office/officeart/2005/8/layout/target3"/>
    <dgm:cxn modelId="{F33A10F9-29C8-435C-89B6-49E8F64108C8}" srcId="{79A671AA-F2F9-498B-8D61-B9E795CF2CA9}" destId="{43200ABA-7706-4E6B-ABC3-BDF8207771E3}" srcOrd="0" destOrd="0" parTransId="{E59CFC06-3160-4F73-A0C7-D94A5C0FA26C}" sibTransId="{05346746-AD3F-44F2-BBD8-E8595DFEEB65}"/>
    <dgm:cxn modelId="{733FD097-D785-49B9-BAD9-6EBA7AAE6CB5}" srcId="{79A671AA-F2F9-498B-8D61-B9E795CF2CA9}" destId="{201A3E8B-EFE3-4983-BC99-65F215E089A8}" srcOrd="1" destOrd="0" parTransId="{03E7DB10-1541-493A-82EC-5770F0BEE7DE}" sibTransId="{53C173E6-4C27-4B34-A73B-9938B6C7587E}"/>
    <dgm:cxn modelId="{BFF296E9-9AE4-41A0-9975-D9E41E6C5E38}" type="presOf" srcId="{43200ABA-7706-4E6B-ABC3-BDF8207771E3}" destId="{9EA7B454-232D-455F-BA45-51A9CB1FCF89}" srcOrd="1" destOrd="0" presId="urn:microsoft.com/office/officeart/2005/8/layout/target3"/>
    <dgm:cxn modelId="{0251A885-D1B7-4540-8C38-D408E54941F5}" type="presOf" srcId="{201A3E8B-EFE3-4983-BC99-65F215E089A8}" destId="{F188C010-D819-4622-BB78-0D2016A2623C}" srcOrd="1" destOrd="0" presId="urn:microsoft.com/office/officeart/2005/8/layout/target3"/>
    <dgm:cxn modelId="{F265E300-8C8A-4E35-9EEB-5E7E16DAFEFA}" type="presOf" srcId="{201A3E8B-EFE3-4983-BC99-65F215E089A8}" destId="{381C29BB-058E-48B6-987C-9C2B368CEC41}" srcOrd="0" destOrd="0" presId="urn:microsoft.com/office/officeart/2005/8/layout/target3"/>
    <dgm:cxn modelId="{78585989-C567-470D-A6B2-B6BA73A3B605}" srcId="{79A671AA-F2F9-498B-8D61-B9E795CF2CA9}" destId="{4412DC76-6B79-4782-AE8B-ADFC0A03D739}" srcOrd="2" destOrd="0" parTransId="{652F76C3-F812-41A3-8D1E-99335F58D7F8}" sibTransId="{0D9531E4-68E2-47AF-B4AE-DA61536D9758}"/>
    <dgm:cxn modelId="{A7BFECB6-64CE-49A0-BA9B-EBB1302E36B0}" type="presOf" srcId="{79A671AA-F2F9-498B-8D61-B9E795CF2CA9}" destId="{688B552E-973C-4291-83E1-A4D8BCC4A428}" srcOrd="0" destOrd="0" presId="urn:microsoft.com/office/officeart/2005/8/layout/target3"/>
    <dgm:cxn modelId="{A986EEBA-E57B-41D6-96B1-D6F9DF142542}" type="presParOf" srcId="{688B552E-973C-4291-83E1-A4D8BCC4A428}" destId="{469E5182-7678-48C7-9C9A-287EB885D985}" srcOrd="0" destOrd="0" presId="urn:microsoft.com/office/officeart/2005/8/layout/target3"/>
    <dgm:cxn modelId="{A9DDCB93-F3D0-432B-8B54-CC39FAEDD11C}" type="presParOf" srcId="{688B552E-973C-4291-83E1-A4D8BCC4A428}" destId="{42E6EF56-53BD-422F-B7EC-993645D3EC56}" srcOrd="1" destOrd="0" presId="urn:microsoft.com/office/officeart/2005/8/layout/target3"/>
    <dgm:cxn modelId="{5F2ADD8F-43B7-45E1-8662-4C3366F9AE6E}" type="presParOf" srcId="{688B552E-973C-4291-83E1-A4D8BCC4A428}" destId="{C4475124-F6D4-4A2D-AA2F-8AB0648B4C6E}" srcOrd="2" destOrd="0" presId="urn:microsoft.com/office/officeart/2005/8/layout/target3"/>
    <dgm:cxn modelId="{F43A238E-F6C8-4D78-9673-C25FA4F8D88B}" type="presParOf" srcId="{688B552E-973C-4291-83E1-A4D8BCC4A428}" destId="{BF5D2698-7B66-4A17-8FBD-EF3103D5B4D3}" srcOrd="3" destOrd="0" presId="urn:microsoft.com/office/officeart/2005/8/layout/target3"/>
    <dgm:cxn modelId="{7F35538A-1376-41D5-BB45-6651E882B46A}" type="presParOf" srcId="{688B552E-973C-4291-83E1-A4D8BCC4A428}" destId="{EDF647DD-4E18-45E2-BEFA-412CA8D17A35}" srcOrd="4" destOrd="0" presId="urn:microsoft.com/office/officeart/2005/8/layout/target3"/>
    <dgm:cxn modelId="{C0A6ECB5-A289-4C42-B0C5-30A9D4AA7031}" type="presParOf" srcId="{688B552E-973C-4291-83E1-A4D8BCC4A428}" destId="{381C29BB-058E-48B6-987C-9C2B368CEC41}" srcOrd="5" destOrd="0" presId="urn:microsoft.com/office/officeart/2005/8/layout/target3"/>
    <dgm:cxn modelId="{53C917B8-34DF-4F2E-99A1-2B2E29F1E75D}" type="presParOf" srcId="{688B552E-973C-4291-83E1-A4D8BCC4A428}" destId="{FE446E5E-2542-474F-B115-5C5F37D0A28E}" srcOrd="6" destOrd="0" presId="urn:microsoft.com/office/officeart/2005/8/layout/target3"/>
    <dgm:cxn modelId="{DADC34A7-4F03-418F-ABFA-A4CDD03A1CED}" type="presParOf" srcId="{688B552E-973C-4291-83E1-A4D8BCC4A428}" destId="{6DDCADC5-E328-4C28-8FDD-EFF1C401290F}" srcOrd="7" destOrd="0" presId="urn:microsoft.com/office/officeart/2005/8/layout/target3"/>
    <dgm:cxn modelId="{43E3BEEF-57A4-4BDB-B538-1037E14BABB8}" type="presParOf" srcId="{688B552E-973C-4291-83E1-A4D8BCC4A428}" destId="{DB716A11-770A-4418-B2A2-0073DDA7C643}" srcOrd="8" destOrd="0" presId="urn:microsoft.com/office/officeart/2005/8/layout/target3"/>
    <dgm:cxn modelId="{AC327D11-6AE6-4C60-B01F-97E983645677}" type="presParOf" srcId="{688B552E-973C-4291-83E1-A4D8BCC4A428}" destId="{9EA7B454-232D-455F-BA45-51A9CB1FCF89}" srcOrd="9" destOrd="0" presId="urn:microsoft.com/office/officeart/2005/8/layout/target3"/>
    <dgm:cxn modelId="{AA2F651D-F942-4E21-B68C-5C61783AD8C2}" type="presParOf" srcId="{688B552E-973C-4291-83E1-A4D8BCC4A428}" destId="{F188C010-D819-4622-BB78-0D2016A2623C}" srcOrd="10" destOrd="0" presId="urn:microsoft.com/office/officeart/2005/8/layout/target3"/>
    <dgm:cxn modelId="{8CD3CCDE-D8A2-40D7-965E-31CA340875F6}" type="presParOf" srcId="{688B552E-973C-4291-83E1-A4D8BCC4A428}" destId="{D6D449A3-5E78-4EE0-A270-4AD607571878}"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E5182-7678-48C7-9C9A-287EB885D985}">
      <dsp:nvSpPr>
        <dsp:cNvPr id="0" name=""/>
        <dsp:cNvSpPr/>
      </dsp:nvSpPr>
      <dsp:spPr>
        <a:xfrm>
          <a:off x="0" y="84367"/>
          <a:ext cx="4663440" cy="466344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75124-F6D4-4A2D-AA2F-8AB0648B4C6E}">
      <dsp:nvSpPr>
        <dsp:cNvPr id="0" name=""/>
        <dsp:cNvSpPr/>
      </dsp:nvSpPr>
      <dsp:spPr>
        <a:xfrm>
          <a:off x="2331720" y="84367"/>
          <a:ext cx="5440680" cy="466344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kern="1200" smtClean="0"/>
            <a:t>Software Development Life Cycle</a:t>
          </a:r>
          <a:endParaRPr lang="en-US" sz="2800" kern="1200"/>
        </a:p>
      </dsp:txBody>
      <dsp:txXfrm>
        <a:off x="2331720" y="84367"/>
        <a:ext cx="5440680" cy="1399035"/>
      </dsp:txXfrm>
    </dsp:sp>
    <dsp:sp modelId="{EDF647DD-4E18-45E2-BEFA-412CA8D17A35}">
      <dsp:nvSpPr>
        <dsp:cNvPr id="0" name=""/>
        <dsp:cNvSpPr/>
      </dsp:nvSpPr>
      <dsp:spPr>
        <a:xfrm>
          <a:off x="816103" y="1483403"/>
          <a:ext cx="3031232" cy="3031232"/>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1C29BB-058E-48B6-987C-9C2B368CEC41}">
      <dsp:nvSpPr>
        <dsp:cNvPr id="0" name=""/>
        <dsp:cNvSpPr/>
      </dsp:nvSpPr>
      <dsp:spPr>
        <a:xfrm>
          <a:off x="2331720" y="1483403"/>
          <a:ext cx="5440680" cy="30312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1" kern="1200" smtClean="0"/>
            <a:t>What is Software-  </a:t>
          </a:r>
          <a:r>
            <a:rPr lang="en-IN" sz="2800" kern="1200" smtClean="0"/>
            <a:t>is a set of instructions or programs instructing a computer to do specific tasks.</a:t>
          </a:r>
          <a:endParaRPr lang="en-US" sz="2800" kern="1200"/>
        </a:p>
      </dsp:txBody>
      <dsp:txXfrm>
        <a:off x="2331720" y="1483403"/>
        <a:ext cx="5440680" cy="1399030"/>
      </dsp:txXfrm>
    </dsp:sp>
    <dsp:sp modelId="{6DDCADC5-E328-4C28-8FDD-EFF1C401290F}">
      <dsp:nvSpPr>
        <dsp:cNvPr id="0" name=""/>
        <dsp:cNvSpPr/>
      </dsp:nvSpPr>
      <dsp:spPr>
        <a:xfrm>
          <a:off x="1632204" y="2882433"/>
          <a:ext cx="1399030" cy="139903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16A11-770A-4418-B2A2-0073DDA7C643}">
      <dsp:nvSpPr>
        <dsp:cNvPr id="0" name=""/>
        <dsp:cNvSpPr/>
      </dsp:nvSpPr>
      <dsp:spPr>
        <a:xfrm>
          <a:off x="2331720" y="2882433"/>
          <a:ext cx="5440680" cy="139903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Software is often divided into three categories:</a:t>
          </a:r>
          <a:endParaRPr lang="en-US" sz="2800" kern="1200"/>
        </a:p>
      </dsp:txBody>
      <dsp:txXfrm>
        <a:off x="2331720" y="2882433"/>
        <a:ext cx="5440680" cy="139903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BBE09-EC77-CB41-B9BD-DDB97768B154}" type="datetimeFigureOut">
              <a:rPr lang="en-US" smtClean="0"/>
              <a:t>5/25/2019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BB8C6-AD57-7346-AB36-9976B6B6DE5C}" type="slidenum">
              <a:rPr lang="en-US" smtClean="0"/>
              <a:t>‹#›</a:t>
            </a:fld>
            <a:endParaRPr lang="en-US" dirty="0"/>
          </a:p>
        </p:txBody>
      </p:sp>
    </p:spTree>
    <p:extLst>
      <p:ext uri="{BB962C8B-B14F-4D97-AF65-F5344CB8AC3E}">
        <p14:creationId xmlns:p14="http://schemas.microsoft.com/office/powerpoint/2010/main" val="5678781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10</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11</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12</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13</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14</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15</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16</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17</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18</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19</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20</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21</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22</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23</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24</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25</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26</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27</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28</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29</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30</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31</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32</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33</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34</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35</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36</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37</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38</a:t>
            </a:fld>
            <a:endParaRPr lang="en-US" dirty="0"/>
          </a:p>
        </p:txBody>
      </p:sp>
    </p:spTree>
    <p:extLst>
      <p:ext uri="{BB962C8B-B14F-4D97-AF65-F5344CB8AC3E}">
        <p14:creationId xmlns:p14="http://schemas.microsoft.com/office/powerpoint/2010/main" val="306289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39</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4</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40</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41</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42</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5</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6</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7</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8</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t>9</a:t>
            </a:fld>
            <a:endParaRPr lang="en-US" dirty="0"/>
          </a:p>
        </p:txBody>
      </p:sp>
    </p:spTree>
    <p:extLst>
      <p:ext uri="{BB962C8B-B14F-4D97-AF65-F5344CB8AC3E}">
        <p14:creationId xmlns:p14="http://schemas.microsoft.com/office/powerpoint/2010/main" val="404576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smtClean="0"/>
              <a:t>By Dinesh Kumar</a:t>
            </a:r>
            <a:endParaRPr lang="en-US" altLang="en-US" dirty="0"/>
          </a:p>
        </p:txBody>
      </p:sp>
      <p:sp>
        <p:nvSpPr>
          <p:cNvPr id="6" name="Slide Number Placeholder 5"/>
          <p:cNvSpPr>
            <a:spLocks noGrp="1"/>
          </p:cNvSpPr>
          <p:nvPr>
            <p:ph type="sldNum" sz="quarter" idx="12"/>
          </p:nvPr>
        </p:nvSpPr>
        <p:spPr/>
        <p:txBody>
          <a:bodyPr/>
          <a:lstStyle/>
          <a:p>
            <a:fld id="{9A678811-B549-45B3-81B1-47E6AC5F9402}" type="slidenum">
              <a:rPr lang="en-US" altLang="en-US" smtClean="0"/>
              <a:pPr/>
              <a:t>‹#›</a:t>
            </a:fld>
            <a:endParaRPr lang="en-US"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646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smtClean="0"/>
              <a:t>By Dinesh Kumar</a:t>
            </a:r>
            <a:endParaRPr lang="en-US" altLang="en-US" dirty="0"/>
          </a:p>
        </p:txBody>
      </p:sp>
      <p:sp>
        <p:nvSpPr>
          <p:cNvPr id="6" name="Slide Number Placeholder 5"/>
          <p:cNvSpPr>
            <a:spLocks noGrp="1"/>
          </p:cNvSpPr>
          <p:nvPr>
            <p:ph type="sldNum" sz="quarter" idx="12"/>
          </p:nvPr>
        </p:nvSpPr>
        <p:spPr/>
        <p:txBody>
          <a:bodyPr/>
          <a:lstStyle/>
          <a:p>
            <a:fld id="{20534EEE-6172-4E08-B0F7-A7F46A93D015}" type="slidenum">
              <a:rPr lang="en-US" altLang="en-US" smtClean="0"/>
              <a:pPr/>
              <a:t>‹#›</a:t>
            </a:fld>
            <a:endParaRPr lang="en-US" altLang="en-US" dirty="0"/>
          </a:p>
        </p:txBody>
      </p:sp>
    </p:spTree>
    <p:extLst>
      <p:ext uri="{BB962C8B-B14F-4D97-AF65-F5344CB8AC3E}">
        <p14:creationId xmlns:p14="http://schemas.microsoft.com/office/powerpoint/2010/main" val="203189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smtClean="0"/>
              <a:t>By Dinesh Kumar</a:t>
            </a:r>
            <a:endParaRPr lang="en-US" altLang="en-US" dirty="0"/>
          </a:p>
        </p:txBody>
      </p:sp>
      <p:sp>
        <p:nvSpPr>
          <p:cNvPr id="6" name="Slide Number Placeholder 5"/>
          <p:cNvSpPr>
            <a:spLocks noGrp="1"/>
          </p:cNvSpPr>
          <p:nvPr>
            <p:ph type="sldNum" sz="quarter" idx="12"/>
          </p:nvPr>
        </p:nvSpPr>
        <p:spPr/>
        <p:txBody>
          <a:bodyPr/>
          <a:lstStyle/>
          <a:p>
            <a:fld id="{A56982BD-E878-4359-9BE2-EF98375094DE}" type="slidenum">
              <a:rPr lang="en-US" altLang="en-US" smtClean="0"/>
              <a:pPr/>
              <a:t>‹#›</a:t>
            </a:fld>
            <a:endParaRPr lang="en-US" altLang="en-US" dirty="0"/>
          </a:p>
        </p:txBody>
      </p:sp>
    </p:spTree>
    <p:extLst>
      <p:ext uri="{BB962C8B-B14F-4D97-AF65-F5344CB8AC3E}">
        <p14:creationId xmlns:p14="http://schemas.microsoft.com/office/powerpoint/2010/main" val="3324258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smtClean="0"/>
              <a:t>By Dinesh Kumar</a:t>
            </a:r>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115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r>
              <a:rPr lang="en-US" smtClean="0"/>
              <a:t>By Dinesh Kumar</a:t>
            </a:r>
            <a:endParaRPr lang="en-US" dirty="0"/>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pPr algn="r"/>
              <a:t>‹#›</a:t>
            </a:fld>
            <a:endParaRPr lang="en-US" dirty="0"/>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746216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41985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smtClean="0"/>
              <a:t>By Dinesh Kumar</a:t>
            </a:r>
            <a:endParaRPr lang="en-US" altLang="en-US" dirty="0"/>
          </a:p>
        </p:txBody>
      </p:sp>
      <p:sp>
        <p:nvSpPr>
          <p:cNvPr id="6" name="Slide Number Placeholder 5"/>
          <p:cNvSpPr>
            <a:spLocks noGrp="1"/>
          </p:cNvSpPr>
          <p:nvPr>
            <p:ph type="sldNum" sz="quarter" idx="12"/>
          </p:nvPr>
        </p:nvSpPr>
        <p:spPr/>
        <p:txBody>
          <a:bodyPr/>
          <a:lstStyle/>
          <a:p>
            <a:fld id="{3086ADDC-2EE6-42FF-AE85-54D774CE032E}" type="slidenum">
              <a:rPr lang="en-US" altLang="en-US" smtClean="0"/>
              <a:pPr/>
              <a:t>‹#›</a:t>
            </a:fld>
            <a:endParaRPr lang="en-US" altLang="en-US" dirty="0"/>
          </a:p>
        </p:txBody>
      </p:sp>
    </p:spTree>
    <p:extLst>
      <p:ext uri="{BB962C8B-B14F-4D97-AF65-F5344CB8AC3E}">
        <p14:creationId xmlns:p14="http://schemas.microsoft.com/office/powerpoint/2010/main" val="391660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smtClean="0"/>
              <a:t>By Dinesh Kumar</a:t>
            </a:r>
            <a:endParaRPr lang="en-US" altLang="en-US" dirty="0"/>
          </a:p>
        </p:txBody>
      </p:sp>
      <p:sp>
        <p:nvSpPr>
          <p:cNvPr id="6" name="Slide Number Placeholder 5"/>
          <p:cNvSpPr>
            <a:spLocks noGrp="1"/>
          </p:cNvSpPr>
          <p:nvPr>
            <p:ph type="sldNum" sz="quarter" idx="12"/>
          </p:nvPr>
        </p:nvSpPr>
        <p:spPr/>
        <p:txBody>
          <a:bodyPr/>
          <a:lstStyle/>
          <a:p>
            <a:fld id="{62FBF8E4-576C-4900-8131-5FBCD47137B3}" type="slidenum">
              <a:rPr lang="en-US" altLang="en-US" smtClean="0"/>
              <a:pPr/>
              <a:t>‹#›</a:t>
            </a:fld>
            <a:endParaRPr lang="en-US"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9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r>
              <a:rPr lang="en-US" altLang="en-US" smtClean="0"/>
              <a:t>By Dinesh Kumar</a:t>
            </a:r>
            <a:endParaRPr lang="en-US" altLang="en-US" dirty="0"/>
          </a:p>
        </p:txBody>
      </p:sp>
      <p:sp>
        <p:nvSpPr>
          <p:cNvPr id="7" name="Slide Number Placeholder 6"/>
          <p:cNvSpPr>
            <a:spLocks noGrp="1"/>
          </p:cNvSpPr>
          <p:nvPr>
            <p:ph type="sldNum" sz="quarter" idx="12"/>
          </p:nvPr>
        </p:nvSpPr>
        <p:spPr/>
        <p:txBody>
          <a:bodyPr/>
          <a:lstStyle/>
          <a:p>
            <a:fld id="{524673CD-E789-4B99-849D-7D1DEE88FD01}" type="slidenum">
              <a:rPr lang="en-US" altLang="en-US" smtClean="0"/>
              <a:pPr/>
              <a:t>‹#›</a:t>
            </a:fld>
            <a:endParaRPr lang="en-US" altLang="en-US" dirty="0"/>
          </a:p>
        </p:txBody>
      </p:sp>
    </p:spTree>
    <p:extLst>
      <p:ext uri="{BB962C8B-B14F-4D97-AF65-F5344CB8AC3E}">
        <p14:creationId xmlns:p14="http://schemas.microsoft.com/office/powerpoint/2010/main" val="13078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dirty="0"/>
          </a:p>
        </p:txBody>
      </p:sp>
      <p:sp>
        <p:nvSpPr>
          <p:cNvPr id="8" name="Footer Placeholder 7"/>
          <p:cNvSpPr>
            <a:spLocks noGrp="1"/>
          </p:cNvSpPr>
          <p:nvPr>
            <p:ph type="ftr" sz="quarter" idx="11"/>
          </p:nvPr>
        </p:nvSpPr>
        <p:spPr/>
        <p:txBody>
          <a:bodyPr/>
          <a:lstStyle/>
          <a:p>
            <a:r>
              <a:rPr lang="en-US" altLang="en-US" smtClean="0"/>
              <a:t>By Dinesh Kumar</a:t>
            </a:r>
            <a:endParaRPr lang="en-US" altLang="en-US" dirty="0"/>
          </a:p>
        </p:txBody>
      </p:sp>
      <p:sp>
        <p:nvSpPr>
          <p:cNvPr id="9" name="Slide Number Placeholder 8"/>
          <p:cNvSpPr>
            <a:spLocks noGrp="1"/>
          </p:cNvSpPr>
          <p:nvPr>
            <p:ph type="sldNum" sz="quarter" idx="12"/>
          </p:nvPr>
        </p:nvSpPr>
        <p:spPr/>
        <p:txBody>
          <a:bodyPr/>
          <a:lstStyle/>
          <a:p>
            <a:fld id="{7B82C466-627A-4535-934D-F77F4C647A2A}" type="slidenum">
              <a:rPr lang="en-US" altLang="en-US" smtClean="0"/>
              <a:pPr/>
              <a:t>‹#›</a:t>
            </a:fld>
            <a:endParaRPr lang="en-US" altLang="en-US" dirty="0"/>
          </a:p>
        </p:txBody>
      </p:sp>
    </p:spTree>
    <p:extLst>
      <p:ext uri="{BB962C8B-B14F-4D97-AF65-F5344CB8AC3E}">
        <p14:creationId xmlns:p14="http://schemas.microsoft.com/office/powerpoint/2010/main" val="297616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en-US" dirty="0"/>
          </a:p>
        </p:txBody>
      </p:sp>
      <p:sp>
        <p:nvSpPr>
          <p:cNvPr id="4" name="Footer Placeholder 3"/>
          <p:cNvSpPr>
            <a:spLocks noGrp="1"/>
          </p:cNvSpPr>
          <p:nvPr>
            <p:ph type="ftr" sz="quarter" idx="11"/>
          </p:nvPr>
        </p:nvSpPr>
        <p:spPr/>
        <p:txBody>
          <a:bodyPr/>
          <a:lstStyle/>
          <a:p>
            <a:r>
              <a:rPr lang="en-US" altLang="en-US" smtClean="0"/>
              <a:t>By Dinesh Kumar</a:t>
            </a:r>
            <a:endParaRPr lang="en-US" altLang="en-US" dirty="0"/>
          </a:p>
        </p:txBody>
      </p:sp>
      <p:sp>
        <p:nvSpPr>
          <p:cNvPr id="5" name="Slide Number Placeholder 4"/>
          <p:cNvSpPr>
            <a:spLocks noGrp="1"/>
          </p:cNvSpPr>
          <p:nvPr>
            <p:ph type="sldNum" sz="quarter" idx="12"/>
          </p:nvPr>
        </p:nvSpPr>
        <p:spPr/>
        <p:txBody>
          <a:bodyPr/>
          <a:lstStyle/>
          <a:p>
            <a:fld id="{F559B138-3910-4CB2-9145-1068E3B9E07E}" type="slidenum">
              <a:rPr lang="en-US" altLang="en-US" smtClean="0"/>
              <a:pPr/>
              <a:t>‹#›</a:t>
            </a:fld>
            <a:endParaRPr lang="en-US" altLang="en-US" dirty="0"/>
          </a:p>
        </p:txBody>
      </p:sp>
    </p:spTree>
    <p:extLst>
      <p:ext uri="{BB962C8B-B14F-4D97-AF65-F5344CB8AC3E}">
        <p14:creationId xmlns:p14="http://schemas.microsoft.com/office/powerpoint/2010/main" val="403730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en-US" smtClean="0"/>
              <a:t>By Dinesh Kumar</a:t>
            </a:r>
            <a:endParaRPr lang="en-US" altLang="en-US" dirty="0"/>
          </a:p>
        </p:txBody>
      </p:sp>
      <p:sp>
        <p:nvSpPr>
          <p:cNvPr id="9" name="Slide Number Placeholder 8"/>
          <p:cNvSpPr>
            <a:spLocks noGrp="1"/>
          </p:cNvSpPr>
          <p:nvPr>
            <p:ph type="sldNum" sz="quarter" idx="12"/>
          </p:nvPr>
        </p:nvSpPr>
        <p:spPr/>
        <p:txBody>
          <a:bodyPr/>
          <a:lstStyle/>
          <a:p>
            <a:fld id="{909E207A-2206-4F55-86B7-C4BA7E6C4B55}" type="slidenum">
              <a:rPr lang="en-US" altLang="en-US" smtClean="0"/>
              <a:pPr/>
              <a:t>‹#›</a:t>
            </a:fld>
            <a:endParaRPr lang="en-US" altLang="en-US" dirty="0"/>
          </a:p>
        </p:txBody>
      </p:sp>
    </p:spTree>
    <p:extLst>
      <p:ext uri="{BB962C8B-B14F-4D97-AF65-F5344CB8AC3E}">
        <p14:creationId xmlns:p14="http://schemas.microsoft.com/office/powerpoint/2010/main" val="289508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en-US" smtClean="0"/>
              <a:t>By Dinesh Kumar</a:t>
            </a:r>
            <a:endParaRPr lang="en-US"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7BB258-1CFF-4F4F-8C27-AD1703630852}" type="slidenum">
              <a:rPr lang="en-US" altLang="en-US" smtClean="0"/>
              <a:pPr/>
              <a:t>‹#›</a:t>
            </a:fld>
            <a:endParaRPr lang="en-US" altLang="en-US" dirty="0"/>
          </a:p>
        </p:txBody>
      </p:sp>
    </p:spTree>
    <p:extLst>
      <p:ext uri="{BB962C8B-B14F-4D97-AF65-F5344CB8AC3E}">
        <p14:creationId xmlns:p14="http://schemas.microsoft.com/office/powerpoint/2010/main" val="105900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r>
              <a:rPr lang="en-US" altLang="en-US" smtClean="0"/>
              <a:t>By Dinesh Kumar</a:t>
            </a:r>
            <a:endParaRPr lang="en-US" altLang="en-US" dirty="0"/>
          </a:p>
        </p:txBody>
      </p:sp>
      <p:sp>
        <p:nvSpPr>
          <p:cNvPr id="7" name="Slide Number Placeholder 6"/>
          <p:cNvSpPr>
            <a:spLocks noGrp="1"/>
          </p:cNvSpPr>
          <p:nvPr>
            <p:ph type="sldNum" sz="quarter" idx="12"/>
          </p:nvPr>
        </p:nvSpPr>
        <p:spPr/>
        <p:txBody>
          <a:bodyPr/>
          <a:lstStyle/>
          <a:p>
            <a:fld id="{214E7FEA-58E0-47EE-AC9C-F31BF7C9F7FE}" type="slidenum">
              <a:rPr lang="en-US" altLang="en-US" smtClean="0"/>
              <a:pPr/>
              <a:t>‹#›</a:t>
            </a:fld>
            <a:endParaRPr lang="en-US" altLang="en-US" dirty="0"/>
          </a:p>
        </p:txBody>
      </p:sp>
    </p:spTree>
    <p:extLst>
      <p:ext uri="{BB962C8B-B14F-4D97-AF65-F5344CB8AC3E}">
        <p14:creationId xmlns:p14="http://schemas.microsoft.com/office/powerpoint/2010/main" val="164848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en-US" smtClean="0"/>
              <a:t>By Dinesh Kumar</a:t>
            </a:r>
            <a:endParaRPr lang="en-US"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FAD312C-826E-40DC-8EA2-9106566C605C}" type="slidenum">
              <a:rPr lang="en-US" altLang="en-US" smtClean="0"/>
              <a:pPr/>
              <a:t>‹#›</a:t>
            </a:fld>
            <a:endParaRPr lang="en-US"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3640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663"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i1.wp.com/www.softwaretestingmaterial.com/wp-content/uploads/2016/03/Product-Backlog.png?ssl=1"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i2.wp.com/www.softwaretestingmaterial.com/wp-content/uploads/2016/03/Scrum-Master.png?ssl=1"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SDLC</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3959600"/>
              </p:ext>
            </p:extLst>
          </p:nvPr>
        </p:nvGraphicFramePr>
        <p:xfrm>
          <a:off x="755576" y="1772816"/>
          <a:ext cx="7772400" cy="4832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046275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SDLS Phases</a:t>
            </a:r>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a:t>Testing Phase:</a:t>
            </a:r>
          </a:p>
          <a:p>
            <a:pPr marL="0" indent="0">
              <a:buNone/>
            </a:pPr>
            <a:r>
              <a:rPr lang="en-US" sz="2400" dirty="0"/>
              <a:t>When the software is ready, it is sent to the testing department where Test team tests it thoroughly for different defects. They either test the software manually or using automated testing tools depends on process defined in </a:t>
            </a:r>
            <a:r>
              <a:rPr lang="en-US" sz="2400" dirty="0" smtClean="0"/>
              <a:t>STLC (Software Testing Life Cycle)</a:t>
            </a:r>
            <a:r>
              <a:rPr lang="en-US" sz="2400" dirty="0"/>
              <a:t> and ensure that each and every component of the software works fine. Once the QA makes sure that the software is error-free, it goes to the next stage, which is Implementation. The outcome of this phase is the Quality Product and the </a:t>
            </a:r>
            <a:r>
              <a:rPr lang="en-US" sz="2400" dirty="0" smtClean="0"/>
              <a:t>Testing Artifacts.</a:t>
            </a:r>
            <a:endParaRPr lang="en-US" sz="2400"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4189047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SDLS Phases</a:t>
            </a:r>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a:t>Deployment &amp; Maintenance Phase:</a:t>
            </a:r>
          </a:p>
          <a:p>
            <a:pPr marL="0" indent="0">
              <a:buNone/>
            </a:pPr>
            <a:r>
              <a:rPr lang="en-US" sz="2400" dirty="0"/>
              <a:t>After successful testing, the product is delivered/deployed to the customer for their use. Deployment is done by the Deployment/Implementation engineers. Once when the customers start using the developed system then the actual problems will come up and needs to be solved from time to time. Fixing the issues found by the customer comes in the maintenance phase. 100% testing is not possible – because, the way testers test the product is different from the way customers use the product. Maintenance should be done as per SLA (Service Level Agreement)</a:t>
            </a:r>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151086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SDLS </a:t>
            </a:r>
            <a:r>
              <a:rPr lang="en-IN" dirty="0" smtClean="0"/>
              <a:t>Models</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Types of Software Development Life Cycle Models:</a:t>
            </a:r>
          </a:p>
          <a:p>
            <a:pPr marL="0" indent="0">
              <a:buNone/>
            </a:pPr>
            <a:r>
              <a:rPr lang="en-US" sz="2400" b="1" dirty="0"/>
              <a:t>Some of the SDLC Models are as follows</a:t>
            </a:r>
            <a:r>
              <a:rPr lang="en-US" sz="2400" b="1" dirty="0" smtClean="0"/>
              <a:t>:</a:t>
            </a:r>
          </a:p>
          <a:p>
            <a:pPr marL="457200" indent="-457200">
              <a:buFont typeface="+mj-lt"/>
              <a:buAutoNum type="arabicPeriod"/>
            </a:pPr>
            <a:r>
              <a:rPr lang="en-US" sz="2400" dirty="0" smtClean="0"/>
              <a:t>Waterfall Model</a:t>
            </a:r>
          </a:p>
          <a:p>
            <a:pPr marL="457200" lvl="0" indent="-457200">
              <a:buFont typeface="+mj-lt"/>
              <a:buAutoNum type="arabicPeriod"/>
            </a:pPr>
            <a:r>
              <a:rPr lang="en-US" sz="2400" dirty="0" smtClean="0">
                <a:solidFill>
                  <a:schemeClr val="tx2"/>
                </a:solidFill>
              </a:rPr>
              <a:t>Prototype</a:t>
            </a:r>
          </a:p>
          <a:p>
            <a:pPr marL="457200" lvl="0" indent="-457200">
              <a:buFont typeface="+mj-lt"/>
              <a:buAutoNum type="arabicPeriod"/>
            </a:pPr>
            <a:r>
              <a:rPr lang="en-US" sz="2400" dirty="0" smtClean="0">
                <a:solidFill>
                  <a:schemeClr val="tx2"/>
                </a:solidFill>
              </a:rPr>
              <a:t>Spiral</a:t>
            </a:r>
          </a:p>
          <a:p>
            <a:pPr marL="457200" lvl="0" indent="-457200">
              <a:buFont typeface="+mj-lt"/>
              <a:buAutoNum type="arabicPeriod"/>
            </a:pPr>
            <a:r>
              <a:rPr lang="en-US" sz="2400" dirty="0" smtClean="0">
                <a:solidFill>
                  <a:schemeClr val="tx2"/>
                </a:solidFill>
              </a:rPr>
              <a:t>V Model</a:t>
            </a:r>
            <a:endParaRPr lang="en-US" sz="2400" dirty="0">
              <a:solidFill>
                <a:schemeClr val="tx2"/>
              </a:solidFill>
            </a:endParaRPr>
          </a:p>
          <a:p>
            <a:pPr marL="457200" lvl="0" indent="-457200">
              <a:buFont typeface="+mj-lt"/>
              <a:buAutoNum type="arabicPeriod"/>
            </a:pPr>
            <a:r>
              <a:rPr lang="en-US" sz="2400" dirty="0" smtClean="0">
                <a:solidFill>
                  <a:schemeClr val="tx2"/>
                </a:solidFill>
              </a:rPr>
              <a:t>Agile</a:t>
            </a:r>
            <a:endParaRPr lang="en-US" sz="2400" dirty="0">
              <a:solidFill>
                <a:schemeClr val="tx2"/>
              </a:solidFill>
            </a:endParaRPr>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402026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t>Waterfall Model is a traditional model. </a:t>
            </a:r>
            <a:endParaRPr lang="en-US" sz="2400" b="1"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514600"/>
            <a:ext cx="5286375" cy="3257550"/>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205273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dirty="0"/>
              <a:t>It is </a:t>
            </a:r>
            <a:r>
              <a:rPr lang="en-US" sz="2400" dirty="0" smtClean="0"/>
              <a:t>Sequential </a:t>
            </a:r>
            <a:r>
              <a:rPr lang="en-US" sz="2400" dirty="0"/>
              <a:t>Design Process, often used in </a:t>
            </a:r>
            <a:r>
              <a:rPr lang="en-US" sz="2400" dirty="0" smtClean="0"/>
              <a:t>SDLC, </a:t>
            </a:r>
            <a:r>
              <a:rPr lang="en-US" sz="2400" dirty="0"/>
              <a:t>in which the progress is seen as flowing downwards like a waterfall, through the different phases such as Requirement Gathering, Feasibility Study/Analysis, Design, Coding, Testing, Installation and Maintenance. Every next phase is begun only once the goal of previous phase is </a:t>
            </a:r>
            <a:r>
              <a:rPr lang="en-US" sz="2400" dirty="0" smtClean="0"/>
              <a:t>completed.</a:t>
            </a:r>
          </a:p>
          <a:p>
            <a:pPr marL="0" indent="0">
              <a:buNone/>
            </a:pPr>
            <a:r>
              <a:rPr lang="en-US" sz="2400" dirty="0"/>
              <a:t>This methodology is preferred in projects where quality is more important as compared to schedule or cost. This methodology is best suitable for short term projects where the requirements will not change. (E.g. Calculator, Attendance Management)</a:t>
            </a:r>
          </a:p>
          <a:p>
            <a:pPr marL="0" indent="0">
              <a:buNone/>
            </a:pP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474736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6" name="Content Placeholder 5"/>
          <p:cNvSpPr>
            <a:spLocks noGrp="1"/>
          </p:cNvSpPr>
          <p:nvPr>
            <p:ph idx="1"/>
          </p:nvPr>
        </p:nvSpPr>
        <p:spPr>
          <a:xfrm>
            <a:off x="685800" y="1828800"/>
            <a:ext cx="7772400" cy="4267200"/>
          </a:xfrm>
        </p:spPr>
        <p:txBody>
          <a:bodyPr>
            <a:normAutofit lnSpcReduction="10000"/>
          </a:bodyPr>
          <a:lstStyle/>
          <a:p>
            <a:pPr marL="0" indent="0">
              <a:buNone/>
            </a:pPr>
            <a:r>
              <a:rPr lang="en-US" sz="2400" b="1" dirty="0"/>
              <a:t>Advantages:</a:t>
            </a:r>
          </a:p>
          <a:p>
            <a:pPr lvl="0"/>
            <a:r>
              <a:rPr lang="en-US" sz="2400" dirty="0"/>
              <a:t>Requirements do not change nor does design and code, so we get a stable product.</a:t>
            </a:r>
          </a:p>
          <a:p>
            <a:pPr lvl="0"/>
            <a:r>
              <a:rPr lang="en-US" sz="2400" dirty="0"/>
              <a:t>This model is simple to implement. Requirements are finalized earlier in the life cycle. So there won’t be any chaos in the next phases.</a:t>
            </a:r>
          </a:p>
          <a:p>
            <a:pPr lvl="0"/>
            <a:r>
              <a:rPr lang="en-US" sz="2400" dirty="0"/>
              <a:t>Required resources to implement this model are minimal compared to other methodologies</a:t>
            </a:r>
          </a:p>
          <a:p>
            <a:pPr lvl="0"/>
            <a:r>
              <a:rPr lang="en-US" sz="2400" dirty="0"/>
              <a:t>Every phase has specific deliverable. It gives high visibility to the project manager and clients about the progress of the project</a:t>
            </a:r>
            <a:r>
              <a:rPr lang="en-US" sz="2400" dirty="0" smtClean="0"/>
              <a:t>.</a:t>
            </a:r>
            <a:endParaRPr lang="en-US" sz="2400"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135987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smtClean="0"/>
              <a:t>Disadvantages</a:t>
            </a:r>
            <a:r>
              <a:rPr lang="en-US" sz="2400" b="1" dirty="0"/>
              <a:t>:</a:t>
            </a:r>
          </a:p>
          <a:p>
            <a:pPr lvl="0"/>
            <a:r>
              <a:rPr lang="en-US" sz="2400" dirty="0"/>
              <a:t>Backtracking is not possible </a:t>
            </a:r>
            <a:r>
              <a:rPr lang="en-US" sz="2400" dirty="0" smtClean="0"/>
              <a:t>i.e.., </a:t>
            </a:r>
            <a:r>
              <a:rPr lang="en-US" sz="2400" dirty="0"/>
              <a:t>we cannot go back and change requirements once the design stage is reached.</a:t>
            </a:r>
          </a:p>
          <a:p>
            <a:pPr lvl="0"/>
            <a:r>
              <a:rPr lang="en-US" sz="2400" dirty="0"/>
              <a:t>Change in requirements leads to change in design and code which results defects in the project due to overlapping of phases.</a:t>
            </a:r>
          </a:p>
          <a:p>
            <a:pPr lvl="0"/>
            <a:r>
              <a:rPr lang="en-US" sz="2400" dirty="0"/>
              <a:t>Customer may not be satisfied, if the changes they required are not incorporated in the product.</a:t>
            </a:r>
          </a:p>
          <a:p>
            <a:pPr lvl="0"/>
            <a:r>
              <a:rPr lang="en-US" sz="2400" dirty="0"/>
              <a:t>The end result of waterfall model may not be a flexible product</a:t>
            </a:r>
          </a:p>
          <a:p>
            <a:pPr marL="0" indent="0">
              <a:buNone/>
            </a:pP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881831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smtClean="0"/>
              <a:t>Disadvantages</a:t>
            </a:r>
            <a:r>
              <a:rPr lang="en-US" sz="2400" b="1" dirty="0"/>
              <a:t>:</a:t>
            </a:r>
          </a:p>
          <a:p>
            <a:pPr lvl="0"/>
            <a:r>
              <a:rPr lang="en-US" sz="2400" dirty="0"/>
              <a:t>In terms of testing, testers involve only in the testing phase. Requirements are not tested in the requirement phase. It can’t be modified even though we identify that there is a bug in the requirement in the testing phase. It goes on till the end and leads to lot of re-work.</a:t>
            </a:r>
          </a:p>
          <a:p>
            <a:pPr lvl="0"/>
            <a:r>
              <a:rPr lang="en-US" sz="2400" dirty="0"/>
              <a:t>It is not suitable for long term projects where requirements may change time to time</a:t>
            </a:r>
          </a:p>
          <a:p>
            <a:pPr lvl="0"/>
            <a:r>
              <a:rPr lang="en-US" sz="2400" dirty="0"/>
              <a:t>Waterfall model can be used only when the requirements are very well known and fixed</a:t>
            </a:r>
          </a:p>
          <a:p>
            <a:pPr marL="0" indent="0">
              <a:buNone/>
            </a:pP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645281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Model</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t>The basic idea in </a:t>
            </a:r>
            <a:r>
              <a:rPr lang="en-US" sz="2400" b="1" dirty="0"/>
              <a:t>Prototype model</a:t>
            </a:r>
            <a:r>
              <a:rPr lang="en-US" sz="2400" dirty="0"/>
              <a:t> is that instead of freezing the requirements before a design or coding can proceed, a throwaway prototype is built to understand the requirements. This prototype is developed based on the currently known requirements</a:t>
            </a:r>
            <a:endParaRPr lang="en-US" sz="24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38600"/>
            <a:ext cx="5715000" cy="20981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551258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Model</a:t>
            </a:r>
            <a:endParaRPr lang="en-IN" dirty="0"/>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a:t>Advantages of Prototype model:</a:t>
            </a:r>
            <a:endParaRPr lang="en-US" sz="2400" dirty="0"/>
          </a:p>
          <a:p>
            <a:r>
              <a:rPr lang="en-US" sz="2400" dirty="0"/>
              <a:t>Users are actively involved in the development</a:t>
            </a:r>
          </a:p>
          <a:p>
            <a:r>
              <a:rPr lang="en-US" sz="2400" dirty="0" smtClean="0"/>
              <a:t>Working </a:t>
            </a:r>
            <a:r>
              <a:rPr lang="en-US" sz="2400" dirty="0"/>
              <a:t>model of the system is provided, </a:t>
            </a:r>
            <a:r>
              <a:rPr lang="en-US" sz="2400" dirty="0" smtClean="0"/>
              <a:t>The </a:t>
            </a:r>
            <a:r>
              <a:rPr lang="en-US" sz="2400" dirty="0"/>
              <a:t>users get a better understanding of the system being developed.</a:t>
            </a:r>
          </a:p>
          <a:p>
            <a:r>
              <a:rPr lang="en-US" sz="2400" dirty="0"/>
              <a:t>Errors can be detected much earlier.</a:t>
            </a:r>
          </a:p>
          <a:p>
            <a:r>
              <a:rPr lang="en-US" sz="2400" dirty="0"/>
              <a:t>Quicker user feedback is available leading to better solutions.</a:t>
            </a:r>
          </a:p>
          <a:p>
            <a:r>
              <a:rPr lang="en-US" sz="2400" dirty="0"/>
              <a:t>Missing functionality can be identified easily</a:t>
            </a:r>
          </a:p>
          <a:p>
            <a:r>
              <a:rPr lang="en-US" sz="2400" dirty="0"/>
              <a:t>Confusing or difficult functions can be identified</a:t>
            </a:r>
            <a:br>
              <a:rPr lang="en-US" sz="2400" dirty="0"/>
            </a:b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462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a:t>
            </a:r>
            <a:endParaRPr lang="en-IN" dirty="0"/>
          </a:p>
        </p:txBody>
      </p:sp>
      <p:sp>
        <p:nvSpPr>
          <p:cNvPr id="3" name="Content Placeholder 2"/>
          <p:cNvSpPr>
            <a:spLocks noGrp="1"/>
          </p:cNvSpPr>
          <p:nvPr>
            <p:ph idx="1"/>
          </p:nvPr>
        </p:nvSpPr>
        <p:spPr>
          <a:xfrm>
            <a:off x="755576" y="1772816"/>
            <a:ext cx="7772400" cy="4832176"/>
          </a:xfrm>
        </p:spPr>
        <p:txBody>
          <a:bodyPr>
            <a:normAutofit/>
          </a:bodyPr>
          <a:lstStyle/>
          <a:p>
            <a:pPr lvl="0"/>
            <a:r>
              <a:rPr lang="en-US" sz="2400" b="1" dirty="0"/>
              <a:t>System software</a:t>
            </a:r>
            <a:r>
              <a:rPr lang="en-US" sz="2400" dirty="0"/>
              <a:t> serves as a base for application software. System software includes device drivers, operating systems (OSs), compilers, disk The system software is usually written in C programming language</a:t>
            </a:r>
            <a:r>
              <a:rPr lang="en-US" sz="2400" dirty="0" smtClean="0"/>
              <a:t>.</a:t>
            </a:r>
            <a:endParaRPr lang="en-US" sz="2400" b="1" dirty="0" smtClean="0"/>
          </a:p>
          <a:p>
            <a:r>
              <a:rPr lang="en-US" sz="2400" b="1" dirty="0" smtClean="0"/>
              <a:t>Programming </a:t>
            </a:r>
            <a:r>
              <a:rPr lang="en-US" sz="2400" b="1" dirty="0"/>
              <a:t>software</a:t>
            </a:r>
            <a:r>
              <a:rPr lang="en-US" sz="2400" dirty="0"/>
              <a:t> is a set of tools to aid developers in writing programs. The various tools available are compilers, linkers, debuggers, interpreters and text editors.</a:t>
            </a:r>
          </a:p>
          <a:p>
            <a:r>
              <a:rPr lang="en-US" sz="2400" b="1" dirty="0"/>
              <a:t>Application software</a:t>
            </a:r>
            <a:r>
              <a:rPr lang="en-US" sz="2400" dirty="0"/>
              <a:t> is intended to perform certain tasks. Examples of application software include office suites, gaming applications, database systems and educational software. Application software can be a single program or a collection of small programs. </a:t>
            </a:r>
            <a:r>
              <a:rPr lang="en-US" sz="2400" dirty="0" smtClean="0"/>
              <a:t>three </a:t>
            </a:r>
            <a:r>
              <a:rPr lang="en-US" sz="2400" dirty="0"/>
              <a:t>categories:</a:t>
            </a:r>
          </a:p>
          <a:p>
            <a:pPr marL="0" indent="0">
              <a:buNone/>
            </a:pPr>
            <a:endParaRPr lang="en-IN" sz="2800" dirty="0"/>
          </a:p>
          <a:p>
            <a:pPr marL="0" indent="0">
              <a:buNone/>
            </a:pPr>
            <a:endParaRPr lang="en-IN" sz="2800" dirty="0"/>
          </a:p>
        </p:txBody>
      </p:sp>
      <p:sp>
        <p:nvSpPr>
          <p:cNvPr id="4" name="Footer Placeholder 3"/>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361312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Model</a:t>
            </a:r>
            <a:endParaRPr lang="en-IN" dirty="0"/>
          </a:p>
        </p:txBody>
      </p:sp>
      <p:sp>
        <p:nvSpPr>
          <p:cNvPr id="6" name="Content Placeholder 5"/>
          <p:cNvSpPr>
            <a:spLocks noGrp="1"/>
          </p:cNvSpPr>
          <p:nvPr>
            <p:ph idx="1"/>
          </p:nvPr>
        </p:nvSpPr>
        <p:spPr>
          <a:xfrm>
            <a:off x="685800" y="1828800"/>
            <a:ext cx="7772400" cy="4267200"/>
          </a:xfrm>
        </p:spPr>
        <p:txBody>
          <a:bodyPr>
            <a:normAutofit fontScale="92500"/>
          </a:bodyPr>
          <a:lstStyle/>
          <a:p>
            <a:pPr marL="0" indent="0">
              <a:buNone/>
            </a:pPr>
            <a:r>
              <a:rPr lang="en-US" sz="2400" b="1" dirty="0"/>
              <a:t>Advantages of Prototype model:</a:t>
            </a:r>
            <a:endParaRPr lang="en-US" sz="2400" dirty="0"/>
          </a:p>
          <a:p>
            <a:r>
              <a:rPr lang="en-US" sz="2400" dirty="0"/>
              <a:t>Leads to implementing and then repairing way of building systems.</a:t>
            </a:r>
          </a:p>
          <a:p>
            <a:r>
              <a:rPr lang="en-US" sz="2400" dirty="0"/>
              <a:t>Practically, this methodology may increase the complexity of the system as scope of the system may expand beyond original plans.</a:t>
            </a:r>
          </a:p>
          <a:p>
            <a:r>
              <a:rPr lang="en-US" sz="2400" dirty="0"/>
              <a:t>Incomplete application may cause application not to be used as the</a:t>
            </a:r>
            <a:br>
              <a:rPr lang="en-US" sz="2400" dirty="0"/>
            </a:br>
            <a:r>
              <a:rPr lang="en-US" sz="2400" dirty="0"/>
              <a:t>full system was designed</a:t>
            </a:r>
            <a:br>
              <a:rPr lang="en-US" sz="2400" dirty="0"/>
            </a:br>
            <a:r>
              <a:rPr lang="en-US" sz="2400" dirty="0"/>
              <a:t>Incomplete or inadequate problem analysis</a:t>
            </a:r>
          </a:p>
          <a:p>
            <a:r>
              <a:rPr lang="en-US" sz="2400" dirty="0"/>
              <a:t/>
            </a:r>
            <a:br>
              <a:rPr lang="en-US" sz="2400" dirty="0"/>
            </a:b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779773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Spiral Model</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t>C</a:t>
            </a:r>
            <a:r>
              <a:rPr lang="en-US" sz="2400" dirty="0" smtClean="0"/>
              <a:t>ombination </a:t>
            </a:r>
            <a:r>
              <a:rPr lang="en-US" sz="2400" dirty="0"/>
              <a:t>of both </a:t>
            </a:r>
            <a:r>
              <a:rPr lang="en-US" sz="2400" dirty="0" smtClean="0"/>
              <a:t>Prototype and Sequential</a:t>
            </a:r>
            <a:endParaRPr lang="en-US" sz="2400" b="1"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00"/>
            <a:ext cx="5181600" cy="4381500"/>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584254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Spiral Model</a:t>
            </a:r>
            <a:endParaRPr lang="en-IN" dirty="0"/>
          </a:p>
        </p:txBody>
      </p:sp>
      <p:sp>
        <p:nvSpPr>
          <p:cNvPr id="6" name="Content Placeholder 5"/>
          <p:cNvSpPr>
            <a:spLocks noGrp="1"/>
          </p:cNvSpPr>
          <p:nvPr>
            <p:ph idx="1"/>
          </p:nvPr>
        </p:nvSpPr>
        <p:spPr>
          <a:xfrm>
            <a:off x="685800" y="1828800"/>
            <a:ext cx="7772400" cy="4267200"/>
          </a:xfrm>
        </p:spPr>
        <p:txBody>
          <a:bodyPr/>
          <a:lstStyle/>
          <a:p>
            <a:r>
              <a:rPr lang="en-US" sz="2400" dirty="0"/>
              <a:t>Spiral model works in an iterative nature. It is a combination of both Prototype development process and Linear development process (waterfall </a:t>
            </a:r>
            <a:r>
              <a:rPr lang="en-US" sz="2400" dirty="0" smtClean="0"/>
              <a:t>model</a:t>
            </a:r>
            <a:r>
              <a:rPr lang="en-US" sz="2400" dirty="0"/>
              <a:t>)</a:t>
            </a:r>
            <a:r>
              <a:rPr lang="en-US" sz="2400" dirty="0" smtClean="0"/>
              <a:t>. </a:t>
            </a:r>
            <a:r>
              <a:rPr lang="en-US" sz="2400" dirty="0"/>
              <a:t>This model place more emphasis on risk analysis. Mostly this model </a:t>
            </a:r>
            <a:r>
              <a:rPr lang="en-US" sz="2400" dirty="0" smtClean="0"/>
              <a:t>adopts </a:t>
            </a:r>
            <a:r>
              <a:rPr lang="en-US" sz="2400" dirty="0"/>
              <a:t>to the large and complicated projects where  risk is high. Every Iteration starts with a planning and ends with the product evaluation by client.</a:t>
            </a: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882888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Spiral Model</a:t>
            </a:r>
            <a:endParaRPr lang="en-IN" dirty="0"/>
          </a:p>
        </p:txBody>
      </p:sp>
      <p:sp>
        <p:nvSpPr>
          <p:cNvPr id="6" name="Content Placeholder 5"/>
          <p:cNvSpPr>
            <a:spLocks noGrp="1"/>
          </p:cNvSpPr>
          <p:nvPr>
            <p:ph idx="1"/>
          </p:nvPr>
        </p:nvSpPr>
        <p:spPr>
          <a:xfrm>
            <a:off x="685800" y="1828800"/>
            <a:ext cx="7772400" cy="4267200"/>
          </a:xfrm>
        </p:spPr>
        <p:txBody>
          <a:bodyPr/>
          <a:lstStyle/>
          <a:p>
            <a:r>
              <a:rPr lang="en-US" sz="2400" dirty="0"/>
              <a:t>Spiral Model undergoes 4 phases.</a:t>
            </a:r>
          </a:p>
          <a:p>
            <a:r>
              <a:rPr lang="en-US" sz="2400" b="1" dirty="0"/>
              <a:t>Planning Phase</a:t>
            </a:r>
            <a:r>
              <a:rPr lang="en-US" sz="2400" dirty="0"/>
              <a:t> – Requirement Gathering, Cost Estimation, Resource Allocation</a:t>
            </a:r>
            <a:br>
              <a:rPr lang="en-US" sz="2400" dirty="0"/>
            </a:br>
            <a:r>
              <a:rPr lang="en-US" sz="2400" b="1" dirty="0"/>
              <a:t>Risk Analysis Phase</a:t>
            </a:r>
            <a:r>
              <a:rPr lang="en-US" sz="2400" dirty="0"/>
              <a:t> – Strengths and weaknesses of the project</a:t>
            </a:r>
            <a:br>
              <a:rPr lang="en-US" sz="2400" dirty="0"/>
            </a:br>
            <a:r>
              <a:rPr lang="en-US" sz="2400" b="1" dirty="0"/>
              <a:t>Design Phase</a:t>
            </a:r>
            <a:r>
              <a:rPr lang="en-US" sz="2400" dirty="0"/>
              <a:t> – Coding, Internal Testing and deployment</a:t>
            </a:r>
            <a:br>
              <a:rPr lang="en-US" sz="2400" dirty="0"/>
            </a:br>
            <a:r>
              <a:rPr lang="en-US" sz="2400" b="1" dirty="0"/>
              <a:t>Evaluation Phase</a:t>
            </a:r>
            <a:r>
              <a:rPr lang="en-US" sz="2400" dirty="0"/>
              <a:t> – Client Evaluation (Client side Testing) to get the feedback</a:t>
            </a:r>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882888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Spiral Model</a:t>
            </a:r>
            <a:endParaRPr lang="en-IN" dirty="0"/>
          </a:p>
        </p:txBody>
      </p:sp>
      <p:sp>
        <p:nvSpPr>
          <p:cNvPr id="6" name="Content Placeholder 5"/>
          <p:cNvSpPr>
            <a:spLocks noGrp="1"/>
          </p:cNvSpPr>
          <p:nvPr>
            <p:ph idx="1"/>
          </p:nvPr>
        </p:nvSpPr>
        <p:spPr>
          <a:xfrm>
            <a:off x="685800" y="1828800"/>
            <a:ext cx="7772400" cy="4267200"/>
          </a:xfrm>
        </p:spPr>
        <p:txBody>
          <a:bodyPr>
            <a:normAutofit fontScale="92500"/>
          </a:bodyPr>
          <a:lstStyle/>
          <a:p>
            <a:pPr marL="0" indent="0">
              <a:buNone/>
            </a:pPr>
            <a:r>
              <a:rPr lang="en-US" sz="2400" b="1" dirty="0"/>
              <a:t>Advantages:</a:t>
            </a:r>
            <a:endParaRPr lang="en-US" sz="2400" dirty="0"/>
          </a:p>
          <a:p>
            <a:pPr lvl="0"/>
            <a:r>
              <a:rPr lang="en-US" sz="2400" dirty="0"/>
              <a:t>It allows requirement changes</a:t>
            </a:r>
          </a:p>
          <a:p>
            <a:pPr lvl="0"/>
            <a:r>
              <a:rPr lang="en-US" sz="2400" dirty="0"/>
              <a:t>Suitable for large and complicated projects</a:t>
            </a:r>
          </a:p>
          <a:p>
            <a:pPr lvl="0"/>
            <a:r>
              <a:rPr lang="en-US" sz="2400" dirty="0"/>
              <a:t>It allows better risk analysis</a:t>
            </a:r>
          </a:p>
          <a:p>
            <a:pPr lvl="0"/>
            <a:r>
              <a:rPr lang="en-US" sz="2400" dirty="0"/>
              <a:t>Cost effective due to good risk management</a:t>
            </a:r>
          </a:p>
          <a:p>
            <a:pPr marL="0" indent="0">
              <a:buNone/>
            </a:pPr>
            <a:r>
              <a:rPr lang="en-US" sz="2400" b="1" dirty="0"/>
              <a:t>Disadvantages:</a:t>
            </a:r>
            <a:endParaRPr lang="en-US" sz="2400" dirty="0"/>
          </a:p>
          <a:p>
            <a:pPr lvl="0"/>
            <a:r>
              <a:rPr lang="en-US" sz="2400" dirty="0"/>
              <a:t>Not suitable for small projects</a:t>
            </a:r>
          </a:p>
          <a:p>
            <a:pPr lvl="0"/>
            <a:r>
              <a:rPr lang="en-US" sz="2400" dirty="0"/>
              <a:t>Success of the project depends on risk analysis phase</a:t>
            </a:r>
          </a:p>
          <a:p>
            <a:pPr lvl="0"/>
            <a:r>
              <a:rPr lang="en-US" sz="2400" dirty="0"/>
              <a:t>Have to hire more experienced resource especially for risk analysis</a:t>
            </a:r>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237004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Model</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Verification and Validation (V&amp;V) model</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6858000" cy="4191000"/>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052267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Model</a:t>
            </a:r>
            <a:endParaRPr lang="en-IN" dirty="0"/>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dirty="0"/>
              <a:t>V-model is also known as </a:t>
            </a:r>
            <a:r>
              <a:rPr lang="en-US" sz="2400" b="1" dirty="0"/>
              <a:t>Verification and Validation (V&amp;V) model</a:t>
            </a:r>
            <a:r>
              <a:rPr lang="en-US" sz="2400" dirty="0"/>
              <a:t>. In this each phase of SDLC must be completed before the next phase starts. It follows a sequential design process </a:t>
            </a:r>
            <a:r>
              <a:rPr lang="en-US" sz="2400" dirty="0" smtClean="0"/>
              <a:t>same </a:t>
            </a:r>
            <a:r>
              <a:rPr lang="en-US" sz="2400" dirty="0"/>
              <a:t>like waterfall </a:t>
            </a:r>
            <a:r>
              <a:rPr lang="en-US" sz="2400" dirty="0" smtClean="0"/>
              <a:t>model.</a:t>
            </a:r>
          </a:p>
          <a:p>
            <a:pPr marL="0" indent="0">
              <a:buNone/>
            </a:pPr>
            <a:r>
              <a:rPr lang="en-US" sz="2400" dirty="0"/>
              <a:t>T</a:t>
            </a:r>
            <a:r>
              <a:rPr lang="en-US" sz="2400" dirty="0" smtClean="0"/>
              <a:t>est </a:t>
            </a:r>
            <a:r>
              <a:rPr lang="en-US" sz="2400" dirty="0"/>
              <a:t>team involves in the early phases of SDLC. Testing starts in early stages of product development which avoids downward flow of defects which in turns reduces lot of rework. Both teams (test and development) work in parallel. The test team works on various activities like preparing test strategy, test plan and test cases/scripts while the development team works on SRS, Design and Coding.</a:t>
            </a: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433363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Model</a:t>
            </a:r>
            <a:endParaRPr lang="en-IN" dirty="0"/>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dirty="0" smtClean="0"/>
              <a:t>1. Once </a:t>
            </a:r>
            <a:r>
              <a:rPr lang="en-US" sz="2400" dirty="0"/>
              <a:t>client sends BRS, both the teams (test and development) start their activities. The developers translate the BRS to SRS. The test team involves in reviewing the BRS to find the missing or wrong requirements and writes acceptance test plan and acceptance test </a:t>
            </a:r>
            <a:r>
              <a:rPr lang="en-US" sz="2400" dirty="0" smtClean="0"/>
              <a:t>cases.</a:t>
            </a:r>
          </a:p>
          <a:p>
            <a:pPr marL="0" indent="0">
              <a:buNone/>
            </a:pPr>
            <a:endParaRPr lang="en-US" sz="2400" dirty="0" smtClean="0"/>
          </a:p>
          <a:p>
            <a:pPr marL="0" indent="0">
              <a:buNone/>
            </a:pPr>
            <a:r>
              <a:rPr lang="en-US" sz="2400" dirty="0"/>
              <a:t>2. In the next stage, the development team sends the SRS the testing team for review and the developers start building the HLD (High Level Design Document) of the product. The test team involves in reviewing the SRS against the BRS and writes system test plan and test cases.</a:t>
            </a:r>
          </a:p>
          <a:p>
            <a:pPr marL="0" indent="0">
              <a:buNone/>
            </a:pP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502945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Model</a:t>
            </a:r>
            <a:endParaRPr lang="en-IN" dirty="0"/>
          </a:p>
        </p:txBody>
      </p:sp>
      <p:sp>
        <p:nvSpPr>
          <p:cNvPr id="6" name="Content Placeholder 5"/>
          <p:cNvSpPr>
            <a:spLocks noGrp="1"/>
          </p:cNvSpPr>
          <p:nvPr>
            <p:ph idx="1"/>
          </p:nvPr>
        </p:nvSpPr>
        <p:spPr>
          <a:xfrm>
            <a:off x="685800" y="1828800"/>
            <a:ext cx="7772400" cy="4267200"/>
          </a:xfrm>
        </p:spPr>
        <p:txBody>
          <a:bodyPr>
            <a:normAutofit lnSpcReduction="10000"/>
          </a:bodyPr>
          <a:lstStyle/>
          <a:p>
            <a:pPr marL="0" indent="0">
              <a:buNone/>
            </a:pPr>
            <a:r>
              <a:rPr lang="en-US" sz="2400" dirty="0" smtClean="0"/>
              <a:t>3. In </a:t>
            </a:r>
            <a:r>
              <a:rPr lang="en-US" sz="2400" dirty="0"/>
              <a:t>the next stage, the development team starts building the LLD (Low Level Design) of the product. The test team involves in reviewing the HLD (High Level Design) and writes Integration test plan and integration test cases.</a:t>
            </a:r>
          </a:p>
          <a:p>
            <a:pPr marL="0" indent="0">
              <a:buNone/>
            </a:pPr>
            <a:r>
              <a:rPr lang="en-US" sz="2400" dirty="0"/>
              <a:t>4. In the next stage, the development team starts with the coding of the product. The test team involves in reviewing the LLD and writes functional test plan and functional test cases.</a:t>
            </a:r>
          </a:p>
          <a:p>
            <a:pPr marL="0" indent="0">
              <a:buNone/>
            </a:pPr>
            <a:r>
              <a:rPr lang="en-US" sz="2400" dirty="0" smtClean="0"/>
              <a:t>5</a:t>
            </a:r>
            <a:r>
              <a:rPr lang="en-US" sz="2400" dirty="0"/>
              <a:t>. In the next stage, the development team releases the build to the test team once the unit testing was done. The test team carries out functional testing, integration testing, system testing and acceptance testing on the release build step by step.</a:t>
            </a:r>
          </a:p>
          <a:p>
            <a:pPr marL="0" indent="0">
              <a:buNone/>
            </a:pP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913181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Model</a:t>
            </a:r>
            <a:endParaRPr lang="en-IN" dirty="0"/>
          </a:p>
        </p:txBody>
      </p:sp>
      <p:sp>
        <p:nvSpPr>
          <p:cNvPr id="6" name="Content Placeholder 5"/>
          <p:cNvSpPr>
            <a:spLocks noGrp="1"/>
          </p:cNvSpPr>
          <p:nvPr>
            <p:ph idx="1"/>
          </p:nvPr>
        </p:nvSpPr>
        <p:spPr>
          <a:xfrm>
            <a:off x="685800" y="1828800"/>
            <a:ext cx="7772400" cy="4267200"/>
          </a:xfrm>
        </p:spPr>
        <p:txBody>
          <a:bodyPr>
            <a:normAutofit lnSpcReduction="10000"/>
          </a:bodyPr>
          <a:lstStyle/>
          <a:p>
            <a:pPr marL="0" indent="0">
              <a:buNone/>
            </a:pPr>
            <a:r>
              <a:rPr lang="en-US" sz="2400" dirty="0" smtClean="0"/>
              <a:t>3. In </a:t>
            </a:r>
            <a:r>
              <a:rPr lang="en-US" sz="2400" dirty="0"/>
              <a:t>the next stage, the development team starts building the LLD (Low Level Design) of the product. The test team involves in reviewing the HLD (High Level Design) and writes Integration test plan and integration test cases.</a:t>
            </a:r>
          </a:p>
          <a:p>
            <a:pPr marL="0" indent="0">
              <a:buNone/>
            </a:pPr>
            <a:r>
              <a:rPr lang="en-US" sz="2400" dirty="0"/>
              <a:t>4. In the next stage, the development team starts with the coding of the product. The test team involves in reviewing the LLD and writes functional test plan and functional test cases.</a:t>
            </a:r>
          </a:p>
          <a:p>
            <a:pPr marL="0" indent="0">
              <a:buNone/>
            </a:pPr>
            <a:r>
              <a:rPr lang="en-US" sz="2400" dirty="0" smtClean="0"/>
              <a:t>5</a:t>
            </a:r>
            <a:r>
              <a:rPr lang="en-US" sz="2400" dirty="0"/>
              <a:t>. In the next stage, the development team releases the build to the test team once the unit testing was done. The test team carries out functional testing, integration testing, system testing and acceptance testing on the release build step by step.</a:t>
            </a:r>
          </a:p>
          <a:p>
            <a:pPr marL="0" indent="0">
              <a:buNone/>
            </a:pP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201755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a:t>
            </a:r>
            <a:endParaRPr lang="en-IN" dirty="0"/>
          </a:p>
        </p:txBody>
      </p:sp>
      <p:sp>
        <p:nvSpPr>
          <p:cNvPr id="3" name="Content Placeholder 2"/>
          <p:cNvSpPr>
            <a:spLocks noGrp="1"/>
          </p:cNvSpPr>
          <p:nvPr>
            <p:ph idx="1"/>
          </p:nvPr>
        </p:nvSpPr>
        <p:spPr>
          <a:xfrm>
            <a:off x="755576" y="1772816"/>
            <a:ext cx="7772400" cy="4832176"/>
          </a:xfrm>
        </p:spPr>
        <p:txBody>
          <a:bodyPr/>
          <a:lstStyle/>
          <a:p>
            <a:pPr marL="0" indent="0">
              <a:buNone/>
            </a:pPr>
            <a:r>
              <a:rPr lang="en-US" sz="2400" dirty="0" smtClean="0"/>
              <a:t>Software </a:t>
            </a:r>
            <a:r>
              <a:rPr lang="en-US" sz="2400" dirty="0"/>
              <a:t>Development Life Cycle (SDLC) is a process used by the software industry to design, develop and test high quality </a:t>
            </a:r>
            <a:r>
              <a:rPr lang="en-US" sz="2400" dirty="0" smtClean="0"/>
              <a:t>software.</a:t>
            </a:r>
          </a:p>
          <a:p>
            <a:pPr marL="0" indent="0">
              <a:buNone/>
            </a:pPr>
            <a:endParaRPr lang="en-US" sz="2400" dirty="0" smtClean="0"/>
          </a:p>
          <a:p>
            <a:r>
              <a:rPr lang="en-US" sz="2400" dirty="0" smtClean="0"/>
              <a:t>SDLC </a:t>
            </a:r>
            <a:r>
              <a:rPr lang="en-US" sz="2400" dirty="0"/>
              <a:t>is a framework defining tasks performed at each step in the software development </a:t>
            </a:r>
            <a:r>
              <a:rPr lang="en-US" sz="2400" dirty="0" smtClean="0"/>
              <a:t>process.</a:t>
            </a:r>
          </a:p>
          <a:p>
            <a:endParaRPr lang="en-US" sz="2400" dirty="0" smtClean="0"/>
          </a:p>
          <a:p>
            <a:r>
              <a:rPr lang="en-US" sz="2400" dirty="0" smtClean="0"/>
              <a:t>ISO/IEC </a:t>
            </a:r>
            <a:r>
              <a:rPr lang="en-US" sz="2400" dirty="0"/>
              <a:t>12207 is an international standard for software life-cycle processes</a:t>
            </a:r>
            <a:r>
              <a:rPr lang="en-US" sz="2400" dirty="0" smtClean="0"/>
              <a:t>.</a:t>
            </a:r>
            <a:endParaRPr lang="en-US" sz="2400" dirty="0"/>
          </a:p>
          <a:p>
            <a:pPr marL="0" indent="0">
              <a:buNone/>
            </a:pPr>
            <a:endParaRPr lang="en-IN" sz="2800" dirty="0"/>
          </a:p>
        </p:txBody>
      </p:sp>
      <p:sp>
        <p:nvSpPr>
          <p:cNvPr id="4" name="Footer Placeholder 3"/>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91563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Model</a:t>
            </a:r>
            <a:endParaRPr lang="en-IN" dirty="0"/>
          </a:p>
        </p:txBody>
      </p:sp>
      <p:sp>
        <p:nvSpPr>
          <p:cNvPr id="6" name="Content Placeholder 5"/>
          <p:cNvSpPr>
            <a:spLocks noGrp="1"/>
          </p:cNvSpPr>
          <p:nvPr>
            <p:ph idx="1"/>
          </p:nvPr>
        </p:nvSpPr>
        <p:spPr>
          <a:xfrm>
            <a:off x="685800" y="1828800"/>
            <a:ext cx="7772400" cy="4267200"/>
          </a:xfrm>
        </p:spPr>
        <p:txBody>
          <a:bodyPr>
            <a:normAutofit fontScale="92500" lnSpcReduction="10000"/>
          </a:bodyPr>
          <a:lstStyle/>
          <a:p>
            <a:pPr marL="0" indent="0">
              <a:buNone/>
            </a:pPr>
            <a:r>
              <a:rPr lang="en-US" sz="2400" b="1" dirty="0"/>
              <a:t>Advantages:</a:t>
            </a:r>
            <a:endParaRPr lang="en-US" sz="2400" dirty="0"/>
          </a:p>
          <a:p>
            <a:pPr lvl="0"/>
            <a:r>
              <a:rPr lang="en-US" sz="2400" dirty="0" smtClean="0"/>
              <a:t>Test </a:t>
            </a:r>
            <a:r>
              <a:rPr lang="en-US" sz="2400" dirty="0"/>
              <a:t>team will be ready with the test cases by the time developers release the software which in turns saves a lot of time</a:t>
            </a:r>
          </a:p>
          <a:p>
            <a:pPr lvl="0"/>
            <a:r>
              <a:rPr lang="en-US" sz="2400" dirty="0"/>
              <a:t>Testing is involved in every stage of product development. It gives a quality product.</a:t>
            </a:r>
          </a:p>
          <a:p>
            <a:pPr lvl="0"/>
            <a:r>
              <a:rPr lang="en-US" sz="2400" dirty="0"/>
              <a:t>Total investment is less due to less or no rework.</a:t>
            </a:r>
          </a:p>
          <a:p>
            <a:pPr marL="0" indent="0">
              <a:buNone/>
            </a:pPr>
            <a:r>
              <a:rPr lang="en-US" sz="2400" b="1" dirty="0"/>
              <a:t>Disadvantages:</a:t>
            </a:r>
            <a:endParaRPr lang="en-US" sz="2400" dirty="0"/>
          </a:p>
          <a:p>
            <a:pPr lvl="0"/>
            <a:r>
              <a:rPr lang="en-US" sz="2400" dirty="0"/>
              <a:t>Initial investment is more because test team involves right from the early stage.</a:t>
            </a:r>
          </a:p>
          <a:p>
            <a:pPr lvl="0"/>
            <a:r>
              <a:rPr lang="en-US" sz="2400" dirty="0"/>
              <a:t>Whenever there is change in requirement, the same procedure continues. It leads more documentation work.</a:t>
            </a:r>
          </a:p>
          <a:p>
            <a:pPr marL="0" indent="0">
              <a:buNone/>
            </a:pPr>
            <a:endParaRPr lang="en-US" sz="2400" b="1"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201755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Scrum Methodology</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t>one of the popular </a:t>
            </a:r>
            <a:r>
              <a:rPr lang="en-US" sz="2400" dirty="0" smtClean="0"/>
              <a:t>Agile software </a:t>
            </a:r>
            <a:r>
              <a:rPr lang="en-US" sz="2400" dirty="0"/>
              <a:t>development </a:t>
            </a:r>
            <a:r>
              <a:rPr lang="en-US" sz="2400" dirty="0" smtClean="0"/>
              <a:t>methods</a:t>
            </a:r>
            <a:r>
              <a:rPr lang="en-US" sz="2400" dirty="0"/>
              <a:t>.</a:t>
            </a:r>
            <a:endParaRPr lang="en-US" sz="2400" b="1"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67000"/>
            <a:ext cx="6019800" cy="3962400"/>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739895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Scrum Methodology</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Agile Scrum Methodology</a:t>
            </a:r>
            <a:r>
              <a:rPr lang="en-US" sz="2400" dirty="0"/>
              <a:t> is one of the popular Agile software development </a:t>
            </a:r>
            <a:r>
              <a:rPr lang="en-US" sz="2400" dirty="0" smtClean="0"/>
              <a:t>methods</a:t>
            </a:r>
            <a:r>
              <a:rPr lang="en-US" sz="2400" dirty="0"/>
              <a:t>.</a:t>
            </a:r>
            <a:r>
              <a:rPr lang="en-US" sz="2400" b="1" dirty="0" smtClean="0"/>
              <a:t> </a:t>
            </a:r>
            <a:r>
              <a:rPr lang="en-US" sz="2400" dirty="0"/>
              <a:t>There are some other Agile software development methods but the popular one which is using widely is Agile Scrum Methodology. The Agile Scrum Methodology is a combination of both Incremental and Iterative model for managing product development</a:t>
            </a:r>
            <a:r>
              <a:rPr lang="en-US" sz="2400" dirty="0" smtClean="0"/>
              <a:t>.</a:t>
            </a:r>
          </a:p>
          <a:p>
            <a:pPr marL="0" indent="0">
              <a:buNone/>
            </a:pPr>
            <a:endParaRPr lang="en-US" sz="2400" dirty="0" smtClean="0"/>
          </a:p>
          <a:p>
            <a:pPr marL="0" indent="0">
              <a:buNone/>
            </a:pPr>
            <a:r>
              <a:rPr lang="en-US" sz="2400" dirty="0" smtClean="0"/>
              <a:t>In </a:t>
            </a:r>
            <a:r>
              <a:rPr lang="en-US" sz="2400" dirty="0"/>
              <a:t>Scrum, the project is divided into Sprints.</a:t>
            </a:r>
          </a:p>
          <a:p>
            <a:pPr marL="0" indent="0">
              <a:buNone/>
            </a:pPr>
            <a:endParaRPr lang="en-US" sz="2400"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121617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Scrum Methodology</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Sprint:</a:t>
            </a:r>
            <a:r>
              <a:rPr lang="en-US" sz="2400" dirty="0"/>
              <a:t> Each Sprint has a specified time line (2 weeks to 1 month). This time line will be agreed by a Scrum Team during the Sprint Planning Meeting. Here, User Stories are split in to different modules. End result of every Sprint should be potentially shippable product.</a:t>
            </a:r>
          </a:p>
          <a:p>
            <a:pPr marL="0" indent="0">
              <a:buNone/>
            </a:pPr>
            <a:endParaRPr lang="en-US" sz="2400" dirty="0" smtClean="0"/>
          </a:p>
          <a:p>
            <a:pPr marL="0" indent="0">
              <a:buNone/>
            </a:pPr>
            <a:r>
              <a:rPr lang="en-US" sz="2400" dirty="0" smtClean="0"/>
              <a:t>The </a:t>
            </a:r>
            <a:r>
              <a:rPr lang="en-US" sz="2400" dirty="0"/>
              <a:t>three important aspects involved in Scrum such as </a:t>
            </a:r>
            <a:r>
              <a:rPr lang="en-US" sz="2400" b="1" dirty="0"/>
              <a:t>Roles</a:t>
            </a:r>
            <a:r>
              <a:rPr lang="en-US" sz="2400" dirty="0"/>
              <a:t>, </a:t>
            </a:r>
            <a:r>
              <a:rPr lang="en-US" sz="2400" b="1" dirty="0"/>
              <a:t>Artifacts</a:t>
            </a:r>
            <a:r>
              <a:rPr lang="en-US" sz="2400" dirty="0"/>
              <a:t> and </a:t>
            </a:r>
            <a:r>
              <a:rPr lang="en-US" sz="2400" b="1" dirty="0"/>
              <a:t>Meetings</a:t>
            </a:r>
            <a:r>
              <a:rPr lang="en-US" sz="2400" dirty="0"/>
              <a:t>:</a:t>
            </a:r>
          </a:p>
          <a:p>
            <a:pPr marL="0" indent="0">
              <a:buNone/>
            </a:pPr>
            <a:endParaRPr lang="en-US" sz="2400"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21604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Roles in Agile Scrum</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Product </a:t>
            </a:r>
            <a:r>
              <a:rPr lang="en-US" sz="2400" b="1" dirty="0" smtClean="0"/>
              <a:t>Owner: </a:t>
            </a:r>
            <a:r>
              <a:rPr lang="en-US" sz="2400" dirty="0" smtClean="0"/>
              <a:t>Product </a:t>
            </a:r>
            <a:r>
              <a:rPr lang="en-US" sz="2400" dirty="0"/>
              <a:t>Owner usually represents the Client and acts as a point of contact from Client </a:t>
            </a:r>
            <a:r>
              <a:rPr lang="en-US" sz="2400" dirty="0" smtClean="0"/>
              <a:t>side.</a:t>
            </a:r>
            <a:r>
              <a:rPr lang="en-US" sz="2400" dirty="0"/>
              <a:t> The one who prioritizes the list of Product Backlogs which Scrum Team should finish and release.</a:t>
            </a:r>
          </a:p>
          <a:p>
            <a:pPr marL="0" indent="0">
              <a:buNone/>
            </a:pPr>
            <a:endParaRPr lang="en-US" sz="2400" dirty="0"/>
          </a:p>
          <a:p>
            <a:pPr marL="0" indent="0">
              <a:buNone/>
            </a:pPr>
            <a:endParaRPr lang="en-US" sz="2400" dirty="0"/>
          </a:p>
        </p:txBody>
      </p:sp>
      <p:pic>
        <p:nvPicPr>
          <p:cNvPr id="4" name="Picture 3" descr="Product Backlog">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311047"/>
            <a:ext cx="5105400" cy="3200400"/>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15529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Roles in Agile Scrum</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Scrum </a:t>
            </a:r>
            <a:r>
              <a:rPr lang="en-US" sz="2400" b="1" dirty="0" smtClean="0"/>
              <a:t>Master: </a:t>
            </a:r>
            <a:r>
              <a:rPr lang="en-US" sz="2400" dirty="0" smtClean="0"/>
              <a:t>Scrum </a:t>
            </a:r>
            <a:r>
              <a:rPr lang="en-US" sz="2400" dirty="0"/>
              <a:t>Master acts as a facilitator to the Scrum Development Team. Clarifies the queries and organizes the team from distractions and teach team how to use scrum and also concentrates on Return on Investment (ROI).</a:t>
            </a:r>
          </a:p>
          <a:p>
            <a:pPr marL="0" indent="0">
              <a:buNone/>
            </a:pPr>
            <a:r>
              <a:rPr lang="en-US" sz="2400" dirty="0" smtClean="0"/>
              <a:t>.</a:t>
            </a:r>
            <a:endParaRPr lang="en-US" sz="2400" dirty="0"/>
          </a:p>
          <a:p>
            <a:pPr marL="0" indent="0">
              <a:buNone/>
            </a:pPr>
            <a:endParaRPr lang="en-US" sz="2400" dirty="0"/>
          </a:p>
          <a:p>
            <a:pPr marL="0" indent="0">
              <a:buNone/>
            </a:pPr>
            <a:endParaRPr lang="en-US" sz="2400" dirty="0"/>
          </a:p>
        </p:txBody>
      </p:sp>
      <p:pic>
        <p:nvPicPr>
          <p:cNvPr id="5" name="Picture 4" descr="Scrum Master">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733800"/>
            <a:ext cx="4343400" cy="2438400"/>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175486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Roles in Agile Scrum</a:t>
            </a:r>
            <a:endParaRPr lang="en-IN" dirty="0"/>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Scrum </a:t>
            </a:r>
            <a:r>
              <a:rPr lang="en-US" sz="2400" b="1" dirty="0" smtClean="0"/>
              <a:t>Team: </a:t>
            </a:r>
            <a:r>
              <a:rPr lang="en-US" sz="2400" dirty="0"/>
              <a:t>A cross-functional, self-organizing group of dedicated people (Group of Product Owner, Business Analyst, Developer’s and QA’s). Recommended size of a scrum team is 7 plus or minus 2 </a:t>
            </a:r>
            <a:r>
              <a:rPr lang="en-US" sz="2400" dirty="0" smtClean="0"/>
              <a:t>(i.e., </a:t>
            </a:r>
            <a:r>
              <a:rPr lang="en-US" sz="2400" dirty="0"/>
              <a:t>between 5 to 9 members in a team)</a:t>
            </a:r>
          </a:p>
          <a:p>
            <a:pPr marL="0" indent="0">
              <a:buNone/>
            </a:pPr>
            <a:endParaRPr lang="en-US" sz="2400" dirty="0"/>
          </a:p>
          <a:p>
            <a:pPr marL="0" indent="0">
              <a:buNone/>
            </a:pPr>
            <a:endParaRPr lang="en-US" sz="2400" dirty="0"/>
          </a:p>
          <a:p>
            <a:pPr marL="0" indent="0">
              <a:buNone/>
            </a:pPr>
            <a:endParaRPr lang="en-US" sz="24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22736"/>
            <a:ext cx="5410200" cy="3206663"/>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752975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Testing</a:t>
            </a:r>
            <a:endParaRPr lang="en-IN" dirty="0"/>
          </a:p>
        </p:txBody>
      </p:sp>
      <p:pic>
        <p:nvPicPr>
          <p:cNvPr id="5"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48078" y="1905000"/>
            <a:ext cx="7447844"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435900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STLC</a:t>
            </a:r>
            <a:endParaRPr lang="en-IN" dirty="0"/>
          </a:p>
        </p:txBody>
      </p:sp>
      <p:sp>
        <p:nvSpPr>
          <p:cNvPr id="3" name="Content Placeholder 2"/>
          <p:cNvSpPr>
            <a:spLocks noGrp="1"/>
          </p:cNvSpPr>
          <p:nvPr>
            <p:ph idx="1"/>
          </p:nvPr>
        </p:nvSpPr>
        <p:spPr>
          <a:xfrm>
            <a:off x="755576" y="1772816"/>
            <a:ext cx="7772400" cy="4832176"/>
          </a:xfrm>
        </p:spPr>
        <p:txBody>
          <a:bodyPr/>
          <a:lstStyle/>
          <a:p>
            <a:pPr marL="0" indent="0">
              <a:buNone/>
            </a:pPr>
            <a:r>
              <a:rPr lang="en-US" sz="2400" b="1" dirty="0"/>
              <a:t>Software Test Life Cycle (STLC)</a:t>
            </a:r>
            <a:endParaRPr lang="en-US" sz="2400" dirty="0"/>
          </a:p>
          <a:p>
            <a:pPr marL="0" lvl="0" indent="0">
              <a:buNone/>
            </a:pPr>
            <a:r>
              <a:rPr lang="en-AU" sz="2400" b="1" dirty="0" smtClean="0"/>
              <a:t>1- Requirement </a:t>
            </a:r>
            <a:r>
              <a:rPr lang="en-AU" sz="2400" b="1" dirty="0"/>
              <a:t>Analysis </a:t>
            </a:r>
            <a:endParaRPr lang="en-US" sz="2400" dirty="0"/>
          </a:p>
          <a:p>
            <a:pPr marL="0" indent="0">
              <a:buNone/>
            </a:pPr>
            <a:r>
              <a:rPr lang="en-AU" sz="2400" b="1" dirty="0"/>
              <a:t>Deliverables- </a:t>
            </a:r>
            <a:r>
              <a:rPr lang="en-AU" sz="2400" dirty="0"/>
              <a:t>RTM, Automation Feasibility Result</a:t>
            </a:r>
            <a:endParaRPr lang="en-US" sz="2400" dirty="0"/>
          </a:p>
          <a:p>
            <a:pPr marL="0" lvl="0" indent="0">
              <a:buNone/>
            </a:pPr>
            <a:r>
              <a:rPr lang="en-AU" sz="2400" b="1" dirty="0" smtClean="0"/>
              <a:t>2- Test </a:t>
            </a:r>
            <a:r>
              <a:rPr lang="en-AU" sz="2400" b="1" dirty="0"/>
              <a:t>Planning</a:t>
            </a:r>
            <a:endParaRPr lang="en-US" sz="2400" dirty="0"/>
          </a:p>
          <a:p>
            <a:pPr marL="0" indent="0">
              <a:buNone/>
            </a:pPr>
            <a:r>
              <a:rPr lang="en-AU" sz="2400" b="1" dirty="0"/>
              <a:t>Deliverables</a:t>
            </a:r>
            <a:r>
              <a:rPr lang="en-AU" sz="2400" dirty="0"/>
              <a:t>- Test Plan, Test Strategy</a:t>
            </a:r>
            <a:endParaRPr lang="en-US" sz="2400" dirty="0"/>
          </a:p>
          <a:p>
            <a:pPr marL="0" lvl="0" indent="0">
              <a:buNone/>
            </a:pPr>
            <a:r>
              <a:rPr lang="en-AU" sz="2400" b="1" dirty="0" smtClean="0"/>
              <a:t>3- Test </a:t>
            </a:r>
            <a:r>
              <a:rPr lang="en-AU" sz="2400" b="1" dirty="0"/>
              <a:t>Designing</a:t>
            </a:r>
            <a:endParaRPr lang="en-US" sz="2400" dirty="0"/>
          </a:p>
          <a:p>
            <a:pPr marL="0" indent="0">
              <a:buNone/>
            </a:pPr>
            <a:r>
              <a:rPr lang="en-AU" sz="2400" b="1" dirty="0"/>
              <a:t>Deliverables- </a:t>
            </a:r>
            <a:r>
              <a:rPr lang="en-AU" sz="2400" dirty="0"/>
              <a:t>Test Case, Test Data</a:t>
            </a:r>
            <a:endParaRPr lang="en-US" sz="2400" dirty="0"/>
          </a:p>
          <a:p>
            <a:pPr marL="0" lvl="0" indent="0">
              <a:buNone/>
            </a:pPr>
            <a:r>
              <a:rPr lang="en-AU" sz="2400" b="1" dirty="0" smtClean="0"/>
              <a:t>4- Test </a:t>
            </a:r>
            <a:r>
              <a:rPr lang="en-AU" sz="2400" b="1" dirty="0"/>
              <a:t>Environment </a:t>
            </a:r>
            <a:r>
              <a:rPr lang="en-AU" sz="2400" b="1" dirty="0" smtClean="0"/>
              <a:t>Setup</a:t>
            </a:r>
          </a:p>
          <a:p>
            <a:pPr marL="0" indent="0">
              <a:buNone/>
            </a:pPr>
            <a:r>
              <a:rPr lang="en-AU" sz="2400" b="1" dirty="0"/>
              <a:t>Deliverables- </a:t>
            </a:r>
            <a:r>
              <a:rPr lang="en-AU" sz="2400" dirty="0"/>
              <a:t>Environment Ready, Smoke Test Result</a:t>
            </a:r>
            <a:endParaRPr lang="en-US" sz="2400" dirty="0"/>
          </a:p>
          <a:p>
            <a:pPr marL="0" lvl="0" indent="0">
              <a:buNone/>
            </a:pPr>
            <a:endParaRPr lang="en-US" sz="2400" dirty="0"/>
          </a:p>
        </p:txBody>
      </p:sp>
      <p:sp>
        <p:nvSpPr>
          <p:cNvPr id="4" name="Footer Placeholder 3"/>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527629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STLC</a:t>
            </a:r>
            <a:endParaRPr lang="en-IN" dirty="0"/>
          </a:p>
        </p:txBody>
      </p:sp>
      <p:sp>
        <p:nvSpPr>
          <p:cNvPr id="3" name="Content Placeholder 2"/>
          <p:cNvSpPr>
            <a:spLocks noGrp="1"/>
          </p:cNvSpPr>
          <p:nvPr>
            <p:ph idx="1"/>
          </p:nvPr>
        </p:nvSpPr>
        <p:spPr>
          <a:xfrm>
            <a:off x="755576" y="1772816"/>
            <a:ext cx="7772400" cy="4832176"/>
          </a:xfrm>
        </p:spPr>
        <p:txBody>
          <a:bodyPr/>
          <a:lstStyle/>
          <a:p>
            <a:pPr marL="0" lvl="0" indent="0">
              <a:buNone/>
            </a:pPr>
            <a:r>
              <a:rPr lang="en-AU" sz="2400" b="1" dirty="0" smtClean="0"/>
              <a:t>5- Test </a:t>
            </a:r>
            <a:r>
              <a:rPr lang="en-AU" sz="2400" b="1" dirty="0"/>
              <a:t>Execution</a:t>
            </a:r>
            <a:endParaRPr lang="en-US" sz="2400" dirty="0"/>
          </a:p>
          <a:p>
            <a:pPr marL="0" indent="0">
              <a:buNone/>
            </a:pPr>
            <a:r>
              <a:rPr lang="en-AU" sz="2400" b="1" dirty="0"/>
              <a:t>Deliverables- </a:t>
            </a:r>
            <a:r>
              <a:rPr lang="en-AU" sz="2400" dirty="0"/>
              <a:t>Test Case results (Pass/Fail)</a:t>
            </a:r>
            <a:endParaRPr lang="en-US" sz="2400" dirty="0"/>
          </a:p>
          <a:p>
            <a:pPr marL="0" lvl="0" indent="0">
              <a:buNone/>
            </a:pPr>
            <a:r>
              <a:rPr lang="en-AU" sz="2400" b="1" dirty="0" smtClean="0"/>
              <a:t>6- Test </a:t>
            </a:r>
            <a:r>
              <a:rPr lang="en-AU" sz="2400" b="1" dirty="0"/>
              <a:t>Closure</a:t>
            </a:r>
            <a:endParaRPr lang="en-US" sz="2400" dirty="0"/>
          </a:p>
          <a:p>
            <a:pPr marL="0" indent="0">
              <a:buNone/>
            </a:pPr>
            <a:r>
              <a:rPr lang="en-AU" sz="2400" b="1" dirty="0"/>
              <a:t>Deliverables- </a:t>
            </a:r>
            <a:r>
              <a:rPr lang="en-AU" sz="2400" dirty="0"/>
              <a:t>Completed RTM with results, TC updated with results, Defect  Report</a:t>
            </a:r>
            <a:endParaRPr lang="en-US" sz="2400" dirty="0"/>
          </a:p>
          <a:p>
            <a:pPr marL="0" indent="0">
              <a:buNone/>
            </a:pPr>
            <a:endParaRPr lang="en-IN" sz="2800" dirty="0"/>
          </a:p>
        </p:txBody>
      </p:sp>
      <p:sp>
        <p:nvSpPr>
          <p:cNvPr id="4" name="Footer Placeholder 3"/>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011171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a:t>
            </a:r>
            <a:endParaRPr lang="en-IN" dirty="0"/>
          </a:p>
        </p:txBody>
      </p:sp>
      <p:sp>
        <p:nvSpPr>
          <p:cNvPr id="6" name="Content Placeholder 5"/>
          <p:cNvSpPr>
            <a:spLocks noGrp="1"/>
          </p:cNvSpPr>
          <p:nvPr>
            <p:ph idx="1"/>
          </p:nvPr>
        </p:nvSpPr>
        <p:spPr>
          <a:xfrm>
            <a:off x="685800" y="1828800"/>
            <a:ext cx="7772400" cy="4267200"/>
          </a:xfrm>
        </p:spPr>
        <p:txBody>
          <a:bodyPr>
            <a:normAutofit/>
          </a:bodyPr>
          <a:lstStyle/>
          <a:p>
            <a:r>
              <a:rPr lang="en-US" sz="2400" dirty="0"/>
              <a:t>Each phase of SDLC produces deliverables required by the next phase in the life cycle. Requirements are translated into design. Code is produced according to the design. Testing should be done on a developed product based on requirement. Deployment should be done once the testing was </a:t>
            </a:r>
            <a:r>
              <a:rPr lang="en-US" sz="2400" dirty="0" smtClean="0"/>
              <a:t>completed</a:t>
            </a:r>
          </a:p>
          <a:p>
            <a:endParaRPr lang="en-US" sz="2400" dirty="0" smtClean="0"/>
          </a:p>
          <a:p>
            <a:r>
              <a:rPr lang="en-US" sz="2400" dirty="0" smtClean="0"/>
              <a:t>It </a:t>
            </a:r>
            <a:r>
              <a:rPr lang="en-US" sz="2400" dirty="0"/>
              <a:t>aims to produce a high-quality system that meets or exceeds customer expectations, works effectively and efficiently in the current and planned information technology infrastructure</a:t>
            </a:r>
          </a:p>
          <a:p>
            <a:endParaRPr lang="en-US"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6397849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Deliverable</a:t>
            </a:r>
            <a:endParaRPr lang="en-IN" dirty="0"/>
          </a:p>
        </p:txBody>
      </p:sp>
      <p:sp>
        <p:nvSpPr>
          <p:cNvPr id="3" name="Content Placeholder 2"/>
          <p:cNvSpPr>
            <a:spLocks noGrp="1"/>
          </p:cNvSpPr>
          <p:nvPr>
            <p:ph idx="1"/>
          </p:nvPr>
        </p:nvSpPr>
        <p:spPr>
          <a:xfrm>
            <a:off x="755576" y="1772816"/>
            <a:ext cx="7772400" cy="4832176"/>
          </a:xfrm>
        </p:spPr>
        <p:txBody>
          <a:bodyPr/>
          <a:lstStyle/>
          <a:p>
            <a:pPr marL="0" indent="0">
              <a:buNone/>
            </a:pPr>
            <a:r>
              <a:rPr lang="en-US" sz="2400" b="1" dirty="0"/>
              <a:t>Test Deliverable:</a:t>
            </a:r>
            <a:r>
              <a:rPr lang="en-US" sz="2400" dirty="0"/>
              <a:t> Test Deliverables are the test artifacts which are given to the stakeholders of a software project during the SDLC (Software Development Life Cycle</a:t>
            </a:r>
            <a:r>
              <a:rPr lang="en-US" sz="2400" dirty="0" smtClean="0"/>
              <a:t>)</a:t>
            </a:r>
            <a:endParaRPr lang="en-US" sz="2400" dirty="0"/>
          </a:p>
          <a:p>
            <a:pPr marL="0" indent="0">
              <a:buNone/>
            </a:pPr>
            <a:endParaRPr lang="en-IN" sz="28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24514"/>
            <a:ext cx="6324599" cy="3581400"/>
          </a:xfrm>
          <a:prstGeom prst="rect">
            <a:avLst/>
          </a:prstGeom>
          <a:noFill/>
          <a:ln>
            <a:noFill/>
          </a:ln>
        </p:spPr>
      </p:pic>
      <p:sp>
        <p:nvSpPr>
          <p:cNvPr id="5" name="Footer Placeholder 4"/>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115550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Deliverable</a:t>
            </a:r>
            <a:endParaRPr lang="en-IN" dirty="0"/>
          </a:p>
        </p:txBody>
      </p:sp>
      <p:sp>
        <p:nvSpPr>
          <p:cNvPr id="3" name="Content Placeholder 2"/>
          <p:cNvSpPr>
            <a:spLocks noGrp="1"/>
          </p:cNvSpPr>
          <p:nvPr>
            <p:ph idx="1"/>
          </p:nvPr>
        </p:nvSpPr>
        <p:spPr>
          <a:xfrm>
            <a:off x="755576" y="1772816"/>
            <a:ext cx="7772400" cy="4832176"/>
          </a:xfrm>
        </p:spPr>
        <p:txBody>
          <a:bodyPr>
            <a:normAutofit/>
          </a:bodyPr>
          <a:lstStyle/>
          <a:p>
            <a:pPr marL="0" indent="0">
              <a:buNone/>
            </a:pPr>
            <a:r>
              <a:rPr lang="en-US" sz="2800" dirty="0"/>
              <a:t>The following are list of test deliverables:</a:t>
            </a:r>
            <a:endParaRPr lang="en-US" sz="2800" b="1" dirty="0"/>
          </a:p>
          <a:p>
            <a:pPr marL="0" indent="0">
              <a:buNone/>
            </a:pPr>
            <a:r>
              <a:rPr lang="en-US" sz="2800" dirty="0"/>
              <a:t>1. Test Strategy</a:t>
            </a:r>
            <a:br>
              <a:rPr lang="en-US" sz="2800" dirty="0"/>
            </a:br>
            <a:r>
              <a:rPr lang="en-US" sz="2800" dirty="0"/>
              <a:t>2. Test Plan</a:t>
            </a:r>
            <a:br>
              <a:rPr lang="en-US" sz="2800" dirty="0"/>
            </a:br>
            <a:r>
              <a:rPr lang="en-US" sz="2800" dirty="0"/>
              <a:t>3. Effort Estimation Report</a:t>
            </a:r>
            <a:br>
              <a:rPr lang="en-US" sz="2800" dirty="0"/>
            </a:br>
            <a:r>
              <a:rPr lang="en-US" sz="2800" dirty="0"/>
              <a:t>4. Test Scenarios</a:t>
            </a:r>
            <a:br>
              <a:rPr lang="en-US" sz="2800" dirty="0"/>
            </a:br>
            <a:r>
              <a:rPr lang="en-US" sz="2800" dirty="0"/>
              <a:t>5. Test </a:t>
            </a:r>
            <a:r>
              <a:rPr lang="en-US" sz="2800" dirty="0" smtClean="0"/>
              <a:t>Cases</a:t>
            </a:r>
            <a:r>
              <a:rPr lang="en-US" sz="2800" dirty="0"/>
              <a:t>/</a:t>
            </a:r>
            <a:r>
              <a:rPr lang="en-US" sz="2800" dirty="0" smtClean="0"/>
              <a:t>Scripts</a:t>
            </a:r>
            <a:r>
              <a:rPr lang="en-US" sz="2800" dirty="0"/>
              <a:t/>
            </a:r>
            <a:br>
              <a:rPr lang="en-US" sz="2800" dirty="0"/>
            </a:br>
            <a:r>
              <a:rPr lang="en-US" sz="2800" dirty="0"/>
              <a:t>6. Test Data</a:t>
            </a:r>
            <a:br>
              <a:rPr lang="en-US" sz="2800" dirty="0"/>
            </a:br>
            <a:r>
              <a:rPr lang="en-US" sz="2800" dirty="0"/>
              <a:t>7. Requirement Traceability Matrix (RTM</a:t>
            </a:r>
            <a:r>
              <a:rPr lang="en-US" sz="2800" dirty="0" smtClean="0"/>
              <a:t>)</a:t>
            </a:r>
            <a:r>
              <a:rPr lang="en-US" sz="2800" dirty="0"/>
              <a:t/>
            </a:r>
            <a:br>
              <a:rPr lang="en-US" sz="2800" dirty="0"/>
            </a:br>
            <a:r>
              <a:rPr lang="en-US" sz="2800" dirty="0"/>
              <a:t>8. Defect Report/Bug Report</a:t>
            </a:r>
            <a:br>
              <a:rPr lang="en-US" sz="2800" dirty="0"/>
            </a:br>
            <a:r>
              <a:rPr lang="en-US" sz="2800" dirty="0"/>
              <a:t>9. Test Execution Report</a:t>
            </a:r>
            <a:br>
              <a:rPr lang="en-US" sz="2800" dirty="0"/>
            </a:br>
            <a:endParaRPr lang="en-IN" sz="2800" dirty="0"/>
          </a:p>
        </p:txBody>
      </p:sp>
      <p:sp>
        <p:nvSpPr>
          <p:cNvPr id="4" name="Footer Placeholder 3"/>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325161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Deliverable</a:t>
            </a:r>
            <a:endParaRPr lang="en-IN" dirty="0"/>
          </a:p>
        </p:txBody>
      </p:sp>
      <p:sp>
        <p:nvSpPr>
          <p:cNvPr id="3" name="Content Placeholder 2"/>
          <p:cNvSpPr>
            <a:spLocks noGrp="1"/>
          </p:cNvSpPr>
          <p:nvPr>
            <p:ph idx="1"/>
          </p:nvPr>
        </p:nvSpPr>
        <p:spPr>
          <a:xfrm>
            <a:off x="755576" y="1772816"/>
            <a:ext cx="7772400" cy="4832176"/>
          </a:xfrm>
        </p:spPr>
        <p:txBody>
          <a:bodyPr/>
          <a:lstStyle/>
          <a:p>
            <a:pPr marL="0" indent="0">
              <a:buNone/>
            </a:pPr>
            <a:r>
              <a:rPr lang="en-US" sz="2800" dirty="0" smtClean="0"/>
              <a:t>10</a:t>
            </a:r>
            <a:r>
              <a:rPr lang="en-US" sz="2800" dirty="0"/>
              <a:t>. Graphs and Metrics</a:t>
            </a:r>
            <a:br>
              <a:rPr lang="en-US" sz="2800" dirty="0"/>
            </a:br>
            <a:r>
              <a:rPr lang="en-US" sz="2800" dirty="0"/>
              <a:t>11. Test summary report</a:t>
            </a:r>
            <a:br>
              <a:rPr lang="en-US" sz="2800" dirty="0"/>
            </a:br>
            <a:r>
              <a:rPr lang="en-US" sz="2800" dirty="0"/>
              <a:t>12. Test incident report</a:t>
            </a:r>
            <a:br>
              <a:rPr lang="en-US" sz="2800" dirty="0"/>
            </a:br>
            <a:r>
              <a:rPr lang="en-US" sz="2800" dirty="0"/>
              <a:t>13. Test closure report</a:t>
            </a:r>
            <a:br>
              <a:rPr lang="en-US" sz="2800" dirty="0"/>
            </a:br>
            <a:r>
              <a:rPr lang="en-US" sz="2800" dirty="0"/>
              <a:t>14. Release Note</a:t>
            </a:r>
            <a:br>
              <a:rPr lang="en-US" sz="2800" dirty="0"/>
            </a:br>
            <a:r>
              <a:rPr lang="en-US" sz="2800" dirty="0"/>
              <a:t>15. Installation/configuration guide</a:t>
            </a:r>
            <a:br>
              <a:rPr lang="en-US" sz="2800" dirty="0"/>
            </a:br>
            <a:r>
              <a:rPr lang="en-US" sz="2800" dirty="0"/>
              <a:t>16. User guide</a:t>
            </a:r>
            <a:br>
              <a:rPr lang="en-US" sz="2800" dirty="0"/>
            </a:br>
            <a:r>
              <a:rPr lang="en-US" sz="2800" dirty="0"/>
              <a:t>17. Test status report</a:t>
            </a:r>
            <a:br>
              <a:rPr lang="en-US" sz="2800" dirty="0"/>
            </a:br>
            <a:r>
              <a:rPr lang="en-US" sz="2800" dirty="0"/>
              <a:t>18. Weekly status report (Project manager to client)</a:t>
            </a:r>
          </a:p>
          <a:p>
            <a:pPr marL="0" indent="0">
              <a:buNone/>
            </a:pPr>
            <a:endParaRPr lang="en-IN" sz="2800" dirty="0"/>
          </a:p>
        </p:txBody>
      </p:sp>
      <p:sp>
        <p:nvSpPr>
          <p:cNvPr id="4" name="Footer Placeholder 3"/>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5995450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571500"/>
            <a:ext cx="8763000" cy="6134100"/>
          </a:xfrm>
          <a:prstGeom prst="rect">
            <a:avLst/>
          </a:prstGeom>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181368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7190" y="2967335"/>
            <a:ext cx="3069623"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51337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 Phases</a:t>
            </a:r>
            <a:endParaRPr lang="en-IN"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2118034" y="2281018"/>
            <a:ext cx="4952381" cy="3153215"/>
          </a:xfrm>
          <a:prstGeom prst="rect">
            <a:avLst/>
          </a:prstGeom>
          <a:noFill/>
          <a:ln>
            <a:noFill/>
          </a:ln>
        </p:spPr>
      </p:pic>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724661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 </a:t>
            </a:r>
            <a:r>
              <a:rPr lang="en-IN" dirty="0"/>
              <a:t>Phases</a:t>
            </a:r>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a:t>Requirement Phase:</a:t>
            </a:r>
          </a:p>
          <a:p>
            <a:pPr marL="0" indent="0">
              <a:buNone/>
            </a:pPr>
            <a:r>
              <a:rPr lang="en-US" sz="2400" dirty="0"/>
              <a:t>Requirement gathering and analysis is the most important phase in software development lifecycle. Business Analyst collects the requirement from the Customer/Client as per the clients business needs and documents the requirements in the Business Requirement Specification (BRS) (document name varies depends upon the Organization. Some examples are Customer Requirement Specification (CRS), Business Specification (BS) etc., and provide the same to Development Team</a:t>
            </a:r>
            <a:r>
              <a:rPr lang="en-US" sz="2800" dirty="0"/>
              <a:t>.</a:t>
            </a:r>
          </a:p>
          <a:p>
            <a:pPr marL="0" indent="0">
              <a:buNone/>
            </a:pPr>
            <a:endParaRPr lang="en-US"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427874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 </a:t>
            </a:r>
            <a:r>
              <a:rPr lang="en-IN" dirty="0"/>
              <a:t>Phases</a:t>
            </a:r>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a:t>Analysis Phase:</a:t>
            </a:r>
          </a:p>
          <a:p>
            <a:pPr marL="0" indent="0">
              <a:buNone/>
            </a:pPr>
            <a:r>
              <a:rPr lang="en-US" sz="2400" dirty="0"/>
              <a:t>Once the requirement gathering and analysis is done the next step is to define and document the product requirements and get them approved by the customer. This is done through SRS (Software Requirement Specification) document. SRS consists of all the product requirements to be designed and developed during the project life cycle. Key people involved in this phase are Project Manager, Business Analysist and Senior members of the Team. The outcome of this phase is Software Requirement Specification.</a:t>
            </a:r>
            <a:endParaRPr lang="en-US" dirty="0"/>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1618548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 </a:t>
            </a:r>
            <a:r>
              <a:rPr lang="en-IN" dirty="0"/>
              <a:t>Phases</a:t>
            </a:r>
          </a:p>
        </p:txBody>
      </p:sp>
      <p:sp>
        <p:nvSpPr>
          <p:cNvPr id="6" name="Content Placeholder 5"/>
          <p:cNvSpPr>
            <a:spLocks noGrp="1"/>
          </p:cNvSpPr>
          <p:nvPr>
            <p:ph idx="1"/>
          </p:nvPr>
        </p:nvSpPr>
        <p:spPr>
          <a:xfrm>
            <a:off x="685800" y="1828800"/>
            <a:ext cx="7772400" cy="4267200"/>
          </a:xfrm>
        </p:spPr>
        <p:txBody>
          <a:bodyPr>
            <a:normAutofit/>
          </a:bodyPr>
          <a:lstStyle/>
          <a:p>
            <a:pPr marL="0" indent="0">
              <a:buNone/>
            </a:pPr>
            <a:r>
              <a:rPr lang="en-US" sz="2400" b="1" dirty="0"/>
              <a:t>Design Phase:</a:t>
            </a:r>
          </a:p>
          <a:p>
            <a:pPr marL="0" indent="0">
              <a:buNone/>
            </a:pPr>
            <a:r>
              <a:rPr lang="en-US" sz="2400" dirty="0"/>
              <a:t>It has two steps:</a:t>
            </a:r>
            <a:br>
              <a:rPr lang="en-US" sz="2400" dirty="0"/>
            </a:br>
            <a:r>
              <a:rPr lang="en-US" sz="2400" b="1" dirty="0"/>
              <a:t>HLD – High Level Design</a:t>
            </a:r>
            <a:r>
              <a:rPr lang="en-US" sz="2400" dirty="0"/>
              <a:t> – It gives the architecture of the software product to be developed and is done by architects and senior developers</a:t>
            </a:r>
            <a:br>
              <a:rPr lang="en-US" sz="2400" dirty="0"/>
            </a:br>
            <a:r>
              <a:rPr lang="en-US" sz="2400" b="1" dirty="0"/>
              <a:t>LLD – Low Level Design – </a:t>
            </a:r>
            <a:r>
              <a:rPr lang="en-US" sz="2400" dirty="0"/>
              <a:t>It is done by senior developers. It describes how each and every feature in the product should work and how every component should work. Here, only the design will be there and not the code</a:t>
            </a:r>
            <a:br>
              <a:rPr lang="en-US" sz="2400" dirty="0"/>
            </a:br>
            <a:r>
              <a:rPr lang="en-US" sz="2400" dirty="0"/>
              <a:t>The outcome from this phase is High Level Document and Low Level Document which works as an input to the next phase</a:t>
            </a:r>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2447923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 </a:t>
            </a:r>
            <a:r>
              <a:rPr lang="en-IN" dirty="0"/>
              <a:t>Phases</a:t>
            </a: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t>Development Phase:</a:t>
            </a:r>
          </a:p>
          <a:p>
            <a:pPr marL="0" indent="0">
              <a:buNone/>
            </a:pPr>
            <a:r>
              <a:rPr lang="en-US" sz="2400" dirty="0"/>
              <a:t>Developers of all levels (seniors, juniors, </a:t>
            </a:r>
            <a:r>
              <a:rPr lang="en-US" sz="2400" dirty="0" smtClean="0"/>
              <a:t>fresher's) </a:t>
            </a:r>
            <a:r>
              <a:rPr lang="en-US" sz="2400" dirty="0"/>
              <a:t>involved in this phase. This is the phase where we start building the software and start writing the code for the product. The outcome from this phase is Source Code Document (SCD) and the developed product.</a:t>
            </a:r>
          </a:p>
        </p:txBody>
      </p:sp>
      <p:sp>
        <p:nvSpPr>
          <p:cNvPr id="3" name="Footer Placeholder 2"/>
          <p:cNvSpPr>
            <a:spLocks noGrp="1"/>
          </p:cNvSpPr>
          <p:nvPr>
            <p:ph type="ftr" sz="quarter" idx="11"/>
          </p:nvPr>
        </p:nvSpPr>
        <p:spPr/>
        <p:txBody>
          <a:bodyPr/>
          <a:lstStyle/>
          <a:p>
            <a:r>
              <a:rPr lang="en-US" altLang="en-US" smtClean="0"/>
              <a:t>By Dinesh Kumar</a:t>
            </a:r>
            <a:endParaRPr lang="en-US" altLang="en-US" dirty="0"/>
          </a:p>
        </p:txBody>
      </p:sp>
    </p:spTree>
    <p:extLst>
      <p:ext uri="{BB962C8B-B14F-4D97-AF65-F5344CB8AC3E}">
        <p14:creationId xmlns:p14="http://schemas.microsoft.com/office/powerpoint/2010/main" val="3167182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406</TotalTime>
  <Words>1537</Words>
  <Application>Microsoft Office PowerPoint</Application>
  <PresentationFormat>On-screen Show (4:3)</PresentationFormat>
  <Paragraphs>253</Paragraphs>
  <Slides>44</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Calibri</vt:lpstr>
      <vt:lpstr>Calibri Light</vt:lpstr>
      <vt:lpstr>Retrospect</vt:lpstr>
      <vt:lpstr>SDLC</vt:lpstr>
      <vt:lpstr>SDLC</vt:lpstr>
      <vt:lpstr>SDLC</vt:lpstr>
      <vt:lpstr>SDLC</vt:lpstr>
      <vt:lpstr>SDLC Phases</vt:lpstr>
      <vt:lpstr>SDLC Phases</vt:lpstr>
      <vt:lpstr>SDLC Phases</vt:lpstr>
      <vt:lpstr>SDLC Phases</vt:lpstr>
      <vt:lpstr>SDLC Phases</vt:lpstr>
      <vt:lpstr>SDLS Phases</vt:lpstr>
      <vt:lpstr>SDLS Phases</vt:lpstr>
      <vt:lpstr>SDLS Models</vt:lpstr>
      <vt:lpstr>Waterfall Model</vt:lpstr>
      <vt:lpstr>Waterfall Model</vt:lpstr>
      <vt:lpstr>Waterfall Model</vt:lpstr>
      <vt:lpstr>Waterfall Model</vt:lpstr>
      <vt:lpstr>Waterfall Model</vt:lpstr>
      <vt:lpstr>Prototype Model</vt:lpstr>
      <vt:lpstr>Prototype Model</vt:lpstr>
      <vt:lpstr>Prototype Model</vt:lpstr>
      <vt:lpstr>Spiral Model</vt:lpstr>
      <vt:lpstr>Spiral Model</vt:lpstr>
      <vt:lpstr>Spiral Model</vt:lpstr>
      <vt:lpstr>Spiral Model</vt:lpstr>
      <vt:lpstr>V Model</vt:lpstr>
      <vt:lpstr>V Model</vt:lpstr>
      <vt:lpstr>V Model</vt:lpstr>
      <vt:lpstr>V Model</vt:lpstr>
      <vt:lpstr>V Model</vt:lpstr>
      <vt:lpstr>V Model</vt:lpstr>
      <vt:lpstr>Agile Scrum Methodology</vt:lpstr>
      <vt:lpstr>Agile Scrum Methodology</vt:lpstr>
      <vt:lpstr>Agile Scrum Methodology</vt:lpstr>
      <vt:lpstr>Roles in Agile Scrum</vt:lpstr>
      <vt:lpstr>Roles in Agile Scrum</vt:lpstr>
      <vt:lpstr>Roles in Agile Scrum</vt:lpstr>
      <vt:lpstr>Software Testing</vt:lpstr>
      <vt:lpstr>STLC</vt:lpstr>
      <vt:lpstr>STLC</vt:lpstr>
      <vt:lpstr>Test Deliverable</vt:lpstr>
      <vt:lpstr>Test Deliverable</vt:lpstr>
      <vt:lpstr>Test Deliverable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Dinesh Kumar</cp:lastModifiedBy>
  <cp:revision>56</cp:revision>
  <dcterms:created xsi:type="dcterms:W3CDTF">2006-08-16T00:00:00Z</dcterms:created>
  <dcterms:modified xsi:type="dcterms:W3CDTF">2019-05-25T01:18:43Z</dcterms:modified>
</cp:coreProperties>
</file>