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42"/>
  </p:notesMasterIdLst>
  <p:sldIdLst>
    <p:sldId id="256" r:id="rId8"/>
    <p:sldId id="258" r:id="rId9"/>
    <p:sldId id="267" r:id="rId10"/>
    <p:sldId id="257" r:id="rId11"/>
    <p:sldId id="270" r:id="rId12"/>
    <p:sldId id="260" r:id="rId13"/>
    <p:sldId id="269" r:id="rId14"/>
    <p:sldId id="261" r:id="rId15"/>
    <p:sldId id="262" r:id="rId16"/>
    <p:sldId id="268" r:id="rId17"/>
    <p:sldId id="263" r:id="rId18"/>
    <p:sldId id="264" r:id="rId19"/>
    <p:sldId id="265" r:id="rId20"/>
    <p:sldId id="266" r:id="rId21"/>
    <p:sldId id="272" r:id="rId22"/>
    <p:sldId id="273" r:id="rId23"/>
    <p:sldId id="274" r:id="rId24"/>
    <p:sldId id="275" r:id="rId25"/>
    <p:sldId id="276" r:id="rId26"/>
    <p:sldId id="277" r:id="rId27"/>
    <p:sldId id="278" r:id="rId28"/>
    <p:sldId id="279" r:id="rId29"/>
    <p:sldId id="280" r:id="rId30"/>
    <p:sldId id="281" r:id="rId31"/>
    <p:sldId id="284" r:id="rId32"/>
    <p:sldId id="285" r:id="rId33"/>
    <p:sldId id="286"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7</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2822ED1-DA03-491E-B49D-0418128BAD6F}">
      <dgm:prSet custT="1"/>
      <dgm:spPr/>
      <dgm:t>
        <a:bodyPr/>
        <a:lstStyle/>
        <a:p>
          <a:r>
            <a:rPr lang="en-US" sz="2000" dirty="0" smtClean="0"/>
            <a:t>HIGH-LEVEL INSERT,UPDATE AND DELETE</a:t>
          </a:r>
          <a:endParaRPr lang="en-US" sz="2000" dirty="0"/>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3606EA87-72E5-49C4-A382-B4CACD4EE318}" srcId="{98A79265-DB18-4041-8500-1BB3E16D93B0}" destId="{42822ED1-DA03-491E-B49D-0418128BAD6F}" srcOrd="0" destOrd="0" parTransId="{DD48F918-2A5A-4CF4-A594-9FFC9220437F}" sibTransId="{E0195002-05BA-4441-8532-6529116CF99E}"/>
    <dgm:cxn modelId="{B8665319-331B-4145-98B9-B4C35411A4A4}" type="presOf" srcId="{42822ED1-DA03-491E-B49D-0418128BAD6F}"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E80E5F2B-FB32-42E4-B3C4-568E2B8CD2E1}" type="presOf" srcId="{AF4F026A-3BD6-49C2-AAEF-E49F57E9DD58}" destId="{10DB14C0-BB47-40C2-8766-888CE06EA023}" srcOrd="0" destOrd="0" presId="urn:microsoft.com/office/officeart/2005/8/layout/chevron2"/>
    <dgm:cxn modelId="{F2383DD3-5A29-449E-8B34-5E8ABA839B43}" type="presOf" srcId="{98A79265-DB18-4041-8500-1BB3E16D93B0}" destId="{758C1989-8D44-4DA7-8978-62A57BA4E00C}" srcOrd="0" destOrd="0" presId="urn:microsoft.com/office/officeart/2005/8/layout/chevron2"/>
    <dgm:cxn modelId="{6314DB36-974C-4D3F-A12A-F50094CBB9A2}" type="presParOf" srcId="{10DB14C0-BB47-40C2-8766-888CE06EA023}" destId="{5CEBA999-399B-4561-A1BC-37A31F27BF51}" srcOrd="0" destOrd="0" presId="urn:microsoft.com/office/officeart/2005/8/layout/chevron2"/>
    <dgm:cxn modelId="{65629449-745F-4700-B8F9-017CC18032FF}" type="presParOf" srcId="{5CEBA999-399B-4561-A1BC-37A31F27BF51}" destId="{758C1989-8D44-4DA7-8978-62A57BA4E00C}" srcOrd="0" destOrd="0" presId="urn:microsoft.com/office/officeart/2005/8/layout/chevron2"/>
    <dgm:cxn modelId="{3A794CFE-FAE6-45FF-A9F5-A95670047673}"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8</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LOGICAL DATA INDEPENDENCE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BD914AF0-567A-4949-A9BA-5E2AB49E3456}"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ACED1842-1DB6-403B-A709-16C864253B67}" type="presOf" srcId="{AF4F026A-3BD6-49C2-AAEF-E49F57E9DD58}" destId="{10DB14C0-BB47-40C2-8766-888CE06EA023}" srcOrd="0" destOrd="0" presId="urn:microsoft.com/office/officeart/2005/8/layout/chevron2"/>
    <dgm:cxn modelId="{E286AEBA-1A90-4FB7-8B0F-2B0BAFA6B7A2}" type="presOf" srcId="{47794A0C-EFA1-4E43-8F2E-EED1FD0F32E7}" destId="{736B6969-0BDC-4182-ACB3-513F4EA7489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472E1540-38CA-4F2D-8EBA-1F9B021AFFC8}" type="presParOf" srcId="{10DB14C0-BB47-40C2-8766-888CE06EA023}" destId="{5CEBA999-399B-4561-A1BC-37A31F27BF51}" srcOrd="0" destOrd="0" presId="urn:microsoft.com/office/officeart/2005/8/layout/chevron2"/>
    <dgm:cxn modelId="{54DCF52A-5552-4B27-A9BD-003070944068}" type="presParOf" srcId="{5CEBA999-399B-4561-A1BC-37A31F27BF51}" destId="{758C1989-8D44-4DA7-8978-62A57BA4E00C}" srcOrd="0" destOrd="0" presId="urn:microsoft.com/office/officeart/2005/8/layout/chevron2"/>
    <dgm:cxn modelId="{AA65A9C6-0B5F-435F-BE58-88AB840BFB73}"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42822ED1-DA03-491E-B49D-0418128BAD6F}">
      <dgm:prSet custT="1"/>
      <dgm:spPr/>
      <dgm:t>
        <a:bodyPr/>
        <a:lstStyle/>
        <a:p>
          <a:r>
            <a:rPr lang="en-US" sz="2000" dirty="0" smtClean="0"/>
            <a:t>PHYSICAL DATA INDEPENDENCE</a:t>
          </a:r>
          <a:endParaRPr lang="en-US" sz="2000" dirty="0"/>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98A79265-DB18-4041-8500-1BB3E16D93B0}">
      <dgm:prSet/>
      <dgm:spPr/>
      <dgm:t>
        <a:bodyPr/>
        <a:lstStyle/>
        <a:p>
          <a:pPr rtl="0"/>
          <a:r>
            <a:rPr lang="en-US" b="1" dirty="0" smtClean="0"/>
            <a:t>RULE 9</a:t>
          </a:r>
          <a:endParaRPr lang="en-US" b="1" dirty="0"/>
        </a:p>
      </dgm:t>
    </dgm:pt>
    <dgm:pt modelId="{D0C6F05F-D16C-4587-8ABD-7143A8539982}" type="sibTrans" cxnId="{FA159A28-DE3B-44C7-A4D9-B2874297A325}">
      <dgm:prSet/>
      <dgm:spPr/>
      <dgm:t>
        <a:bodyPr/>
        <a:lstStyle/>
        <a:p>
          <a:endParaRPr lang="en-US"/>
        </a:p>
      </dgm:t>
    </dgm:pt>
    <dgm:pt modelId="{5776C6BA-572A-40AB-813F-37FD965AB0E3}" type="parTrans" cxnId="{FA159A28-DE3B-44C7-A4D9-B2874297A325}">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067208AF-0F36-4711-A882-F5BCE2ACBC44}" type="presOf" srcId="{98A79265-DB18-4041-8500-1BB3E16D93B0}" destId="{758C1989-8D44-4DA7-8978-62A57BA4E00C}" srcOrd="0" destOrd="0" presId="urn:microsoft.com/office/officeart/2005/8/layout/chevron2"/>
    <dgm:cxn modelId="{3606EA87-72E5-49C4-A382-B4CACD4EE318}" srcId="{98A79265-DB18-4041-8500-1BB3E16D93B0}" destId="{42822ED1-DA03-491E-B49D-0418128BAD6F}" srcOrd="0" destOrd="0" parTransId="{DD48F918-2A5A-4CF4-A594-9FFC9220437F}" sibTransId="{E0195002-05BA-4441-8532-6529116CF99E}"/>
    <dgm:cxn modelId="{FA159A28-DE3B-44C7-A4D9-B2874297A325}" srcId="{AF4F026A-3BD6-49C2-AAEF-E49F57E9DD58}" destId="{98A79265-DB18-4041-8500-1BB3E16D93B0}" srcOrd="0" destOrd="0" parTransId="{5776C6BA-572A-40AB-813F-37FD965AB0E3}" sibTransId="{D0C6F05F-D16C-4587-8ABD-7143A8539982}"/>
    <dgm:cxn modelId="{E33263FE-8140-4EA8-BE5A-B32DB18C4D92}" type="presOf" srcId="{42822ED1-DA03-491E-B49D-0418128BAD6F}" destId="{736B6969-0BDC-4182-ACB3-513F4EA74893}" srcOrd="0" destOrd="0" presId="urn:microsoft.com/office/officeart/2005/8/layout/chevron2"/>
    <dgm:cxn modelId="{B5B390CD-8DF9-4B10-B2B8-93E585E2E375}" type="presOf" srcId="{AF4F026A-3BD6-49C2-AAEF-E49F57E9DD58}" destId="{10DB14C0-BB47-40C2-8766-888CE06EA023}" srcOrd="0" destOrd="0" presId="urn:microsoft.com/office/officeart/2005/8/layout/chevron2"/>
    <dgm:cxn modelId="{4E5B917C-E34E-43F5-8875-4299081D5A8F}" type="presParOf" srcId="{10DB14C0-BB47-40C2-8766-888CE06EA023}" destId="{5CEBA999-399B-4561-A1BC-37A31F27BF51}" srcOrd="0" destOrd="0" presId="urn:microsoft.com/office/officeart/2005/8/layout/chevron2"/>
    <dgm:cxn modelId="{D1269455-D6A3-4980-AC75-55FA1500AADB}" type="presParOf" srcId="{5CEBA999-399B-4561-A1BC-37A31F27BF51}" destId="{758C1989-8D44-4DA7-8978-62A57BA4E00C}" srcOrd="0" destOrd="0" presId="urn:microsoft.com/office/officeart/2005/8/layout/chevron2"/>
    <dgm:cxn modelId="{D93AAB61-A588-4AAD-8275-52B13D54AC07}"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10</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INTEGRITY INDEPENDENCE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213EF4B-2E70-4FA5-A8BE-4059EFC63C13}" type="presOf" srcId="{47794A0C-EFA1-4E43-8F2E-EED1FD0F32E7}" destId="{736B6969-0BDC-4182-ACB3-513F4EA74893}" srcOrd="0" destOrd="0" presId="urn:microsoft.com/office/officeart/2005/8/layout/chevron2"/>
    <dgm:cxn modelId="{5D68B967-89CE-4041-8363-A5B3556189C2}"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2B370DB3-B9AA-4182-A81E-B3437926DE64}" type="presOf" srcId="{AF4F026A-3BD6-49C2-AAEF-E49F57E9DD58}" destId="{10DB14C0-BB47-40C2-8766-888CE06EA02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A68B7AB5-9012-4A4F-AE01-A2F25AFA05A6}" type="presParOf" srcId="{10DB14C0-BB47-40C2-8766-888CE06EA023}" destId="{5CEBA999-399B-4561-A1BC-37A31F27BF51}" srcOrd="0" destOrd="0" presId="urn:microsoft.com/office/officeart/2005/8/layout/chevron2"/>
    <dgm:cxn modelId="{AC322968-55C9-4856-9BBB-6B5146C00355}" type="presParOf" srcId="{5CEBA999-399B-4561-A1BC-37A31F27BF51}" destId="{758C1989-8D44-4DA7-8978-62A57BA4E00C}" srcOrd="0" destOrd="0" presId="urn:microsoft.com/office/officeart/2005/8/layout/chevron2"/>
    <dgm:cxn modelId="{A5D4DEBC-0B71-4B07-B0EB-1B7383DD3CBC}"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11</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DISTRIBUTION INDEPENDENCE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BA91EC96-96AD-4309-9BB0-5AD440874E82}"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58447E74-2105-44DA-A3B3-C6EBDF7ECFB9}" type="presOf" srcId="{AF4F026A-3BD6-49C2-AAEF-E49F57E9DD58}" destId="{10DB14C0-BB47-40C2-8766-888CE06EA023}" srcOrd="0" destOrd="0" presId="urn:microsoft.com/office/officeart/2005/8/layout/chevron2"/>
    <dgm:cxn modelId="{C6651A1A-40DE-4A0B-8B1E-512D11C558B6}" type="presOf" srcId="{98A79265-DB18-4041-8500-1BB3E16D93B0}" destId="{758C1989-8D44-4DA7-8978-62A57BA4E00C}"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8C486D80-70DF-440D-82FF-87FEDB336811}" type="presParOf" srcId="{10DB14C0-BB47-40C2-8766-888CE06EA023}" destId="{5CEBA999-399B-4561-A1BC-37A31F27BF51}" srcOrd="0" destOrd="0" presId="urn:microsoft.com/office/officeart/2005/8/layout/chevron2"/>
    <dgm:cxn modelId="{379FB9CC-6C2D-4767-922B-ABBAD2DA5E19}" type="presParOf" srcId="{5CEBA999-399B-4561-A1BC-37A31F27BF51}" destId="{758C1989-8D44-4DA7-8978-62A57BA4E00C}" srcOrd="0" destOrd="0" presId="urn:microsoft.com/office/officeart/2005/8/layout/chevron2"/>
    <dgm:cxn modelId="{FBEF3F40-43CD-47BF-9AF1-D3D2E4E1DE39}"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12</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NON-SUBVERSION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A063DC4-D7A0-4063-BD43-590A012DA877}" type="presOf" srcId="{AF4F026A-3BD6-49C2-AAEF-E49F57E9DD58}" destId="{10DB14C0-BB47-40C2-8766-888CE06EA023}" srcOrd="0" destOrd="0" presId="urn:microsoft.com/office/officeart/2005/8/layout/chevron2"/>
    <dgm:cxn modelId="{D7DA3657-E94F-42AD-9CB1-0C4E713B0601}" type="presOf" srcId="{98A79265-DB18-4041-8500-1BB3E16D93B0}" destId="{758C1989-8D44-4DA7-8978-62A57BA4E00C}" srcOrd="0" destOrd="0" presId="urn:microsoft.com/office/officeart/2005/8/layout/chevron2"/>
    <dgm:cxn modelId="{DDA1BCE2-9197-4B27-BDA2-4419C95B9A38}"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4D1C1B11-EC5E-4614-9ACF-290058056AD7}" srcId="{98A79265-DB18-4041-8500-1BB3E16D93B0}" destId="{47794A0C-EFA1-4E43-8F2E-EED1FD0F32E7}" srcOrd="0" destOrd="0" parTransId="{E859AE2B-2E86-4E00-B695-EA9A59B63BE9}" sibTransId="{4841D6A4-13BC-4EA5-BF70-62A67E5965C6}"/>
    <dgm:cxn modelId="{8B34EFB3-C77B-42D8-B5AA-089FF2759E6B}" type="presParOf" srcId="{10DB14C0-BB47-40C2-8766-888CE06EA023}" destId="{5CEBA999-399B-4561-A1BC-37A31F27BF51}" srcOrd="0" destOrd="0" presId="urn:microsoft.com/office/officeart/2005/8/layout/chevron2"/>
    <dgm:cxn modelId="{C0908F9D-314B-4958-8CBA-63DDB98FBF22}" type="presParOf" srcId="{5CEBA999-399B-4561-A1BC-37A31F27BF51}" destId="{758C1989-8D44-4DA7-8978-62A57BA4E00C}" srcOrd="0" destOrd="0" presId="urn:microsoft.com/office/officeart/2005/8/layout/chevron2"/>
    <dgm:cxn modelId="{A8CE0CE8-E781-4287-9317-C107BF520946}"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22FBAF-2710-473B-B94C-580D2ACE52FC}" type="doc">
      <dgm:prSet loTypeId="urn:microsoft.com/office/officeart/2005/8/layout/pyramid2" loCatId="pyramid" qsTypeId="urn:microsoft.com/office/officeart/2005/8/quickstyle/3d5" qsCatId="3D" csTypeId="urn:microsoft.com/office/officeart/2005/8/colors/accent1_2" csCatId="accent1" phldr="1"/>
      <dgm:spPr/>
      <dgm:t>
        <a:bodyPr/>
        <a:lstStyle/>
        <a:p>
          <a:endParaRPr lang="en-US"/>
        </a:p>
      </dgm:t>
    </dgm:pt>
    <dgm:pt modelId="{64CEAEF9-7B0F-419E-B2E1-B8A11C41A90F}">
      <dgm:prSet phldrT="[Text]"/>
      <dgm:spPr/>
      <dgm:t>
        <a:bodyPr/>
        <a:lstStyle/>
        <a:p>
          <a:r>
            <a:rPr lang="en-US" dirty="0" smtClean="0"/>
            <a:t>MULTIPLE</a:t>
          </a:r>
          <a:endParaRPr lang="en-US" dirty="0"/>
        </a:p>
      </dgm:t>
    </dgm:pt>
    <dgm:pt modelId="{AE29B2F3-F6D9-4434-8266-CCD48D41C852}" type="parTrans" cxnId="{25E8847F-C393-465C-9F71-C6C824C05054}">
      <dgm:prSet/>
      <dgm:spPr/>
      <dgm:t>
        <a:bodyPr/>
        <a:lstStyle/>
        <a:p>
          <a:endParaRPr lang="en-US"/>
        </a:p>
      </dgm:t>
    </dgm:pt>
    <dgm:pt modelId="{D91D6E92-B5A3-44D1-A942-2A5A2DAAC347}" type="sibTrans" cxnId="{25E8847F-C393-465C-9F71-C6C824C05054}">
      <dgm:prSet/>
      <dgm:spPr/>
      <dgm:t>
        <a:bodyPr/>
        <a:lstStyle/>
        <a:p>
          <a:endParaRPr lang="en-US"/>
        </a:p>
      </dgm:t>
    </dgm:pt>
    <dgm:pt modelId="{BB4CA3E9-84F4-4749-82E2-0B69AD037354}">
      <dgm:prSet phldrT="[Text]"/>
      <dgm:spPr/>
      <dgm:t>
        <a:bodyPr/>
        <a:lstStyle/>
        <a:p>
          <a:r>
            <a:rPr lang="en-US" dirty="0" smtClean="0"/>
            <a:t>CHOICE</a:t>
          </a:r>
          <a:endParaRPr lang="en-US" dirty="0"/>
        </a:p>
      </dgm:t>
    </dgm:pt>
    <dgm:pt modelId="{3215A4B2-BC6A-40F6-990B-AC584B67AAC7}" type="parTrans" cxnId="{484ED26B-E22B-467B-9AE2-9CD04B11D19D}">
      <dgm:prSet/>
      <dgm:spPr/>
      <dgm:t>
        <a:bodyPr/>
        <a:lstStyle/>
        <a:p>
          <a:endParaRPr lang="en-US"/>
        </a:p>
      </dgm:t>
    </dgm:pt>
    <dgm:pt modelId="{C367FA7C-7462-4CBD-B0B8-3512379AF6D1}" type="sibTrans" cxnId="{484ED26B-E22B-467B-9AE2-9CD04B11D19D}">
      <dgm:prSet/>
      <dgm:spPr/>
      <dgm:t>
        <a:bodyPr/>
        <a:lstStyle/>
        <a:p>
          <a:endParaRPr lang="en-US"/>
        </a:p>
      </dgm:t>
    </dgm:pt>
    <dgm:pt modelId="{5F6D32CC-AE8F-421A-B22B-FD72072D2792}">
      <dgm:prSet phldrT="[Text]"/>
      <dgm:spPr/>
      <dgm:t>
        <a:bodyPr/>
        <a:lstStyle/>
        <a:p>
          <a:r>
            <a:rPr lang="en-US" dirty="0" smtClean="0"/>
            <a:t>QUESTIONS</a:t>
          </a:r>
          <a:endParaRPr lang="en-US" dirty="0"/>
        </a:p>
      </dgm:t>
    </dgm:pt>
    <dgm:pt modelId="{81E804DC-45AC-48A4-BDE6-A9FFCB61E70A}" type="parTrans" cxnId="{861F1B75-3AC1-4067-B37F-9FF962D3F003}">
      <dgm:prSet/>
      <dgm:spPr/>
      <dgm:t>
        <a:bodyPr/>
        <a:lstStyle/>
        <a:p>
          <a:endParaRPr lang="en-US"/>
        </a:p>
      </dgm:t>
    </dgm:pt>
    <dgm:pt modelId="{DBC6D0F7-B8C8-47AA-A07E-E5BACB0364C0}" type="sibTrans" cxnId="{861F1B75-3AC1-4067-B37F-9FF962D3F003}">
      <dgm:prSet/>
      <dgm:spPr/>
      <dgm:t>
        <a:bodyPr/>
        <a:lstStyle/>
        <a:p>
          <a:endParaRPr lang="en-US"/>
        </a:p>
      </dgm:t>
    </dgm:pt>
    <dgm:pt modelId="{83CD5875-7AA5-46E9-B535-1031457F839A}" type="pres">
      <dgm:prSet presAssocID="{9B22FBAF-2710-473B-B94C-580D2ACE52FC}" presName="compositeShape" presStyleCnt="0">
        <dgm:presLayoutVars>
          <dgm:dir/>
          <dgm:resizeHandles/>
        </dgm:presLayoutVars>
      </dgm:prSet>
      <dgm:spPr/>
      <dgm:t>
        <a:bodyPr/>
        <a:lstStyle/>
        <a:p>
          <a:endParaRPr lang="en-US"/>
        </a:p>
      </dgm:t>
    </dgm:pt>
    <dgm:pt modelId="{4F3E814C-348E-44D8-8713-4FB2A8E57CE3}" type="pres">
      <dgm:prSet presAssocID="{9B22FBAF-2710-473B-B94C-580D2ACE52FC}" presName="pyramid" presStyleLbl="node1" presStyleIdx="0" presStyleCnt="1"/>
      <dgm:spPr/>
    </dgm:pt>
    <dgm:pt modelId="{B3C5434F-ADE4-46B1-9A32-E3589F0D3AE5}" type="pres">
      <dgm:prSet presAssocID="{9B22FBAF-2710-473B-B94C-580D2ACE52FC}" presName="theList" presStyleCnt="0"/>
      <dgm:spPr/>
    </dgm:pt>
    <dgm:pt modelId="{97046818-94A2-48AB-9681-90F6CA5C478F}" type="pres">
      <dgm:prSet presAssocID="{64CEAEF9-7B0F-419E-B2E1-B8A11C41A90F}" presName="aNode" presStyleLbl="fgAcc1" presStyleIdx="0" presStyleCnt="3">
        <dgm:presLayoutVars>
          <dgm:bulletEnabled val="1"/>
        </dgm:presLayoutVars>
      </dgm:prSet>
      <dgm:spPr/>
      <dgm:t>
        <a:bodyPr/>
        <a:lstStyle/>
        <a:p>
          <a:endParaRPr lang="en-US"/>
        </a:p>
      </dgm:t>
    </dgm:pt>
    <dgm:pt modelId="{20238471-471A-4475-B56D-D032F56C6477}" type="pres">
      <dgm:prSet presAssocID="{64CEAEF9-7B0F-419E-B2E1-B8A11C41A90F}" presName="aSpace" presStyleCnt="0"/>
      <dgm:spPr/>
    </dgm:pt>
    <dgm:pt modelId="{1381FF00-F7C7-4226-B005-ED011626A169}" type="pres">
      <dgm:prSet presAssocID="{BB4CA3E9-84F4-4749-82E2-0B69AD037354}" presName="aNode" presStyleLbl="fgAcc1" presStyleIdx="1" presStyleCnt="3">
        <dgm:presLayoutVars>
          <dgm:bulletEnabled val="1"/>
        </dgm:presLayoutVars>
      </dgm:prSet>
      <dgm:spPr/>
      <dgm:t>
        <a:bodyPr/>
        <a:lstStyle/>
        <a:p>
          <a:endParaRPr lang="en-US"/>
        </a:p>
      </dgm:t>
    </dgm:pt>
    <dgm:pt modelId="{4CE23E16-C0C8-46EF-A5B0-778E46D033CE}" type="pres">
      <dgm:prSet presAssocID="{BB4CA3E9-84F4-4749-82E2-0B69AD037354}" presName="aSpace" presStyleCnt="0"/>
      <dgm:spPr/>
    </dgm:pt>
    <dgm:pt modelId="{F6DBB915-8D02-4514-A455-97280DC1BC86}" type="pres">
      <dgm:prSet presAssocID="{5F6D32CC-AE8F-421A-B22B-FD72072D2792}" presName="aNode" presStyleLbl="fgAcc1" presStyleIdx="2" presStyleCnt="3">
        <dgm:presLayoutVars>
          <dgm:bulletEnabled val="1"/>
        </dgm:presLayoutVars>
      </dgm:prSet>
      <dgm:spPr/>
      <dgm:t>
        <a:bodyPr/>
        <a:lstStyle/>
        <a:p>
          <a:endParaRPr lang="en-US"/>
        </a:p>
      </dgm:t>
    </dgm:pt>
    <dgm:pt modelId="{4EDF5177-96AD-4FF6-AE7F-182899615313}" type="pres">
      <dgm:prSet presAssocID="{5F6D32CC-AE8F-421A-B22B-FD72072D2792}" presName="aSpace" presStyleCnt="0"/>
      <dgm:spPr/>
    </dgm:pt>
  </dgm:ptLst>
  <dgm:cxnLst>
    <dgm:cxn modelId="{E4BC27DC-9472-403E-BD6C-90685601A147}" type="presOf" srcId="{9B22FBAF-2710-473B-B94C-580D2ACE52FC}" destId="{83CD5875-7AA5-46E9-B535-1031457F839A}" srcOrd="0" destOrd="0" presId="urn:microsoft.com/office/officeart/2005/8/layout/pyramid2"/>
    <dgm:cxn modelId="{861F1B75-3AC1-4067-B37F-9FF962D3F003}" srcId="{9B22FBAF-2710-473B-B94C-580D2ACE52FC}" destId="{5F6D32CC-AE8F-421A-B22B-FD72072D2792}" srcOrd="2" destOrd="0" parTransId="{81E804DC-45AC-48A4-BDE6-A9FFCB61E70A}" sibTransId="{DBC6D0F7-B8C8-47AA-A07E-E5BACB0364C0}"/>
    <dgm:cxn modelId="{25E8847F-C393-465C-9F71-C6C824C05054}" srcId="{9B22FBAF-2710-473B-B94C-580D2ACE52FC}" destId="{64CEAEF9-7B0F-419E-B2E1-B8A11C41A90F}" srcOrd="0" destOrd="0" parTransId="{AE29B2F3-F6D9-4434-8266-CCD48D41C852}" sibTransId="{D91D6E92-B5A3-44D1-A942-2A5A2DAAC347}"/>
    <dgm:cxn modelId="{2677D4BD-2B81-42F8-A268-51E5AC71B1BC}" type="presOf" srcId="{5F6D32CC-AE8F-421A-B22B-FD72072D2792}" destId="{F6DBB915-8D02-4514-A455-97280DC1BC86}" srcOrd="0" destOrd="0" presId="urn:microsoft.com/office/officeart/2005/8/layout/pyramid2"/>
    <dgm:cxn modelId="{484ED26B-E22B-467B-9AE2-9CD04B11D19D}" srcId="{9B22FBAF-2710-473B-B94C-580D2ACE52FC}" destId="{BB4CA3E9-84F4-4749-82E2-0B69AD037354}" srcOrd="1" destOrd="0" parTransId="{3215A4B2-BC6A-40F6-990B-AC584B67AAC7}" sibTransId="{C367FA7C-7462-4CBD-B0B8-3512379AF6D1}"/>
    <dgm:cxn modelId="{97C5D538-D69C-4DBD-A8E1-E3B26B427B74}" type="presOf" srcId="{BB4CA3E9-84F4-4749-82E2-0B69AD037354}" destId="{1381FF00-F7C7-4226-B005-ED011626A169}" srcOrd="0" destOrd="0" presId="urn:microsoft.com/office/officeart/2005/8/layout/pyramid2"/>
    <dgm:cxn modelId="{8F7A0CC2-DA5E-474F-AF71-5D5BD14DCD8F}" type="presOf" srcId="{64CEAEF9-7B0F-419E-B2E1-B8A11C41A90F}" destId="{97046818-94A2-48AB-9681-90F6CA5C478F}" srcOrd="0" destOrd="0" presId="urn:microsoft.com/office/officeart/2005/8/layout/pyramid2"/>
    <dgm:cxn modelId="{97A0A20C-A6B6-49E8-B035-81B448DFE82B}" type="presParOf" srcId="{83CD5875-7AA5-46E9-B535-1031457F839A}" destId="{4F3E814C-348E-44D8-8713-4FB2A8E57CE3}" srcOrd="0" destOrd="0" presId="urn:microsoft.com/office/officeart/2005/8/layout/pyramid2"/>
    <dgm:cxn modelId="{DB7F1173-7BC3-4E42-881E-61B2A25DE9F8}" type="presParOf" srcId="{83CD5875-7AA5-46E9-B535-1031457F839A}" destId="{B3C5434F-ADE4-46B1-9A32-E3589F0D3AE5}" srcOrd="1" destOrd="0" presId="urn:microsoft.com/office/officeart/2005/8/layout/pyramid2"/>
    <dgm:cxn modelId="{A367F8BE-5376-4CB8-A13D-368CCB6ABE55}" type="presParOf" srcId="{B3C5434F-ADE4-46B1-9A32-E3589F0D3AE5}" destId="{97046818-94A2-48AB-9681-90F6CA5C478F}" srcOrd="0" destOrd="0" presId="urn:microsoft.com/office/officeart/2005/8/layout/pyramid2"/>
    <dgm:cxn modelId="{EB70AD2F-49EB-4A96-BF7B-15D03F674D7A}" type="presParOf" srcId="{B3C5434F-ADE4-46B1-9A32-E3589F0D3AE5}" destId="{20238471-471A-4475-B56D-D032F56C6477}" srcOrd="1" destOrd="0" presId="urn:microsoft.com/office/officeart/2005/8/layout/pyramid2"/>
    <dgm:cxn modelId="{44F7C7FB-024B-413D-B674-A8736BF30147}" type="presParOf" srcId="{B3C5434F-ADE4-46B1-9A32-E3589F0D3AE5}" destId="{1381FF00-F7C7-4226-B005-ED011626A169}" srcOrd="2" destOrd="0" presId="urn:microsoft.com/office/officeart/2005/8/layout/pyramid2"/>
    <dgm:cxn modelId="{32E3F80E-4948-45B8-BDD4-6C2FDDD705F2}" type="presParOf" srcId="{B3C5434F-ADE4-46B1-9A32-E3589F0D3AE5}" destId="{4CE23E16-C0C8-46EF-A5B0-778E46D033CE}" srcOrd="3" destOrd="0" presId="urn:microsoft.com/office/officeart/2005/8/layout/pyramid2"/>
    <dgm:cxn modelId="{88B988E3-17F1-44A1-A347-03DD85C22E34}" type="presParOf" srcId="{B3C5434F-ADE4-46B1-9A32-E3589F0D3AE5}" destId="{F6DBB915-8D02-4514-A455-97280DC1BC86}" srcOrd="4" destOrd="0" presId="urn:microsoft.com/office/officeart/2005/8/layout/pyramid2"/>
    <dgm:cxn modelId="{7C0B2206-CE6A-4B29-A723-CA76702836A7}" type="presParOf" srcId="{B3C5434F-ADE4-46B1-9A32-E3589F0D3AE5}" destId="{4EDF5177-96AD-4FF6-AE7F-182899615313}"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RULE 7</a:t>
          </a:r>
          <a:endParaRPr lang="en-US" sz="35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HIGH-LEVEL INSERT,UPDATE AND DELETE</a:t>
          </a:r>
          <a:endParaRPr lang="en-US" sz="2000" kern="1200" dirty="0"/>
        </a:p>
      </dsp:txBody>
      <dsp:txXfrm rot="-5400000">
        <a:off x="1577003" y="72536"/>
        <a:ext cx="4651864" cy="134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RULE 8</a:t>
          </a:r>
          <a:endParaRPr lang="en-US" sz="35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LOGICAL DATA INDEPENDENCE</a:t>
          </a:r>
          <a:endParaRPr lang="en-US" sz="2400" b="0" kern="1200" dirty="0"/>
        </a:p>
      </dsp:txBody>
      <dsp:txXfrm rot="-5400000">
        <a:off x="1577003" y="72536"/>
        <a:ext cx="4651864" cy="1340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RULE 9</a:t>
          </a:r>
          <a:endParaRPr lang="en-US" sz="35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PHYSICAL DATA INDEPENDENCE</a:t>
          </a:r>
          <a:endParaRPr lang="en-US" sz="2000" kern="1200" dirty="0"/>
        </a:p>
      </dsp:txBody>
      <dsp:txXfrm rot="-5400000">
        <a:off x="1577003" y="72536"/>
        <a:ext cx="4651864" cy="1340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b="1" kern="1200" dirty="0" smtClean="0"/>
            <a:t>RULE 10</a:t>
          </a:r>
          <a:endParaRPr lang="en-US" sz="30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INTEGRITY INDEPENDENCE RULE</a:t>
          </a:r>
          <a:endParaRPr lang="en-US" sz="2400" b="0" kern="1200" dirty="0"/>
        </a:p>
      </dsp:txBody>
      <dsp:txXfrm rot="-5400000">
        <a:off x="1577003" y="72536"/>
        <a:ext cx="4651864" cy="1340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b="1" kern="1200" dirty="0" smtClean="0"/>
            <a:t>RULE 11</a:t>
          </a:r>
          <a:endParaRPr lang="en-US" sz="30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DISTRIBUTION INDEPENDENCE RULE</a:t>
          </a:r>
          <a:endParaRPr lang="en-US" sz="2400" b="0" kern="1200" dirty="0"/>
        </a:p>
      </dsp:txBody>
      <dsp:txXfrm rot="-5400000">
        <a:off x="1577003" y="72536"/>
        <a:ext cx="4651864" cy="13408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b="1" kern="1200" dirty="0" smtClean="0"/>
            <a:t>RULE 12</a:t>
          </a:r>
          <a:endParaRPr lang="en-US" sz="30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NON-SUBVERSION RULE</a:t>
          </a:r>
          <a:endParaRPr lang="en-US" sz="2400" b="0" kern="1200" dirty="0"/>
        </a:p>
      </dsp:txBody>
      <dsp:txXfrm rot="-5400000">
        <a:off x="1577003" y="72536"/>
        <a:ext cx="4651864" cy="13408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E814C-348E-44D8-8713-4FB2A8E57CE3}">
      <dsp:nvSpPr>
        <dsp:cNvPr id="0" name=""/>
        <dsp:cNvSpPr/>
      </dsp:nvSpPr>
      <dsp:spPr>
        <a:xfrm>
          <a:off x="695324" y="0"/>
          <a:ext cx="4953000" cy="49530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7046818-94A2-48AB-9681-90F6CA5C478F}">
      <dsp:nvSpPr>
        <dsp:cNvPr id="0" name=""/>
        <dsp:cNvSpPr/>
      </dsp:nvSpPr>
      <dsp:spPr>
        <a:xfrm>
          <a:off x="3171824" y="497960"/>
          <a:ext cx="3219450" cy="11724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MULTIPLE</a:t>
          </a:r>
          <a:endParaRPr lang="en-US" sz="3700" kern="1200" dirty="0"/>
        </a:p>
      </dsp:txBody>
      <dsp:txXfrm>
        <a:off x="3229059" y="555195"/>
        <a:ext cx="3104980" cy="1057997"/>
      </dsp:txXfrm>
    </dsp:sp>
    <dsp:sp modelId="{1381FF00-F7C7-4226-B005-ED011626A169}">
      <dsp:nvSpPr>
        <dsp:cNvPr id="0" name=""/>
        <dsp:cNvSpPr/>
      </dsp:nvSpPr>
      <dsp:spPr>
        <a:xfrm>
          <a:off x="3171824" y="1816986"/>
          <a:ext cx="3219450" cy="11724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CHOICE</a:t>
          </a:r>
          <a:endParaRPr lang="en-US" sz="3700" kern="1200" dirty="0"/>
        </a:p>
      </dsp:txBody>
      <dsp:txXfrm>
        <a:off x="3229059" y="1874221"/>
        <a:ext cx="3104980" cy="1057997"/>
      </dsp:txXfrm>
    </dsp:sp>
    <dsp:sp modelId="{F6DBB915-8D02-4514-A455-97280DC1BC86}">
      <dsp:nvSpPr>
        <dsp:cNvPr id="0" name=""/>
        <dsp:cNvSpPr/>
      </dsp:nvSpPr>
      <dsp:spPr>
        <a:xfrm>
          <a:off x="3171824" y="3136013"/>
          <a:ext cx="3219450" cy="11724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QUESTIONS</a:t>
          </a:r>
          <a:endParaRPr lang="en-US" sz="3700" kern="1200" dirty="0"/>
        </a:p>
      </dsp:txBody>
      <dsp:txXfrm>
        <a:off x="3229059" y="3193248"/>
        <a:ext cx="3104980" cy="1057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435A3-9F21-4F62-BC26-8B0C79D62C97}" type="datetimeFigureOut">
              <a:rPr lang="en-US" smtClean="0"/>
              <a:t>13-May-19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EDBE36-B40A-4B0F-836D-E630FEB042A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EDBE36-B40A-4B0F-836D-E630FEB042A9}" type="slidenum">
              <a:rPr lang="en-US" smtClean="0"/>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13-May-19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13-May-19</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a:solidFill>
                <a:schemeClr val="accent1">
                  <a:tint val="20000"/>
                </a:schemeClr>
              </a:solidFill>
            </a:endParaRP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dirty="0">
              <a:solidFill>
                <a:srgbClr val="FFFFFF"/>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D5BBC35B-A44B-4119-B8DA-DE9E3DFADA20}" type="slidenum">
              <a:rPr kumimoji="0" lang="en-US" smtClean="0"/>
              <a:pPr/>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13-May-19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5BBC35B-A44B-4119-B8DA-DE9E3DFADA20}"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5BBC35B-A44B-4119-B8DA-DE9E3DFADA20}"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4213AF-26F6-41FA-8D85-E2C5388D6E58}" type="datetimeFigureOut">
              <a:rPr lang="en-US" smtClean="0"/>
              <a:pPr/>
              <a:t>13-May-19</a:t>
            </a:fld>
            <a:endParaRPr lang="en-US">
              <a:solidFill>
                <a:schemeClr val="tx1"/>
              </a:solidFill>
            </a:endParaRPr>
          </a:p>
        </p:txBody>
      </p:sp>
      <p:sp>
        <p:nvSpPr>
          <p:cNvPr id="6" name="Footer Placeholder 5"/>
          <p:cNvSpPr>
            <a:spLocks noGrp="1"/>
          </p:cNvSpPr>
          <p:nvPr>
            <p:ph type="ftr" sz="quarter" idx="11"/>
          </p:nvPr>
        </p:nvSpPr>
        <p:spPr>
          <a:xfrm>
            <a:off x="301752" y="6410848"/>
            <a:ext cx="3584448" cy="365760"/>
          </a:xfrm>
        </p:spPr>
        <p:txBody>
          <a:bodyPr/>
          <a:lstStyle/>
          <a:p>
            <a:endParaRPr kumimoji="0" lang="en-US">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5BBC35B-A44B-4119-B8DA-DE9E3DFADA20}"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44213AF-26F6-41FA-8D85-E2C5388D6E58}" type="datetimeFigureOut">
              <a:rPr lang="en-US" smtClean="0"/>
              <a:pPr/>
              <a:t>13-May-19</a:t>
            </a:fld>
            <a:endParaRPr lang="en-US" dirty="0">
              <a:solidFill>
                <a:srgbClr val="FFFFFF"/>
              </a:solidFill>
            </a:endParaRPr>
          </a:p>
        </p:txBody>
      </p:sp>
      <p:sp>
        <p:nvSpPr>
          <p:cNvPr id="16" name="Slide Number Placeholder 15"/>
          <p:cNvSpPr>
            <a:spLocks noGrp="1"/>
          </p:cNvSpPr>
          <p:nvPr>
            <p:ph type="sldNum" sz="quarter" idx="11"/>
          </p:nvPr>
        </p:nvSpPr>
        <p:spPr/>
        <p:txBody>
          <a:bodyPr/>
          <a:lstStyle/>
          <a:p>
            <a:fld id="{D5BBC35B-A44B-4119-B8DA-DE9E3DFADA20}" type="slidenum">
              <a:rPr kumimoji="0" lang="en-US" smtClean="0"/>
              <a:pPr/>
              <a:t>‹#›</a:t>
            </a:fld>
            <a:endParaRPr kumimoji="0" lang="en-US" dirty="0">
              <a:solidFill>
                <a:srgbClr val="FFFFFF"/>
              </a:solidFill>
            </a:endParaRPr>
          </a:p>
        </p:txBody>
      </p:sp>
      <p:sp>
        <p:nvSpPr>
          <p:cNvPr id="17" name="Footer Placeholder 16"/>
          <p:cNvSpPr>
            <a:spLocks noGrp="1"/>
          </p:cNvSpPr>
          <p:nvPr>
            <p:ph type="ftr" sz="quarter" idx="12"/>
          </p:nvPr>
        </p:nvSpPr>
        <p:spPr/>
        <p:txBody>
          <a:bodyPr/>
          <a:lstStyle/>
          <a:p>
            <a:endParaRPr kumimoji="0" lang="en-US">
              <a:solidFill>
                <a:schemeClr val="accent1">
                  <a:tint val="20000"/>
                </a:scheme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44213AF-26F6-41FA-8D85-E2C5388D6E58}" type="datetimeFigureOut">
              <a:rPr lang="en-US" smtClean="0"/>
              <a:pPr/>
              <a:t>13-May-19</a:t>
            </a:fld>
            <a:endParaRPr lang="en-US"/>
          </a:p>
        </p:txBody>
      </p:sp>
      <p:sp>
        <p:nvSpPr>
          <p:cNvPr id="15" name="Slide Number Placeholder 14"/>
          <p:cNvSpPr>
            <a:spLocks noGrp="1"/>
          </p:cNvSpPr>
          <p:nvPr>
            <p:ph type="sldNum" sz="quarter" idx="15"/>
          </p:nvPr>
        </p:nvSpPr>
        <p:spPr/>
        <p:txBody>
          <a:bodyPr/>
          <a:lstStyle>
            <a:lvl1pPr algn="ctr">
              <a:defRPr/>
            </a:lvl1pPr>
          </a:lstStyle>
          <a:p>
            <a:fld id="{D5BBC35B-A44B-4119-B8DA-DE9E3DFADA2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13-May-19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44213AF-26F6-41FA-8D85-E2C5388D6E58}" type="datetimeFigureOut">
              <a:rPr lang="en-US" smtClean="0"/>
              <a:pPr/>
              <a:t>13-May-19</a:t>
            </a:fld>
            <a:endParaRPr lang="en-US"/>
          </a:p>
        </p:txBody>
      </p:sp>
      <p:sp>
        <p:nvSpPr>
          <p:cNvPr id="9" name="Slide Number Placeholder 8"/>
          <p:cNvSpPr>
            <a:spLocks noGrp="1"/>
          </p:cNvSpPr>
          <p:nvPr>
            <p:ph type="sldNum" sz="quarter" idx="15"/>
          </p:nvPr>
        </p:nvSpPr>
        <p:spPr/>
        <p:txBody>
          <a:bodyPr/>
          <a:lstStyle/>
          <a:p>
            <a:fld id="{D5BBC35B-A44B-4119-B8DA-DE9E3DFADA2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44213AF-26F6-41FA-8D85-E2C5388D6E58}" type="datetimeFigureOut">
              <a:rPr lang="en-US" smtClean="0"/>
              <a:pPr/>
              <a:t>13-May-19</a:t>
            </a:fld>
            <a:endParaRPr lang="en-US">
              <a:solidFill>
                <a:schemeClr val="tx1"/>
              </a:solidFill>
            </a:endParaRPr>
          </a:p>
        </p:txBody>
      </p:sp>
      <p:sp>
        <p:nvSpPr>
          <p:cNvPr id="9" name="Slide Number Placeholder 8"/>
          <p:cNvSpPr>
            <a:spLocks noGrp="1"/>
          </p:cNvSpPr>
          <p:nvPr>
            <p:ph type="sldNum" sz="quarter" idx="11"/>
          </p:nvPr>
        </p:nvSpPr>
        <p:spPr/>
        <p:txBody>
          <a:bodyPr/>
          <a:lstStyle/>
          <a:p>
            <a:fld id="{D5BBC35B-A44B-4119-B8DA-DE9E3DFADA20}" type="slidenum">
              <a:rPr kumimoji="0" lang="en-US" smtClean="0"/>
              <a:pPr/>
              <a:t>‹#›</a:t>
            </a:fld>
            <a:endParaRPr kumimoji="0" lang="en-US">
              <a:solidFill>
                <a:schemeClr val="tx1"/>
              </a:solidFill>
            </a:endParaRPr>
          </a:p>
        </p:txBody>
      </p:sp>
      <p:sp>
        <p:nvSpPr>
          <p:cNvPr id="10" name="Footer Placeholder 9"/>
          <p:cNvSpPr>
            <a:spLocks noGrp="1"/>
          </p:cNvSpPr>
          <p:nvPr>
            <p:ph type="ftr" sz="quarter" idx="12"/>
          </p:nvPr>
        </p:nvSpPr>
        <p:spPr/>
        <p:txBody>
          <a:bodyPr/>
          <a:lstStyle/>
          <a:p>
            <a:endParaRPr kumimoji="0" lang="en-US">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4213AF-26F6-41FA-8D85-E2C5388D6E58}" type="datetimeFigureOut">
              <a:rPr lang="en-US" smtClean="0"/>
              <a:pPr/>
              <a:t>13-May-19</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13-May-19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BC35B-A44B-4119-B8DA-DE9E3DFADA20}" type="slidenum">
              <a:rPr kumimoji="0" lang="en-US" smtClean="0"/>
              <a:pPr/>
              <a:t>‹#›</a:t>
            </a:fld>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13-May-19</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13-May-19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13-May-19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D5BBC35B-A44B-4119-B8DA-DE9E3DFADA20}" type="slidenum">
              <a:rPr kumimoji="0" lang="en-US" smtClean="0"/>
              <a:pPr/>
              <a:t>‹#›</a:t>
            </a:fld>
            <a:endParaRPr kumimoji="0" lang="en-US">
              <a:solidFill>
                <a:schemeClr val="tx1"/>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44213AF-26F6-41FA-8D85-E2C5388D6E58}" type="datetimeFigureOut">
              <a:rPr lang="en-US" smtClean="0"/>
              <a:pPr/>
              <a:t>13-May-19</a:t>
            </a:fld>
            <a:endParaRPr lang="en-US" dirty="0">
              <a:solidFill>
                <a:srgbClr val="FFFFFF"/>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D5BBC35B-A44B-4119-B8DA-DE9E3DFADA20}"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44213AF-26F6-41FA-8D85-E2C5388D6E58}" type="datetimeFigureOut">
              <a:rPr lang="en-US" smtClean="0"/>
              <a:pPr/>
              <a:t>13-May-19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44213AF-26F6-41FA-8D85-E2C5388D6E58}" type="datetimeFigureOut">
              <a:rPr lang="en-US" smtClean="0"/>
              <a:pPr/>
              <a:t>13-May-19</a:t>
            </a:fld>
            <a:endParaRPr lang="en-US">
              <a:solidFill>
                <a:schemeClr val="tx1"/>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solidFill>
                <a:schemeClr val="tx1"/>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5BBC35B-A44B-4119-B8DA-DE9E3DFADA20}" type="slidenum">
              <a:rPr kumimoji="0" lang="en-US" smtClean="0"/>
              <a:pPr/>
              <a:t>‹#›</a:t>
            </a:fld>
            <a:endParaRPr kumimoji="0" lang="en-US">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4213AF-26F6-41FA-8D85-E2C5388D6E58}" type="datetimeFigureOut">
              <a:rPr lang="en-US" smtClean="0"/>
              <a:pPr/>
              <a:t>13-May-19</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13-May-19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13-May-19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4213AF-26F6-41FA-8D85-E2C5388D6E58}" type="datetimeFigureOut">
              <a:rPr lang="en-US" smtClean="0"/>
              <a:pPr/>
              <a:t>13-May-19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13-May-19</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544213AF-26F6-41FA-8D85-E2C5388D6E58}" type="datetimeFigureOut">
              <a:rPr lang="en-US" smtClean="0"/>
              <a:pPr/>
              <a:t>13-May-19</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pPr/>
              <a:t>13-May-19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13-May-19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6.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13-May-19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4213AF-26F6-41FA-8D85-E2C5388D6E58}" type="datetimeFigureOut">
              <a:rPr lang="en-US" smtClean="0"/>
              <a:pPr/>
              <a:t>13-May-19</a:t>
            </a:fld>
            <a:endParaRPr lang="en-US" sz="1000" dirty="0">
              <a:solidFill>
                <a:schemeClr val="tx1"/>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endParaRPr kumimoji="0" lang="en-US" sz="1000" dirty="0">
              <a:solidFill>
                <a:schemeClr val="tx1"/>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BBC35B-A44B-4119-B8DA-DE9E3DFADA20}" type="slidenum">
              <a:rPr kumimoji="0" lang="en-US" smtClean="0"/>
              <a:pPr/>
              <a:t>‹#›</a:t>
            </a:fld>
            <a:endParaRPr kumimoji="0" lang="en-US" sz="1000" b="0">
              <a:solidFill>
                <a:schemeClr val="tx1"/>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44213AF-26F6-41FA-8D85-E2C5388D6E58}" type="datetimeFigureOut">
              <a:rPr lang="en-US" smtClean="0"/>
              <a:pPr/>
              <a:t>13-May-19</a:t>
            </a:fld>
            <a:endParaRPr lang="en-US" sz="1000" dirty="0">
              <a:solidFill>
                <a:schemeClr val="tx1"/>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endParaRPr kumimoji="0" lang="en-US" sz="1000" dirty="0">
              <a:solidFill>
                <a:schemeClr val="tx1"/>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5BBC35B-A44B-4119-B8DA-DE9E3DFADA20}" type="slidenum">
              <a:rPr kumimoji="0" lang="en-US" smtClean="0"/>
              <a:pPr/>
              <a:t>‹#›</a:t>
            </a:fld>
            <a:endParaRPr kumimoji="0" lang="en-US" sz="1000" b="0">
              <a:solidFill>
                <a:schemeClr val="tx1"/>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4213AF-26F6-41FA-8D85-E2C5388D6E58}" type="datetimeFigureOut">
              <a:rPr lang="en-US" smtClean="0"/>
              <a:pPr/>
              <a:t>13-May-19</a:t>
            </a:fld>
            <a:endParaRPr lang="en-US" sz="1000" dirty="0">
              <a:solidFill>
                <a:schemeClr val="tx1"/>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1"/>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13-May-19</a:t>
            </a:fld>
            <a:endParaRPr lang="en-US" sz="1000" dirty="0">
              <a:solidFill>
                <a:schemeClr val="tx1"/>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BBC35B-A44B-4119-B8DA-DE9E3DFADA20}" type="slidenum">
              <a:rPr kumimoji="0" lang="en-US" smtClean="0"/>
              <a:pPr/>
              <a:t>‹#›</a:t>
            </a:fld>
            <a:endParaRPr kumimoji="0" lang="en-US" sz="1000" b="0">
              <a:solidFill>
                <a:schemeClr val="tx1"/>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44213AF-26F6-41FA-8D85-E2C5388D6E58}" type="datetimeFigureOut">
              <a:rPr lang="en-US" smtClean="0"/>
              <a:pPr/>
              <a:t>13-May-19</a:t>
            </a:fld>
            <a:endParaRPr lang="en-US" sz="1000" dirty="0">
              <a:solidFill>
                <a:schemeClr val="tx1"/>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5BBC35B-A44B-4119-B8DA-DE9E3DFADA20}" type="slidenum">
              <a:rPr kumimoji="0" lang="en-US" smtClean="0"/>
              <a:pPr/>
              <a:t>‹#›</a:t>
            </a:fld>
            <a:endParaRPr kumimoji="0" lang="en-US" sz="1000" b="0">
              <a:solidFill>
                <a:schemeClr val="tx1"/>
              </a:solidFill>
            </a:endParaRP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4213AF-26F6-41FA-8D85-E2C5388D6E58}" type="datetimeFigureOut">
              <a:rPr lang="en-US" smtClean="0"/>
              <a:pPr/>
              <a:t>13-May-19</a:t>
            </a:fld>
            <a:endParaRPr lang="en-US" sz="1000" dirty="0">
              <a:solidFill>
                <a:schemeClr val="tx1"/>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1"/>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in/url?sa=i&amp;rct=j&amp;q=&amp;esrc=s&amp;frm=1&amp;source=images&amp;cd=&amp;cad=rja&amp;docid=tUdwl-WA8z3SbM&amp;tbnid=TxWAJDF76SIWaM:&amp;ved=0CAUQjRw&amp;url=http://bccampus.pressbooks.com/dbdesign/chapter/chapter-5-data-modelling/&amp;ei=oq42UtT6CpHRrQfz8oCgCw&amp;bvm=bv.52164340,d.aGc&amp;psig=AFQjCNEFwDWTrRdeoJDM6U9UcnAyggQGNw&amp;ust=137940166823612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CODD’s 12 RULES OF RELATIONAL DATABASE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nalysistabs.com/wpb/wp-content/uploads/2013/07/studenttable.png"/>
          <p:cNvPicPr>
            <a:picLocks noChangeAspect="1" noChangeArrowheads="1"/>
          </p:cNvPicPr>
          <p:nvPr/>
        </p:nvPicPr>
        <p:blipFill>
          <a:blip r:embed="rId2"/>
          <a:srcRect/>
          <a:stretch>
            <a:fillRect/>
          </a:stretch>
        </p:blipFill>
        <p:spPr bwMode="auto">
          <a:xfrm>
            <a:off x="1447800" y="762000"/>
            <a:ext cx="5920917" cy="4876800"/>
          </a:xfrm>
          <a:prstGeom prst="rect">
            <a:avLst/>
          </a:prstGeom>
          <a:noFill/>
        </p:spPr>
      </p:pic>
    </p:spTree>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Rule 4:DATABASE DESCRIPTION RULE</a:t>
            </a:r>
            <a:endParaRPr lang="en-US" dirty="0"/>
          </a:p>
        </p:txBody>
      </p:sp>
      <p:sp>
        <p:nvSpPr>
          <p:cNvPr id="2" name="Content Placeholder 1"/>
          <p:cNvSpPr>
            <a:spLocks noGrp="1"/>
          </p:cNvSpPr>
          <p:nvPr>
            <p:ph idx="1"/>
          </p:nvPr>
        </p:nvSpPr>
        <p:spPr/>
        <p:txBody>
          <a:bodyPr/>
          <a:lstStyle/>
          <a:p>
            <a:r>
              <a:rPr lang="en-US" dirty="0" smtClean="0"/>
              <a:t>The data base description is represented at the logical level in the same way as-ordinary data, so that authorized users can apply the same relational language to its interrogation as they apply to the regular data.</a:t>
            </a:r>
          </a:p>
          <a:p>
            <a:r>
              <a:rPr lang="en-US" dirty="0" smtClean="0"/>
              <a:t>The authorized users can access the database structure by using  common language i.e. SQL</a:t>
            </a:r>
          </a:p>
          <a:p>
            <a:endParaRPr lang="en-US" dirty="0"/>
          </a:p>
        </p:txBody>
      </p:sp>
    </p:spTree>
  </p:cSld>
  <p:clrMapOvr>
    <a:masterClrMapping/>
  </p:clrMapOvr>
  <p:transition>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80000"/>
              </a:lnSpc>
            </a:pPr>
            <a:r>
              <a:rPr lang="en-US" sz="2800" dirty="0" smtClean="0">
                <a:latin typeface="Times New Roman" pitchFamily="18" charset="0"/>
                <a:cs typeface="Times New Roman" pitchFamily="18" charset="0"/>
              </a:rPr>
              <a:t>A relational system may support several languages and various modes of terminal use .However, </a:t>
            </a:r>
            <a:r>
              <a:rPr lang="en-US" sz="2800" b="1" dirty="0" smtClean="0">
                <a:latin typeface="Times New Roman" pitchFamily="18" charset="0"/>
                <a:cs typeface="Times New Roman" pitchFamily="18" charset="0"/>
              </a:rPr>
              <a:t>there must be at least one language whose statements are expressible,</a:t>
            </a:r>
            <a:r>
              <a:rPr lang="en-US" sz="2800" dirty="0" smtClean="0">
                <a:latin typeface="Times New Roman" pitchFamily="18" charset="0"/>
                <a:cs typeface="Times New Roman" pitchFamily="18" charset="0"/>
              </a:rPr>
              <a:t> per some well-defined syntax, as character strings and that is comprehensive in supporting all the following items :</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Rule 5: COMPREHENSIVE DATA  SUBLANGUAGE</a:t>
            </a:r>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algn="just">
              <a:lnSpc>
                <a:spcPct val="80000"/>
              </a:lnSpc>
            </a:pPr>
            <a:r>
              <a:rPr lang="en-US" sz="2400" dirty="0" smtClean="0">
                <a:latin typeface="Times New Roman" pitchFamily="18" charset="0"/>
                <a:cs typeface="Times New Roman" pitchFamily="18" charset="0"/>
              </a:rPr>
              <a:t>Data Definition (</a:t>
            </a:r>
            <a:r>
              <a:rPr lang="en-US" sz="2400" dirty="0" err="1" smtClean="0">
                <a:latin typeface="Times New Roman" pitchFamily="18" charset="0"/>
                <a:cs typeface="Times New Roman" pitchFamily="18" charset="0"/>
              </a:rPr>
              <a:t>create,insert,update</a:t>
            </a:r>
            <a:r>
              <a:rPr lang="en-US" sz="2400" dirty="0" smtClean="0">
                <a:latin typeface="Times New Roman" pitchFamily="18" charset="0"/>
                <a:cs typeface="Times New Roman" pitchFamily="18" charset="0"/>
              </a:rPr>
              <a:t>) </a:t>
            </a:r>
          </a:p>
          <a:p>
            <a:pPr algn="just">
              <a:lnSpc>
                <a:spcPct val="80000"/>
              </a:lnSpc>
            </a:pPr>
            <a:r>
              <a:rPr lang="en-US" sz="2400" dirty="0" smtClean="0">
                <a:latin typeface="Times New Roman" pitchFamily="18" charset="0"/>
                <a:cs typeface="Times New Roman" pitchFamily="18" charset="0"/>
              </a:rPr>
              <a:t>View Definition </a:t>
            </a:r>
          </a:p>
          <a:p>
            <a:pPr algn="just">
              <a:lnSpc>
                <a:spcPct val="80000"/>
              </a:lnSpc>
            </a:pPr>
            <a:r>
              <a:rPr lang="en-US" sz="2400" dirty="0" smtClean="0">
                <a:latin typeface="Times New Roman" pitchFamily="18" charset="0"/>
                <a:cs typeface="Times New Roman" pitchFamily="18" charset="0"/>
              </a:rPr>
              <a:t>Data Manipulation (</a:t>
            </a:r>
            <a:r>
              <a:rPr lang="en-US" sz="2400" dirty="0" err="1" smtClean="0">
                <a:latin typeface="Times New Roman" pitchFamily="18" charset="0"/>
                <a:cs typeface="Times New Roman" pitchFamily="18" charset="0"/>
              </a:rPr>
              <a:t>alter,delete,truncate</a:t>
            </a:r>
            <a:r>
              <a:rPr lang="en-US" sz="2400" dirty="0" smtClean="0">
                <a:latin typeface="Times New Roman" pitchFamily="18" charset="0"/>
                <a:cs typeface="Times New Roman" pitchFamily="18" charset="0"/>
              </a:rPr>
              <a:t>)</a:t>
            </a:r>
          </a:p>
          <a:p>
            <a:pPr algn="just">
              <a:lnSpc>
                <a:spcPct val="80000"/>
              </a:lnSpc>
            </a:pPr>
            <a:r>
              <a:rPr lang="en-US" sz="2400" dirty="0" smtClean="0">
                <a:latin typeface="Times New Roman" pitchFamily="18" charset="0"/>
                <a:cs typeface="Times New Roman" pitchFamily="18" charset="0"/>
              </a:rPr>
              <a:t>Integrity Constraints (primary </a:t>
            </a:r>
            <a:r>
              <a:rPr lang="en-US" sz="2400" dirty="0" err="1" smtClean="0">
                <a:latin typeface="Times New Roman" pitchFamily="18" charset="0"/>
                <a:cs typeface="Times New Roman" pitchFamily="18" charset="0"/>
              </a:rPr>
              <a:t>key,foreign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key,null</a:t>
            </a:r>
            <a:r>
              <a:rPr lang="en-US" sz="2400" dirty="0" smtClean="0">
                <a:latin typeface="Times New Roman" pitchFamily="18" charset="0"/>
                <a:cs typeface="Times New Roman" pitchFamily="18" charset="0"/>
              </a:rPr>
              <a:t> values)</a:t>
            </a:r>
          </a:p>
          <a:p>
            <a:pPr algn="just">
              <a:lnSpc>
                <a:spcPct val="80000"/>
              </a:lnSpc>
            </a:pPr>
            <a:r>
              <a:rPr lang="en-US" sz="2400" dirty="0" smtClean="0">
                <a:latin typeface="Times New Roman" pitchFamily="18" charset="0"/>
                <a:cs typeface="Times New Roman" pitchFamily="18" charset="0"/>
              </a:rPr>
              <a:t>Authorization (GRANT , REVOKE)</a:t>
            </a:r>
          </a:p>
          <a:p>
            <a:pPr algn="just">
              <a:lnSpc>
                <a:spcPct val="80000"/>
              </a:lnSpc>
            </a:pPr>
            <a:r>
              <a:rPr lang="en-US" sz="2400" dirty="0" smtClean="0">
                <a:latin typeface="Times New Roman" pitchFamily="18" charset="0"/>
                <a:cs typeface="Times New Roman" pitchFamily="18" charset="0"/>
              </a:rPr>
              <a:t>Transaction boundaries (</a:t>
            </a:r>
            <a:r>
              <a:rPr lang="en-US" sz="2400" dirty="0" err="1" smtClean="0">
                <a:latin typeface="Times New Roman" pitchFamily="18" charset="0"/>
                <a:cs typeface="Times New Roman" pitchFamily="18" charset="0"/>
              </a:rPr>
              <a:t>begin,commit,rollbacketc</a:t>
            </a:r>
            <a:r>
              <a:rPr lang="en-US" sz="2400" dirty="0" smtClean="0">
                <a:latin typeface="Times New Roman" pitchFamily="18" charset="0"/>
                <a:cs typeface="Times New Roman" pitchFamily="18" charset="0"/>
              </a:rPr>
              <a:t>)</a:t>
            </a:r>
          </a:p>
          <a:p>
            <a:pPr algn="just">
              <a:lnSpc>
                <a:spcPct val="80000"/>
              </a:lnSpc>
              <a:buNone/>
            </a:pPr>
            <a:endParaRPr lang="en-US" sz="2400" dirty="0" smtClean="0">
              <a:latin typeface="Times New Roman" pitchFamily="18" charset="0"/>
              <a:cs typeface="Times New Roman" pitchFamily="18" charset="0"/>
            </a:endParaRPr>
          </a:p>
          <a:p>
            <a:pPr algn="just">
              <a:lnSpc>
                <a:spcPct val="80000"/>
              </a:lnSpc>
              <a:buFont typeface="Wingdings" pitchFamily="2" charset="2"/>
              <a:buNone/>
            </a:pPr>
            <a:r>
              <a:rPr lang="en-US" sz="2400" dirty="0" smtClean="0">
                <a:latin typeface="Times New Roman" pitchFamily="18" charset="0"/>
                <a:cs typeface="Times New Roman" pitchFamily="18" charset="0"/>
              </a:rPr>
              <a:t>   </a:t>
            </a:r>
            <a:r>
              <a:rPr lang="en-US" sz="2800" i="1" dirty="0" smtClean="0">
                <a:latin typeface="Adobe Caslon Pro Bold" pitchFamily="18" charset="0"/>
                <a:cs typeface="Times New Roman" pitchFamily="18" charset="0"/>
              </a:rPr>
              <a:t>Every RDBMS should provide a language to allow the user to query the contents of the RDBMS and also manipulate the contents of the RDBMS.</a:t>
            </a:r>
          </a:p>
          <a:p>
            <a:endParaRPr lang="en-US"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View = ”Virtual table”, temporarily derived from base tables.</a:t>
            </a:r>
          </a:p>
          <a:p>
            <a:r>
              <a:rPr lang="en-US" dirty="0" smtClean="0"/>
              <a:t> Example: If a view is formed as join of 3 tables, changes to view should be reflected in base tables.</a:t>
            </a:r>
          </a:p>
          <a:p>
            <a:r>
              <a:rPr lang="en-US" dirty="0" smtClean="0"/>
              <a:t>Not updatable: View does not have NOT-NULL attribute of base table.</a:t>
            </a:r>
          </a:p>
          <a:p>
            <a:r>
              <a:rPr lang="en-GB" dirty="0" smtClean="0"/>
              <a:t>It allow the update of simple theoretically updatable views, but disallow attempts to update complex views.</a:t>
            </a:r>
          </a:p>
          <a:p>
            <a:endParaRPr lang="en-US" dirty="0"/>
          </a:p>
        </p:txBody>
      </p:sp>
      <p:sp>
        <p:nvSpPr>
          <p:cNvPr id="3" name="Title 2"/>
          <p:cNvSpPr>
            <a:spLocks noGrp="1"/>
          </p:cNvSpPr>
          <p:nvPr>
            <p:ph type="title"/>
          </p:nvPr>
        </p:nvSpPr>
        <p:spPr/>
        <p:txBody>
          <a:bodyPr/>
          <a:lstStyle/>
          <a:p>
            <a:r>
              <a:rPr lang="en-US" dirty="0" smtClean="0"/>
              <a:t>Rule 6: VIEW UPDATING RULE</a:t>
            </a:r>
            <a:endParaRPr lang="en-US" dirty="0"/>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600" y="3505200"/>
          <a:ext cx="6096000" cy="25704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71628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Marks</a:t>
                      </a:r>
                      <a:endParaRPr lang="en-US" dirty="0"/>
                    </a:p>
                  </a:txBody>
                  <a:tcPr/>
                </a:tc>
                <a:tc>
                  <a:txBody>
                    <a:bodyPr/>
                    <a:lstStyle/>
                    <a:p>
                      <a:r>
                        <a:rPr lang="en-US" dirty="0" smtClean="0"/>
                        <a:t>PUPIN NUMBER</a:t>
                      </a:r>
                      <a:endParaRPr lang="en-US" dirty="0"/>
                    </a:p>
                  </a:txBody>
                  <a:tcPr/>
                </a:tc>
                <a:extLst>
                  <a:ext uri="{0D108BD9-81ED-4DB2-BD59-A6C34878D82A}">
                    <a16:rowId xmlns:a16="http://schemas.microsoft.com/office/drawing/2014/main" val="10000"/>
                  </a:ext>
                </a:extLst>
              </a:tr>
              <a:tr h="370840">
                <a:tc>
                  <a:txBody>
                    <a:bodyPr/>
                    <a:lstStyle/>
                    <a:p>
                      <a:r>
                        <a:rPr lang="en-US" dirty="0" smtClean="0"/>
                        <a:t>SONALI</a:t>
                      </a:r>
                      <a:endParaRPr lang="en-US" dirty="0"/>
                    </a:p>
                  </a:txBody>
                  <a:tcPr/>
                </a:tc>
                <a:tc>
                  <a:txBody>
                    <a:bodyPr/>
                    <a:lstStyle/>
                    <a:p>
                      <a:r>
                        <a:rPr lang="en-US" dirty="0" smtClean="0"/>
                        <a:t>BCA-2</a:t>
                      </a:r>
                      <a:endParaRPr lang="en-US" dirty="0"/>
                    </a:p>
                  </a:txBody>
                  <a:tcPr/>
                </a:tc>
                <a:tc>
                  <a:txBody>
                    <a:bodyPr/>
                    <a:lstStyle/>
                    <a:p>
                      <a:r>
                        <a:rPr lang="en-US" dirty="0" smtClean="0"/>
                        <a:t>95</a:t>
                      </a:r>
                      <a:endParaRPr lang="en-US" dirty="0"/>
                    </a:p>
                  </a:txBody>
                  <a:tcPr/>
                </a:tc>
                <a:tc>
                  <a:txBody>
                    <a:bodyPr/>
                    <a:lstStyle/>
                    <a:p>
                      <a:r>
                        <a:rPr lang="en-US" dirty="0" smtClean="0"/>
                        <a:t>17231</a:t>
                      </a:r>
                      <a:endParaRPr lang="en-US" dirty="0"/>
                    </a:p>
                  </a:txBody>
                  <a:tcPr/>
                </a:tc>
                <a:extLst>
                  <a:ext uri="{0D108BD9-81ED-4DB2-BD59-A6C34878D82A}">
                    <a16:rowId xmlns:a16="http://schemas.microsoft.com/office/drawing/2014/main" val="10001"/>
                  </a:ext>
                </a:extLst>
              </a:tr>
              <a:tr h="370840">
                <a:tc>
                  <a:txBody>
                    <a:bodyPr/>
                    <a:lstStyle/>
                    <a:p>
                      <a:r>
                        <a:rPr lang="en-US" dirty="0" smtClean="0"/>
                        <a:t>TAMANNA</a:t>
                      </a:r>
                      <a:endParaRPr lang="en-US" dirty="0"/>
                    </a:p>
                  </a:txBody>
                  <a:tcPr/>
                </a:tc>
                <a:tc>
                  <a:txBody>
                    <a:bodyPr/>
                    <a:lstStyle/>
                    <a:p>
                      <a:r>
                        <a:rPr lang="en-US" dirty="0" smtClean="0"/>
                        <a:t>BCA-2</a:t>
                      </a:r>
                      <a:endParaRPr lang="en-US" dirty="0"/>
                    </a:p>
                  </a:txBody>
                  <a:tcPr/>
                </a:tc>
                <a:tc>
                  <a:txBody>
                    <a:bodyPr/>
                    <a:lstStyle/>
                    <a:p>
                      <a:r>
                        <a:rPr lang="en-US" dirty="0" smtClean="0"/>
                        <a:t>90</a:t>
                      </a:r>
                      <a:endParaRPr lang="en-US" dirty="0"/>
                    </a:p>
                  </a:txBody>
                  <a:tcPr/>
                </a:tc>
                <a:tc>
                  <a:txBody>
                    <a:bodyPr/>
                    <a:lstStyle/>
                    <a:p>
                      <a:r>
                        <a:rPr lang="en-US" dirty="0" smtClean="0"/>
                        <a:t>17236</a:t>
                      </a:r>
                      <a:endParaRPr lang="en-US" dirty="0"/>
                    </a:p>
                  </a:txBody>
                  <a:tcPr/>
                </a:tc>
                <a:extLst>
                  <a:ext uri="{0D108BD9-81ED-4DB2-BD59-A6C34878D82A}">
                    <a16:rowId xmlns:a16="http://schemas.microsoft.com/office/drawing/2014/main" val="10002"/>
                  </a:ext>
                </a:extLst>
              </a:tr>
              <a:tr h="370840">
                <a:tc>
                  <a:txBody>
                    <a:bodyPr/>
                    <a:lstStyle/>
                    <a:p>
                      <a:r>
                        <a:rPr lang="en-US" dirty="0" smtClean="0"/>
                        <a:t>RAJWINDER</a:t>
                      </a:r>
                      <a:endParaRPr lang="en-US" dirty="0"/>
                    </a:p>
                  </a:txBody>
                  <a:tcPr/>
                </a:tc>
                <a:tc>
                  <a:txBody>
                    <a:bodyPr/>
                    <a:lstStyle/>
                    <a:p>
                      <a:r>
                        <a:rPr lang="en-US" dirty="0" smtClean="0"/>
                        <a:t>BCA-2</a:t>
                      </a:r>
                      <a:endParaRPr lang="en-US" dirty="0"/>
                    </a:p>
                  </a:txBody>
                  <a:tcPr/>
                </a:tc>
                <a:tc>
                  <a:txBody>
                    <a:bodyPr/>
                    <a:lstStyle/>
                    <a:p>
                      <a:r>
                        <a:rPr lang="en-US" dirty="0" smtClean="0"/>
                        <a:t>90</a:t>
                      </a:r>
                      <a:endParaRPr lang="en-US" dirty="0"/>
                    </a:p>
                  </a:txBody>
                  <a:tcPr/>
                </a:tc>
                <a:tc>
                  <a:txBody>
                    <a:bodyPr/>
                    <a:lstStyle/>
                    <a:p>
                      <a:r>
                        <a:rPr lang="en-US" dirty="0" smtClean="0"/>
                        <a:t>17267</a:t>
                      </a:r>
                      <a:endParaRPr lang="en-US" dirty="0"/>
                    </a:p>
                  </a:txBody>
                  <a:tcPr/>
                </a:tc>
                <a:extLst>
                  <a:ext uri="{0D108BD9-81ED-4DB2-BD59-A6C34878D82A}">
                    <a16:rowId xmlns:a16="http://schemas.microsoft.com/office/drawing/2014/main" val="10003"/>
                  </a:ext>
                </a:extLst>
              </a:tr>
              <a:tr h="370840">
                <a:tc>
                  <a:txBody>
                    <a:bodyPr/>
                    <a:lstStyle/>
                    <a:p>
                      <a:r>
                        <a:rPr lang="en-US" dirty="0" smtClean="0"/>
                        <a:t>SAKSHI</a:t>
                      </a:r>
                      <a:endParaRPr lang="en-US" dirty="0"/>
                    </a:p>
                  </a:txBody>
                  <a:tcPr/>
                </a:tc>
                <a:tc>
                  <a:txBody>
                    <a:bodyPr/>
                    <a:lstStyle/>
                    <a:p>
                      <a:r>
                        <a:rPr lang="en-US" dirty="0" smtClean="0"/>
                        <a:t>BCA-2</a:t>
                      </a:r>
                      <a:endParaRPr lang="en-US" dirty="0"/>
                    </a:p>
                  </a:txBody>
                  <a:tcPr/>
                </a:tc>
                <a:tc>
                  <a:txBody>
                    <a:bodyPr/>
                    <a:lstStyle/>
                    <a:p>
                      <a:r>
                        <a:rPr lang="en-US" dirty="0" smtClean="0"/>
                        <a:t>86</a:t>
                      </a:r>
                      <a:endParaRPr lang="en-US" dirty="0"/>
                    </a:p>
                  </a:txBody>
                  <a:tcPr/>
                </a:tc>
                <a:tc>
                  <a:txBody>
                    <a:bodyPr/>
                    <a:lstStyle/>
                    <a:p>
                      <a:r>
                        <a:rPr lang="en-US" dirty="0" smtClean="0"/>
                        <a:t>17893</a:t>
                      </a:r>
                      <a:endParaRPr lang="en-US" dirty="0"/>
                    </a:p>
                  </a:txBody>
                  <a:tcPr/>
                </a:tc>
                <a:extLst>
                  <a:ext uri="{0D108BD9-81ED-4DB2-BD59-A6C34878D82A}">
                    <a16:rowId xmlns:a16="http://schemas.microsoft.com/office/drawing/2014/main" val="10004"/>
                  </a:ext>
                </a:extLst>
              </a:tr>
              <a:tr h="370840">
                <a:tc>
                  <a:txBody>
                    <a:bodyPr/>
                    <a:lstStyle/>
                    <a:p>
                      <a:r>
                        <a:rPr lang="en-US" dirty="0" smtClean="0"/>
                        <a:t>SADHANA</a:t>
                      </a:r>
                      <a:endParaRPr lang="en-US" dirty="0"/>
                    </a:p>
                  </a:txBody>
                  <a:tcPr/>
                </a:tc>
                <a:tc>
                  <a:txBody>
                    <a:bodyPr/>
                    <a:lstStyle/>
                    <a:p>
                      <a:r>
                        <a:rPr lang="en-US" dirty="0" smtClean="0"/>
                        <a:t>BCA-2</a:t>
                      </a:r>
                      <a:endParaRPr lang="en-US" dirty="0"/>
                    </a:p>
                  </a:txBody>
                  <a:tcPr/>
                </a:tc>
                <a:tc>
                  <a:txBody>
                    <a:bodyPr/>
                    <a:lstStyle/>
                    <a:p>
                      <a:r>
                        <a:rPr lang="en-US" dirty="0" smtClean="0"/>
                        <a:t>82</a:t>
                      </a:r>
                      <a:endParaRPr lang="en-US" dirty="0"/>
                    </a:p>
                  </a:txBody>
                  <a:tcPr/>
                </a:tc>
                <a:tc>
                  <a:txBody>
                    <a:bodyPr/>
                    <a:lstStyle/>
                    <a:p>
                      <a:r>
                        <a:rPr lang="en-US" dirty="0" smtClean="0"/>
                        <a:t>17453</a:t>
                      </a:r>
                      <a:endParaRPr lang="en-US"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990600" y="457200"/>
            <a:ext cx="7315200" cy="2308324"/>
          </a:xfrm>
          <a:prstGeom prst="rect">
            <a:avLst/>
          </a:prstGeom>
          <a:noFill/>
        </p:spPr>
        <p:txBody>
          <a:bodyPr wrap="square" rtlCol="0">
            <a:spAutoFit/>
          </a:bodyPr>
          <a:lstStyle/>
          <a:p>
            <a:r>
              <a:rPr lang="en-US" sz="2400" b="1" dirty="0" smtClean="0">
                <a:solidFill>
                  <a:srgbClr val="7030A0"/>
                </a:solidFill>
                <a:latin typeface="Times New Roman" pitchFamily="18" charset="0"/>
                <a:cs typeface="Times New Roman" pitchFamily="18" charset="0"/>
              </a:rPr>
              <a:t>BELOW IS A TABLE NAMED ‘STUDENT‘.</a:t>
            </a:r>
          </a:p>
          <a:p>
            <a:r>
              <a:rPr lang="en-US" sz="2400" b="1" dirty="0" smtClean="0">
                <a:solidFill>
                  <a:srgbClr val="7030A0"/>
                </a:solidFill>
                <a:latin typeface="Times New Roman" pitchFamily="18" charset="0"/>
                <a:cs typeface="Times New Roman" pitchFamily="18" charset="0"/>
              </a:rPr>
              <a:t>RDBMS GIVES US THE FACILITY TO VIEW ONLY SOME PARTICULAR FIELDS ACCORDING TO OUR NEED WHICH ARE DIRECTLY ACCESSED FROM BASE TABLES WHEN REQUIRED</a:t>
            </a:r>
            <a:r>
              <a:rPr lang="en-US" sz="2400" dirty="0" smtClean="0">
                <a:solidFill>
                  <a:srgbClr val="7030A0"/>
                </a:solidFill>
                <a:latin typeface="Times New Roman" pitchFamily="18" charset="0"/>
                <a:cs typeface="Times New Roman" pitchFamily="18" charset="0"/>
              </a:rPr>
              <a:t>.</a:t>
            </a:r>
            <a:endParaRPr lang="en-US" sz="24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0" y="3505200"/>
          <a:ext cx="3048000" cy="25704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716280">
                <a:tc>
                  <a:txBody>
                    <a:bodyPr/>
                    <a:lstStyle/>
                    <a:p>
                      <a:r>
                        <a:rPr lang="en-US" dirty="0" smtClean="0"/>
                        <a:t>name</a:t>
                      </a:r>
                      <a:endParaRPr lang="en-US" dirty="0"/>
                    </a:p>
                  </a:txBody>
                  <a:tcPr/>
                </a:tc>
                <a:tc>
                  <a:txBody>
                    <a:bodyPr/>
                    <a:lstStyle/>
                    <a:p>
                      <a:r>
                        <a:rPr lang="en-US" dirty="0" smtClean="0"/>
                        <a:t>Marks</a:t>
                      </a:r>
                      <a:endParaRPr lang="en-US" dirty="0"/>
                    </a:p>
                  </a:txBody>
                  <a:tcPr/>
                </a:tc>
                <a:extLst>
                  <a:ext uri="{0D108BD9-81ED-4DB2-BD59-A6C34878D82A}">
                    <a16:rowId xmlns:a16="http://schemas.microsoft.com/office/drawing/2014/main" val="10000"/>
                  </a:ext>
                </a:extLst>
              </a:tr>
              <a:tr h="370840">
                <a:tc>
                  <a:txBody>
                    <a:bodyPr/>
                    <a:lstStyle/>
                    <a:p>
                      <a:r>
                        <a:rPr lang="en-US" dirty="0" smtClean="0"/>
                        <a:t>SONALI</a:t>
                      </a:r>
                      <a:endParaRPr lang="en-US" dirty="0"/>
                    </a:p>
                  </a:txBody>
                  <a:tcPr/>
                </a:tc>
                <a:tc>
                  <a:txBody>
                    <a:bodyPr/>
                    <a:lstStyle/>
                    <a:p>
                      <a:r>
                        <a:rPr lang="en-US" dirty="0" smtClean="0"/>
                        <a:t>95</a:t>
                      </a:r>
                      <a:endParaRPr lang="en-US" dirty="0"/>
                    </a:p>
                  </a:txBody>
                  <a:tcPr/>
                </a:tc>
                <a:extLst>
                  <a:ext uri="{0D108BD9-81ED-4DB2-BD59-A6C34878D82A}">
                    <a16:rowId xmlns:a16="http://schemas.microsoft.com/office/drawing/2014/main" val="10001"/>
                  </a:ext>
                </a:extLst>
              </a:tr>
              <a:tr h="370840">
                <a:tc>
                  <a:txBody>
                    <a:bodyPr/>
                    <a:lstStyle/>
                    <a:p>
                      <a:r>
                        <a:rPr lang="en-US" dirty="0" smtClean="0"/>
                        <a:t>TAMANNA</a:t>
                      </a:r>
                      <a:endParaRPr lang="en-US" dirty="0"/>
                    </a:p>
                  </a:txBody>
                  <a:tcPr/>
                </a:tc>
                <a:tc>
                  <a:txBody>
                    <a:bodyPr/>
                    <a:lstStyle/>
                    <a:p>
                      <a:r>
                        <a:rPr lang="en-US" dirty="0" smtClean="0"/>
                        <a:t>90</a:t>
                      </a:r>
                      <a:endParaRPr lang="en-US" dirty="0"/>
                    </a:p>
                  </a:txBody>
                  <a:tcPr/>
                </a:tc>
                <a:extLst>
                  <a:ext uri="{0D108BD9-81ED-4DB2-BD59-A6C34878D82A}">
                    <a16:rowId xmlns:a16="http://schemas.microsoft.com/office/drawing/2014/main" val="10002"/>
                  </a:ext>
                </a:extLst>
              </a:tr>
              <a:tr h="370840">
                <a:tc>
                  <a:txBody>
                    <a:bodyPr/>
                    <a:lstStyle/>
                    <a:p>
                      <a:r>
                        <a:rPr lang="en-US" dirty="0" smtClean="0"/>
                        <a:t>RAJWINDER</a:t>
                      </a:r>
                      <a:endParaRPr lang="en-US" dirty="0"/>
                    </a:p>
                  </a:txBody>
                  <a:tcPr/>
                </a:tc>
                <a:tc>
                  <a:txBody>
                    <a:bodyPr/>
                    <a:lstStyle/>
                    <a:p>
                      <a:r>
                        <a:rPr lang="en-US" dirty="0" smtClean="0"/>
                        <a:t>90</a:t>
                      </a:r>
                      <a:endParaRPr lang="en-US" dirty="0"/>
                    </a:p>
                  </a:txBody>
                  <a:tcPr/>
                </a:tc>
                <a:extLst>
                  <a:ext uri="{0D108BD9-81ED-4DB2-BD59-A6C34878D82A}">
                    <a16:rowId xmlns:a16="http://schemas.microsoft.com/office/drawing/2014/main" val="10003"/>
                  </a:ext>
                </a:extLst>
              </a:tr>
              <a:tr h="370840">
                <a:tc>
                  <a:txBody>
                    <a:bodyPr/>
                    <a:lstStyle/>
                    <a:p>
                      <a:r>
                        <a:rPr lang="en-US" dirty="0" smtClean="0"/>
                        <a:t>SAKSHI</a:t>
                      </a:r>
                      <a:endParaRPr lang="en-US" dirty="0"/>
                    </a:p>
                  </a:txBody>
                  <a:tcPr/>
                </a:tc>
                <a:tc>
                  <a:txBody>
                    <a:bodyPr/>
                    <a:lstStyle/>
                    <a:p>
                      <a:r>
                        <a:rPr lang="en-US" dirty="0" smtClean="0"/>
                        <a:t>86</a:t>
                      </a:r>
                      <a:endParaRPr lang="en-US" dirty="0"/>
                    </a:p>
                  </a:txBody>
                  <a:tcPr/>
                </a:tc>
                <a:extLst>
                  <a:ext uri="{0D108BD9-81ED-4DB2-BD59-A6C34878D82A}">
                    <a16:rowId xmlns:a16="http://schemas.microsoft.com/office/drawing/2014/main" val="10004"/>
                  </a:ext>
                </a:extLst>
              </a:tr>
              <a:tr h="370840">
                <a:tc>
                  <a:txBody>
                    <a:bodyPr/>
                    <a:lstStyle/>
                    <a:p>
                      <a:r>
                        <a:rPr lang="en-US" dirty="0" smtClean="0"/>
                        <a:t>SADHANA</a:t>
                      </a:r>
                      <a:endParaRPr lang="en-US" dirty="0"/>
                    </a:p>
                  </a:txBody>
                  <a:tcPr/>
                </a:tc>
                <a:tc>
                  <a:txBody>
                    <a:bodyPr/>
                    <a:lstStyle/>
                    <a:p>
                      <a:r>
                        <a:rPr lang="en-US" dirty="0" smtClean="0"/>
                        <a:t>82</a:t>
                      </a:r>
                      <a:endParaRPr lang="en-US" dirty="0"/>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1219200" y="381000"/>
            <a:ext cx="6019800" cy="3170099"/>
          </a:xfrm>
          <a:prstGeom prst="rect">
            <a:avLst/>
          </a:prstGeom>
          <a:noFill/>
        </p:spPr>
        <p:txBody>
          <a:bodyPr wrap="square" rtlCol="0">
            <a:spAutoFit/>
          </a:bodyPr>
          <a:lstStyle/>
          <a:p>
            <a:r>
              <a:rPr lang="en-US" sz="2000" b="1" dirty="0" smtClean="0">
                <a:solidFill>
                  <a:srgbClr val="FF0000"/>
                </a:solidFill>
                <a:latin typeface="Arial Rounded MT Bold" pitchFamily="34" charset="0"/>
                <a:cs typeface="Times New Roman" pitchFamily="18" charset="0"/>
              </a:rPr>
              <a:t>TO VIEW ONLY THE NAME AND MARKS OF THE STUDENT TABLE WE CAN WRITE THE FOLLOWING SYNTAX:</a:t>
            </a:r>
          </a:p>
          <a:p>
            <a:endParaRPr lang="en-US" sz="2000" b="1" dirty="0" smtClean="0">
              <a:solidFill>
                <a:srgbClr val="FF0000"/>
              </a:solidFill>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CREATE VIEW </a:t>
            </a:r>
            <a:r>
              <a:rPr lang="en-US" sz="2000" b="1" u="sng" dirty="0" smtClean="0">
                <a:latin typeface="Times New Roman" pitchFamily="18" charset="0"/>
                <a:cs typeface="Times New Roman" pitchFamily="18" charset="0"/>
              </a:rPr>
              <a:t>RECORD</a:t>
            </a:r>
          </a:p>
          <a:p>
            <a:r>
              <a:rPr lang="en-US" sz="2000" b="1" dirty="0" smtClean="0">
                <a:latin typeface="Times New Roman" pitchFamily="18" charset="0"/>
                <a:cs typeface="Times New Roman" pitchFamily="18" charset="0"/>
              </a:rPr>
              <a:t>AS SELECT NAME,MARKS FROM </a:t>
            </a:r>
            <a:r>
              <a:rPr lang="en-US" sz="2000" b="1" u="sng" dirty="0" smtClean="0">
                <a:latin typeface="Times New Roman" pitchFamily="18" charset="0"/>
                <a:cs typeface="Times New Roman" pitchFamily="18" charset="0"/>
              </a:rPr>
              <a:t>STUDENT</a:t>
            </a:r>
            <a:r>
              <a:rPr lang="en-US" sz="2000" b="1" dirty="0" smtClean="0">
                <a:latin typeface="Times New Roman" pitchFamily="18" charset="0"/>
                <a:cs typeface="Times New Roman" pitchFamily="18" charset="0"/>
              </a:rPr>
              <a:t>;</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VIEW IS CREATED.</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SELECT * FROM </a:t>
            </a:r>
            <a:r>
              <a:rPr lang="en-US" sz="2000" b="1" u="sng" dirty="0" smtClean="0">
                <a:latin typeface="Times New Roman" pitchFamily="18" charset="0"/>
                <a:cs typeface="Times New Roman" pitchFamily="18" charset="0"/>
              </a:rPr>
              <a:t>RECORD</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092891"/>
          </a:xfrm>
        </p:spPr>
        <p:txBody>
          <a:bodyPr>
            <a:normAutofit/>
          </a:bodyPr>
          <a:lstStyle/>
          <a:p>
            <a:pPr>
              <a:buFont typeface="Wingdings" pitchFamily="2" charset="2"/>
              <a:buChar char="q"/>
            </a:pPr>
            <a:r>
              <a:rPr lang="en-US" sz="2400" b="1" dirty="0" smtClean="0"/>
              <a:t>This rule states that insert, update, and delete operations should be supported for any retrievable set rather than just for a single row in a single table.</a:t>
            </a:r>
          </a:p>
          <a:p>
            <a:pPr>
              <a:buFont typeface="Wingdings" pitchFamily="2" charset="2"/>
              <a:buChar char="q"/>
            </a:pPr>
            <a:r>
              <a:rPr lang="en-US" sz="2400" b="1" dirty="0" smtClean="0"/>
              <a:t>It also perform the operation on multiple row simultaneously . </a:t>
            </a:r>
          </a:p>
          <a:p>
            <a:pPr>
              <a:buFont typeface="Wingdings" pitchFamily="2" charset="2"/>
              <a:buChar char="q"/>
            </a:pPr>
            <a:r>
              <a:rPr lang="en-US" sz="2400" b="1" dirty="0" smtClean="0"/>
              <a:t>There must be delete, updating and insertion at the each level of operation. Set operation like union, all union , insertion and minus should also supported.  </a:t>
            </a:r>
          </a:p>
          <a:p>
            <a:pPr lvl="0" algn="just" fontAlgn="base">
              <a:spcBef>
                <a:spcPct val="0"/>
              </a:spcBef>
              <a:spcAft>
                <a:spcPct val="0"/>
              </a:spcAft>
              <a:buFont typeface="Wingdings" pitchFamily="2" charset="2"/>
              <a:buChar char="Ø"/>
            </a:pPr>
            <a:r>
              <a:rPr lang="en-US" sz="2400" b="1" u="sng" dirty="0" smtClean="0">
                <a:latin typeface="Arial Black" pitchFamily="34" charset="0"/>
                <a:cs typeface="Times New Roman" pitchFamily="18" charset="0"/>
              </a:rPr>
              <a:t>EXAMPLE:</a:t>
            </a:r>
            <a:endParaRPr lang="en-US" sz="2400" b="1" u="sng" dirty="0" smtClean="0">
              <a:latin typeface="Arial Black" pitchFamily="34" charset="0"/>
              <a:cs typeface="Arial" pitchFamily="34" charset="0"/>
            </a:endParaRPr>
          </a:p>
          <a:p>
            <a:pPr lvl="0" algn="just" eaLnBrk="0" fontAlgn="base" hangingPunct="0">
              <a:spcBef>
                <a:spcPct val="0"/>
              </a:spcBef>
              <a:spcAft>
                <a:spcPct val="0"/>
              </a:spcAft>
              <a:buNone/>
            </a:pPr>
            <a:r>
              <a:rPr lang="en-US" sz="2400" dirty="0" smtClean="0">
                <a:latin typeface="Garamond" pitchFamily="18" charset="0"/>
                <a:cs typeface="Times New Roman" pitchFamily="18" charset="0"/>
              </a:rPr>
              <a:t>   </a:t>
            </a:r>
            <a:r>
              <a:rPr lang="en-US" sz="2400" b="1" dirty="0" smtClean="0">
                <a:cs typeface="Times New Roman" pitchFamily="18" charset="0"/>
              </a:rPr>
              <a:t>Suppose if we need to change ID then it will reflect everywhere automatically.</a:t>
            </a:r>
            <a:endParaRPr lang="en-US" sz="2400" b="1" dirty="0" smtClean="0">
              <a:cs typeface="Arial" pitchFamily="34" charset="0"/>
            </a:endParaRPr>
          </a:p>
          <a:p>
            <a:endParaRPr lang="en-US" sz="2400" dirty="0"/>
          </a:p>
        </p:txBody>
      </p:sp>
      <p:sp>
        <p:nvSpPr>
          <p:cNvPr id="2" name="Title 1"/>
          <p:cNvSpPr>
            <a:spLocks noGrp="1"/>
          </p:cNvSpPr>
          <p:nvPr>
            <p:ph type="title"/>
          </p:nvPr>
        </p:nvSpPr>
        <p:spPr>
          <a:xfrm>
            <a:off x="457200" y="274638"/>
            <a:ext cx="8229600" cy="792162"/>
          </a:xfrm>
        </p:spPr>
        <p:txBody>
          <a:bodyPr>
            <a:noAutofit/>
          </a:bodyPr>
          <a:lstStyle/>
          <a:p>
            <a:r>
              <a:rPr lang="en-US" sz="2800" dirty="0" smtClean="0">
                <a:solidFill>
                  <a:schemeClr val="accent2">
                    <a:lumMod val="75000"/>
                  </a:schemeClr>
                </a:solidFill>
              </a:rPr>
              <a:t>RULE  7 : HIGH-LEVEL INSERT , UPDATE AND DELETE</a:t>
            </a:r>
            <a:endParaRPr lang="en-US" sz="2800" dirty="0">
              <a:solidFill>
                <a:schemeClr val="accent2">
                  <a:lumMod val="75000"/>
                </a:schemeClr>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3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30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30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3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3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b="1" u="sng" dirty="0" smtClean="0"/>
              <a:t>Create table:</a:t>
            </a:r>
            <a:endParaRPr lang="en-US" sz="1600" b="1" dirty="0" smtClean="0"/>
          </a:p>
          <a:p>
            <a:pPr>
              <a:buNone/>
            </a:pPr>
            <a:r>
              <a:rPr lang="en-US" sz="1600" b="1" dirty="0" smtClean="0"/>
              <a:t>SQL&gt;CREATE TABLE STUDENT_DATA</a:t>
            </a:r>
          </a:p>
          <a:p>
            <a:pPr>
              <a:buNone/>
            </a:pPr>
            <a:r>
              <a:rPr lang="en-US" sz="1600" b="1" dirty="0" smtClean="0"/>
              <a:t>{</a:t>
            </a:r>
          </a:p>
          <a:p>
            <a:pPr>
              <a:buNone/>
            </a:pPr>
            <a:r>
              <a:rPr lang="en-US" sz="1600" b="1" dirty="0" smtClean="0"/>
              <a:t>NAME VARCHAR 2(20),</a:t>
            </a:r>
          </a:p>
          <a:p>
            <a:pPr>
              <a:buNone/>
            </a:pPr>
            <a:r>
              <a:rPr lang="en-US" sz="1600" b="1" dirty="0" smtClean="0"/>
              <a:t>ROLL_NO VARCHAR 2(10</a:t>
            </a:r>
            <a:endParaRPr lang="en-US" sz="1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buNone/>
            </a:pPr>
            <a:r>
              <a:rPr lang="en-US" sz="1600" b="1" dirty="0" smtClean="0"/>
              <a:t>),</a:t>
            </a:r>
            <a:r>
              <a:rPr lang="en-US" sz="1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en-US" sz="1600" b="1" dirty="0" smtClean="0"/>
          </a:p>
          <a:p>
            <a:pPr>
              <a:buNone/>
            </a:pPr>
            <a:r>
              <a:rPr lang="en-US" sz="1600" b="1" dirty="0" smtClean="0"/>
              <a:t>CLASS VARCHAR 2(20);</a:t>
            </a:r>
          </a:p>
          <a:p>
            <a:pPr>
              <a:buNone/>
            </a:pPr>
            <a:r>
              <a:rPr lang="en-US" sz="1600" b="1" dirty="0" smtClean="0"/>
              <a:t>};</a:t>
            </a:r>
          </a:p>
          <a:p>
            <a:pPr>
              <a:buNone/>
            </a:pPr>
            <a:r>
              <a:rPr lang="en-US" sz="1600" b="1" dirty="0" smtClean="0"/>
              <a:t>INSERT ION:</a:t>
            </a:r>
          </a:p>
          <a:p>
            <a:pPr>
              <a:buNone/>
            </a:pPr>
            <a:r>
              <a:rPr lang="en-US" sz="1600" b="1" dirty="0" smtClean="0"/>
              <a:t>SQL&gt;INSERT  INTO STUDENT_DATA(‘&amp;NAME’,&amp;ROLL_NO,’&amp;CLASS’);</a:t>
            </a:r>
          </a:p>
          <a:p>
            <a:pPr>
              <a:buNone/>
            </a:pPr>
            <a:r>
              <a:rPr lang="en-US" sz="1600" b="1" dirty="0" smtClean="0"/>
              <a:t>SQL&gt;ENTER VALUE FOR NAME:KIRAN</a:t>
            </a:r>
          </a:p>
          <a:p>
            <a:pPr>
              <a:buNone/>
            </a:pPr>
            <a:r>
              <a:rPr lang="en-US" sz="1600" b="1" dirty="0" smtClean="0"/>
              <a:t> SQL&gt;ENTER VALUE FOR ROLL_NO:4556</a:t>
            </a:r>
          </a:p>
          <a:p>
            <a:pPr>
              <a:buNone/>
            </a:pPr>
            <a:r>
              <a:rPr lang="en-US" sz="1600" b="1" dirty="0" smtClean="0"/>
              <a:t>SQL&gt;ENTER VALUE FOR CLASS:BCA</a:t>
            </a:r>
          </a:p>
          <a:p>
            <a:pPr>
              <a:buNone/>
            </a:pPr>
            <a:r>
              <a:rPr lang="en-US" sz="1600" b="1" dirty="0" smtClean="0"/>
              <a:t>SQL&gt;/</a:t>
            </a:r>
            <a:endParaRPr lang="en-US" b="1" dirty="0" smtClean="0"/>
          </a:p>
        </p:txBody>
      </p:sp>
      <p:sp>
        <p:nvSpPr>
          <p:cNvPr id="3" name="Title 2"/>
          <p:cNvSpPr>
            <a:spLocks noGrp="1"/>
          </p:cNvSpPr>
          <p:nvPr>
            <p:ph type="title"/>
          </p:nvPr>
        </p:nvSpPr>
        <p:spPr/>
        <p:txBody>
          <a:bodyPr>
            <a:normAutofit/>
          </a:bodyPr>
          <a:lstStyle/>
          <a:p>
            <a:r>
              <a:rPr lang="en-US" sz="2400" u="sng" dirty="0" smtClean="0"/>
              <a:t>EXAMPLE</a:t>
            </a:r>
            <a:br>
              <a:rPr lang="en-US" sz="2400" u="sng" dirty="0" smtClean="0"/>
            </a:br>
            <a:endParaRPr lang="en-US" sz="2400" u="sng" dirty="0"/>
          </a:p>
        </p:txBody>
      </p:sp>
      <p:graphicFrame>
        <p:nvGraphicFramePr>
          <p:cNvPr id="6" name="Table 5"/>
          <p:cNvGraphicFramePr>
            <a:graphicFrameLocks noGrp="1"/>
          </p:cNvGraphicFramePr>
          <p:nvPr/>
        </p:nvGraphicFramePr>
        <p:xfrm>
          <a:off x="4800600" y="5105400"/>
          <a:ext cx="36576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ROLL_NO</a:t>
                      </a:r>
                      <a:endParaRPr lang="en-US" dirty="0"/>
                    </a:p>
                  </a:txBody>
                  <a:tcPr/>
                </a:tc>
                <a:tc>
                  <a:txBody>
                    <a:bodyPr/>
                    <a:lstStyle/>
                    <a:p>
                      <a:r>
                        <a:rPr lang="en-US" dirty="0" smtClean="0"/>
                        <a:t>CLASS</a:t>
                      </a:r>
                      <a:endParaRPr lang="en-US" dirty="0"/>
                    </a:p>
                  </a:txBody>
                  <a:tcPr/>
                </a:tc>
                <a:extLst>
                  <a:ext uri="{0D108BD9-81ED-4DB2-BD59-A6C34878D82A}">
                    <a16:rowId xmlns:a16="http://schemas.microsoft.com/office/drawing/2014/main" val="10000"/>
                  </a:ext>
                </a:extLst>
              </a:tr>
              <a:tr h="370840">
                <a:tc>
                  <a:txBody>
                    <a:bodyPr/>
                    <a:lstStyle/>
                    <a:p>
                      <a:r>
                        <a:rPr lang="en-US" dirty="0" smtClean="0"/>
                        <a:t>KIRAN</a:t>
                      </a:r>
                      <a:endParaRPr lang="en-US" dirty="0"/>
                    </a:p>
                  </a:txBody>
                  <a:tcPr/>
                </a:tc>
                <a:tc>
                  <a:txBody>
                    <a:bodyPr/>
                    <a:lstStyle/>
                    <a:p>
                      <a:r>
                        <a:rPr lang="en-US" dirty="0" smtClean="0"/>
                        <a:t>4566</a:t>
                      </a:r>
                      <a:endParaRPr lang="en-US" dirty="0"/>
                    </a:p>
                  </a:txBody>
                  <a:tcPr/>
                </a:tc>
                <a:tc>
                  <a:txBody>
                    <a:bodyPr/>
                    <a:lstStyle/>
                    <a:p>
                      <a:r>
                        <a:rPr lang="en-US" dirty="0" smtClean="0"/>
                        <a:t>BCA</a:t>
                      </a:r>
                      <a:endParaRPr lang="en-US" dirty="0"/>
                    </a:p>
                  </a:txBody>
                  <a:tcPr/>
                </a:tc>
                <a:extLst>
                  <a:ext uri="{0D108BD9-81ED-4DB2-BD59-A6C34878D82A}">
                    <a16:rowId xmlns:a16="http://schemas.microsoft.com/office/drawing/2014/main" val="10001"/>
                  </a:ext>
                </a:extLst>
              </a:tr>
              <a:tr h="370840">
                <a:tc>
                  <a:txBody>
                    <a:bodyPr/>
                    <a:lstStyle/>
                    <a:p>
                      <a:r>
                        <a:rPr lang="en-US" dirty="0" smtClean="0"/>
                        <a:t>RAHUL</a:t>
                      </a:r>
                      <a:endParaRPr lang="en-US" dirty="0"/>
                    </a:p>
                  </a:txBody>
                  <a:tcPr/>
                </a:tc>
                <a:tc>
                  <a:txBody>
                    <a:bodyPr/>
                    <a:lstStyle/>
                    <a:p>
                      <a:r>
                        <a:rPr lang="en-US" dirty="0" smtClean="0"/>
                        <a:t>3455</a:t>
                      </a:r>
                      <a:endParaRPr lang="en-US" dirty="0"/>
                    </a:p>
                  </a:txBody>
                  <a:tcPr/>
                </a:tc>
                <a:tc>
                  <a:txBody>
                    <a:bodyPr/>
                    <a:lstStyle/>
                    <a:p>
                      <a:r>
                        <a:rPr lang="en-US" dirty="0" smtClean="0"/>
                        <a:t>BCA</a:t>
                      </a:r>
                      <a:endParaRPr lang="en-US" dirty="0"/>
                    </a:p>
                  </a:txBody>
                  <a:tcPr/>
                </a:tc>
                <a:extLst>
                  <a:ext uri="{0D108BD9-81ED-4DB2-BD59-A6C34878D82A}">
                    <a16:rowId xmlns:a16="http://schemas.microsoft.com/office/drawing/2014/main" val="10002"/>
                  </a:ext>
                </a:extLst>
              </a:tr>
            </a:tbl>
          </a:graphicData>
        </a:graphic>
      </p:graphicFrame>
      <p:sp>
        <p:nvSpPr>
          <p:cNvPr id="8" name="Rectangle 7"/>
          <p:cNvSpPr/>
          <p:nvPr/>
        </p:nvSpPr>
        <p:spPr>
          <a:xfrm>
            <a:off x="5029200" y="1143000"/>
            <a:ext cx="3847884" cy="461665"/>
          </a:xfrm>
          <a:prstGeom prst="rect">
            <a:avLst/>
          </a:prstGeom>
          <a:noFill/>
        </p:spPr>
        <p:txBody>
          <a:bodyPr wrap="square" lIns="91440" tIns="45720" rIns="91440" bIns="45720">
            <a:spAutoFit/>
          </a:bodyP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TABLE CREATED</a:t>
            </a:r>
            <a:endParaRPr lang="en-US" sz="2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9" name="Table 8"/>
          <p:cNvGraphicFramePr>
            <a:graphicFrameLocks noGrp="1"/>
          </p:cNvGraphicFramePr>
          <p:nvPr/>
        </p:nvGraphicFramePr>
        <p:xfrm>
          <a:off x="4876800" y="1676400"/>
          <a:ext cx="36576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smtClean="0"/>
                        <a:t>NAME</a:t>
                      </a:r>
                      <a:endParaRPr lang="en-US" dirty="0"/>
                    </a:p>
                  </a:txBody>
                  <a:tcPr/>
                </a:tc>
                <a:tc>
                  <a:txBody>
                    <a:bodyPr/>
                    <a:lstStyle/>
                    <a:p>
                      <a:r>
                        <a:rPr lang="en-US" dirty="0" smtClean="0"/>
                        <a:t>ROLL_NO</a:t>
                      </a:r>
                      <a:endParaRPr lang="en-US" dirty="0"/>
                    </a:p>
                  </a:txBody>
                  <a:tcPr/>
                </a:tc>
                <a:tc>
                  <a:txBody>
                    <a:bodyPr/>
                    <a:lstStyle/>
                    <a:p>
                      <a:r>
                        <a:rPr lang="en-US" dirty="0" smtClean="0"/>
                        <a:t>CLASS</a:t>
                      </a:r>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CODD’s RULE</a:t>
            </a:r>
            <a:endParaRPr lang="en-US" dirty="0"/>
          </a:p>
        </p:txBody>
      </p:sp>
      <p:sp>
        <p:nvSpPr>
          <p:cNvPr id="2" name="Content Placeholder 1"/>
          <p:cNvSpPr>
            <a:spLocks noGrp="1"/>
          </p:cNvSpPr>
          <p:nvPr>
            <p:ph sz="quarter" idx="1"/>
          </p:nvPr>
        </p:nvSpPr>
        <p:spPr/>
        <p:txBody>
          <a:bodyPr>
            <a:normAutofit fontScale="92500"/>
          </a:bodyPr>
          <a:lstStyle/>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relational database management system (RDBMS)</a:t>
            </a:r>
            <a:r>
              <a:rPr lang="en-US" dirty="0" smtClean="0">
                <a:latin typeface="Times New Roman" pitchFamily="18" charset="0"/>
                <a:cs typeface="Times New Roman" pitchFamily="18" charset="0"/>
              </a:rPr>
              <a:t> is a database management system (DBMS) that is based on the relational model as introduced by </a:t>
            </a:r>
            <a:r>
              <a:rPr lang="en-US" i="1" dirty="0" smtClean="0">
                <a:latin typeface="Times New Roman" pitchFamily="18" charset="0"/>
                <a:cs typeface="Times New Roman" pitchFamily="18" charset="0"/>
              </a:rPr>
              <a:t>E. F. </a:t>
            </a:r>
            <a:r>
              <a:rPr lang="en-US" i="1" dirty="0" err="1" smtClean="0">
                <a:latin typeface="Times New Roman" pitchFamily="18" charset="0"/>
                <a:cs typeface="Times New Roman" pitchFamily="18" charset="0"/>
              </a:rPr>
              <a:t>Codd</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 short definition of an RDBMS may be a DBMS in which data is stored</a:t>
            </a:r>
            <a:r>
              <a:rPr lang="en-US" b="1" i="1" dirty="0" smtClean="0">
                <a:latin typeface="Times New Roman" pitchFamily="18" charset="0"/>
                <a:cs typeface="Times New Roman" pitchFamily="18" charset="0"/>
              </a:rPr>
              <a:t> in the form of tables and the relationship among the data is also stored in the form of tables.</a:t>
            </a:r>
            <a:endParaRPr lang="en-US"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E.F. </a:t>
            </a:r>
            <a:r>
              <a:rPr lang="en-US" b="1" i="1" dirty="0" err="1" smtClean="0">
                <a:latin typeface="Times New Roman" pitchFamily="18" charset="0"/>
                <a:cs typeface="Times New Roman" pitchFamily="18" charset="0"/>
              </a:rPr>
              <a:t>Codd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famous mathematician has introduced 12 rules (0-12)for the relational model for databases commonly known as </a:t>
            </a:r>
            <a:r>
              <a:rPr lang="en-US" b="1" dirty="0" err="1" smtClean="0">
                <a:latin typeface="Times New Roman" pitchFamily="18" charset="0"/>
                <a:cs typeface="Times New Roman" pitchFamily="18" charset="0"/>
              </a:rPr>
              <a:t>Codd's</a:t>
            </a:r>
            <a:r>
              <a:rPr lang="en-US" b="1" dirty="0" smtClean="0">
                <a:latin typeface="Times New Roman" pitchFamily="18" charset="0"/>
                <a:cs typeface="Times New Roman" pitchFamily="18" charset="0"/>
              </a:rPr>
              <a:t> rules</a:t>
            </a:r>
            <a:r>
              <a:rPr lang="en-US" dirty="0" smtClean="0">
                <a:latin typeface="Times New Roman" pitchFamily="18" charset="0"/>
                <a:cs typeface="Times New Roman" pitchFamily="18" charset="0"/>
              </a:rPr>
              <a:t>. The rules mainly define what is required for a DBMS for it to be considered </a:t>
            </a:r>
            <a:r>
              <a:rPr lang="en-US" i="1" dirty="0" smtClean="0">
                <a:latin typeface="Times New Roman" pitchFamily="18" charset="0"/>
                <a:cs typeface="Times New Roman" pitchFamily="18" charset="0"/>
              </a:rPr>
              <a:t>relational</a:t>
            </a:r>
            <a:r>
              <a:rPr lang="en-US" dirty="0" smtClean="0">
                <a:latin typeface="Times New Roman" pitchFamily="18" charset="0"/>
                <a:cs typeface="Times New Roman" pitchFamily="18" charset="0"/>
              </a:rPr>
              <a:t>, i.e., an RDBMS. </a:t>
            </a: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0">
              <a:buNone/>
            </a:pPr>
            <a:endParaRPr lang="en-US" b="1" dirty="0" smtClean="0"/>
          </a:p>
          <a:p>
            <a:endParaRPr lang="en-US" dirty="0"/>
          </a:p>
        </p:txBody>
      </p:sp>
      <p:graphicFrame>
        <p:nvGraphicFramePr>
          <p:cNvPr id="6" name="Diagram 5"/>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smtClean="0"/>
              <a:t>What is independence?</a:t>
            </a:r>
          </a:p>
          <a:p>
            <a:pPr>
              <a:buNone/>
            </a:pPr>
            <a:r>
              <a:rPr lang="en-US" sz="2000" b="1" dirty="0" smtClean="0"/>
              <a:t>The ability to modify schema definition in on level without affecting schema definition in the next higher level is called data independence</a:t>
            </a:r>
          </a:p>
          <a:p>
            <a:endParaRPr lang="en-US" sz="2000" b="1" dirty="0" smtClean="0"/>
          </a:p>
          <a:p>
            <a:r>
              <a:rPr lang="en-US" sz="2000" b="1" dirty="0" smtClean="0"/>
              <a:t> The ability to change the logical (conceptual) schema without changing the External schema (User View) is called logical data independence. </a:t>
            </a:r>
          </a:p>
          <a:p>
            <a:r>
              <a:rPr lang="en-US" sz="2000" b="1" u="sng" dirty="0" smtClean="0"/>
              <a:t> EXAMPLE: </a:t>
            </a:r>
          </a:p>
          <a:p>
            <a:pPr>
              <a:buNone/>
            </a:pPr>
            <a:r>
              <a:rPr lang="en-US" sz="2000" b="1" dirty="0" smtClean="0"/>
              <a:t>The addition or removal of new entities, attributes, or relationships to the conceptual schema should be possible without having to change existing external schemas or having to rewrite existing application programs.</a:t>
            </a:r>
          </a:p>
          <a:p>
            <a:endParaRPr lang="en-US" dirty="0"/>
          </a:p>
        </p:txBody>
      </p:sp>
      <p:sp>
        <p:nvSpPr>
          <p:cNvPr id="2" name="Title 1"/>
          <p:cNvSpPr>
            <a:spLocks noGrp="1"/>
          </p:cNvSpPr>
          <p:nvPr>
            <p:ph type="title"/>
          </p:nvPr>
        </p:nvSpPr>
        <p:spPr/>
        <p:txBody>
          <a:bodyPr>
            <a:normAutofit fontScale="90000"/>
          </a:bodyPr>
          <a:lstStyle/>
          <a:p>
            <a:r>
              <a:rPr lang="en-US" dirty="0" smtClean="0"/>
              <a:t>RULE  8 :LOGICAL DATA INDEPENDENCE RULE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ccampus.pressbooks.com/dbdesign/files/2012/07/Data-Abstraction.jpg">
            <a:hlinkClick r:id="rId3"/>
          </p:cNvPr>
          <p:cNvPicPr>
            <a:picLocks noChangeAspect="1" noChangeArrowheads="1"/>
          </p:cNvPicPr>
          <p:nvPr/>
        </p:nvPicPr>
        <p:blipFill>
          <a:blip r:embed="rId4" cstate="print"/>
          <a:srcRect/>
          <a:stretch>
            <a:fillRect/>
          </a:stretch>
        </p:blipFill>
        <p:spPr bwMode="auto">
          <a:xfrm>
            <a:off x="914400" y="1066800"/>
            <a:ext cx="5860539" cy="4419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610600" cy="5562600"/>
          </a:xfrm>
        </p:spPr>
        <p:txBody>
          <a:bodyPr>
            <a:normAutofit/>
          </a:bodyPr>
          <a:lstStyle/>
          <a:p>
            <a:pPr>
              <a:buNone/>
            </a:pPr>
            <a:endParaRPr lang="en-US" sz="1600" b="1" dirty="0" smtClean="0"/>
          </a:p>
          <a:p>
            <a:r>
              <a:rPr lang="en-US" sz="2000" b="1" dirty="0" smtClean="0"/>
              <a:t>The ability to change the physical schema without changing the logical schema is called physical data independence.</a:t>
            </a:r>
          </a:p>
          <a:p>
            <a:endParaRPr lang="en-US" sz="2000" b="1" dirty="0" smtClean="0"/>
          </a:p>
          <a:p>
            <a:r>
              <a:rPr lang="en-US" sz="2000" b="1" dirty="0" smtClean="0"/>
              <a:t>This is saying that users shouldn’t be concerned about how the data is stored or how  it’s accessed. In fact, users of the data need only be able to get the basic definition of the data they need.</a:t>
            </a:r>
          </a:p>
          <a:p>
            <a:endParaRPr lang="en-US" sz="2000" dirty="0" smtClean="0"/>
          </a:p>
          <a:p>
            <a:r>
              <a:rPr lang="en-US" sz="2000" dirty="0" smtClean="0"/>
              <a:t> </a:t>
            </a:r>
            <a:r>
              <a:rPr lang="en-US" sz="2000" b="1" u="sng" dirty="0" smtClean="0"/>
              <a:t> EXAMPLE:</a:t>
            </a:r>
          </a:p>
          <a:p>
            <a:pPr>
              <a:buNone/>
            </a:pPr>
            <a:r>
              <a:rPr lang="en-US" sz="2000" b="1" dirty="0" smtClean="0"/>
              <a:t>A change to the </a:t>
            </a:r>
            <a:r>
              <a:rPr lang="en-US" sz="2000" b="1" i="1" u="sng" dirty="0" smtClean="0">
                <a:solidFill>
                  <a:srgbClr val="0000FF"/>
                </a:solidFill>
              </a:rPr>
              <a:t>internal schema</a:t>
            </a:r>
            <a:r>
              <a:rPr lang="en-US" sz="2000" b="1" dirty="0" smtClean="0"/>
              <a:t>, such as using different file organization or storage structures, storage devices, or indexing strategy, should be possible without having to change the conceptual or external schemas.</a:t>
            </a:r>
          </a:p>
          <a:p>
            <a:pPr>
              <a:buNone/>
            </a:pPr>
            <a:endParaRPr lang="en-US" sz="2000" b="1" dirty="0" smtClean="0"/>
          </a:p>
          <a:p>
            <a:pPr>
              <a:buNone/>
            </a:pPr>
            <a:endParaRPr lang="en-US" sz="2000" b="1" dirty="0" smtClean="0"/>
          </a:p>
        </p:txBody>
      </p:sp>
      <p:sp>
        <p:nvSpPr>
          <p:cNvPr id="2" name="Title 1"/>
          <p:cNvSpPr>
            <a:spLocks noGrp="1"/>
          </p:cNvSpPr>
          <p:nvPr>
            <p:ph type="title"/>
          </p:nvPr>
        </p:nvSpPr>
        <p:spPr>
          <a:xfrm>
            <a:off x="457200" y="274638"/>
            <a:ext cx="8229600" cy="1249362"/>
          </a:xfrm>
        </p:spPr>
        <p:txBody>
          <a:bodyPr>
            <a:normAutofit/>
          </a:bodyPr>
          <a:lstStyle/>
          <a:p>
            <a:r>
              <a:rPr lang="en-US" sz="2800" dirty="0" smtClean="0">
                <a:solidFill>
                  <a:schemeClr val="accent1">
                    <a:lumMod val="50000"/>
                  </a:schemeClr>
                </a:solidFill>
              </a:rPr>
              <a:t>RULE 9:PHYSICAL DATA INDEPENDENCE</a:t>
            </a:r>
            <a:endParaRPr lang="en-US" sz="2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534400" cy="758952"/>
          </a:xfrm>
        </p:spPr>
        <p:txBody>
          <a:bodyPr>
            <a:normAutofit/>
          </a:bodyPr>
          <a:lstStyle/>
          <a:p>
            <a:r>
              <a:rPr lang="en-US" sz="2800" dirty="0" smtClean="0"/>
              <a:t>RULE  </a:t>
            </a:r>
            <a:r>
              <a:rPr lang="en-US" sz="4000" dirty="0" smtClean="0"/>
              <a:t>10 </a:t>
            </a:r>
            <a:r>
              <a:rPr lang="en-US" sz="2800" dirty="0" smtClean="0"/>
              <a:t>: INTEGRITY INDEPENDENCE RULE</a:t>
            </a:r>
            <a:endParaRPr lang="en-US" sz="2800" dirty="0"/>
          </a:p>
        </p:txBody>
      </p:sp>
      <p:sp>
        <p:nvSpPr>
          <p:cNvPr id="2" name="Content Placeholder 1"/>
          <p:cNvSpPr>
            <a:spLocks noGrp="1"/>
          </p:cNvSpPr>
          <p:nvPr>
            <p:ph idx="1"/>
          </p:nvPr>
        </p:nvSpPr>
        <p:spPr/>
        <p:txBody>
          <a:bodyPr/>
          <a:lstStyle/>
          <a:p>
            <a:r>
              <a:rPr lang="en-US" dirty="0" smtClean="0"/>
              <a:t>Data integrity refers to maintaining assuring  the accuracy and consistency of data over its entire life cycle.</a:t>
            </a:r>
          </a:p>
          <a:p>
            <a:pPr marL="624078" indent="-514350">
              <a:buFont typeface="+mj-lt"/>
              <a:buAutoNum type="arabicPeriod"/>
            </a:pPr>
            <a:r>
              <a:rPr lang="en-US" dirty="0" smtClean="0"/>
              <a:t>First insure that correct data type is used.</a:t>
            </a:r>
          </a:p>
          <a:p>
            <a:pPr marL="624078" indent="-514350">
              <a:buFont typeface="+mj-lt"/>
              <a:buAutoNum type="arabicPeriod"/>
            </a:pPr>
            <a:r>
              <a:rPr lang="en-US" dirty="0" smtClean="0"/>
              <a:t>Check constraints: these allow column value to be checked agenized other column before insertion is allowed.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066800"/>
          </a:xfrm>
        </p:spPr>
        <p:txBody>
          <a:bodyPr>
            <a:normAutofit fontScale="90000"/>
          </a:bodyPr>
          <a:lstStyle/>
          <a:p>
            <a:r>
              <a:rPr lang="en-US" dirty="0" smtClean="0"/>
              <a:t>RULE 11 : DISTRIBUTION INDEPENDECE RULE</a:t>
            </a:r>
            <a:endParaRPr lang="en-US" dirty="0"/>
          </a:p>
        </p:txBody>
      </p:sp>
      <p:sp>
        <p:nvSpPr>
          <p:cNvPr id="3" name="Content Placeholder 2"/>
          <p:cNvSpPr>
            <a:spLocks noGrp="1"/>
          </p:cNvSpPr>
          <p:nvPr>
            <p:ph idx="1"/>
          </p:nvPr>
        </p:nvSpPr>
        <p:spPr>
          <a:xfrm>
            <a:off x="0" y="1828800"/>
            <a:ext cx="8991600" cy="4495800"/>
          </a:xfrm>
        </p:spPr>
        <p:txBody>
          <a:bodyPr>
            <a:normAutofit/>
          </a:bodyPr>
          <a:lstStyle/>
          <a:p>
            <a:r>
              <a:rPr lang="en-US" sz="2000" b="1" u="sng" dirty="0" smtClean="0"/>
              <a:t>“THE RELATION DATA BASE MANAGEMENT HAS DISTRIBUTION INDEPENDENCE</a:t>
            </a:r>
            <a:r>
              <a:rPr lang="en-US" sz="2000" b="1" dirty="0" smtClean="0"/>
              <a:t>”</a:t>
            </a:r>
          </a:p>
          <a:p>
            <a:endParaRPr lang="en-US" sz="2000" dirty="0" smtClean="0"/>
          </a:p>
          <a:p>
            <a:r>
              <a:rPr lang="en-US" sz="2000" b="1" dirty="0" smtClean="0"/>
              <a:t> Distribution independence implies that user should not have to be aware of whether a database is distributed at different sites or not.</a:t>
            </a:r>
          </a:p>
          <a:p>
            <a:r>
              <a:rPr lang="en-US" sz="2000" b="1" dirty="0" smtClean="0"/>
              <a:t>Application program  and adhoc request are not affected by the change in distribution of physical data. Application program will work even if the programs and data are moved on different site </a:t>
            </a:r>
          </a:p>
          <a:p>
            <a:pPr>
              <a:buNone/>
            </a:pPr>
            <a:endParaRPr lang="en-US" sz="2000" b="1" dirty="0" smtClean="0"/>
          </a:p>
          <a:p>
            <a:r>
              <a:rPr lang="en-US" sz="2000" b="1" dirty="0" smtClean="0"/>
              <a:t>The RDBMS may spread across the more one system or several networks</a:t>
            </a:r>
          </a:p>
          <a:p>
            <a:pPr>
              <a:buNone/>
            </a:pPr>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rule states that all subsequent rules are based on the notation that in order for a database to be considered relational, it must use it’s relational facilities exclusively to manage the database.</a:t>
            </a:r>
            <a:endParaRPr lang="en-US" dirty="0"/>
          </a:p>
        </p:txBody>
      </p:sp>
      <p:sp>
        <p:nvSpPr>
          <p:cNvPr id="3" name="Title 2"/>
          <p:cNvSpPr>
            <a:spLocks noGrp="1"/>
          </p:cNvSpPr>
          <p:nvPr>
            <p:ph type="title"/>
          </p:nvPr>
        </p:nvSpPr>
        <p:spPr/>
        <p:txBody>
          <a:bodyPr/>
          <a:lstStyle/>
          <a:p>
            <a:r>
              <a:rPr lang="en-US" dirty="0" smtClean="0"/>
              <a:t>Rule 0</a:t>
            </a:r>
            <a:endParaRPr lang="en-US" dirty="0"/>
          </a:p>
        </p:txBody>
      </p:sp>
    </p:spTree>
  </p:cSld>
  <p:clrMapOvr>
    <a:masterClrMapping/>
  </p:clrMapOvr>
  <p:transition>
    <p:pull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RULE 12 : NON-SUBVERSION RULE</a:t>
            </a:r>
            <a:endParaRPr lang="en-US" sz="4000" dirty="0"/>
          </a:p>
        </p:txBody>
      </p:sp>
      <p:sp>
        <p:nvSpPr>
          <p:cNvPr id="3" name="Content Placeholder 2"/>
          <p:cNvSpPr>
            <a:spLocks noGrp="1"/>
          </p:cNvSpPr>
          <p:nvPr>
            <p:ph idx="1"/>
          </p:nvPr>
        </p:nvSpPr>
        <p:spPr>
          <a:ln>
            <a:solidFill>
              <a:schemeClr val="accent1"/>
            </a:solidFill>
          </a:ln>
        </p:spPr>
        <p:txBody>
          <a:bodyPr>
            <a:normAutofit/>
          </a:bodyPr>
          <a:lstStyle/>
          <a:p>
            <a:r>
              <a:rPr lang="en-US" dirty="0" smtClean="0"/>
              <a:t> </a:t>
            </a:r>
            <a:r>
              <a:rPr lang="en-US" sz="2400" b="1" dirty="0" smtClean="0"/>
              <a:t>There should be no way to modify to database structure other then through the multiple row data base language(SQL</a:t>
            </a:r>
            <a:r>
              <a:rPr lang="en-US" dirty="0" smtClean="0"/>
              <a:t>).</a:t>
            </a:r>
          </a:p>
          <a:p>
            <a:pPr>
              <a:buNone/>
            </a:pPr>
            <a:endParaRPr lang="en-US" dirty="0" smtClean="0"/>
          </a:p>
          <a:p>
            <a:pPr>
              <a:buNone/>
            </a:pPr>
            <a:r>
              <a:rPr lang="en-US" sz="2400" b="1" u="sng" dirty="0" smtClean="0"/>
              <a:t>Example:</a:t>
            </a:r>
          </a:p>
          <a:p>
            <a:pPr>
              <a:buNone/>
            </a:pPr>
            <a:endParaRPr lang="en-US" sz="2400" b="1" u="sng" dirty="0" smtClean="0"/>
          </a:p>
          <a:p>
            <a:pPr>
              <a:buNone/>
            </a:pPr>
            <a:r>
              <a:rPr lang="en-US" sz="2000" b="1" dirty="0" smtClean="0"/>
              <a:t>A relational system has a low-level (single-record-at-a-time) language, that low level cannot be used to subvert or bypass the integrity Rules and constraints expressed in the higher level relational language (multiple-records-at-a-time).”</a:t>
            </a:r>
            <a:endParaRPr lang="en-US" sz="2000" b="1" u="sng"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762000" y="1066800"/>
          <a:ext cx="7086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path" presetSubtype="0" accel="50000" decel="50000" fill="hold" grpId="0" nodeType="clickEffect">
                                  <p:stCondLst>
                                    <p:cond delay="0"/>
                                  </p:stCondLst>
                                  <p:childTnLst>
                                    <p:animMotion origin="layout" path="M 0 0  L 0 -0.196  L 0.25 0  L 0 0  Z"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486400"/>
          </a:xfrm>
        </p:spPr>
        <p:txBody>
          <a:bodyPr>
            <a:normAutofit/>
          </a:bodyPr>
          <a:lstStyle/>
          <a:p>
            <a:pPr>
              <a:buNone/>
            </a:pPr>
            <a:r>
              <a:rPr lang="en-US" b="1" u="sng" dirty="0" smtClean="0"/>
              <a:t>Question 1</a:t>
            </a:r>
          </a:p>
          <a:p>
            <a:pPr>
              <a:buNone/>
            </a:pPr>
            <a:endParaRPr lang="en-US" sz="3400" b="1" u="sng" dirty="0" smtClean="0"/>
          </a:p>
          <a:p>
            <a:pPr>
              <a:buNone/>
            </a:pPr>
            <a:r>
              <a:rPr lang="en-US" sz="2000" b="1" dirty="0" smtClean="0"/>
              <a:t>What is true regarding NULL value requirements confirming to Codd rule?</a:t>
            </a:r>
          </a:p>
          <a:p>
            <a:r>
              <a:rPr lang="en-US" sz="2000" dirty="0" smtClean="0"/>
              <a:t>a. Null value should be zero.</a:t>
            </a:r>
            <a:br>
              <a:rPr lang="en-US" sz="2000" dirty="0" smtClean="0"/>
            </a:br>
            <a:r>
              <a:rPr lang="en-US" sz="2000" dirty="0" smtClean="0"/>
              <a:t>b. Null value should be space.</a:t>
            </a:r>
            <a:br>
              <a:rPr lang="en-US" sz="2000" dirty="0" smtClean="0"/>
            </a:br>
            <a:r>
              <a:rPr lang="en-US" sz="2000" dirty="0" smtClean="0"/>
              <a:t>c. Null value should represent missing information.</a:t>
            </a:r>
            <a:br>
              <a:rPr lang="en-US" sz="2000" dirty="0" smtClean="0"/>
            </a:br>
            <a:r>
              <a:rPr lang="en-US" sz="2000" dirty="0" smtClean="0"/>
              <a:t>d. Either a or b.</a:t>
            </a:r>
          </a:p>
          <a:p>
            <a:pPr>
              <a:buNone/>
            </a:pPr>
            <a:r>
              <a:rPr lang="en-US" sz="2000" b="1" u="sng" dirty="0" smtClean="0"/>
              <a:t>Answer :</a:t>
            </a:r>
            <a:endParaRPr lang="en-US" sz="2000" u="sng" dirty="0" smtClean="0"/>
          </a:p>
          <a:p>
            <a:r>
              <a:rPr lang="en-US" dirty="0" smtClean="0"/>
              <a:t>c. </a:t>
            </a:r>
            <a:r>
              <a:rPr lang="en-US" sz="2400" dirty="0" smtClean="0"/>
              <a:t>Null value should represent missing information. According to Codd rule, Null value should not be any regular data like zero, spaces etc, but should represent that data is not available.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4" end="4"/>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8001000" cy="5029200"/>
          </a:xfrm>
        </p:spPr>
        <p:txBody>
          <a:bodyPr>
            <a:noAutofit/>
          </a:bodyPr>
          <a:lstStyle/>
          <a:p>
            <a:pPr>
              <a:buNone/>
            </a:pPr>
            <a:r>
              <a:rPr lang="en-US" sz="2000" b="1" u="sng" dirty="0" smtClean="0"/>
              <a:t>Question 2</a:t>
            </a:r>
          </a:p>
          <a:p>
            <a:pPr>
              <a:buNone/>
            </a:pPr>
            <a:endParaRPr lang="en-US" sz="2000" b="1" u="sng" dirty="0" smtClean="0"/>
          </a:p>
          <a:p>
            <a:pPr>
              <a:buNone/>
            </a:pPr>
            <a:r>
              <a:rPr lang="en-US" sz="2000" b="1" dirty="0" smtClean="0"/>
              <a:t>According to Codd rule, how one should be able to access information about data structures like databases, tables etc.</a:t>
            </a:r>
          </a:p>
          <a:p>
            <a:pPr>
              <a:buNone/>
            </a:pPr>
            <a:endParaRPr lang="en-US" sz="2000" b="1" dirty="0" smtClean="0"/>
          </a:p>
          <a:p>
            <a:r>
              <a:rPr lang="en-US" sz="2000" dirty="0" smtClean="0"/>
              <a:t>a. Should be directly accessible via all programming languages.</a:t>
            </a:r>
            <a:br>
              <a:rPr lang="en-US" sz="2000" dirty="0" smtClean="0"/>
            </a:br>
            <a:r>
              <a:rPr lang="en-US" sz="2000" dirty="0" smtClean="0"/>
              <a:t>b. Should be directly accessible via same query language used for data manipulation (e.g. select, update statements etc)</a:t>
            </a:r>
            <a:br>
              <a:rPr lang="en-US" sz="2000" dirty="0" smtClean="0"/>
            </a:br>
            <a:r>
              <a:rPr lang="en-US" sz="2000" dirty="0" smtClean="0"/>
              <a:t>c. Should be directly accessible via XML</a:t>
            </a:r>
            <a:br>
              <a:rPr lang="en-US" sz="2000" dirty="0" smtClean="0"/>
            </a:br>
            <a:r>
              <a:rPr lang="en-US" sz="2000" dirty="0" smtClean="0"/>
              <a:t>d. All of the above</a:t>
            </a:r>
          </a:p>
          <a:p>
            <a:pPr>
              <a:buNone/>
            </a:pPr>
            <a:r>
              <a:rPr lang="en-US" sz="2000" b="1" u="sng" dirty="0" smtClean="0"/>
              <a:t>Answer :</a:t>
            </a:r>
            <a:endParaRPr lang="en-US" sz="2000" u="sng" dirty="0" smtClean="0"/>
          </a:p>
          <a:p>
            <a:r>
              <a:rPr lang="en-US" sz="2000" dirty="0" smtClean="0"/>
              <a:t>b. Should be directly accessible via same query language used for data manipulation. For example, SQL can be used to retrieve information about the tables, the column types etc.</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p:cTn id="18"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5" end="5"/>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buNone/>
            </a:pPr>
            <a:r>
              <a:rPr lang="en-US" b="1" u="sng" dirty="0" smtClean="0"/>
              <a:t>Question 3</a:t>
            </a:r>
          </a:p>
          <a:p>
            <a:pPr>
              <a:buNone/>
            </a:pPr>
            <a:endParaRPr lang="en-US" b="1" u="sng" dirty="0" smtClean="0"/>
          </a:p>
          <a:p>
            <a:pPr>
              <a:buNone/>
            </a:pPr>
            <a:r>
              <a:rPr lang="en-US" dirty="0" smtClean="0"/>
              <a:t>Which is true regarding multi row update?</a:t>
            </a:r>
          </a:p>
          <a:p>
            <a:pPr>
              <a:buNone/>
            </a:pPr>
            <a:endParaRPr lang="en-US" dirty="0" smtClean="0"/>
          </a:p>
          <a:p>
            <a:r>
              <a:rPr lang="en-US" sz="2400" dirty="0" smtClean="0"/>
              <a:t>a. Multiple row updates should be prohibited.</a:t>
            </a:r>
            <a:br>
              <a:rPr lang="en-US" sz="2400" dirty="0" smtClean="0"/>
            </a:br>
            <a:r>
              <a:rPr lang="en-US" sz="2400" dirty="0" smtClean="0"/>
              <a:t>b. Multiple row updates should be allowed only on tables without null values.</a:t>
            </a:r>
            <a:br>
              <a:rPr lang="en-US" sz="2400" dirty="0" smtClean="0"/>
            </a:br>
            <a:r>
              <a:rPr lang="en-US" sz="2400" dirty="0" smtClean="0"/>
              <a:t>c. Multiple row updates should be possible.</a:t>
            </a:r>
            <a:br>
              <a:rPr lang="en-US" sz="2400" dirty="0" smtClean="0"/>
            </a:br>
            <a:r>
              <a:rPr lang="en-US" sz="2400" dirty="0" smtClean="0"/>
              <a:t>d. Multiple row updates should be allowed only on integer data types</a:t>
            </a:r>
          </a:p>
          <a:p>
            <a:pPr>
              <a:buNone/>
            </a:pPr>
            <a:endParaRPr lang="en-US" sz="2400" dirty="0" smtClean="0"/>
          </a:p>
          <a:p>
            <a:pPr>
              <a:buNone/>
            </a:pPr>
            <a:r>
              <a:rPr lang="en-US" sz="2400" b="1" u="sng" dirty="0" smtClean="0"/>
              <a:t>Answer :</a:t>
            </a:r>
            <a:endParaRPr lang="en-US" sz="2400" u="sng" dirty="0" smtClean="0"/>
          </a:p>
          <a:p>
            <a:r>
              <a:rPr lang="en-US" sz="2400" dirty="0" smtClean="0"/>
              <a:t>c. Multiple row updates should be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p:cTn id="18"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19"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6" end="6"/>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1000" fill="hold"/>
                                        <p:tgtEl>
                                          <p:spTgt spid="3">
                                            <p:txEl>
                                              <p:pRg st="7" end="7"/>
                                            </p:txEl>
                                          </p:spTgt>
                                        </p:tgtEl>
                                        <p:attrNameLst>
                                          <p:attrName>ppt_w</p:attrName>
                                        </p:attrNameLst>
                                      </p:cBhvr>
                                      <p:tavLst>
                                        <p:tav tm="0">
                                          <p:val>
                                            <p:strVal val="#ppt_w+.3"/>
                                          </p:val>
                                        </p:tav>
                                        <p:tav tm="100000">
                                          <p:val>
                                            <p:strVal val="#ppt_w"/>
                                          </p:val>
                                        </p:tav>
                                      </p:tavLst>
                                    </p:anim>
                                    <p:anim calcmode="lin" valueType="num">
                                      <p:cBhvr>
                                        <p:cTn id="24"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 All information in the database is to be represented in one and only one way.</a:t>
            </a:r>
          </a:p>
          <a:p>
            <a:r>
              <a:rPr lang="en-US" dirty="0" smtClean="0"/>
              <a:t>All information in an RDB is </a:t>
            </a:r>
            <a:r>
              <a:rPr lang="en-US" b="1" dirty="0" smtClean="0"/>
              <a:t>represented as values in the tables.</a:t>
            </a:r>
          </a:p>
          <a:p>
            <a:r>
              <a:rPr lang="en-US" dirty="0" smtClean="0"/>
              <a:t> This is achieved by values in column and rows of tables.</a:t>
            </a:r>
          </a:p>
          <a:p>
            <a:r>
              <a:rPr lang="en-US" u="sng" dirty="0" smtClean="0"/>
              <a:t>All information including table names, column names and column data types should be available in same table within the database. </a:t>
            </a:r>
          </a:p>
          <a:p>
            <a:r>
              <a:rPr lang="en-GB" dirty="0" smtClean="0"/>
              <a:t>The basic requirement of the relational model. </a:t>
            </a:r>
            <a:endParaRPr lang="en-US" dirty="0" smtClean="0"/>
          </a:p>
          <a:p>
            <a:endParaRPr lang="en-US" dirty="0"/>
          </a:p>
        </p:txBody>
      </p:sp>
      <p:sp>
        <p:nvSpPr>
          <p:cNvPr id="3" name="Title 2"/>
          <p:cNvSpPr>
            <a:spLocks noGrp="1"/>
          </p:cNvSpPr>
          <p:nvPr>
            <p:ph type="title"/>
          </p:nvPr>
        </p:nvSpPr>
        <p:spPr/>
        <p:txBody>
          <a:bodyPr/>
          <a:lstStyle/>
          <a:p>
            <a:r>
              <a:rPr lang="en-US" dirty="0" smtClean="0"/>
              <a:t>Rule 1: INFORMATION RULE</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i.stack.imgur.com/2V0lz.png"/>
          <p:cNvPicPr>
            <a:picLocks noChangeAspect="1" noChangeArrowheads="1"/>
          </p:cNvPicPr>
          <p:nvPr/>
        </p:nvPicPr>
        <p:blipFill>
          <a:blip r:embed="rId2"/>
          <a:srcRect/>
          <a:stretch>
            <a:fillRect/>
          </a:stretch>
        </p:blipFill>
        <p:spPr bwMode="auto">
          <a:xfrm>
            <a:off x="1143000" y="1524000"/>
            <a:ext cx="6792135" cy="37338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Rule 2: GUARANTEED ACCESS RULE</a:t>
            </a:r>
            <a:endParaRPr lang="en-US" dirty="0"/>
          </a:p>
        </p:txBody>
      </p:sp>
      <p:sp>
        <p:nvSpPr>
          <p:cNvPr id="2" name="Content Placeholder 1"/>
          <p:cNvSpPr>
            <a:spLocks noGrp="1"/>
          </p:cNvSpPr>
          <p:nvPr>
            <p:ph sz="quarter" idx="1"/>
          </p:nvPr>
        </p:nvSpPr>
        <p:spPr/>
        <p:txBody>
          <a:bodyPr/>
          <a:lstStyle/>
          <a:p>
            <a:pPr algn="just"/>
            <a:r>
              <a:rPr lang="en-US" dirty="0" smtClean="0">
                <a:latin typeface="Times New Roman" pitchFamily="18" charset="0"/>
                <a:cs typeface="Times New Roman" pitchFamily="18" charset="0"/>
              </a:rPr>
              <a:t>Each unique piece of data should be accessible by:table name+primary key(row) + attribute(column).</a:t>
            </a:r>
          </a:p>
          <a:p>
            <a:r>
              <a:rPr lang="en-GB" dirty="0" smtClean="0">
                <a:latin typeface="Times New Roman" pitchFamily="18" charset="0"/>
                <a:cs typeface="Times New Roman" pitchFamily="18" charset="0"/>
              </a:rPr>
              <a:t>All data are uniquely identified and accessible via this identity.</a:t>
            </a:r>
          </a:p>
          <a:p>
            <a:r>
              <a:rPr lang="en-GB" dirty="0" smtClean="0">
                <a:latin typeface="Times New Roman" pitchFamily="18" charset="0"/>
                <a:cs typeface="Times New Roman" pitchFamily="18" charset="0"/>
              </a:rPr>
              <a:t>Most RDBMS do not make the definition of the primary key mandatory and are deficient to that extent .</a:t>
            </a:r>
          </a:p>
          <a:p>
            <a:pPr algn="just">
              <a:buNone/>
            </a:pPr>
            <a:endParaRPr lang="en-US" dirty="0" smtClean="0">
              <a:latin typeface="Times New Roman" pitchFamily="18" charset="0"/>
              <a:cs typeface="Times New Roman" pitchFamily="18" charset="0"/>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72200" y="1676400"/>
            <a:ext cx="1524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rdbms.opengrass.net/2_Database%20Design/2.1_TermsOfReference/r/keyPrimary.gif"/>
          <p:cNvPicPr>
            <a:picLocks noChangeAspect="1" noChangeArrowheads="1"/>
          </p:cNvPicPr>
          <p:nvPr/>
        </p:nvPicPr>
        <p:blipFill>
          <a:blip r:embed="rId2"/>
          <a:srcRect/>
          <a:stretch>
            <a:fillRect/>
          </a:stretch>
        </p:blipFill>
        <p:spPr bwMode="auto">
          <a:xfrm>
            <a:off x="609600" y="762000"/>
            <a:ext cx="7239000" cy="4510237"/>
          </a:xfrm>
          <a:prstGeom prst="rect">
            <a:avLst/>
          </a:prstGeom>
          <a:noFill/>
        </p:spPr>
      </p:pic>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Rule 3 : Systematic treatment of null values</a:t>
            </a:r>
            <a:endParaRPr lang="en-US" dirty="0"/>
          </a:p>
        </p:txBody>
      </p:sp>
      <p:sp>
        <p:nvSpPr>
          <p:cNvPr id="2" name="Content Placeholder 1"/>
          <p:cNvSpPr>
            <a:spLocks noGrp="1"/>
          </p:cNvSpPr>
          <p:nvPr>
            <p:ph idx="1"/>
          </p:nvPr>
        </p:nvSpPr>
        <p:spPr/>
        <p:txBody>
          <a:bodyPr/>
          <a:lstStyle/>
          <a:p>
            <a:r>
              <a:rPr lang="en-US" dirty="0" smtClean="0"/>
              <a:t>"Null values (distinct from the empty character string or a string of blank characters and distinct from zero or any other number) are supported in fully relational DBMS for </a:t>
            </a:r>
            <a:r>
              <a:rPr lang="en-US" b="1" dirty="0" smtClean="0"/>
              <a:t>representing missing information and inapplicable information </a:t>
            </a:r>
            <a:r>
              <a:rPr lang="en-US" dirty="0" smtClean="0"/>
              <a:t>in a systematic way, independent of data type."</a:t>
            </a:r>
          </a:p>
          <a:p>
            <a:endParaRPr lang="en-US"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r>
              <a:rPr lang="en-US" dirty="0" smtClean="0"/>
              <a:t> NULLs may mean: Missing data, Not applicable</a:t>
            </a:r>
          </a:p>
          <a:p>
            <a:r>
              <a:rPr lang="en-US" dirty="0" smtClean="0"/>
              <a:t> Should be handled consistently - Not Zero or Blank</a:t>
            </a:r>
          </a:p>
          <a:p>
            <a:r>
              <a:rPr lang="en-US" dirty="0" smtClean="0"/>
              <a:t> Primary keys — Not NULL</a:t>
            </a:r>
          </a:p>
          <a:p>
            <a:r>
              <a:rPr lang="en-US" dirty="0" smtClean="0"/>
              <a:t> Expressions on NULL should give NULL.</a:t>
            </a:r>
          </a:p>
          <a:p>
            <a:r>
              <a:rPr lang="en-GB" dirty="0" smtClean="0"/>
              <a:t>Separate handling of missing and/or non applicable data. </a:t>
            </a:r>
          </a:p>
          <a:p>
            <a:r>
              <a:rPr lang="en-GB" dirty="0" smtClean="0"/>
              <a:t>This is distinct to zero or empty strings </a:t>
            </a:r>
          </a:p>
          <a:p>
            <a:pPr>
              <a:buNone/>
            </a:pPr>
            <a:endParaRPr lang="en-US" dirty="0"/>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Default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7.xml><?xml version="1.0" encoding="utf-8"?>
<a:theme xmlns:a="http://schemas.openxmlformats.org/drawingml/2006/main" name="1_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197</TotalTime>
  <Words>1286</Words>
  <Application>Microsoft Office PowerPoint</Application>
  <PresentationFormat>On-screen Show (4:3)</PresentationFormat>
  <Paragraphs>195</Paragraphs>
  <Slides>34</Slides>
  <Notes>3</Notes>
  <HiddenSlides>0</HiddenSlides>
  <MMClips>0</MMClips>
  <ScaleCrop>false</ScaleCrop>
  <HeadingPairs>
    <vt:vector size="6" baseType="variant">
      <vt:variant>
        <vt:lpstr>Fonts Used</vt:lpstr>
      </vt:variant>
      <vt:variant>
        <vt:i4>16</vt:i4>
      </vt:variant>
      <vt:variant>
        <vt:lpstr>Theme</vt:lpstr>
      </vt:variant>
      <vt:variant>
        <vt:i4>7</vt:i4>
      </vt:variant>
      <vt:variant>
        <vt:lpstr>Slide Titles</vt:lpstr>
      </vt:variant>
      <vt:variant>
        <vt:i4>34</vt:i4>
      </vt:variant>
    </vt:vector>
  </HeadingPairs>
  <TitlesOfParts>
    <vt:vector size="57" baseType="lpstr">
      <vt:lpstr>Adobe Caslon Pro Bold</vt:lpstr>
      <vt:lpstr>Arial</vt:lpstr>
      <vt:lpstr>Arial Black</vt:lpstr>
      <vt:lpstr>Arial Rounded MT Bold</vt:lpstr>
      <vt:lpstr>Calibri</vt:lpstr>
      <vt:lpstr>Century Gothic</vt:lpstr>
      <vt:lpstr>Constantia</vt:lpstr>
      <vt:lpstr>Garamond</vt:lpstr>
      <vt:lpstr>Georgia</vt:lpstr>
      <vt:lpstr>Lucida Sans Unicode</vt:lpstr>
      <vt:lpstr>Times New Roman</vt:lpstr>
      <vt:lpstr>Trebuchet MS</vt:lpstr>
      <vt:lpstr>Verdana</vt:lpstr>
      <vt:lpstr>Wingdings</vt:lpstr>
      <vt:lpstr>Wingdings 2</vt:lpstr>
      <vt:lpstr>Wingdings 3</vt:lpstr>
      <vt:lpstr>Default Theme</vt:lpstr>
      <vt:lpstr>Civic</vt:lpstr>
      <vt:lpstr>Paper</vt:lpstr>
      <vt:lpstr>Opulent</vt:lpstr>
      <vt:lpstr>Flow</vt:lpstr>
      <vt:lpstr>Verve</vt:lpstr>
      <vt:lpstr>1_Opulent</vt:lpstr>
      <vt:lpstr>CODD’s 12 RULES OF RELATIONAL DATABASE</vt:lpstr>
      <vt:lpstr>OVERVIEW OF CODD’s RULE</vt:lpstr>
      <vt:lpstr>Rule 0</vt:lpstr>
      <vt:lpstr>Rule 1: INFORMATION RULE</vt:lpstr>
      <vt:lpstr>PowerPoint Presentation</vt:lpstr>
      <vt:lpstr>Rule 2: GUARANTEED ACCESS RULE</vt:lpstr>
      <vt:lpstr>PowerPoint Presentation</vt:lpstr>
      <vt:lpstr>Rule 3 : Systematic treatment of null values</vt:lpstr>
      <vt:lpstr>PowerPoint Presentation</vt:lpstr>
      <vt:lpstr>PowerPoint Presentation</vt:lpstr>
      <vt:lpstr>Rule 4:DATABASE DESCRIPTION RULE</vt:lpstr>
      <vt:lpstr>Rule 5: COMPREHENSIVE DATA  SUBLANGUAGE</vt:lpstr>
      <vt:lpstr>PowerPoint Presentation</vt:lpstr>
      <vt:lpstr>Rule 6: VIEW UPDATING RULE</vt:lpstr>
      <vt:lpstr>PowerPoint Presentation</vt:lpstr>
      <vt:lpstr>PowerPoint Presentation</vt:lpstr>
      <vt:lpstr>PowerPoint Presentation</vt:lpstr>
      <vt:lpstr>RULE  7 : HIGH-LEVEL INSERT , UPDATE AND DELETE</vt:lpstr>
      <vt:lpstr>EXAMPLE </vt:lpstr>
      <vt:lpstr>PowerPoint Presentation</vt:lpstr>
      <vt:lpstr>RULE  8 :LOGICAL DATA INDEPENDENCE RULE</vt:lpstr>
      <vt:lpstr>PowerPoint Presentation</vt:lpstr>
      <vt:lpstr>PowerPoint Presentation</vt:lpstr>
      <vt:lpstr>RULE 9:PHYSICAL DATA INDEPENDENCE</vt:lpstr>
      <vt:lpstr>PowerPoint Presentation</vt:lpstr>
      <vt:lpstr>RULE  10 : INTEGRITY INDEPENDENCE RULE</vt:lpstr>
      <vt:lpstr>PowerPoint Presentation</vt:lpstr>
      <vt:lpstr>RULE 11 : DISTRIBUTION INDEPENDECE RULE</vt:lpstr>
      <vt:lpstr>PowerPoint Presentation</vt:lpstr>
      <vt:lpstr>RULE 12 : NON-SUBVERSION RULE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CODD’s 12 RULES OF RELATIONAL DATABASE</dc:title>
  <dc:creator>Chetan</dc:creator>
  <cp:lastModifiedBy>DINESH KUMAR</cp:lastModifiedBy>
  <cp:revision>38</cp:revision>
  <dcterms:created xsi:type="dcterms:W3CDTF">2013-09-13T12:32:28Z</dcterms:created>
  <dcterms:modified xsi:type="dcterms:W3CDTF">2019-05-13T03:41:46Z</dcterms:modified>
</cp:coreProperties>
</file>