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A248C-6ABE-405D-9EDF-885D7F920B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093CB6-3DEB-45CA-BF29-489D15D3D4C0}">
      <dgm:prSet/>
      <dgm:spPr/>
      <dgm:t>
        <a:bodyPr/>
        <a:lstStyle/>
        <a:p>
          <a:pPr rtl="0"/>
          <a:r>
            <a:rPr lang="en-US" smtClean="0"/>
            <a:t>Database codd rules</a:t>
          </a:r>
          <a:endParaRPr lang="en-US"/>
        </a:p>
      </dgm:t>
    </dgm:pt>
    <dgm:pt modelId="{DF7D24E8-2368-4EB2-8463-B1F152261D3F}" type="parTrans" cxnId="{AC569C6C-90EF-44D8-96D1-3A83EFE82707}">
      <dgm:prSet/>
      <dgm:spPr/>
      <dgm:t>
        <a:bodyPr/>
        <a:lstStyle/>
        <a:p>
          <a:endParaRPr lang="en-US"/>
        </a:p>
      </dgm:t>
    </dgm:pt>
    <dgm:pt modelId="{0C8C42A9-BE3E-491C-A5A5-BBE935AABC3D}" type="sibTrans" cxnId="{AC569C6C-90EF-44D8-96D1-3A83EFE82707}">
      <dgm:prSet/>
      <dgm:spPr/>
      <dgm:t>
        <a:bodyPr/>
        <a:lstStyle/>
        <a:p>
          <a:endParaRPr lang="en-US"/>
        </a:p>
      </dgm:t>
    </dgm:pt>
    <dgm:pt modelId="{43B75FB1-1688-43B4-BE06-969AE0B390F3}" type="pres">
      <dgm:prSet presAssocID="{C54A248C-6ABE-405D-9EDF-885D7F920B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A73785-3256-49F9-93FE-3B44BFAD1AE1}" type="pres">
      <dgm:prSet presAssocID="{50093CB6-3DEB-45CA-BF29-489D15D3D4C0}" presName="parentText" presStyleLbl="node1" presStyleIdx="0" presStyleCnt="1" custLinFactNeighborX="2857" custLinFactNeighborY="240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2EE8D-8DB9-4E20-A1D7-515F1F350109}" type="presOf" srcId="{50093CB6-3DEB-45CA-BF29-489D15D3D4C0}" destId="{6BA73785-3256-49F9-93FE-3B44BFAD1AE1}" srcOrd="0" destOrd="0" presId="urn:microsoft.com/office/officeart/2005/8/layout/vList2"/>
    <dgm:cxn modelId="{AC569C6C-90EF-44D8-96D1-3A83EFE82707}" srcId="{C54A248C-6ABE-405D-9EDF-885D7F920B4C}" destId="{50093CB6-3DEB-45CA-BF29-489D15D3D4C0}" srcOrd="0" destOrd="0" parTransId="{DF7D24E8-2368-4EB2-8463-B1F152261D3F}" sibTransId="{0C8C42A9-BE3E-491C-A5A5-BBE935AABC3D}"/>
    <dgm:cxn modelId="{0356605A-777E-4426-851D-3729DD6CA423}" type="presOf" srcId="{C54A248C-6ABE-405D-9EDF-885D7F920B4C}" destId="{43B75FB1-1688-43B4-BE06-969AE0B390F3}" srcOrd="0" destOrd="0" presId="urn:microsoft.com/office/officeart/2005/8/layout/vList2"/>
    <dgm:cxn modelId="{6B41AF58-F1AC-4498-BD9A-7E7935BA7A9F}" type="presParOf" srcId="{43B75FB1-1688-43B4-BE06-969AE0B390F3}" destId="{6BA73785-3256-49F9-93FE-3B44BFAD1A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39108-1592-4658-9AB7-CB2D52361ACB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C87B15-EAB1-41AF-B1D9-5ECE10602EC4}">
      <dgm:prSet/>
      <dgm:spPr/>
      <dgm:t>
        <a:bodyPr/>
        <a:lstStyle/>
        <a:p>
          <a:pPr rtl="0"/>
          <a:r>
            <a:rPr lang="en-US" dirty="0" err="1" smtClean="0"/>
            <a:t>Dr</a:t>
          </a:r>
          <a:r>
            <a:rPr lang="en-US" dirty="0" smtClean="0"/>
            <a:t> Edgar F. </a:t>
          </a:r>
          <a:r>
            <a:rPr lang="en-US" dirty="0" err="1" smtClean="0"/>
            <a:t>Codd</a:t>
          </a:r>
          <a:r>
            <a:rPr lang="en-US" dirty="0" smtClean="0"/>
            <a:t>, after his extensive research on the Relational Model of database systems, came up with twelve rules of his own, which according to him, a database must obey in order to be regarded as a true relational database.</a:t>
          </a:r>
          <a:endParaRPr lang="en-US" dirty="0"/>
        </a:p>
      </dgm:t>
    </dgm:pt>
    <dgm:pt modelId="{5A2D3C00-27AF-49E8-85B0-222DA8A0D2BC}" type="parTrans" cxnId="{4362CB8D-FE1E-4934-96D6-0EED05B82EA0}">
      <dgm:prSet/>
      <dgm:spPr/>
      <dgm:t>
        <a:bodyPr/>
        <a:lstStyle/>
        <a:p>
          <a:endParaRPr lang="en-US"/>
        </a:p>
      </dgm:t>
    </dgm:pt>
    <dgm:pt modelId="{19C39E94-A891-41C4-98FC-0B1818BC73C0}" type="sibTrans" cxnId="{4362CB8D-FE1E-4934-96D6-0EED05B82EA0}">
      <dgm:prSet/>
      <dgm:spPr/>
      <dgm:t>
        <a:bodyPr/>
        <a:lstStyle/>
        <a:p>
          <a:endParaRPr lang="en-US"/>
        </a:p>
      </dgm:t>
    </dgm:pt>
    <dgm:pt modelId="{9163FDED-EC12-4343-A253-353C4662D281}">
      <dgm:prSet/>
      <dgm:spPr/>
      <dgm:t>
        <a:bodyPr/>
        <a:lstStyle/>
        <a:p>
          <a:pPr rtl="0"/>
          <a:r>
            <a:rPr lang="en-US" dirty="0" smtClean="0"/>
            <a:t>These rules can be applied on any database system that manages stored data using only its relational capabilities. This is a foundation rule, which acts as a base for all the other rules.</a:t>
          </a:r>
          <a:endParaRPr lang="en-US" dirty="0"/>
        </a:p>
      </dgm:t>
    </dgm:pt>
    <dgm:pt modelId="{E28806D7-EB95-43EA-BDBE-CFA22112500C}" type="parTrans" cxnId="{270729F2-1215-43CA-B696-B432ADC3F437}">
      <dgm:prSet/>
      <dgm:spPr/>
      <dgm:t>
        <a:bodyPr/>
        <a:lstStyle/>
        <a:p>
          <a:endParaRPr lang="en-US"/>
        </a:p>
      </dgm:t>
    </dgm:pt>
    <dgm:pt modelId="{D6DF2652-3E5E-43E4-A84A-EEBE0046B5D7}" type="sibTrans" cxnId="{270729F2-1215-43CA-B696-B432ADC3F437}">
      <dgm:prSet/>
      <dgm:spPr/>
      <dgm:t>
        <a:bodyPr/>
        <a:lstStyle/>
        <a:p>
          <a:endParaRPr lang="en-US"/>
        </a:p>
      </dgm:t>
    </dgm:pt>
    <dgm:pt modelId="{0627F48D-CE49-4CEE-A83A-E59B69B54722}" type="pres">
      <dgm:prSet presAssocID="{A5B39108-1592-4658-9AB7-CB2D52361A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D7657C-30A3-4BF2-87AC-28527804692E}" type="pres">
      <dgm:prSet presAssocID="{C7C87B15-EAB1-41AF-B1D9-5ECE10602EC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F1691-64F5-4CD5-8081-0E4562346B9B}" type="pres">
      <dgm:prSet presAssocID="{19C39E94-A891-41C4-98FC-0B1818BC73C0}" presName="spacer" presStyleCnt="0"/>
      <dgm:spPr/>
      <dgm:t>
        <a:bodyPr/>
        <a:lstStyle/>
        <a:p>
          <a:endParaRPr lang="en-US"/>
        </a:p>
      </dgm:t>
    </dgm:pt>
    <dgm:pt modelId="{2B79F4AE-D3F1-40EF-8B9D-AA9B5236D940}" type="pres">
      <dgm:prSet presAssocID="{9163FDED-EC12-4343-A253-353C4662D2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10B0A0-DDFC-4FFD-BCF0-D6437FCFFD37}" type="presOf" srcId="{C7C87B15-EAB1-41AF-B1D9-5ECE10602EC4}" destId="{74D7657C-30A3-4BF2-87AC-28527804692E}" srcOrd="0" destOrd="0" presId="urn:microsoft.com/office/officeart/2005/8/layout/vList2"/>
    <dgm:cxn modelId="{7E1D8F3A-F53F-4FBF-86C6-023A373329C2}" type="presOf" srcId="{A5B39108-1592-4658-9AB7-CB2D52361ACB}" destId="{0627F48D-CE49-4CEE-A83A-E59B69B54722}" srcOrd="0" destOrd="0" presId="urn:microsoft.com/office/officeart/2005/8/layout/vList2"/>
    <dgm:cxn modelId="{270729F2-1215-43CA-B696-B432ADC3F437}" srcId="{A5B39108-1592-4658-9AB7-CB2D52361ACB}" destId="{9163FDED-EC12-4343-A253-353C4662D281}" srcOrd="1" destOrd="0" parTransId="{E28806D7-EB95-43EA-BDBE-CFA22112500C}" sibTransId="{D6DF2652-3E5E-43E4-A84A-EEBE0046B5D7}"/>
    <dgm:cxn modelId="{4362CB8D-FE1E-4934-96D6-0EED05B82EA0}" srcId="{A5B39108-1592-4658-9AB7-CB2D52361ACB}" destId="{C7C87B15-EAB1-41AF-B1D9-5ECE10602EC4}" srcOrd="0" destOrd="0" parTransId="{5A2D3C00-27AF-49E8-85B0-222DA8A0D2BC}" sibTransId="{19C39E94-A891-41C4-98FC-0B1818BC73C0}"/>
    <dgm:cxn modelId="{FC625CDA-983B-462B-8D23-10F19AAEF7D6}" type="presOf" srcId="{9163FDED-EC12-4343-A253-353C4662D281}" destId="{2B79F4AE-D3F1-40EF-8B9D-AA9B5236D940}" srcOrd="0" destOrd="0" presId="urn:microsoft.com/office/officeart/2005/8/layout/vList2"/>
    <dgm:cxn modelId="{97EA2032-4750-4DCA-A538-F5E0590D004F}" type="presParOf" srcId="{0627F48D-CE49-4CEE-A83A-E59B69B54722}" destId="{74D7657C-30A3-4BF2-87AC-28527804692E}" srcOrd="0" destOrd="0" presId="urn:microsoft.com/office/officeart/2005/8/layout/vList2"/>
    <dgm:cxn modelId="{A62BD2A0-1135-4A25-A815-E959973E2E65}" type="presParOf" srcId="{0627F48D-CE49-4CEE-A83A-E59B69B54722}" destId="{96BF1691-64F5-4CD5-8081-0E4562346B9B}" srcOrd="1" destOrd="0" presId="urn:microsoft.com/office/officeart/2005/8/layout/vList2"/>
    <dgm:cxn modelId="{E055A8EC-EC44-4C3F-A7E4-AE49C2F824F3}" type="presParOf" srcId="{0627F48D-CE49-4CEE-A83A-E59B69B54722}" destId="{2B79F4AE-D3F1-40EF-8B9D-AA9B5236D9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5ACC04-0AFD-4408-9A05-555D654E14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645B2-7EC1-4D7E-AE56-37DE5DC494CA}">
      <dgm:prSet/>
      <dgm:spPr/>
      <dgm:t>
        <a:bodyPr/>
        <a:lstStyle/>
        <a:p>
          <a:pPr rtl="0"/>
          <a:r>
            <a:rPr lang="en-US" dirty="0" err="1" smtClean="0"/>
            <a:t>Dr</a:t>
          </a:r>
          <a:r>
            <a:rPr lang="en-US" dirty="0" smtClean="0"/>
            <a:t> Edgar F. </a:t>
          </a:r>
          <a:r>
            <a:rPr lang="en-US" dirty="0" err="1" smtClean="0"/>
            <a:t>Codd</a:t>
          </a:r>
          <a:endParaRPr lang="en-US" dirty="0"/>
        </a:p>
      </dgm:t>
    </dgm:pt>
    <dgm:pt modelId="{445EFF97-A52C-474F-A930-F9EFA5F86BB1}" type="parTrans" cxnId="{885358BA-815D-4DE1-9B44-7C6E28446882}">
      <dgm:prSet/>
      <dgm:spPr/>
      <dgm:t>
        <a:bodyPr/>
        <a:lstStyle/>
        <a:p>
          <a:endParaRPr lang="en-US"/>
        </a:p>
      </dgm:t>
    </dgm:pt>
    <dgm:pt modelId="{A6C10287-A1B9-401F-8073-464FEA8D426C}" type="sibTrans" cxnId="{885358BA-815D-4DE1-9B44-7C6E28446882}">
      <dgm:prSet/>
      <dgm:spPr/>
      <dgm:t>
        <a:bodyPr/>
        <a:lstStyle/>
        <a:p>
          <a:endParaRPr lang="en-US"/>
        </a:p>
      </dgm:t>
    </dgm:pt>
    <dgm:pt modelId="{62548D10-13FD-499C-BB1D-FA0F504293A2}" type="pres">
      <dgm:prSet presAssocID="{EC5ACC04-0AFD-4408-9A05-555D654E1470}" presName="Name0" presStyleCnt="0">
        <dgm:presLayoutVars>
          <dgm:dir/>
          <dgm:resizeHandles val="exact"/>
        </dgm:presLayoutVars>
      </dgm:prSet>
      <dgm:spPr/>
    </dgm:pt>
    <dgm:pt modelId="{449723E1-EFDF-4147-827D-F32ACBCA7204}" type="pres">
      <dgm:prSet presAssocID="{6D1645B2-7EC1-4D7E-AE56-37DE5DC494C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5358BA-815D-4DE1-9B44-7C6E28446882}" srcId="{EC5ACC04-0AFD-4408-9A05-555D654E1470}" destId="{6D1645B2-7EC1-4D7E-AE56-37DE5DC494CA}" srcOrd="0" destOrd="0" parTransId="{445EFF97-A52C-474F-A930-F9EFA5F86BB1}" sibTransId="{A6C10287-A1B9-401F-8073-464FEA8D426C}"/>
    <dgm:cxn modelId="{051E7E72-6B9E-430E-871C-2BF07E555474}" type="presOf" srcId="{EC5ACC04-0AFD-4408-9A05-555D654E1470}" destId="{62548D10-13FD-499C-BB1D-FA0F504293A2}" srcOrd="0" destOrd="0" presId="urn:microsoft.com/office/officeart/2005/8/layout/process1"/>
    <dgm:cxn modelId="{DFE9B592-B96D-45A1-B81F-3D5F2C7D7482}" type="presOf" srcId="{6D1645B2-7EC1-4D7E-AE56-37DE5DC494CA}" destId="{449723E1-EFDF-4147-827D-F32ACBCA7204}" srcOrd="0" destOrd="0" presId="urn:microsoft.com/office/officeart/2005/8/layout/process1"/>
    <dgm:cxn modelId="{7B536330-0D79-47BA-993A-C79E3E5DADFA}" type="presParOf" srcId="{62548D10-13FD-499C-BB1D-FA0F504293A2}" destId="{449723E1-EFDF-4147-827D-F32ACBCA720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73785-3256-49F9-93FE-3B44BFAD1AE1}">
      <dsp:nvSpPr>
        <dsp:cNvPr id="0" name=""/>
        <dsp:cNvSpPr/>
      </dsp:nvSpPr>
      <dsp:spPr>
        <a:xfrm>
          <a:off x="0" y="799054"/>
          <a:ext cx="9144000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Database codd rules</a:t>
          </a:r>
          <a:endParaRPr lang="en-US" sz="6500" kern="1200"/>
        </a:p>
      </dsp:txBody>
      <dsp:txXfrm>
        <a:off x="74249" y="873303"/>
        <a:ext cx="8995502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7657C-30A3-4BF2-87AC-28527804692E}">
      <dsp:nvSpPr>
        <dsp:cNvPr id="0" name=""/>
        <dsp:cNvSpPr/>
      </dsp:nvSpPr>
      <dsp:spPr>
        <a:xfrm>
          <a:off x="0" y="64549"/>
          <a:ext cx="10179050" cy="1696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Dr</a:t>
          </a:r>
          <a:r>
            <a:rPr lang="en-US" sz="2500" kern="1200" dirty="0" smtClean="0"/>
            <a:t> Edgar F. </a:t>
          </a:r>
          <a:r>
            <a:rPr lang="en-US" sz="2500" kern="1200" dirty="0" err="1" smtClean="0"/>
            <a:t>Codd</a:t>
          </a:r>
          <a:r>
            <a:rPr lang="en-US" sz="2500" kern="1200" dirty="0" smtClean="0"/>
            <a:t>, after his extensive research on the Relational Model of database systems, came up with twelve rules of his own, which according to him, a database must obey in order to be regarded as a true relational database.</a:t>
          </a:r>
          <a:endParaRPr lang="en-US" sz="2500" kern="1200" dirty="0"/>
        </a:p>
      </dsp:txBody>
      <dsp:txXfrm>
        <a:off x="82816" y="147365"/>
        <a:ext cx="10013418" cy="1530868"/>
      </dsp:txXfrm>
    </dsp:sp>
    <dsp:sp modelId="{2B79F4AE-D3F1-40EF-8B9D-AA9B5236D940}">
      <dsp:nvSpPr>
        <dsp:cNvPr id="0" name=""/>
        <dsp:cNvSpPr/>
      </dsp:nvSpPr>
      <dsp:spPr>
        <a:xfrm>
          <a:off x="0" y="1833050"/>
          <a:ext cx="10179050" cy="1696500"/>
        </a:xfrm>
        <a:prstGeom prst="roundRect">
          <a:avLst/>
        </a:prstGeom>
        <a:gradFill rotWithShape="0">
          <a:gsLst>
            <a:gs pos="0">
              <a:schemeClr val="accent3">
                <a:hueOff val="-4697176"/>
                <a:satOff val="3025"/>
                <a:lumOff val="333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-4697176"/>
                <a:satOff val="3025"/>
                <a:lumOff val="333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-4697176"/>
                <a:satOff val="3025"/>
                <a:lumOff val="333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These rules can be applied on any database system that manages stored data using only its relational capabilities. This is a foundation rule, which acts as a base for all the other rules.</a:t>
          </a:r>
          <a:endParaRPr lang="en-US" sz="2500" kern="1200" dirty="0"/>
        </a:p>
      </dsp:txBody>
      <dsp:txXfrm>
        <a:off x="82816" y="1915866"/>
        <a:ext cx="10013418" cy="1530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723E1-EFDF-4147-827D-F32ACBCA7204}">
      <dsp:nvSpPr>
        <dsp:cNvPr id="0" name=""/>
        <dsp:cNvSpPr/>
      </dsp:nvSpPr>
      <dsp:spPr>
        <a:xfrm>
          <a:off x="2575" y="0"/>
          <a:ext cx="5270331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Dr</a:t>
          </a:r>
          <a:r>
            <a:rPr lang="en-US" sz="4100" kern="1200" dirty="0" smtClean="0"/>
            <a:t> Edgar F. </a:t>
          </a:r>
          <a:r>
            <a:rPr lang="en-US" sz="4100" kern="1200" dirty="0" err="1" smtClean="0"/>
            <a:t>Codd</a:t>
          </a:r>
          <a:endParaRPr lang="en-US" sz="4100" kern="1200" dirty="0"/>
        </a:p>
      </dsp:txBody>
      <dsp:txXfrm>
        <a:off x="29618" y="27043"/>
        <a:ext cx="5216245" cy="869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08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240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1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31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3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279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25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2621405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7170"/>
            <a:ext cx="9144000" cy="1655762"/>
          </a:xfrm>
        </p:spPr>
        <p:txBody>
          <a:bodyPr/>
          <a:lstStyle/>
          <a:p>
            <a:r>
              <a:rPr lang="en-US" dirty="0" smtClean="0"/>
              <a:t>By dinesh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8: Physical Data Independence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data stored in a database must be independent of the applications that access the database.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Any </a:t>
            </a:r>
            <a:r>
              <a:rPr lang="en-US" sz="2800" dirty="0"/>
              <a:t>change in the physical structure of a database must not have any impact on how the data is being accessed by external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514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9: Logical Data Independence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 logical data in a database must be independent of its user’s view (application).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Any </a:t>
            </a:r>
            <a:r>
              <a:rPr lang="en-US" sz="2800" dirty="0"/>
              <a:t>change in logical data must not affect the applications using it.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/>
              <a:t>example, if two tables are merged or one is split into two different tables, there should be no impact or change on the user application.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one of the most difficult rule to apply.</a:t>
            </a:r>
          </a:p>
        </p:txBody>
      </p:sp>
    </p:spTree>
    <p:extLst>
      <p:ext uri="{BB962C8B-B14F-4D97-AF65-F5344CB8AC3E}">
        <p14:creationId xmlns:p14="http://schemas.microsoft.com/office/powerpoint/2010/main" val="41694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10: Integrity Independence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Database </a:t>
            </a:r>
            <a:r>
              <a:rPr lang="en-US" sz="2800" dirty="0"/>
              <a:t>must be independent of the application that uses it. All its integrity constraints can be independently modified without the need of any change in the application. This rule makes a database independent of the front-end application and its interface.</a:t>
            </a:r>
          </a:p>
        </p:txBody>
      </p:sp>
    </p:spTree>
    <p:extLst>
      <p:ext uri="{BB962C8B-B14F-4D97-AF65-F5344CB8AC3E}">
        <p14:creationId xmlns:p14="http://schemas.microsoft.com/office/powerpoint/2010/main" val="28511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11: Distribution Independence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end-user must not be able to see that the data is distributed over various locations. </a:t>
            </a:r>
            <a:endParaRPr lang="en-US" sz="2800" dirty="0" smtClean="0"/>
          </a:p>
          <a:p>
            <a:r>
              <a:rPr lang="en-US" sz="2800" dirty="0" smtClean="0"/>
              <a:t>Users </a:t>
            </a:r>
            <a:r>
              <a:rPr lang="en-US" sz="2800" dirty="0"/>
              <a:t>should always get the impression that the data is located at one site only.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rule has been regarded as the foundation of distributed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35828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12: Non-Subversion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a system has an interface that provides access to low-level records, then the interface must not be able to subvert the system and bypass security and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10890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6401" y="2967335"/>
            <a:ext cx="2939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CODD 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10310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9433754"/>
              </p:ext>
            </p:extLst>
          </p:nvPr>
        </p:nvGraphicFramePr>
        <p:xfrm>
          <a:off x="5028955" y="825027"/>
          <a:ext cx="5275483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39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D7657C-30A3-4BF2-87AC-285278046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79F4AE-D3F1-40EF-8B9D-AA9B5236D9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1: Information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data stored in a database, may it be user data or metadata, must be a value of some table cell.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Everything </a:t>
            </a:r>
            <a:r>
              <a:rPr lang="en-US" sz="3200" dirty="0"/>
              <a:t>in a database must be stored in a table format.</a:t>
            </a:r>
          </a:p>
        </p:txBody>
      </p:sp>
    </p:spTree>
    <p:extLst>
      <p:ext uri="{BB962C8B-B14F-4D97-AF65-F5344CB8AC3E}">
        <p14:creationId xmlns:p14="http://schemas.microsoft.com/office/powerpoint/2010/main" val="2297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2: Guaranteed Access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single data element (value) is guaranteed to be accessible logically with a combination of table-name, primary-key (row value), and attribute-name (column value).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No </a:t>
            </a:r>
            <a:r>
              <a:rPr lang="en-US" sz="2800" dirty="0"/>
              <a:t>other means, such as pointers, can be used to access data.</a:t>
            </a:r>
          </a:p>
        </p:txBody>
      </p:sp>
    </p:spTree>
    <p:extLst>
      <p:ext uri="{BB962C8B-B14F-4D97-AF65-F5344CB8AC3E}">
        <p14:creationId xmlns:p14="http://schemas.microsoft.com/office/powerpoint/2010/main" val="25001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3: Systematic Treatment of NULL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C000"/>
                </a:solidFill>
              </a:rPr>
              <a:t>NULL</a:t>
            </a:r>
            <a:r>
              <a:rPr lang="en-US" sz="2800" dirty="0"/>
              <a:t> values in a database must be given a systematic and uniform treatment.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a very important rule because a NULL can be interpreted as one the following −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is missing</a:t>
            </a:r>
            <a:r>
              <a:rPr lang="en-US" sz="2800" dirty="0"/>
              <a:t>,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 not known</a:t>
            </a:r>
            <a:r>
              <a:rPr lang="en-US" sz="2800" dirty="0"/>
              <a:t>, or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 is not applicable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8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4: Active Online Catalog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structure description of the entire database must be stored in an online catalog, known as </a:t>
            </a:r>
            <a:r>
              <a:rPr lang="en-US" sz="2800" b="1" dirty="0"/>
              <a:t>data dictionary</a:t>
            </a:r>
            <a:r>
              <a:rPr lang="en-US" sz="2800" dirty="0"/>
              <a:t>, which can be accessed by authorized users.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Users </a:t>
            </a:r>
            <a:r>
              <a:rPr lang="en-US" sz="2800" dirty="0"/>
              <a:t>can use the same query language to access the catalog which they use to access the database itself.</a:t>
            </a:r>
          </a:p>
        </p:txBody>
      </p:sp>
    </p:spTree>
    <p:extLst>
      <p:ext uri="{BB962C8B-B14F-4D97-AF65-F5344CB8AC3E}">
        <p14:creationId xmlns:p14="http://schemas.microsoft.com/office/powerpoint/2010/main" val="36310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5: Comprehensive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Sub-Language </a:t>
            </a:r>
            <a:r>
              <a:rPr lang="en-US" dirty="0"/>
              <a:t>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database can only be accessed using a language having linear syntax that supports data definition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, data manipulation, and transaction management operations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</a:t>
            </a:r>
            <a:r>
              <a:rPr lang="en-US" sz="2800" dirty="0"/>
              <a:t>language can be used directly or by means of some application. If the database allows access to data without any help of this language, then it is considered as a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violation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6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6: View Updating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the views of a database, which can theoretically be updated, must also be updatable by the system.</a:t>
            </a:r>
          </a:p>
        </p:txBody>
      </p:sp>
    </p:spTree>
    <p:extLst>
      <p:ext uri="{BB962C8B-B14F-4D97-AF65-F5344CB8AC3E}">
        <p14:creationId xmlns:p14="http://schemas.microsoft.com/office/powerpoint/2010/main" val="16934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7: High-Level Insert, Update, and Delete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database must support high-level insertion, </a:t>
            </a:r>
            <a:r>
              <a:rPr lang="en-US" sz="2800" dirty="0" err="1"/>
              <a:t>updation</a:t>
            </a:r>
            <a:r>
              <a:rPr lang="en-US" sz="2800" dirty="0"/>
              <a:t>, and deletion.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</a:t>
            </a:r>
            <a:r>
              <a:rPr lang="en-US" sz="2800" dirty="0"/>
              <a:t>must not be limited to a single row, that is, it must also support union, intersection and minus operations to yield sets of data records.</a:t>
            </a:r>
          </a:p>
        </p:txBody>
      </p:sp>
    </p:spTree>
    <p:extLst>
      <p:ext uri="{BB962C8B-B14F-4D97-AF65-F5344CB8AC3E}">
        <p14:creationId xmlns:p14="http://schemas.microsoft.com/office/powerpoint/2010/main" val="41438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81</TotalTime>
  <Words>670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PowerPoint Presentation</vt:lpstr>
      <vt:lpstr>CODD RULES</vt:lpstr>
      <vt:lpstr>Rule 1: Information Rule </vt:lpstr>
      <vt:lpstr>Rule 2: Guaranteed Access Rule </vt:lpstr>
      <vt:lpstr>Rule 3: Systematic Treatment of NULL Values </vt:lpstr>
      <vt:lpstr>Rule 4: Active Online Catalog </vt:lpstr>
      <vt:lpstr>Rule 5: Comprehensive Data  Sub-Language Rule </vt:lpstr>
      <vt:lpstr>Rule 6: View Updating Rule </vt:lpstr>
      <vt:lpstr>Rule 7: High-Level Insert, Update, and Delete Rule </vt:lpstr>
      <vt:lpstr>Rule 8: Physical Data Independence </vt:lpstr>
      <vt:lpstr>Rule 9: Logical Data Independence </vt:lpstr>
      <vt:lpstr>Rule 10: Integrity Independence </vt:lpstr>
      <vt:lpstr>Rule 11: Distribution Independence </vt:lpstr>
      <vt:lpstr>Rule 12: Non-Subversion Rule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codd rules</dc:title>
  <dc:creator>DINESH KUMAR</dc:creator>
  <cp:lastModifiedBy>DINESH KUMAR</cp:lastModifiedBy>
  <cp:revision>77</cp:revision>
  <dcterms:created xsi:type="dcterms:W3CDTF">2019-08-13T04:34:35Z</dcterms:created>
  <dcterms:modified xsi:type="dcterms:W3CDTF">2019-08-13T06:54:48Z</dcterms:modified>
</cp:coreProperties>
</file>