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0" r:id="rId3"/>
    <p:sldId id="261" r:id="rId4"/>
    <p:sldId id="262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5" r:id="rId15"/>
    <p:sldId id="257" r:id="rId16"/>
    <p:sldId id="259" r:id="rId17"/>
    <p:sldId id="263" r:id="rId18"/>
    <p:sldId id="264" r:id="rId19"/>
    <p:sldId id="265" r:id="rId20"/>
    <p:sldId id="258" r:id="rId21"/>
    <p:sldId id="266" r:id="rId22"/>
    <p:sldId id="26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6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4379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41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241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9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08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9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3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2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8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3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1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6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5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1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B28359_01/appdev.111/b28370/static.htm#i710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PL-SQL Concepts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PL/SQL Character Data Types and Subtypes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92409"/>
              </p:ext>
            </p:extLst>
          </p:nvPr>
        </p:nvGraphicFramePr>
        <p:xfrm>
          <a:off x="801509" y="1569156"/>
          <a:ext cx="8794046" cy="4627555"/>
        </p:xfrm>
        <a:graphic>
          <a:graphicData uri="http://schemas.openxmlformats.org/drawingml/2006/table">
            <a:tbl>
              <a:tblPr/>
              <a:tblGrid>
                <a:gridCol w="4397023">
                  <a:extLst>
                    <a:ext uri="{9D8B030D-6E8A-4147-A177-3AD203B41FA5}">
                      <a16:colId xmlns:a16="http://schemas.microsoft.com/office/drawing/2014/main" val="2750270807"/>
                    </a:ext>
                  </a:extLst>
                </a:gridCol>
                <a:gridCol w="4397023">
                  <a:extLst>
                    <a:ext uri="{9D8B030D-6E8A-4147-A177-3AD203B41FA5}">
                      <a16:colId xmlns:a16="http://schemas.microsoft.com/office/drawing/2014/main" val="3132727726"/>
                    </a:ext>
                  </a:extLst>
                </a:gridCol>
              </a:tblGrid>
              <a:tr h="99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53316" marR="53316" marT="53316" marB="5331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</a:rPr>
                        <a:t>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Fixed-length character string with maximum size of 32,767 bytes</a:t>
                      </a:r>
                    </a:p>
                  </a:txBody>
                  <a:tcPr marL="53316" marR="53316" marT="53316" marB="533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383179"/>
                  </a:ext>
                </a:extLst>
              </a:tr>
              <a:tr h="99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53316" marR="53316" marT="53316" marB="5331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</a:rPr>
                        <a:t>VARCHAR2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Variable-length character string with maximum size of 32,767 bytes</a:t>
                      </a:r>
                    </a:p>
                  </a:txBody>
                  <a:tcPr marL="53316" marR="53316" marT="53316" marB="533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703702"/>
                  </a:ext>
                </a:extLst>
              </a:tr>
              <a:tr h="143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3</a:t>
                      </a:r>
                    </a:p>
                  </a:txBody>
                  <a:tcPr marL="53316" marR="53316" marT="53316" marB="5331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</a:rPr>
                        <a:t>RAW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Variable-length binary or byte string with maximum size of 32,767 bytes, not interpreted by PL/SQL</a:t>
                      </a:r>
                    </a:p>
                  </a:txBody>
                  <a:tcPr marL="53316" marR="53316" marT="53316" marB="533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873994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4</a:t>
                      </a:r>
                    </a:p>
                  </a:txBody>
                  <a:tcPr marL="53316" marR="53316" marT="53316" marB="5331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</a:rPr>
                        <a:t>NCHAR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Fixed-length national character string with maximum size of 32,767 bytes</a:t>
                      </a:r>
                    </a:p>
                  </a:txBody>
                  <a:tcPr marL="53316" marR="53316" marT="53316" marB="533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44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4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002046"/>
              </p:ext>
            </p:extLst>
          </p:nvPr>
        </p:nvGraphicFramePr>
        <p:xfrm>
          <a:off x="1004709" y="2160588"/>
          <a:ext cx="8421512" cy="3881437"/>
        </p:xfrm>
        <a:graphic>
          <a:graphicData uri="http://schemas.openxmlformats.org/drawingml/2006/table">
            <a:tbl>
              <a:tblPr/>
              <a:tblGrid>
                <a:gridCol w="4210756">
                  <a:extLst>
                    <a:ext uri="{9D8B030D-6E8A-4147-A177-3AD203B41FA5}">
                      <a16:colId xmlns:a16="http://schemas.microsoft.com/office/drawing/2014/main" val="2686882571"/>
                    </a:ext>
                  </a:extLst>
                </a:gridCol>
                <a:gridCol w="4210756">
                  <a:extLst>
                    <a:ext uri="{9D8B030D-6E8A-4147-A177-3AD203B41FA5}">
                      <a16:colId xmlns:a16="http://schemas.microsoft.com/office/drawing/2014/main" val="3297160969"/>
                    </a:ext>
                  </a:extLst>
                </a:gridCol>
              </a:tblGrid>
              <a:tr h="1376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68820" marR="68820" marT="68820" marB="6882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NVARCHAR2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Variable-length national character string with maximum size of 32,767 bytes</a:t>
                      </a:r>
                    </a:p>
                  </a:txBody>
                  <a:tcPr marL="68820" marR="68820" marT="68820" marB="688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3318"/>
                  </a:ext>
                </a:extLst>
              </a:tr>
              <a:tr h="1128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68820" marR="68820" marT="68820" marB="6882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LONG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Variable-length character string with maximum size of 32,760 bytes</a:t>
                      </a:r>
                    </a:p>
                  </a:txBody>
                  <a:tcPr marL="68820" marR="68820" marT="68820" marB="688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705239"/>
                  </a:ext>
                </a:extLst>
              </a:tr>
              <a:tr h="1376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68820" marR="68820" marT="68820" marB="6882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LONG RAW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Variable-length binary or byte string with maximum size of 32,760 bytes, not interpreted by PL/SQL</a:t>
                      </a:r>
                    </a:p>
                  </a:txBody>
                  <a:tcPr marL="68820" marR="68820" marT="68820" marB="688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98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2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</a:t>
            </a:r>
            <a:r>
              <a:rPr lang="en-US" dirty="0" err="1"/>
              <a:t>Datetime</a:t>
            </a:r>
            <a:r>
              <a:rPr lang="en-US" dirty="0"/>
              <a:t> and Interval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DATE</a:t>
            </a:r>
            <a:r>
              <a:rPr lang="en-US" dirty="0"/>
              <a:t> datatype is used to store fixed-length </a:t>
            </a:r>
            <a:r>
              <a:rPr lang="en-US" dirty="0" err="1"/>
              <a:t>datetimes</a:t>
            </a:r>
            <a:r>
              <a:rPr lang="en-US" dirty="0"/>
              <a:t>, which include the time of day in seconds since midnight. Valid dates range from January 1, 4712 BC to December 31, 9999 AD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default date format is set by the Oracle initialization parameter NLS_DATE_FORMAT. For example, the default might be 'DD-MON-YY', which includes a two-digit number for the day of the month, an abbreviation of the month name, and the last two digits of the year. For example, 01-OCT-12.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41153"/>
              </p:ext>
            </p:extLst>
          </p:nvPr>
        </p:nvGraphicFramePr>
        <p:xfrm>
          <a:off x="191910" y="101600"/>
          <a:ext cx="11672712" cy="6879672"/>
        </p:xfrm>
        <a:graphic>
          <a:graphicData uri="http://schemas.openxmlformats.org/drawingml/2006/table">
            <a:tbl>
              <a:tblPr/>
              <a:tblGrid>
                <a:gridCol w="3890904">
                  <a:extLst>
                    <a:ext uri="{9D8B030D-6E8A-4147-A177-3AD203B41FA5}">
                      <a16:colId xmlns:a16="http://schemas.microsoft.com/office/drawing/2014/main" val="1606418572"/>
                    </a:ext>
                  </a:extLst>
                </a:gridCol>
                <a:gridCol w="3890904">
                  <a:extLst>
                    <a:ext uri="{9D8B030D-6E8A-4147-A177-3AD203B41FA5}">
                      <a16:colId xmlns:a16="http://schemas.microsoft.com/office/drawing/2014/main" val="1843794210"/>
                    </a:ext>
                  </a:extLst>
                </a:gridCol>
                <a:gridCol w="3890904">
                  <a:extLst>
                    <a:ext uri="{9D8B030D-6E8A-4147-A177-3AD203B41FA5}">
                      <a16:colId xmlns:a16="http://schemas.microsoft.com/office/drawing/2014/main" val="1219067820"/>
                    </a:ext>
                  </a:extLst>
                </a:gridCol>
              </a:tblGrid>
              <a:tr h="3645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Field Name</a:t>
                      </a:r>
                    </a:p>
                  </a:txBody>
                  <a:tcPr marL="23900" marR="23900" marT="23900" marB="23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Valid </a:t>
                      </a:r>
                      <a:r>
                        <a:rPr lang="en-US" sz="1400" b="1" dirty="0" err="1">
                          <a:effectLst/>
                        </a:rPr>
                        <a:t>Datetime</a:t>
                      </a:r>
                      <a:r>
                        <a:rPr lang="en-US" sz="1400" b="1" dirty="0">
                          <a:effectLst/>
                        </a:rPr>
                        <a:t> Values</a:t>
                      </a:r>
                    </a:p>
                  </a:txBody>
                  <a:tcPr marL="23900" marR="23900" marT="23900" marB="23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Valid Interval Values</a:t>
                      </a:r>
                    </a:p>
                  </a:txBody>
                  <a:tcPr marL="23900" marR="23900" marT="23900" marB="23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274663"/>
                  </a:ext>
                </a:extLst>
              </a:tr>
              <a:tr h="509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YEAR</a:t>
                      </a:r>
                    </a:p>
                  </a:txBody>
                  <a:tcPr marL="23900" marR="23900" marT="23900" marB="239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-4712 to 9999 (excluding year 0)</a:t>
                      </a:r>
                    </a:p>
                  </a:txBody>
                  <a:tcPr marL="23900" marR="23900" marT="23900" marB="23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Any nonzero integer</a:t>
                      </a:r>
                    </a:p>
                  </a:txBody>
                  <a:tcPr marL="23900" marR="23900" marT="23900" marB="239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91325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MONTH</a:t>
                      </a:r>
                    </a:p>
                  </a:txBody>
                  <a:tcPr marL="23900" marR="23900" marT="23900" marB="239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01 to 12</a:t>
                      </a:r>
                    </a:p>
                  </a:txBody>
                  <a:tcPr marL="23900" marR="23900" marT="23900" marB="23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0 to 11</a:t>
                      </a:r>
                    </a:p>
                  </a:txBody>
                  <a:tcPr marL="23900" marR="23900" marT="23900" marB="23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826975"/>
                  </a:ext>
                </a:extLst>
              </a:tr>
              <a:tr h="1376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DAY</a:t>
                      </a:r>
                    </a:p>
                  </a:txBody>
                  <a:tcPr marL="23900" marR="23900" marT="23900" marB="239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01 to 31 (limited by the values of MONTH and YEAR, according to the rules of the calendar for the locale)</a:t>
                      </a:r>
                    </a:p>
                  </a:txBody>
                  <a:tcPr marL="23900" marR="23900" marT="23900" marB="23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Any nonzero integer</a:t>
                      </a:r>
                    </a:p>
                  </a:txBody>
                  <a:tcPr marL="23900" marR="23900" marT="23900" marB="239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31715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HOUR</a:t>
                      </a:r>
                    </a:p>
                  </a:txBody>
                  <a:tcPr marL="23900" marR="23900" marT="23900" marB="239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00 to 23</a:t>
                      </a:r>
                    </a:p>
                  </a:txBody>
                  <a:tcPr marL="23900" marR="23900" marT="23900" marB="23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0 to 23</a:t>
                      </a:r>
                    </a:p>
                  </a:txBody>
                  <a:tcPr marL="23900" marR="23900" marT="23900" marB="23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04526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MINUTE</a:t>
                      </a:r>
                    </a:p>
                  </a:txBody>
                  <a:tcPr marL="23900" marR="23900" marT="23900" marB="239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00 to 59</a:t>
                      </a:r>
                    </a:p>
                  </a:txBody>
                  <a:tcPr marL="23900" marR="23900" marT="23900" marB="23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0 to 59</a:t>
                      </a:r>
                    </a:p>
                  </a:txBody>
                  <a:tcPr marL="23900" marR="23900" marT="23900" marB="23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250525"/>
                  </a:ext>
                </a:extLst>
              </a:tr>
              <a:tr h="942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SECOND</a:t>
                      </a:r>
                    </a:p>
                  </a:txBody>
                  <a:tcPr marL="23900" marR="23900" marT="23900" marB="239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00 to 59.9(n), where 9(n) is the precision of time fractional seconds</a:t>
                      </a:r>
                    </a:p>
                  </a:txBody>
                  <a:tcPr marL="23900" marR="23900" marT="23900" marB="23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0 to 59.9(n), where 9(n) is the precision of interval fractional seconds</a:t>
                      </a:r>
                    </a:p>
                  </a:txBody>
                  <a:tcPr marL="23900" marR="23900" marT="23900" marB="23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461853"/>
                  </a:ext>
                </a:extLst>
              </a:tr>
              <a:tr h="653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TIMEZONE_HOUR</a:t>
                      </a:r>
                    </a:p>
                  </a:txBody>
                  <a:tcPr marL="23900" marR="23900" marT="23900" marB="239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-12 to 14 (range accommodates daylight savings time changes)</a:t>
                      </a:r>
                    </a:p>
                  </a:txBody>
                  <a:tcPr marL="23900" marR="23900" marT="23900" marB="23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Not applicable</a:t>
                      </a:r>
                    </a:p>
                  </a:txBody>
                  <a:tcPr marL="23900" marR="23900" marT="23900" marB="239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670443"/>
                  </a:ext>
                </a:extLst>
              </a:tr>
              <a:tr h="364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TIMEZONE_MINUTE</a:t>
                      </a:r>
                    </a:p>
                  </a:txBody>
                  <a:tcPr marL="23900" marR="23900" marT="23900" marB="239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00 to 59</a:t>
                      </a:r>
                    </a:p>
                  </a:txBody>
                  <a:tcPr marL="23900" marR="23900" marT="23900" marB="23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Not applicable</a:t>
                      </a:r>
                    </a:p>
                  </a:txBody>
                  <a:tcPr marL="23900" marR="23900" marT="23900" marB="239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836305"/>
                  </a:ext>
                </a:extLst>
              </a:tr>
              <a:tr h="942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TIMEZONE_REGION</a:t>
                      </a:r>
                    </a:p>
                  </a:txBody>
                  <a:tcPr marL="23900" marR="23900" marT="23900" marB="239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Found in the dynamic performance view V$TIMEZONE_NAMES</a:t>
                      </a:r>
                    </a:p>
                  </a:txBody>
                  <a:tcPr marL="23900" marR="23900" marT="23900" marB="23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Not applicable</a:t>
                      </a:r>
                    </a:p>
                  </a:txBody>
                  <a:tcPr marL="23900" marR="23900" marT="23900" marB="239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664919"/>
                  </a:ext>
                </a:extLst>
              </a:tr>
              <a:tr h="942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TIMEZONE_ABBR</a:t>
                      </a:r>
                    </a:p>
                  </a:txBody>
                  <a:tcPr marL="23900" marR="23900" marT="23900" marB="239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Found in the dynamic performance view V$TIMEZONE_NAMES</a:t>
                      </a:r>
                    </a:p>
                  </a:txBody>
                  <a:tcPr marL="23900" marR="23900" marT="23900" marB="23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Not applicable</a:t>
                      </a:r>
                    </a:p>
                  </a:txBody>
                  <a:tcPr marL="23900" marR="23900" marT="23900" marB="239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26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9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853311"/>
              </p:ext>
            </p:extLst>
          </p:nvPr>
        </p:nvGraphicFramePr>
        <p:xfrm>
          <a:off x="1196619" y="2851626"/>
          <a:ext cx="8077382" cy="1950720"/>
        </p:xfrm>
        <a:graphic>
          <a:graphicData uri="http://schemas.openxmlformats.org/drawingml/2006/table">
            <a:tbl>
              <a:tblPr/>
              <a:tblGrid>
                <a:gridCol w="4038691">
                  <a:extLst>
                    <a:ext uri="{9D8B030D-6E8A-4147-A177-3AD203B41FA5}">
                      <a16:colId xmlns:a16="http://schemas.microsoft.com/office/drawing/2014/main" val="2070833551"/>
                    </a:ext>
                  </a:extLst>
                </a:gridCol>
                <a:gridCol w="4038691">
                  <a:extLst>
                    <a:ext uri="{9D8B030D-6E8A-4147-A177-3AD203B41FA5}">
                      <a16:colId xmlns:a16="http://schemas.microsoft.com/office/drawing/2014/main" val="1974177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ROWID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Physical row identifier, the address of a row in an ordinary table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270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UROWID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Universal row identifier (physical, logical, or foreign row identifier)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76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SERVEROUT ON;</a:t>
            </a:r>
          </a:p>
          <a:p>
            <a:r>
              <a:rPr lang="en-US" b="1" dirty="0"/>
              <a:t>DECLARE</a:t>
            </a:r>
          </a:p>
          <a:p>
            <a:r>
              <a:rPr lang="en-US" dirty="0"/>
              <a:t> </a:t>
            </a:r>
            <a:r>
              <a:rPr lang="en-US" dirty="0" err="1"/>
              <a:t>pe_ratio</a:t>
            </a:r>
            <a:r>
              <a:rPr lang="en-US" dirty="0"/>
              <a:t> NUMBER(3,2);</a:t>
            </a:r>
          </a:p>
          <a:p>
            <a:r>
              <a:rPr lang="en-US" b="1" dirty="0"/>
              <a:t>BEGIN</a:t>
            </a:r>
          </a:p>
          <a:p>
            <a:r>
              <a:rPr lang="en-US" dirty="0"/>
              <a:t>DBMS_OUTPUT.PUT_LINE('DK');</a:t>
            </a:r>
          </a:p>
          <a:p>
            <a:r>
              <a:rPr lang="en-US" dirty="0" err="1"/>
              <a:t>pe_ratio</a:t>
            </a:r>
            <a:r>
              <a:rPr lang="en-US" dirty="0"/>
              <a:t> :=12/0;</a:t>
            </a:r>
          </a:p>
          <a:p>
            <a:r>
              <a:rPr lang="en-US" b="1" dirty="0"/>
              <a:t>EXCEPTION</a:t>
            </a:r>
          </a:p>
          <a:p>
            <a:r>
              <a:rPr lang="en-US" dirty="0"/>
              <a:t>WHEN OTHERS THEN</a:t>
            </a:r>
          </a:p>
          <a:p>
            <a:r>
              <a:rPr lang="en-US" dirty="0"/>
              <a:t>DBMS_OUTPUT.PUT_LINE('exception');</a:t>
            </a:r>
          </a:p>
          <a:p>
            <a:r>
              <a:rPr lang="en-US" b="1" dirty="0"/>
              <a:t>END</a:t>
            </a:r>
            <a:r>
              <a:rPr lang="en-US" dirty="0"/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987" y="2620102"/>
            <a:ext cx="3692702" cy="296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PL/SQL Comments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98" y="2317749"/>
            <a:ext cx="7062691" cy="31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[OR REPLACE] FUNCTION </a:t>
            </a:r>
            <a:r>
              <a:rPr lang="en-US" dirty="0" err="1"/>
              <a:t>function_name</a:t>
            </a:r>
            <a:r>
              <a:rPr lang="en-US" dirty="0"/>
              <a:t> </a:t>
            </a:r>
          </a:p>
          <a:p>
            <a:r>
              <a:rPr lang="en-US" dirty="0"/>
              <a:t>[(</a:t>
            </a:r>
            <a:r>
              <a:rPr lang="en-US" dirty="0" err="1"/>
              <a:t>parameter_name</a:t>
            </a:r>
            <a:r>
              <a:rPr lang="en-US" dirty="0"/>
              <a:t> [IN | OUT | IN OUT] type [, ...])] </a:t>
            </a:r>
          </a:p>
          <a:p>
            <a:r>
              <a:rPr lang="en-US" dirty="0"/>
              <a:t>RETURN </a:t>
            </a:r>
            <a:r>
              <a:rPr lang="en-US" dirty="0" err="1"/>
              <a:t>return_datatype</a:t>
            </a:r>
            <a:r>
              <a:rPr lang="en-US" dirty="0"/>
              <a:t> </a:t>
            </a:r>
          </a:p>
          <a:p>
            <a:r>
              <a:rPr lang="en-US" dirty="0"/>
              <a:t>{IS | AS} </a:t>
            </a:r>
          </a:p>
          <a:p>
            <a:r>
              <a:rPr lang="en-US" dirty="0"/>
              <a:t>BEGIN </a:t>
            </a:r>
          </a:p>
          <a:p>
            <a:r>
              <a:rPr lang="en-US" dirty="0"/>
              <a:t>   &lt; </a:t>
            </a:r>
            <a:r>
              <a:rPr lang="en-US" dirty="0" err="1"/>
              <a:t>function_body</a:t>
            </a:r>
            <a:r>
              <a:rPr lang="en-US" dirty="0"/>
              <a:t> &gt; </a:t>
            </a:r>
          </a:p>
          <a:p>
            <a:r>
              <a:rPr lang="en-US" dirty="0"/>
              <a:t>END [</a:t>
            </a:r>
            <a:r>
              <a:rPr lang="en-US" dirty="0" err="1"/>
              <a:t>function_name</a:t>
            </a:r>
            <a:r>
              <a:rPr lang="en-US" dirty="0"/>
              <a:t>];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229599" cy="31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11" y="2043289"/>
            <a:ext cx="9347200" cy="473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 Language/Structured Query Language. </a:t>
            </a:r>
          </a:p>
          <a:p>
            <a:r>
              <a:rPr lang="en-US" dirty="0" smtClean="0"/>
              <a:t>Programming Language.</a:t>
            </a:r>
          </a:p>
          <a:p>
            <a:r>
              <a:rPr lang="en-US" dirty="0" smtClean="0"/>
              <a:t>Developed </a:t>
            </a:r>
            <a:r>
              <a:rPr lang="en-US" dirty="0"/>
              <a:t>by Oracle Corporation in the late 1980s as procedural extension language for SQL and the Oracle relational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Completely </a:t>
            </a:r>
            <a:r>
              <a:rPr lang="en-US" dirty="0"/>
              <a:t>portable, high-performance transaction-processing language. </a:t>
            </a:r>
            <a:endParaRPr lang="en-US" dirty="0" smtClean="0"/>
          </a:p>
          <a:p>
            <a:r>
              <a:rPr lang="en-US" dirty="0"/>
              <a:t>Direct call can also be made from external programming language calls to database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b="1" dirty="0"/>
              <a:t>CREATE OR REPLACE PROCEDURE PROCEDURE_TEST 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PARAM1 IN NUMBER </a:t>
            </a:r>
          </a:p>
          <a:p>
            <a:r>
              <a:rPr lang="en-US" dirty="0"/>
              <a:t>, PARAM2 IN NUMBER </a:t>
            </a:r>
          </a:p>
          <a:p>
            <a:r>
              <a:rPr lang="en-US" dirty="0"/>
              <a:t>, PARAM3 OUT NUMBER </a:t>
            </a:r>
          </a:p>
          <a:p>
            <a:r>
              <a:rPr lang="en-US" dirty="0"/>
              <a:t>) AS </a:t>
            </a:r>
          </a:p>
          <a:p>
            <a:r>
              <a:rPr lang="en-US" b="1" dirty="0" smtClean="0"/>
              <a:t>BEGIN</a:t>
            </a:r>
            <a:endParaRPr lang="en-US" b="1" dirty="0"/>
          </a:p>
          <a:p>
            <a:r>
              <a:rPr lang="en-US" dirty="0"/>
              <a:t> DBMS_OUTPUT.PUT_LINE('In the </a:t>
            </a:r>
            <a:r>
              <a:rPr lang="en-US" dirty="0" err="1"/>
              <a:t>Proceduere</a:t>
            </a:r>
            <a:r>
              <a:rPr lang="en-US" dirty="0"/>
              <a:t>');</a:t>
            </a:r>
          </a:p>
          <a:p>
            <a:r>
              <a:rPr lang="en-US" dirty="0"/>
              <a:t> PARAM3 := PARAM1+PARAM2;</a:t>
            </a:r>
          </a:p>
          <a:p>
            <a:r>
              <a:rPr lang="en-US" dirty="0"/>
              <a:t> DBMS_OUTPUT.PUT_LINE(PARAM3);</a:t>
            </a:r>
          </a:p>
          <a:p>
            <a:r>
              <a:rPr lang="en-US" b="1" dirty="0"/>
              <a:t>END PROCEDURE_TEST;</a:t>
            </a:r>
          </a:p>
        </p:txBody>
      </p:sp>
    </p:spTree>
    <p:extLst>
      <p:ext uri="{BB962C8B-B14F-4D97-AF65-F5344CB8AC3E}">
        <p14:creationId xmlns:p14="http://schemas.microsoft.com/office/powerpoint/2010/main" val="255431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609" y="2109346"/>
            <a:ext cx="8064235" cy="46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8466666" cy="448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- Cursors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cursor</a:t>
            </a:r>
            <a:r>
              <a:rPr lang="en-US" dirty="0"/>
              <a:t> is a pointer to this context area.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PL/SQL </a:t>
            </a:r>
            <a:r>
              <a:rPr lang="en-US" dirty="0"/>
              <a:t>controls the context area through a cursor.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cursor holds the rows (one or more) returned by a SQL statement. The set of rows the cursor holds is referred to as the </a:t>
            </a:r>
            <a:r>
              <a:rPr lang="en-US" b="1" dirty="0"/>
              <a:t>active set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cursors</a:t>
            </a:r>
          </a:p>
          <a:p>
            <a:r>
              <a:rPr lang="en-US" dirty="0"/>
              <a:t>Explicit cursors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Cursors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reated </a:t>
            </a:r>
            <a:r>
              <a:rPr lang="en-US" dirty="0"/>
              <a:t>by Oracle whenever an SQL statement is </a:t>
            </a:r>
            <a:r>
              <a:rPr lang="en-US" dirty="0" smtClean="0"/>
              <a:t>executed.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2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55322"/>
              </p:ext>
            </p:extLst>
          </p:nvPr>
        </p:nvGraphicFramePr>
        <p:xfrm>
          <a:off x="519287" y="756356"/>
          <a:ext cx="8760179" cy="5414336"/>
        </p:xfrm>
        <a:graphic>
          <a:graphicData uri="http://schemas.openxmlformats.org/drawingml/2006/table">
            <a:tbl>
              <a:tblPr/>
              <a:tblGrid>
                <a:gridCol w="1320802">
                  <a:extLst>
                    <a:ext uri="{9D8B030D-6E8A-4147-A177-3AD203B41FA5}">
                      <a16:colId xmlns:a16="http://schemas.microsoft.com/office/drawing/2014/main" val="1472178119"/>
                    </a:ext>
                  </a:extLst>
                </a:gridCol>
                <a:gridCol w="7439377">
                  <a:extLst>
                    <a:ext uri="{9D8B030D-6E8A-4147-A177-3AD203B41FA5}">
                      <a16:colId xmlns:a16="http://schemas.microsoft.com/office/drawing/2014/main" val="2592034602"/>
                    </a:ext>
                  </a:extLst>
                </a:gridCol>
              </a:tblGrid>
              <a:tr h="2237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err="1">
                          <a:effectLst/>
                        </a:rPr>
                        <a:t>S.No</a:t>
                      </a:r>
                      <a:endParaRPr lang="en-US" sz="1800" b="1" dirty="0">
                        <a:effectLst/>
                      </a:endParaRPr>
                    </a:p>
                  </a:txBody>
                  <a:tcPr marL="29316" marR="29316" marT="29316" marB="293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Attribute &amp; Description</a:t>
                      </a:r>
                    </a:p>
                  </a:txBody>
                  <a:tcPr marL="29316" marR="29316" marT="29316" marB="293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9064"/>
                  </a:ext>
                </a:extLst>
              </a:tr>
              <a:tr h="1378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29316" marR="29316" marT="29316" marB="2931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%FOUND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Returns TRUE if an INSERT, UPDATE, or DELETE statement affected one or more rows or a SELECT INTO statement returned one or more rows. Otherwise, it returns FALSE.</a:t>
                      </a:r>
                    </a:p>
                  </a:txBody>
                  <a:tcPr marL="29316" marR="29316" marT="29316" marB="293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67493"/>
                  </a:ext>
                </a:extLst>
              </a:tr>
              <a:tr h="1522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29316" marR="29316" marT="29316" marB="2931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%NOTFOUND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The logical opposite of %FOUND. It returns TRUE if an INSERT, UPDATE, or DELETE statement affected no rows, or a SELECT INTO statement returned no rows. Otherwise, it returns FALSE.</a:t>
                      </a:r>
                    </a:p>
                  </a:txBody>
                  <a:tcPr marL="29316" marR="29316" marT="29316" marB="293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018221"/>
                  </a:ext>
                </a:extLst>
              </a:tr>
              <a:tr h="1089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29316" marR="29316" marT="29316" marB="2931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%ISOPEN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Always returns FALSE for implicit cursors, because Oracle closes the SQL cursor automatically after executing its associated SQL statement.</a:t>
                      </a:r>
                    </a:p>
                  </a:txBody>
                  <a:tcPr marL="29316" marR="29316" marT="29316" marB="293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849823"/>
                  </a:ext>
                </a:extLst>
              </a:tr>
              <a:tr h="1089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29316" marR="29316" marT="29316" marB="2931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%ROWCOUNT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Returns the number of rows affected by an INSERT, UPDATE, or DELETE statement, or returned by a SELECT INTO statement.</a:t>
                      </a:r>
                    </a:p>
                  </a:txBody>
                  <a:tcPr marL="29316" marR="29316" marT="29316" marB="293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746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4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7930" y="574"/>
            <a:ext cx="4267200" cy="235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7450"/>
            <a:ext cx="7734300" cy="4400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07931" y="2880299"/>
            <a:ext cx="448407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DECLARE  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total_rows</a:t>
            </a:r>
            <a:r>
              <a:rPr lang="en-US" sz="1200" dirty="0"/>
              <a:t> number(2); </a:t>
            </a:r>
          </a:p>
          <a:p>
            <a:r>
              <a:rPr lang="en-US" sz="1200" dirty="0"/>
              <a:t>BEGIN </a:t>
            </a:r>
          </a:p>
          <a:p>
            <a:r>
              <a:rPr lang="en-US" sz="1200" dirty="0"/>
              <a:t>   UPDATE customers </a:t>
            </a:r>
          </a:p>
          <a:p>
            <a:r>
              <a:rPr lang="en-US" sz="1200" dirty="0"/>
              <a:t>   SET salary = salary + 500; </a:t>
            </a:r>
          </a:p>
          <a:p>
            <a:r>
              <a:rPr lang="en-US" sz="1200" dirty="0"/>
              <a:t>   IF </a:t>
            </a:r>
            <a:r>
              <a:rPr lang="en-US" sz="1200" dirty="0" err="1"/>
              <a:t>sql%notfound</a:t>
            </a:r>
            <a:r>
              <a:rPr lang="en-US" sz="1200" dirty="0"/>
              <a:t> THEN 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dbms_output.put_line</a:t>
            </a:r>
            <a:r>
              <a:rPr lang="en-US" sz="1200" dirty="0"/>
              <a:t>('no customers selected'); </a:t>
            </a:r>
          </a:p>
          <a:p>
            <a:r>
              <a:rPr lang="en-US" sz="1200" dirty="0"/>
              <a:t>   ELSIF </a:t>
            </a:r>
            <a:r>
              <a:rPr lang="en-US" sz="1200" dirty="0" err="1"/>
              <a:t>sql%found</a:t>
            </a:r>
            <a:r>
              <a:rPr lang="en-US" sz="1200" dirty="0"/>
              <a:t> THEN 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total_rows</a:t>
            </a:r>
            <a:r>
              <a:rPr lang="en-US" sz="1200" dirty="0"/>
              <a:t> := </a:t>
            </a:r>
            <a:r>
              <a:rPr lang="en-US" sz="1200" dirty="0" err="1"/>
              <a:t>sql%rowcount</a:t>
            </a:r>
            <a:r>
              <a:rPr lang="en-US" sz="1200" dirty="0"/>
              <a:t>;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dbms_output.put_line</a:t>
            </a:r>
            <a:r>
              <a:rPr lang="en-US" sz="1200" dirty="0"/>
              <a:t>( </a:t>
            </a:r>
            <a:r>
              <a:rPr lang="en-US" sz="1200" dirty="0" err="1"/>
              <a:t>total_rows</a:t>
            </a:r>
            <a:r>
              <a:rPr lang="en-US" sz="1200" dirty="0"/>
              <a:t> || ' customers selected '); </a:t>
            </a:r>
          </a:p>
          <a:p>
            <a:r>
              <a:rPr lang="en-US" sz="1200" dirty="0"/>
              <a:t>   END IF;  </a:t>
            </a:r>
          </a:p>
          <a:p>
            <a:r>
              <a:rPr lang="en-US" sz="1200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296044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Cursors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rogrammer-defined </a:t>
            </a:r>
            <a:r>
              <a:rPr lang="en-US" dirty="0"/>
              <a:t>cursors for gaining more control over the </a:t>
            </a:r>
            <a:r>
              <a:rPr lang="en-US" b="1" dirty="0"/>
              <a:t>context area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An explicit cursor should be defined in the declaration section of the PL/SQL Block. It is created on a SELECT Statement which returns more than one row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CURSOR </a:t>
            </a:r>
            <a:r>
              <a:rPr lang="en-US" dirty="0" err="1">
                <a:solidFill>
                  <a:srgbClr val="00B0F0"/>
                </a:solidFill>
              </a:rPr>
              <a:t>cursor_name</a:t>
            </a:r>
            <a:r>
              <a:rPr lang="en-US" dirty="0"/>
              <a:t> IS </a:t>
            </a:r>
            <a:r>
              <a:rPr lang="en-US" dirty="0" err="1"/>
              <a:t>select_statement</a:t>
            </a: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2579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</a:t>
            </a:r>
            <a:r>
              <a:rPr lang="en-US" dirty="0"/>
              <a:t>the cursor for initializing the memory</a:t>
            </a:r>
          </a:p>
          <a:p>
            <a:r>
              <a:rPr lang="en-US" dirty="0"/>
              <a:t>Opening the cursor for allocating the memory</a:t>
            </a:r>
          </a:p>
          <a:p>
            <a:r>
              <a:rPr lang="en-US" dirty="0"/>
              <a:t>Fetching the cursor for retrieving the data</a:t>
            </a:r>
          </a:p>
          <a:p>
            <a:r>
              <a:rPr lang="en-US" dirty="0"/>
              <a:t>Closing the cursor to release the allocated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tightly integrated with </a:t>
            </a:r>
            <a:r>
              <a:rPr lang="en-US" dirty="0" smtClean="0"/>
              <a:t>SQL</a:t>
            </a:r>
          </a:p>
          <a:p>
            <a:r>
              <a:rPr lang="en-US" dirty="0" smtClean="0"/>
              <a:t>Support for different data types.</a:t>
            </a:r>
          </a:p>
          <a:p>
            <a:r>
              <a:rPr lang="en-US" dirty="0"/>
              <a:t>S</a:t>
            </a:r>
            <a:r>
              <a:rPr lang="en-US" dirty="0" smtClean="0"/>
              <a:t>tructured </a:t>
            </a:r>
            <a:r>
              <a:rPr lang="en-US" dirty="0"/>
              <a:t>programming through functions and procedures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 flipH="1">
            <a:off x="677399" y="1080243"/>
            <a:ext cx="8906868" cy="576432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Declaring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Cursor: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CURSOR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c_customers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IS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SELECT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id, name, address FROM customers;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Opening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Cursor: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 </a:t>
            </a:r>
            <a:r>
              <a:rPr lang="en-US" dirty="0" smtClean="0"/>
              <a:t>Allocates </a:t>
            </a:r>
            <a:r>
              <a:rPr lang="en-US" dirty="0"/>
              <a:t>the memory for the cursor and makes it ready for fetching the rows returned by the SQL </a:t>
            </a:r>
            <a:r>
              <a:rPr lang="en-US" dirty="0" smtClean="0"/>
              <a:t>statement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OPEN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c_customers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Fetching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Cursor: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FETCH </a:t>
            </a:r>
            <a:r>
              <a:rPr lang="en-US" dirty="0" err="1"/>
              <a:t>c_customers</a:t>
            </a:r>
            <a:r>
              <a:rPr lang="en-US" dirty="0"/>
              <a:t> INTO </a:t>
            </a:r>
            <a:r>
              <a:rPr lang="en-US" dirty="0" err="1"/>
              <a:t>c_id</a:t>
            </a:r>
            <a:r>
              <a:rPr lang="en-US" dirty="0"/>
              <a:t>, </a:t>
            </a:r>
            <a:r>
              <a:rPr lang="en-US" dirty="0" err="1"/>
              <a:t>c_name</a:t>
            </a:r>
            <a:r>
              <a:rPr lang="en-US" dirty="0"/>
              <a:t>, </a:t>
            </a:r>
            <a:r>
              <a:rPr lang="en-US" dirty="0" err="1"/>
              <a:t>c_addr</a:t>
            </a:r>
            <a:r>
              <a:rPr lang="en-US" dirty="0" smtClean="0"/>
              <a:t>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Closing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Cursor: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CLOSE </a:t>
            </a:r>
            <a:r>
              <a:rPr lang="en-US" dirty="0" err="1"/>
              <a:t>c_customers</a:t>
            </a:r>
            <a:r>
              <a:rPr lang="en-US" dirty="0"/>
              <a:t>;</a:t>
            </a:r>
            <a:endParaRPr lang="en-US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957"/>
            <a:ext cx="8596668" cy="4675406"/>
          </a:xfrm>
        </p:spPr>
        <p:txBody>
          <a:bodyPr>
            <a:noAutofit/>
          </a:bodyPr>
          <a:lstStyle/>
          <a:p>
            <a:r>
              <a:rPr lang="en-US" sz="1200" dirty="0"/>
              <a:t>DECLARE 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c_id</a:t>
            </a:r>
            <a:r>
              <a:rPr lang="en-US" sz="1200" dirty="0"/>
              <a:t> </a:t>
            </a:r>
            <a:r>
              <a:rPr lang="en-US" sz="1200" dirty="0" err="1"/>
              <a:t>customers.id%type</a:t>
            </a:r>
            <a:r>
              <a:rPr lang="en-US" sz="1200" dirty="0"/>
              <a:t>; 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c_name</a:t>
            </a:r>
            <a:r>
              <a:rPr lang="en-US" sz="1200" dirty="0"/>
              <a:t> </a:t>
            </a:r>
            <a:r>
              <a:rPr lang="en-US" sz="1200" dirty="0" err="1"/>
              <a:t>customers.Name%type</a:t>
            </a:r>
            <a:r>
              <a:rPr lang="en-US" sz="1200" dirty="0"/>
              <a:t>; </a:t>
            </a:r>
          </a:p>
          <a:p>
            <a:r>
              <a:rPr lang="en-US" sz="1200" dirty="0"/>
              <a:t>   </a:t>
            </a:r>
          </a:p>
          <a:p>
            <a:r>
              <a:rPr lang="en-US" sz="1200" dirty="0"/>
              <a:t>   CURSOR </a:t>
            </a:r>
            <a:r>
              <a:rPr lang="en-US" sz="1200" dirty="0" err="1"/>
              <a:t>c_customers</a:t>
            </a:r>
            <a:r>
              <a:rPr lang="en-US" sz="1200" dirty="0"/>
              <a:t> is </a:t>
            </a:r>
          </a:p>
          <a:p>
            <a:r>
              <a:rPr lang="en-US" sz="1200" dirty="0"/>
              <a:t>      SELECT id, name FROM customers; </a:t>
            </a:r>
          </a:p>
          <a:p>
            <a:r>
              <a:rPr lang="en-US" sz="1200" dirty="0"/>
              <a:t>BEGIN </a:t>
            </a:r>
          </a:p>
          <a:p>
            <a:r>
              <a:rPr lang="en-US" sz="1200" dirty="0"/>
              <a:t>   OPEN </a:t>
            </a:r>
            <a:r>
              <a:rPr lang="en-US" sz="1200" dirty="0" err="1"/>
              <a:t>c_customers</a:t>
            </a:r>
            <a:r>
              <a:rPr lang="en-US" sz="1200" dirty="0"/>
              <a:t>; </a:t>
            </a:r>
          </a:p>
          <a:p>
            <a:r>
              <a:rPr lang="en-US" sz="1200" dirty="0"/>
              <a:t>   LOOP </a:t>
            </a:r>
          </a:p>
          <a:p>
            <a:r>
              <a:rPr lang="en-US" sz="1200" dirty="0"/>
              <a:t>   FETCH </a:t>
            </a:r>
            <a:r>
              <a:rPr lang="en-US" sz="1200" dirty="0" err="1"/>
              <a:t>c_customers</a:t>
            </a:r>
            <a:r>
              <a:rPr lang="en-US" sz="1200" dirty="0"/>
              <a:t> into </a:t>
            </a:r>
            <a:r>
              <a:rPr lang="en-US" sz="1200" dirty="0" err="1"/>
              <a:t>c_id</a:t>
            </a:r>
            <a:r>
              <a:rPr lang="en-US" sz="1200" dirty="0"/>
              <a:t>, </a:t>
            </a:r>
            <a:r>
              <a:rPr lang="en-US" sz="1200" dirty="0" err="1"/>
              <a:t>c_name</a:t>
            </a:r>
            <a:r>
              <a:rPr lang="en-US" sz="1200" dirty="0"/>
              <a:t>; </a:t>
            </a:r>
          </a:p>
          <a:p>
            <a:r>
              <a:rPr lang="en-US" sz="1200" dirty="0"/>
              <a:t>      EXIT WHEN </a:t>
            </a:r>
            <a:r>
              <a:rPr lang="en-US" sz="1200" dirty="0" err="1"/>
              <a:t>c_customers%notfound</a:t>
            </a:r>
            <a:r>
              <a:rPr lang="en-US" sz="1200" dirty="0"/>
              <a:t>; 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dbms_output.put_line</a:t>
            </a:r>
            <a:r>
              <a:rPr lang="en-US" sz="1200" dirty="0"/>
              <a:t>(</a:t>
            </a:r>
            <a:r>
              <a:rPr lang="en-US" sz="1200" dirty="0" err="1"/>
              <a:t>c_id</a:t>
            </a:r>
            <a:r>
              <a:rPr lang="en-US" sz="1200" dirty="0"/>
              <a:t> || ' ' || </a:t>
            </a:r>
            <a:r>
              <a:rPr lang="en-US" sz="1200" dirty="0" err="1"/>
              <a:t>c_name</a:t>
            </a:r>
            <a:r>
              <a:rPr lang="en-US" sz="1200" dirty="0"/>
              <a:t>); </a:t>
            </a:r>
          </a:p>
          <a:p>
            <a:r>
              <a:rPr lang="en-US" sz="1200" dirty="0"/>
              <a:t>   END LOOP; </a:t>
            </a:r>
          </a:p>
          <a:p>
            <a:r>
              <a:rPr lang="en-US" sz="1200" dirty="0"/>
              <a:t>   CLOSE </a:t>
            </a:r>
            <a:r>
              <a:rPr lang="en-US" sz="1200" dirty="0" err="1"/>
              <a:t>c_customers</a:t>
            </a:r>
            <a:r>
              <a:rPr lang="en-US" sz="1200" dirty="0"/>
              <a:t>; </a:t>
            </a:r>
          </a:p>
          <a:p>
            <a:r>
              <a:rPr lang="en-US" sz="1200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23894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0488" y="1"/>
            <a:ext cx="4866305" cy="2542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56" y="2415822"/>
            <a:ext cx="7098066" cy="4253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867" y="4145492"/>
            <a:ext cx="42672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7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SQL is the standard database language and PL/SQL is strongly integrated with SQL.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PL/SQL allows sending an entire block of statements to the database at one time. This reduces network traffic and provides high performance for the applications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3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- Data Types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229727"/>
              </p:ext>
            </p:extLst>
          </p:nvPr>
        </p:nvGraphicFramePr>
        <p:xfrm>
          <a:off x="892824" y="1670756"/>
          <a:ext cx="8166390" cy="4549805"/>
        </p:xfrm>
        <a:graphic>
          <a:graphicData uri="http://schemas.openxmlformats.org/drawingml/2006/table">
            <a:tbl>
              <a:tblPr/>
              <a:tblGrid>
                <a:gridCol w="4078828">
                  <a:extLst>
                    <a:ext uri="{9D8B030D-6E8A-4147-A177-3AD203B41FA5}">
                      <a16:colId xmlns:a16="http://schemas.microsoft.com/office/drawing/2014/main" val="4259619989"/>
                    </a:ext>
                  </a:extLst>
                </a:gridCol>
                <a:gridCol w="4087562">
                  <a:extLst>
                    <a:ext uri="{9D8B030D-6E8A-4147-A177-3AD203B41FA5}">
                      <a16:colId xmlns:a16="http://schemas.microsoft.com/office/drawing/2014/main" val="3985135919"/>
                    </a:ext>
                  </a:extLst>
                </a:gridCol>
              </a:tblGrid>
              <a:tr h="33436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solidFill>
                            <a:srgbClr val="222222"/>
                          </a:solidFill>
                          <a:effectLst/>
                        </a:rPr>
                        <a:t>Data Type Category</a:t>
                      </a:r>
                    </a:p>
                  </a:txBody>
                  <a:tcPr marL="26202" marR="26202" marT="26202" marB="262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solidFill>
                            <a:srgbClr val="222222"/>
                          </a:solidFill>
                          <a:effectLst/>
                        </a:rPr>
                        <a:t>Data Description</a:t>
                      </a:r>
                    </a:p>
                  </a:txBody>
                  <a:tcPr marL="26202" marR="26202" marT="26202" marB="262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96464"/>
                  </a:ext>
                </a:extLst>
              </a:tr>
              <a:tr h="70622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Scalar</a:t>
                      </a:r>
                    </a:p>
                  </a:txBody>
                  <a:tcPr marL="52405" marR="52405" marT="69873" marB="698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Single values with no internal components.</a:t>
                      </a:r>
                    </a:p>
                  </a:txBody>
                  <a:tcPr marL="52405" marR="52405" marT="69873" marB="698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95584"/>
                  </a:ext>
                </a:extLst>
              </a:tr>
              <a:tr h="126244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Composite</a:t>
                      </a:r>
                    </a:p>
                  </a:txBody>
                  <a:tcPr marL="52405" marR="52405" marT="69873" marB="69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Data items that have internal components that can be accessed individually</a:t>
                      </a:r>
                      <a:r>
                        <a:rPr lang="en-US" sz="1700" b="0" dirty="0" smtClean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.</a:t>
                      </a:r>
                      <a:endParaRPr lang="en-US" sz="1700" b="0" dirty="0">
                        <a:solidFill>
                          <a:srgbClr val="222222"/>
                        </a:solidFill>
                        <a:effectLst/>
                        <a:latin typeface="inherit"/>
                      </a:endParaRPr>
                    </a:p>
                  </a:txBody>
                  <a:tcPr marL="52405" marR="52405" marT="69873" marB="69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083676"/>
                  </a:ext>
                </a:extLst>
              </a:tr>
              <a:tr h="98433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Reference</a:t>
                      </a:r>
                    </a:p>
                  </a:txBody>
                  <a:tcPr marL="52405" marR="52405" marT="69873" marB="69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Pointers to other data items. Explained in </a:t>
                      </a:r>
                      <a:r>
                        <a:rPr lang="en-US" sz="1700" b="0" u="none" strike="noStrike" dirty="0">
                          <a:solidFill>
                            <a:srgbClr val="145C93"/>
                          </a:solidFill>
                          <a:effectLst/>
                          <a:latin typeface="inherit"/>
                          <a:hlinkClick r:id="rId2"/>
                        </a:rPr>
                        <a:t>Using Cursor Variables (REF CURSORs)</a:t>
                      </a:r>
                      <a:r>
                        <a:rPr lang="en-US" sz="17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52405" marR="52405" marT="69873" marB="69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201812"/>
                  </a:ext>
                </a:extLst>
              </a:tr>
              <a:tr h="126244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Large Object (LOB)</a:t>
                      </a:r>
                    </a:p>
                  </a:txBody>
                  <a:tcPr marL="52405" marR="52405" marT="69873" marB="69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Pointers to large objects that are stored separately from other data items, such as text, graphic images, video clips, and sound waveforms.</a:t>
                      </a:r>
                    </a:p>
                  </a:txBody>
                  <a:tcPr marL="52405" marR="52405" marT="69873" marB="69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1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9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PL/SQL Numeric Data Types and Subtypes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341997"/>
              </p:ext>
            </p:extLst>
          </p:nvPr>
        </p:nvGraphicFramePr>
        <p:xfrm>
          <a:off x="903111" y="2116407"/>
          <a:ext cx="8173156" cy="3886086"/>
        </p:xfrm>
        <a:graphic>
          <a:graphicData uri="http://schemas.openxmlformats.org/drawingml/2006/table">
            <a:tbl>
              <a:tblPr/>
              <a:tblGrid>
                <a:gridCol w="4086578">
                  <a:extLst>
                    <a:ext uri="{9D8B030D-6E8A-4147-A177-3AD203B41FA5}">
                      <a16:colId xmlns:a16="http://schemas.microsoft.com/office/drawing/2014/main" val="3578518206"/>
                    </a:ext>
                  </a:extLst>
                </a:gridCol>
                <a:gridCol w="4086578">
                  <a:extLst>
                    <a:ext uri="{9D8B030D-6E8A-4147-A177-3AD203B41FA5}">
                      <a16:colId xmlns:a16="http://schemas.microsoft.com/office/drawing/2014/main" val="7865334"/>
                    </a:ext>
                  </a:extLst>
                </a:gridCol>
              </a:tblGrid>
              <a:tr h="2772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S.No</a:t>
                      </a: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Data Type &amp; Description</a:t>
                      </a: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666278"/>
                  </a:ext>
                </a:extLst>
              </a:tr>
              <a:tr h="990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49508" marR="49508" marT="49508" marB="495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PLS_INTEGER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Signed integer in range -2,147,483,648 through 2,147,483,647, represented in 32 bits</a:t>
                      </a: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164358"/>
                  </a:ext>
                </a:extLst>
              </a:tr>
              <a:tr h="990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49508" marR="49508" marT="49508" marB="495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BINARY_INTEGER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Signed integer in range -2,147,483,648 through 2,147,483,647, represented in 32 bits</a:t>
                      </a: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897130"/>
                  </a:ext>
                </a:extLst>
              </a:tr>
              <a:tr h="8119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49508" marR="49508" marT="49508" marB="495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BINARY_FLOAT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Single-precision IEEE 754-format floating-point number</a:t>
                      </a: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710739"/>
                  </a:ext>
                </a:extLst>
              </a:tr>
              <a:tr h="8119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49508" marR="49508" marT="49508" marB="495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BINARY_DOUBLE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Double-precision IEEE 754-format floating-point number</a:t>
                      </a: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57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94800"/>
              </p:ext>
            </p:extLst>
          </p:nvPr>
        </p:nvGraphicFramePr>
        <p:xfrm>
          <a:off x="530577" y="812800"/>
          <a:ext cx="10735734" cy="5310595"/>
        </p:xfrm>
        <a:graphic>
          <a:graphicData uri="http://schemas.openxmlformats.org/drawingml/2006/table">
            <a:tbl>
              <a:tblPr/>
              <a:tblGrid>
                <a:gridCol w="5367867">
                  <a:extLst>
                    <a:ext uri="{9D8B030D-6E8A-4147-A177-3AD203B41FA5}">
                      <a16:colId xmlns:a16="http://schemas.microsoft.com/office/drawing/2014/main" val="2314760553"/>
                    </a:ext>
                  </a:extLst>
                </a:gridCol>
                <a:gridCol w="5367867">
                  <a:extLst>
                    <a:ext uri="{9D8B030D-6E8A-4147-A177-3AD203B41FA5}">
                      <a16:colId xmlns:a16="http://schemas.microsoft.com/office/drawing/2014/main" val="2804336883"/>
                    </a:ext>
                  </a:extLst>
                </a:gridCol>
              </a:tblGrid>
              <a:tr h="1877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44512" marR="44512" marT="44512" marB="4451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NUMBER(prec, scale)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Fixed-point or floating-point number with absolute value in range 1E-130 to (but not including) 1.0E126. A NUMBER variable can also represent 0</a:t>
                      </a:r>
                    </a:p>
                  </a:txBody>
                  <a:tcPr marL="44512" marR="44512" marT="44512" marB="445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783070"/>
                  </a:ext>
                </a:extLst>
              </a:tr>
              <a:tr h="12175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6</a:t>
                      </a:r>
                    </a:p>
                  </a:txBody>
                  <a:tcPr marL="44512" marR="44512" marT="44512" marB="4451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DEC(prec, scale)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ANSI specific fixed-point type with maximum precision of 38 decimal digits</a:t>
                      </a:r>
                    </a:p>
                  </a:txBody>
                  <a:tcPr marL="44512" marR="44512" marT="44512" marB="445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57050"/>
                  </a:ext>
                </a:extLst>
              </a:tr>
              <a:tr h="12175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7</a:t>
                      </a:r>
                    </a:p>
                  </a:txBody>
                  <a:tcPr marL="44512" marR="44512" marT="44512" marB="4451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DECIMAL(prec, scale)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IBM specific fixed-point type with maximum precision of 38 decimal digits</a:t>
                      </a:r>
                    </a:p>
                  </a:txBody>
                  <a:tcPr marL="44512" marR="44512" marT="44512" marB="445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118719"/>
                  </a:ext>
                </a:extLst>
              </a:tr>
              <a:tr h="997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8</a:t>
                      </a:r>
                    </a:p>
                  </a:txBody>
                  <a:tcPr marL="44512" marR="44512" marT="44512" marB="4451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NUMERIC(pre,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</a:rPr>
                        <a:t>secale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Floating type with maximum precision of 38 decimal digits</a:t>
                      </a:r>
                    </a:p>
                  </a:txBody>
                  <a:tcPr marL="44512" marR="44512" marT="44512" marB="445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0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2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755516"/>
              </p:ext>
            </p:extLst>
          </p:nvPr>
        </p:nvGraphicFramePr>
        <p:xfrm>
          <a:off x="496709" y="553156"/>
          <a:ext cx="10758312" cy="5534988"/>
        </p:xfrm>
        <a:graphic>
          <a:graphicData uri="http://schemas.openxmlformats.org/drawingml/2006/table">
            <a:tbl>
              <a:tblPr/>
              <a:tblGrid>
                <a:gridCol w="5379156">
                  <a:extLst>
                    <a:ext uri="{9D8B030D-6E8A-4147-A177-3AD203B41FA5}">
                      <a16:colId xmlns:a16="http://schemas.microsoft.com/office/drawing/2014/main" val="3502151214"/>
                    </a:ext>
                  </a:extLst>
                </a:gridCol>
                <a:gridCol w="5379156">
                  <a:extLst>
                    <a:ext uri="{9D8B030D-6E8A-4147-A177-3AD203B41FA5}">
                      <a16:colId xmlns:a16="http://schemas.microsoft.com/office/drawing/2014/main" val="54507807"/>
                    </a:ext>
                  </a:extLst>
                </a:gridCol>
              </a:tblGrid>
              <a:tr h="1944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57759" marR="57759" marT="57759" marB="5775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DOUBLE PRECISION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ANSI specific floating-point type with maximum precision of 126 binary digits (approximately 38 decimal digits)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25515"/>
                  </a:ext>
                </a:extLst>
              </a:tr>
              <a:tr h="22412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10</a:t>
                      </a:r>
                    </a:p>
                  </a:txBody>
                  <a:tcPr marL="57759" marR="57759" marT="57759" marB="5775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ANSI and IBM specific floating-point type with maximum precision of 126 binary digits (approximately 38 decimal digits)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081125"/>
                  </a:ext>
                </a:extLst>
              </a:tr>
              <a:tr h="1349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11</a:t>
                      </a:r>
                    </a:p>
                  </a:txBody>
                  <a:tcPr marL="57759" marR="57759" marT="57759" marB="5775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ANSI specific integer type with maximum precision of 38 decimal digits</a:t>
                      </a:r>
                    </a:p>
                  </a:txBody>
                  <a:tcPr marL="57759" marR="57759" marT="57759" marB="577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584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05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61708"/>
              </p:ext>
            </p:extLst>
          </p:nvPr>
        </p:nvGraphicFramePr>
        <p:xfrm>
          <a:off x="1088019" y="722489"/>
          <a:ext cx="8778470" cy="5994399"/>
        </p:xfrm>
        <a:graphic>
          <a:graphicData uri="http://schemas.openxmlformats.org/drawingml/2006/table">
            <a:tbl>
              <a:tblPr/>
              <a:tblGrid>
                <a:gridCol w="4389235">
                  <a:extLst>
                    <a:ext uri="{9D8B030D-6E8A-4147-A177-3AD203B41FA5}">
                      <a16:colId xmlns:a16="http://schemas.microsoft.com/office/drawing/2014/main" val="2187112414"/>
                    </a:ext>
                  </a:extLst>
                </a:gridCol>
                <a:gridCol w="4389235">
                  <a:extLst>
                    <a:ext uri="{9D8B030D-6E8A-4147-A177-3AD203B41FA5}">
                      <a16:colId xmlns:a16="http://schemas.microsoft.com/office/drawing/2014/main" val="552791268"/>
                    </a:ext>
                  </a:extLst>
                </a:gridCol>
              </a:tblGrid>
              <a:tr h="1885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61029" marR="61029" marT="61029" marB="610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INTEGER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ANSI and IBM specific integer type with maximum precision of 38 decimal digits</a:t>
                      </a:r>
                    </a:p>
                  </a:txBody>
                  <a:tcPr marL="61029" marR="61029" marT="61029" marB="610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424366"/>
                  </a:ext>
                </a:extLst>
              </a:tr>
              <a:tr h="1885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13</a:t>
                      </a:r>
                    </a:p>
                  </a:txBody>
                  <a:tcPr marL="61029" marR="61029" marT="61029" marB="610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SMALLINT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ANSI and IBM specific integer type with maximum precision of 38 decimal digits</a:t>
                      </a:r>
                    </a:p>
                  </a:txBody>
                  <a:tcPr marL="61029" marR="61029" marT="61029" marB="610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782229"/>
                  </a:ext>
                </a:extLst>
              </a:tr>
              <a:tr h="22243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14</a:t>
                      </a:r>
                    </a:p>
                  </a:txBody>
                  <a:tcPr marL="61029" marR="61029" marT="61029" marB="610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REAL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Floating-point type with maximum precision of 63 binary digits (approximately 18 decimal digits)</a:t>
                      </a:r>
                    </a:p>
                  </a:txBody>
                  <a:tcPr marL="61029" marR="61029" marT="61029" marB="610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8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3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283</TotalTime>
  <Words>1144</Words>
  <Application>Microsoft Office PowerPoint</Application>
  <PresentationFormat>Widescreen</PresentationFormat>
  <Paragraphs>259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inherit</vt:lpstr>
      <vt:lpstr>Trebuchet MS</vt:lpstr>
      <vt:lpstr>Wingdings 3</vt:lpstr>
      <vt:lpstr>Facet</vt:lpstr>
      <vt:lpstr>PL-SQL Concepts </vt:lpstr>
      <vt:lpstr>PL/SQL</vt:lpstr>
      <vt:lpstr>Features of PL/SQL</vt:lpstr>
      <vt:lpstr>Advantages of PL/SQL</vt:lpstr>
      <vt:lpstr>PL/SQL - Data Types </vt:lpstr>
      <vt:lpstr>PL/SQL Numeric Data Types and Subtypes </vt:lpstr>
      <vt:lpstr>PowerPoint Presentation</vt:lpstr>
      <vt:lpstr>PowerPoint Presentation</vt:lpstr>
      <vt:lpstr>PowerPoint Presentation</vt:lpstr>
      <vt:lpstr>PL/SQL Character Data Types and Subtypes </vt:lpstr>
      <vt:lpstr>PowerPoint Presentation</vt:lpstr>
      <vt:lpstr>PL/SQL Datetime and Interval Types </vt:lpstr>
      <vt:lpstr>PowerPoint Presentation</vt:lpstr>
      <vt:lpstr>PowerPoint Presentation</vt:lpstr>
      <vt:lpstr>Block Structure</vt:lpstr>
      <vt:lpstr>The PL/SQL Comments</vt:lpstr>
      <vt:lpstr>Function </vt:lpstr>
      <vt:lpstr>Example</vt:lpstr>
      <vt:lpstr>Output:</vt:lpstr>
      <vt:lpstr>Procedure</vt:lpstr>
      <vt:lpstr>Example</vt:lpstr>
      <vt:lpstr>Output:</vt:lpstr>
      <vt:lpstr>PL/SQL - Cursors </vt:lpstr>
      <vt:lpstr>Types of Cursors</vt:lpstr>
      <vt:lpstr>Implicit Cursors </vt:lpstr>
      <vt:lpstr>PowerPoint Presentation</vt:lpstr>
      <vt:lpstr>Example </vt:lpstr>
      <vt:lpstr>Explicit Cursors </vt:lpstr>
      <vt:lpstr>Steps:</vt:lpstr>
      <vt:lpstr> </vt:lpstr>
      <vt:lpstr>Example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PL-SQL Concepts </dc:title>
  <dc:creator>DINESH KUMAR</dc:creator>
  <cp:lastModifiedBy>DINESH KUMAR</cp:lastModifiedBy>
  <cp:revision>93</cp:revision>
  <dcterms:created xsi:type="dcterms:W3CDTF">2019-05-19T23:27:37Z</dcterms:created>
  <dcterms:modified xsi:type="dcterms:W3CDTF">2019-05-20T04:11:21Z</dcterms:modified>
</cp:coreProperties>
</file>