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  <p:sldMasterId id="2147483694" r:id="rId5"/>
    <p:sldMasterId id="2147483696" r:id="rId6"/>
    <p:sldMasterId id="2147483700" r:id="rId7"/>
    <p:sldMasterId id="2147483703" r:id="rId8"/>
    <p:sldMasterId id="2147483706" r:id="rId9"/>
    <p:sldMasterId id="2147483709" r:id="rId10"/>
    <p:sldMasterId id="2147483716" r:id="rId11"/>
    <p:sldMasterId id="2147483730" r:id="rId12"/>
  </p:sldMasterIdLst>
  <p:notesMasterIdLst>
    <p:notesMasterId r:id="rId14"/>
  </p:notesMasterIdLst>
  <p:sldIdLst>
    <p:sldId id="2145706151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26" userDrawn="1">
          <p15:clr>
            <a:srgbClr val="A4A3A4"/>
          </p15:clr>
        </p15:guide>
        <p15:guide id="4" pos="6091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  <p15:guide id="7" orient="horz" pos="595" userDrawn="1">
          <p15:clr>
            <a:srgbClr val="A4A3A4"/>
          </p15:clr>
        </p15:guide>
        <p15:guide id="8" orient="horz" pos="1185" userDrawn="1">
          <p15:clr>
            <a:srgbClr val="A4A3A4"/>
          </p15:clr>
        </p15:guide>
        <p15:guide id="9" pos="4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CCCC"/>
    <a:srgbClr val="333333"/>
    <a:srgbClr val="CEDEFE"/>
    <a:srgbClr val="595959"/>
    <a:srgbClr val="CCFFFF"/>
    <a:srgbClr val="FFFFFF"/>
    <a:srgbClr val="ECECE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1" autoAdjust="0"/>
    <p:restoredTop sz="94773" autoAdjust="0"/>
  </p:normalViewPr>
  <p:slideViewPr>
    <p:cSldViewPr snapToGrid="0">
      <p:cViewPr varScale="1">
        <p:scale>
          <a:sx n="111" d="100"/>
          <a:sy n="111" d="100"/>
        </p:scale>
        <p:origin x="1722" y="114"/>
      </p:cViewPr>
      <p:guideLst>
        <p:guide orient="horz" pos="2160"/>
        <p:guide pos="3120"/>
        <p:guide pos="126"/>
        <p:guide pos="6091"/>
        <p:guide orient="horz" pos="686"/>
        <p:guide orient="horz" pos="4065"/>
        <p:guide orient="horz" pos="595"/>
        <p:guide orient="horz" pos="1185"/>
        <p:guide pos="4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B241-6C4A-4CBC-ACE4-9194AA14290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F63C-DD0D-4A17-9177-57CE39DA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9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79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3.jpe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5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6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28464" y="6489340"/>
            <a:ext cx="936104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812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13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28464" y="6489340"/>
            <a:ext cx="936104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60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488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92FE3F-D02D-4005-A357-9C1D25671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5850" r="10428" b="21658"/>
          <a:stretch/>
        </p:blipFill>
        <p:spPr>
          <a:xfrm>
            <a:off x="-1" y="784610"/>
            <a:ext cx="9906001" cy="293242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017790-AFD3-4845-9181-E3DAF527BAE5}"/>
              </a:ext>
            </a:extLst>
          </p:cNvPr>
          <p:cNvGrpSpPr/>
          <p:nvPr userDrawn="1"/>
        </p:nvGrpSpPr>
        <p:grpSpPr>
          <a:xfrm>
            <a:off x="214178" y="4005064"/>
            <a:ext cx="5889433" cy="1799846"/>
            <a:chOff x="670306" y="1405772"/>
            <a:chExt cx="4785165" cy="1799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20BFA-21D8-4091-98DD-32823861F9A1}"/>
                </a:ext>
              </a:extLst>
            </p:cNvPr>
            <p:cNvSpPr txBox="1"/>
            <p:nvPr/>
          </p:nvSpPr>
          <p:spPr>
            <a:xfrm>
              <a:off x="670306" y="1405772"/>
              <a:ext cx="4785165" cy="13542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현대모비스</a:t>
              </a:r>
              <a:r>
                <a:rPr kumimoji="0" lang="en-US" altLang="ko-KR" sz="2400" b="1" i="0" u="none" strike="noStrike" kern="900" cap="none" spc="-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서비스부품 차세대 시스템 구축 </a:t>
              </a:r>
              <a:r>
                <a:rPr lang="en-US" altLang="ko-KR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PI </a:t>
              </a: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프로젝트</a:t>
              </a:r>
              <a:endParaRPr kumimoji="0" lang="ko-KR" altLang="en-US" sz="2800" b="1" i="0" u="none" strike="noStrike" kern="900" cap="none" spc="-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1" i="0" u="none" strike="noStrike" kern="1200" cap="none" spc="-12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FC9FFA-71AE-41EC-9670-19D79218EE4B}"/>
                </a:ext>
              </a:extLst>
            </p:cNvPr>
            <p:cNvSpPr txBox="1"/>
            <p:nvPr/>
          </p:nvSpPr>
          <p:spPr>
            <a:xfrm>
              <a:off x="2047255" y="2959397"/>
              <a:ext cx="85961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2022. 3. 16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1B8341-6951-4783-A31D-E23A7CC79282}"/>
                </a:ext>
              </a:extLst>
            </p:cNvPr>
            <p:cNvSpPr/>
            <p:nvPr/>
          </p:nvSpPr>
          <p:spPr>
            <a:xfrm>
              <a:off x="670306" y="2820961"/>
              <a:ext cx="1263008" cy="38465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완료보고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69B8064E-67C3-4B0F-9643-A2B491E22103}"/>
              </a:ext>
            </a:extLst>
          </p:cNvPr>
          <p:cNvGrpSpPr>
            <a:grpSpLocks/>
          </p:cNvGrpSpPr>
          <p:nvPr userDrawn="1"/>
        </p:nvGrpSpPr>
        <p:grpSpPr>
          <a:xfrm>
            <a:off x="7266972" y="6215978"/>
            <a:ext cx="900099" cy="129346"/>
            <a:chOff x="398463" y="404813"/>
            <a:chExt cx="1627187" cy="307976"/>
          </a:xfrm>
          <a:solidFill>
            <a:sysClr val="windowText" lastClr="000000"/>
          </a:solidFill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5276DB34-203B-4420-805A-827E048AE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EDFCC6C-5C2F-498E-B0E0-C5E6DA549D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3F356743-ED1F-43DC-A93A-53814DA3C2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65F819B-9921-4166-B1BB-EF04D2A74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80F32E3F-2E05-4AAA-B95A-71DB04FCB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0687672D-B852-447B-B42D-921FF6A19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3EC2097-D984-459C-AC19-EACD2E3E7A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AE9FECA4-30BB-4927-9888-F574FB57FE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92F2DE5-2257-425F-82D7-DBB66F0A1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412C523-5DFC-4597-B121-366F3879D4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2022. For information, contact Deloitte Consulting LLC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9403773-D0D7-4E46-97A6-3FE8420352A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35567"/>
          <a:stretch/>
        </p:blipFill>
        <p:spPr>
          <a:xfrm>
            <a:off x="8301372" y="6209758"/>
            <a:ext cx="1191842" cy="153719"/>
          </a:xfrm>
          <a:prstGeom prst="rect">
            <a:avLst/>
          </a:prstGeom>
          <a:effectLst>
            <a:glow rad="25400">
              <a:schemeClr val="bg1"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89654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36" name="그림 개체 틀 7">
            <a:extLst>
              <a:ext uri="{FF2B5EF4-FFF2-40B4-BE49-F238E27FC236}">
                <a16:creationId xmlns:a16="http://schemas.microsoft.com/office/drawing/2014/main" id="{A5BA86C0-7F1C-4930-A862-2D24D244E2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50" t="-16332" r="-2476" b="-5682"/>
          <a:stretch/>
        </p:blipFill>
        <p:spPr>
          <a:xfrm flipH="1">
            <a:off x="5768986" y="0"/>
            <a:ext cx="4135370" cy="60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4" name="그림 개체 틀 8">
            <a:extLst>
              <a:ext uri="{FF2B5EF4-FFF2-40B4-BE49-F238E27FC236}">
                <a16:creationId xmlns:a16="http://schemas.microsoft.com/office/drawing/2014/main" id="{6D57B282-6583-4026-B79C-6E68293FB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207" r="14207"/>
          <a:stretch/>
        </p:blipFill>
        <p:spPr>
          <a:xfrm>
            <a:off x="5531644" y="358775"/>
            <a:ext cx="4349433" cy="61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11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017790-AFD3-4845-9181-E3DAF527BAE5}"/>
              </a:ext>
            </a:extLst>
          </p:cNvPr>
          <p:cNvGrpSpPr/>
          <p:nvPr userDrawn="1"/>
        </p:nvGrpSpPr>
        <p:grpSpPr>
          <a:xfrm>
            <a:off x="214178" y="4005064"/>
            <a:ext cx="5889433" cy="1799846"/>
            <a:chOff x="670306" y="1405772"/>
            <a:chExt cx="4785165" cy="1799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20BFA-21D8-4091-98DD-32823861F9A1}"/>
                </a:ext>
              </a:extLst>
            </p:cNvPr>
            <p:cNvSpPr txBox="1"/>
            <p:nvPr/>
          </p:nvSpPr>
          <p:spPr>
            <a:xfrm>
              <a:off x="670306" y="1405772"/>
              <a:ext cx="4785165" cy="13542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현대모비스</a:t>
              </a:r>
              <a:r>
                <a:rPr kumimoji="0" lang="en-US" altLang="ko-KR" sz="2400" b="1" i="0" u="none" strike="noStrike" kern="900" cap="none" spc="-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서비스부품 차세대 시스템 구축 </a:t>
              </a:r>
              <a:r>
                <a:rPr lang="en-US" altLang="ko-KR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PI </a:t>
              </a: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프로젝트</a:t>
              </a:r>
              <a:endParaRPr kumimoji="0" lang="ko-KR" altLang="en-US" sz="2800" b="1" i="0" u="none" strike="noStrike" kern="900" cap="none" spc="-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1" i="0" u="none" strike="noStrike" kern="1200" cap="none" spc="-12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FC9FFA-71AE-41EC-9670-19D79218EE4B}"/>
                </a:ext>
              </a:extLst>
            </p:cNvPr>
            <p:cNvSpPr txBox="1"/>
            <p:nvPr/>
          </p:nvSpPr>
          <p:spPr>
            <a:xfrm>
              <a:off x="2047255" y="2959397"/>
              <a:ext cx="57046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2022. 3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1B8341-6951-4783-A31D-E23A7CC79282}"/>
                </a:ext>
              </a:extLst>
            </p:cNvPr>
            <p:cNvSpPr/>
            <p:nvPr/>
          </p:nvSpPr>
          <p:spPr>
            <a:xfrm>
              <a:off x="670306" y="2820961"/>
              <a:ext cx="1263008" cy="384657"/>
            </a:xfrm>
            <a:prstGeom prst="rect">
              <a:avLst/>
            </a:prstGeom>
            <a:solidFill>
              <a:srgbClr val="2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완료보고서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69B8064E-67C3-4B0F-9643-A2B491E22103}"/>
              </a:ext>
            </a:extLst>
          </p:cNvPr>
          <p:cNvGrpSpPr>
            <a:grpSpLocks/>
          </p:cNvGrpSpPr>
          <p:nvPr userDrawn="1"/>
        </p:nvGrpSpPr>
        <p:grpSpPr>
          <a:xfrm>
            <a:off x="7266972" y="6215978"/>
            <a:ext cx="900099" cy="129346"/>
            <a:chOff x="398463" y="404813"/>
            <a:chExt cx="1627187" cy="307976"/>
          </a:xfrm>
          <a:solidFill>
            <a:sysClr val="windowText" lastClr="000000"/>
          </a:solidFill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5276DB34-203B-4420-805A-827E048AE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EDFCC6C-5C2F-498E-B0E0-C5E6DA549D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3F356743-ED1F-43DC-A93A-53814DA3C2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65F819B-9921-4166-B1BB-EF04D2A74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80F32E3F-2E05-4AAA-B95A-71DB04FCB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0687672D-B852-447B-B42D-921FF6A19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3EC2097-D984-459C-AC19-EACD2E3E7A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AE9FECA4-30BB-4927-9888-F574FB57FE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92F2DE5-2257-425F-82D7-DBB66F0A1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412C523-5DFC-4597-B121-366F3879D4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9403773-D0D7-4E46-97A6-3FE8420352A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35567"/>
          <a:stretch/>
        </p:blipFill>
        <p:spPr>
          <a:xfrm>
            <a:off x="8301372" y="6209758"/>
            <a:ext cx="1191842" cy="153719"/>
          </a:xfrm>
          <a:prstGeom prst="rect">
            <a:avLst/>
          </a:prstGeom>
          <a:effectLst>
            <a:glow rad="25400">
              <a:schemeClr val="bg1"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2554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017790-AFD3-4845-9181-E3DAF527BAE5}"/>
              </a:ext>
            </a:extLst>
          </p:cNvPr>
          <p:cNvGrpSpPr/>
          <p:nvPr userDrawn="1"/>
        </p:nvGrpSpPr>
        <p:grpSpPr>
          <a:xfrm>
            <a:off x="214178" y="4005064"/>
            <a:ext cx="5889433" cy="1799846"/>
            <a:chOff x="670306" y="1405772"/>
            <a:chExt cx="4785165" cy="1799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20BFA-21D8-4091-98DD-32823861F9A1}"/>
                </a:ext>
              </a:extLst>
            </p:cNvPr>
            <p:cNvSpPr txBox="1"/>
            <p:nvPr/>
          </p:nvSpPr>
          <p:spPr>
            <a:xfrm>
              <a:off x="670306" y="1405772"/>
              <a:ext cx="4785165" cy="13542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현대모비스</a:t>
              </a:r>
              <a:r>
                <a:rPr kumimoji="0" lang="en-US" altLang="ko-KR" sz="2400" b="1" i="0" u="none" strike="noStrike" kern="900" cap="none" spc="-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서비스부품 차세대 시스템 구축 </a:t>
              </a:r>
              <a:r>
                <a:rPr lang="en-US" altLang="ko-KR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PI </a:t>
              </a: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프로젝트</a:t>
              </a:r>
              <a:endParaRPr kumimoji="0" lang="ko-KR" altLang="en-US" sz="2800" b="1" i="0" u="none" strike="noStrike" kern="900" cap="none" spc="-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1" i="0" u="none" strike="noStrike" kern="1200" cap="none" spc="-12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FC9FFA-71AE-41EC-9670-19D79218EE4B}"/>
                </a:ext>
              </a:extLst>
            </p:cNvPr>
            <p:cNvSpPr txBox="1"/>
            <p:nvPr/>
          </p:nvSpPr>
          <p:spPr>
            <a:xfrm>
              <a:off x="2047255" y="2959397"/>
              <a:ext cx="57046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2022. 3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1B8341-6951-4783-A31D-E23A7CC79282}"/>
                </a:ext>
              </a:extLst>
            </p:cNvPr>
            <p:cNvSpPr/>
            <p:nvPr/>
          </p:nvSpPr>
          <p:spPr>
            <a:xfrm>
              <a:off x="670306" y="2820961"/>
              <a:ext cx="1263008" cy="384657"/>
            </a:xfrm>
            <a:prstGeom prst="rect">
              <a:avLst/>
            </a:prstGeom>
            <a:solidFill>
              <a:srgbClr val="2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완료보고서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69B8064E-67C3-4B0F-9643-A2B491E22103}"/>
              </a:ext>
            </a:extLst>
          </p:cNvPr>
          <p:cNvGrpSpPr>
            <a:grpSpLocks/>
          </p:cNvGrpSpPr>
          <p:nvPr userDrawn="1"/>
        </p:nvGrpSpPr>
        <p:grpSpPr>
          <a:xfrm>
            <a:off x="7266972" y="6215978"/>
            <a:ext cx="900099" cy="129346"/>
            <a:chOff x="398463" y="404813"/>
            <a:chExt cx="1627187" cy="307976"/>
          </a:xfrm>
          <a:solidFill>
            <a:sysClr val="windowText" lastClr="000000"/>
          </a:solidFill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5276DB34-203B-4420-805A-827E048AE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EDFCC6C-5C2F-498E-B0E0-C5E6DA549D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3F356743-ED1F-43DC-A93A-53814DA3C2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65F819B-9921-4166-B1BB-EF04D2A74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80F32E3F-2E05-4AAA-B95A-71DB04FCB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0687672D-B852-447B-B42D-921FF6A19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3EC2097-D984-459C-AC19-EACD2E3E7A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AE9FECA4-30BB-4927-9888-F574FB57FE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92F2DE5-2257-425F-82D7-DBB66F0A1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412C523-5DFC-4597-B121-366F3879D4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9403773-D0D7-4E46-97A6-3FE8420352A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35567"/>
          <a:stretch/>
        </p:blipFill>
        <p:spPr>
          <a:xfrm>
            <a:off x="8301372" y="6209758"/>
            <a:ext cx="1191842" cy="153719"/>
          </a:xfrm>
          <a:prstGeom prst="rect">
            <a:avLst/>
          </a:prstGeom>
          <a:effectLst>
            <a:glow rad="25400">
              <a:schemeClr val="bg1">
                <a:alpha val="70000"/>
              </a:schemeClr>
            </a:glow>
          </a:effectLst>
        </p:spPr>
      </p:pic>
      <p:pic>
        <p:nvPicPr>
          <p:cNvPr id="37" name="그림 개체 틀 3">
            <a:extLst>
              <a:ext uri="{FF2B5EF4-FFF2-40B4-BE49-F238E27FC236}">
                <a16:creationId xmlns:a16="http://schemas.microsoft.com/office/drawing/2014/main" id="{AC40D9EF-D8AC-4428-9E02-F44BE511C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38" t="-984" r="-5338" b="-12042"/>
          <a:stretch/>
        </p:blipFill>
        <p:spPr>
          <a:xfrm>
            <a:off x="3044788" y="836712"/>
            <a:ext cx="3924436" cy="400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58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9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659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_Circular image_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964E5EF-A113-4771-AB35-DACFFD88FC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471" y="1440"/>
          <a:ext cx="1471" cy="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964E5EF-A113-4771-AB35-DACFFD88FC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1" y="1440"/>
                        <a:ext cx="1471" cy="1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961120" y="1670836"/>
            <a:ext cx="7983761" cy="1592403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95000"/>
              </a:lnSpc>
              <a:defRPr sz="3266" b="1" baseline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49D3CB1-BDE6-45A4-AF5B-BD4171DC98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0" y="683028"/>
            <a:ext cx="4953000" cy="550435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내용 개체 틀 11">
            <a:extLst>
              <a:ext uri="{FF2B5EF4-FFF2-40B4-BE49-F238E27FC236}">
                <a16:creationId xmlns:a16="http://schemas.microsoft.com/office/drawing/2014/main" id="{2C5A3182-8D5E-4489-BD95-FA027C697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63251" y="3429000"/>
            <a:ext cx="7979497" cy="14099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41950" marR="0" indent="-161300" algn="l" defTabSz="659997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ko-KR" altLang="en-US" sz="1814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spcBef>
                <a:spcPct val="0"/>
              </a:spcBef>
            </a:pPr>
            <a:r>
              <a:rPr lang="en-US" altLang="ko-KR" dirty="0"/>
              <a:t>Subsection title</a:t>
            </a:r>
          </a:p>
          <a:p>
            <a:pPr marL="241950" marR="0" lvl="0" indent="-161300" algn="l" defTabSz="65999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63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Subsection title</a:t>
            </a:r>
            <a:endParaRPr lang="ko-KR" altLang="en-US" dirty="0"/>
          </a:p>
          <a:p>
            <a:pPr marL="241950" marR="0" lvl="0" indent="-161300" algn="l" defTabSz="65999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63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Subsection title</a:t>
            </a:r>
            <a:endParaRPr lang="ko-KR" altLang="en-US" dirty="0"/>
          </a:p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0" name="바닥글 개체 틀 5">
            <a:extLst>
              <a:ext uri="{FF2B5EF4-FFF2-40B4-BE49-F238E27FC236}">
                <a16:creationId xmlns:a16="http://schemas.microsoft.com/office/drawing/2014/main" id="{FBCE97DC-EA62-4560-A60C-EF1075EDC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920" y="6477001"/>
            <a:ext cx="4336035" cy="979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ko-KR" altLang="en-US" sz="653" kern="1200" baseline="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l" defTabSz="829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ko-KR" sz="6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나눔바른고딕"/>
              <a:cs typeface="Calibri" panose="020F0502020204030204" pitchFamily="34" charset="0"/>
            </a:endParaRPr>
          </a:p>
        </p:txBody>
      </p:sp>
      <p:sp>
        <p:nvSpPr>
          <p:cNvPr id="11" name="슬라이드 번호 개체 틀 6">
            <a:extLst>
              <a:ext uri="{FF2B5EF4-FFF2-40B4-BE49-F238E27FC236}">
                <a16:creationId xmlns:a16="http://schemas.microsoft.com/office/drawing/2014/main" id="{B84E6E42-9EE2-4760-BFC7-4963A59CD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8425" y="6477001"/>
            <a:ext cx="250156" cy="979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ko-KR" altLang="en-US" sz="653" kern="1200" baseline="0" smtClean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r" defTabSz="829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7EA6D-840D-42ED-920B-ABDAC0B63037}" type="slidenum">
              <a:rPr kumimoji="0" lang="en-US" altLang="ko-KR" sz="65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나눔바른고딕"/>
                <a:cs typeface="Calibri" panose="020F0502020204030204" pitchFamily="34" charset="0"/>
              </a:rPr>
              <a:pPr marL="0" marR="0" lvl="0" indent="0" algn="r" defTabSz="8295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5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나눔바른고딕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25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1">
          <p15:clr>
            <a:srgbClr val="FBAE40"/>
          </p15:clr>
        </p15:guide>
        <p15:guide id="2" orient="horz" pos="238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076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E459E954-ED3E-4FA9-B672-7A47AF5526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21993" y="6546293"/>
            <a:ext cx="8620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70" tIns="43635" rIns="87270" bIns="43635"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C9212EA-E120-4A88-8CB2-FDCABF485045}" type="slidenum"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‹#›</a:t>
            </a:fld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376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97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03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85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06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80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90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26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0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A214A-D0BC-4321-BE65-C0FDDA320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-413" b="50270"/>
          <a:stretch/>
        </p:blipFill>
        <p:spPr>
          <a:xfrm>
            <a:off x="0" y="4913784"/>
            <a:ext cx="1922026" cy="1944216"/>
          </a:xfrm>
          <a:prstGeom prst="rect">
            <a:avLst/>
          </a:prstGeom>
        </p:spPr>
      </p:pic>
      <p:pic>
        <p:nvPicPr>
          <p:cNvPr id="6" name="Picture 4" descr="U:\★★WORK★★\00_기술전략\★04_2020년\★전시커뮤니케이션\03_브랜드아이덴티티\최종파일\[사외]현대모비스_그래픽모티프\현대모비스_그래픽모티프\Stripe\PANTONE 186 C(Mobis Red)\Mobis Red_Stripe_1_2형(80mm이상).png">
            <a:extLst>
              <a:ext uri="{FF2B5EF4-FFF2-40B4-BE49-F238E27FC236}">
                <a16:creationId xmlns:a16="http://schemas.microsoft.com/office/drawing/2014/main" id="{3BC606A8-3A16-4264-9549-015AEB5C5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15830" y="-510702"/>
            <a:ext cx="1060999" cy="208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BF0F01EC-E94E-49DB-ADAF-7FC6FBF855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75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1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1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0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34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92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A214A-D0BC-4321-BE65-C0FDDA320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-413" b="50270"/>
          <a:stretch/>
        </p:blipFill>
        <p:spPr>
          <a:xfrm>
            <a:off x="0" y="4913784"/>
            <a:ext cx="1922026" cy="1944216"/>
          </a:xfrm>
          <a:prstGeom prst="rect">
            <a:avLst/>
          </a:prstGeom>
        </p:spPr>
      </p:pic>
      <p:pic>
        <p:nvPicPr>
          <p:cNvPr id="6" name="Picture 4" descr="U:\★★WORK★★\00_기술전략\★04_2020년\★전시커뮤니케이션\03_브랜드아이덴티티\최종파일\[사외]현대모비스_그래픽모티프\현대모비스_그래픽모티프\Stripe\PANTONE 186 C(Mobis Red)\Mobis Red_Stripe_1_2형(80mm이상).png">
            <a:extLst>
              <a:ext uri="{FF2B5EF4-FFF2-40B4-BE49-F238E27FC236}">
                <a16:creationId xmlns:a16="http://schemas.microsoft.com/office/drawing/2014/main" id="{3BC606A8-3A16-4264-9549-015AEB5C5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15831" y="-510701"/>
            <a:ext cx="1060999" cy="208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BF0F01EC-E94E-49DB-ADAF-7FC6FBF855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 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/ DT088476@mobis-partners.com /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본 문서는 현대모비스의 대외비 정보자산이므로 무단 전재 및 복제할 수 없으며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,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위반 시 당사 사규 및 관련 법규에 의해 제재될 수 있습니다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. </a:t>
            </a:r>
            <a:endParaRPr kumimoji="1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xStyles>
    <p:titleStyle>
      <a:lvl1pPr algn="ctr" defTabSz="843999" rtl="0" eaLnBrk="1" latinLnBrk="1" hangingPunct="1">
        <a:spcBef>
          <a:spcPct val="0"/>
        </a:spcBef>
        <a:buNone/>
        <a:defRPr sz="40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00" indent="-316500" algn="l" defTabSz="843999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63750" algn="l" defTabSz="843999" rtl="0" eaLnBrk="1" latinLnBrk="1" hangingPunct="1">
        <a:spcBef>
          <a:spcPct val="20000"/>
        </a:spcBef>
        <a:buFont typeface="Arial" pitchFamily="34" charset="0"/>
        <a:buChar char="–"/>
        <a:defRPr sz="2584" kern="1200">
          <a:solidFill>
            <a:schemeClr val="tx1"/>
          </a:solidFill>
          <a:latin typeface="+mn-lt"/>
          <a:ea typeface="+mn-ea"/>
          <a:cs typeface="+mn-cs"/>
        </a:defRPr>
      </a:lvl2pPr>
      <a:lvl3pPr marL="1055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6999" indent="-211000" algn="l" defTabSz="843999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000" indent="-211000" algn="l" defTabSz="843999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A214A-D0BC-4321-BE65-C0FDDA320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-413" b="50270"/>
          <a:stretch/>
        </p:blipFill>
        <p:spPr>
          <a:xfrm>
            <a:off x="0" y="4913784"/>
            <a:ext cx="1922026" cy="1944216"/>
          </a:xfrm>
          <a:prstGeom prst="rect">
            <a:avLst/>
          </a:prstGeom>
        </p:spPr>
      </p:pic>
      <p:pic>
        <p:nvPicPr>
          <p:cNvPr id="6" name="Picture 4" descr="U:\★★WORK★★\00_기술전략\★04_2020년\★전시커뮤니케이션\03_브랜드아이덴티티\최종파일\[사외]현대모비스_그래픽모티프\현대모비스_그래픽모티프\Stripe\PANTONE 186 C(Mobis Red)\Mobis Red_Stripe_1_2형(80mm이상).png">
            <a:extLst>
              <a:ext uri="{FF2B5EF4-FFF2-40B4-BE49-F238E27FC236}">
                <a16:creationId xmlns:a16="http://schemas.microsoft.com/office/drawing/2014/main" id="{3BC606A8-3A16-4264-9549-015AEB5C5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15831" y="-510701"/>
            <a:ext cx="1060999" cy="208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BF0F01EC-E94E-49DB-ADAF-7FC6FBF855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 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/ DT088476@mobis-partners.com /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본 문서는 현대모비스의 대외비 정보자산이므로 무단 전재 및 복제할 수 없으며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,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위반 시 당사 사규 및 관련 법규에 의해 제재될 수 있습니다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. </a:t>
            </a:r>
            <a:endParaRPr kumimoji="1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9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xStyles>
    <p:titleStyle>
      <a:lvl1pPr algn="ctr" defTabSz="843999" rtl="0" eaLnBrk="1" latinLnBrk="1" hangingPunct="1">
        <a:spcBef>
          <a:spcPct val="0"/>
        </a:spcBef>
        <a:buNone/>
        <a:defRPr sz="40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00" indent="-316500" algn="l" defTabSz="843999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63750" algn="l" defTabSz="843999" rtl="0" eaLnBrk="1" latinLnBrk="1" hangingPunct="1">
        <a:spcBef>
          <a:spcPct val="20000"/>
        </a:spcBef>
        <a:buFont typeface="Arial" pitchFamily="34" charset="0"/>
        <a:buChar char="–"/>
        <a:defRPr sz="2584" kern="1200">
          <a:solidFill>
            <a:schemeClr val="tx1"/>
          </a:solidFill>
          <a:latin typeface="+mn-lt"/>
          <a:ea typeface="+mn-ea"/>
          <a:cs typeface="+mn-cs"/>
        </a:defRPr>
      </a:lvl2pPr>
      <a:lvl3pPr marL="1055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6999" indent="-211000" algn="l" defTabSz="843999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000" indent="-211000" algn="l" defTabSz="843999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1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1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/ DT088476@mobis-partners.com /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본 문서는 현대모비스의 대외비 정보자산이므로 무단 전재 및 복제할 수 없으며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,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위반 시 당사 사규 및 관련 법규에 의해 제재될 수 있습니다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. 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62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1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1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/ DT088476@mobis-partners.com /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본 문서는 현대모비스의 대외비 정보자산이므로 무단 전재 및 복제할 수 없으며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,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위반 시 당사 사규 및 관련 법규에 의해 제재될 수 있습니다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. 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8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wrap="square" rtlCol="0">
            <a:spAutoFit/>
          </a:bodyPr>
          <a:lstStyle/>
          <a:p>
            <a:endParaRPr lang="ko-KR" altLang="en-US" sz="1300" dirty="0" err="1" smtClean="0">
              <a:ln>
                <a:solidFill>
                  <a:srgbClr val="000000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vert="horz" wrap="square" rtlCol="0">
            <a:spAutoFit/>
          </a:bodyPr>
          <a:lstStyle/>
          <a:p>
            <a:endParaRPr lang="ko-KR" altLang="en-US" sz="1300" dirty="0" err="1">
              <a:ln>
                <a:solidFill>
                  <a:srgbClr val="000000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97" name="TextBox 1096"/>
          <p:cNvSpPr txBox="1"/>
          <p:nvPr userDrawn="1"/>
        </p:nvSpPr>
        <p:spPr>
          <a:xfrm>
            <a:off x="0" y="-1155"/>
            <a:ext cx="9906000" cy="685800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vert="horz" wrap="square" rtlCol="0">
            <a:spAutoFit/>
          </a:bodyPr>
          <a:lstStyle/>
          <a:p>
            <a:endParaRPr lang="ko-KR" altLang="en-US" sz="1300" dirty="0" err="1">
              <a:ln>
                <a:solidFill>
                  <a:srgbClr val="000000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01" name="직사각형 1100"/>
          <p:cNvSpPr/>
          <p:nvPr userDrawn="1"/>
        </p:nvSpPr>
        <p:spPr bwMode="auto">
          <a:xfrm>
            <a:off x="272480" y="584684"/>
            <a:ext cx="9144000" cy="36000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5" name="직사각형 144"/>
          <p:cNvSpPr/>
          <p:nvPr userDrawn="1"/>
        </p:nvSpPr>
        <p:spPr bwMode="auto">
          <a:xfrm>
            <a:off x="2756756" y="584684"/>
            <a:ext cx="684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MSIPCMContentMarking" descr="{&quot;HashCode&quot;:1767056118,&quot;Placement&quot;:&quot;Footer&quot;,&quot;Top&quot;:524.0695,&quot;Left&quot;:136.42,&quot;SlideWidth&quot;:780,&quot;SlideHeight&quot;:540}">
            <a:extLst>
              <a:ext uri="{FF2B5EF4-FFF2-40B4-BE49-F238E27FC236}">
                <a16:creationId xmlns:a16="http://schemas.microsoft.com/office/drawing/2014/main" id="{FCBEBB42-921D-4FE5-9753-AE28F4A5AF4D}"/>
              </a:ext>
            </a:extLst>
          </p:cNvPr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ko-KR" altLang="en-US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 </a:t>
            </a:r>
            <a:r>
              <a:rPr lang="en-US" altLang="ko-KR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/ DT088476@mobis-partners.com / </a:t>
            </a:r>
            <a:r>
              <a:rPr lang="ko-KR" altLang="en-US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, </a:t>
            </a:r>
            <a:r>
              <a:rPr lang="ko-KR" altLang="en-US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위반 시 당사 사규 및 관련 법규에 의해 제재될 수 있습니다</a:t>
            </a:r>
            <a:r>
              <a:rPr lang="en-US" altLang="ko-KR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. </a:t>
            </a:r>
            <a:endParaRPr lang="ko-KR" altLang="en-US" sz="600" dirty="0" err="1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737373"/>
              </a:solidFill>
              <a:latin typeface="맑은 고딕" panose="020B0503020000020004" pitchFamily="50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07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4" r:id="rId7"/>
    <p:sldLayoutId id="2147483733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2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2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00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00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3999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000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000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00" indent="-316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63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4">
          <a:solidFill>
            <a:schemeClr val="tx1"/>
          </a:solidFill>
          <a:latin typeface="+mn-lt"/>
          <a:ea typeface="+mn-ea"/>
        </a:defRPr>
      </a:lvl2pPr>
      <a:lvl3pPr marL="1055000" indent="-2110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6999" indent="-2110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000" indent="-211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000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2999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4999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6999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V. MDT </a:t>
            </a:r>
            <a:r>
              <a:rPr lang="ko-KR" altLang="en-US" sz="2500" dirty="0" err="1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모듈별</a:t>
            </a:r>
            <a:r>
              <a:rPr lang="ko-KR" altLang="en-US" sz="2500" dirty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진행방향 협의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57221"/>
              </p:ext>
            </p:extLst>
          </p:nvPr>
        </p:nvGraphicFramePr>
        <p:xfrm>
          <a:off x="232574" y="982902"/>
          <a:ext cx="9360000" cy="5109881"/>
        </p:xfrm>
        <a:graphic>
          <a:graphicData uri="http://schemas.openxmlformats.org/drawingml/2006/table">
            <a:tbl>
              <a:tblPr/>
              <a:tblGrid>
                <a:gridCol w="236864">
                  <a:extLst>
                    <a:ext uri="{9D8B030D-6E8A-4147-A177-3AD203B41FA5}">
                      <a16:colId xmlns:a16="http://schemas.microsoft.com/office/drawing/2014/main" val="2892394947"/>
                    </a:ext>
                  </a:extLst>
                </a:gridCol>
                <a:gridCol w="436890">
                  <a:extLst>
                    <a:ext uri="{9D8B030D-6E8A-4147-A177-3AD203B41FA5}">
                      <a16:colId xmlns:a16="http://schemas.microsoft.com/office/drawing/2014/main" val="3834186376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177915209"/>
                    </a:ext>
                  </a:extLst>
                </a:gridCol>
                <a:gridCol w="336877">
                  <a:extLst>
                    <a:ext uri="{9D8B030D-6E8A-4147-A177-3AD203B41FA5}">
                      <a16:colId xmlns:a16="http://schemas.microsoft.com/office/drawing/2014/main" val="1240937084"/>
                    </a:ext>
                  </a:extLst>
                </a:gridCol>
                <a:gridCol w="726105">
                  <a:extLst>
                    <a:ext uri="{9D8B030D-6E8A-4147-A177-3AD203B41FA5}">
                      <a16:colId xmlns:a16="http://schemas.microsoft.com/office/drawing/2014/main" val="1009710370"/>
                    </a:ext>
                  </a:extLst>
                </a:gridCol>
                <a:gridCol w="1802921">
                  <a:extLst>
                    <a:ext uri="{9D8B030D-6E8A-4147-A177-3AD203B41FA5}">
                      <a16:colId xmlns:a16="http://schemas.microsoft.com/office/drawing/2014/main" val="920400945"/>
                    </a:ext>
                  </a:extLst>
                </a:gridCol>
                <a:gridCol w="5037827">
                  <a:extLst>
                    <a:ext uri="{9D8B030D-6E8A-4147-A177-3AD203B41FA5}">
                      <a16:colId xmlns:a16="http://schemas.microsoft.com/office/drawing/2014/main" val="2622286811"/>
                    </a:ext>
                  </a:extLst>
                </a:gridCol>
              </a:tblGrid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순번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업무그룹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시스템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ID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진행 방향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협의내용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93380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국내영업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nSmart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UF003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S/S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판매</a:t>
                      </a: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기존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MDT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방안대로 진행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다른 이견 없음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2689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UF002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C/S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소액업체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예약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판매</a:t>
                      </a: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9247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UW019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도매 조치 증표 현황</a:t>
                      </a: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6999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구매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nSmart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PU040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입고 및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입고취소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MORD(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발주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,MINC (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입고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사이에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ASN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 들어와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비교 불가능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MDT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로 하루치 돌리고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결과 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DB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만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제공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구매에서 자체 검증 예정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853951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nSmart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IT001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이관 요청 입력 내수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재고는 이관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재고 변동 및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할당순서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점검과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PMI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품목별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발주계수와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CAO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품목별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발주계수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적합성 검증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750419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IPB0940U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-PMI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수출재고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09622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IPB0530U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정량발주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재고정보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UPDATE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868065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해외영업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nSmart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HEB0110U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오더컨펌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MDT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컨셉을 차용하여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D-1 DB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에서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배치 돌려서 결과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DB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를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D-0 DB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와 비교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(Gap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데이터 해외영업에 제공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  <a:p>
                      <a:pPr algn="l" fontAlgn="ctr"/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+</a:t>
                      </a:r>
                    </a:p>
                    <a:p>
                      <a:pPr algn="l" fontAlgn="ctr"/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수출입솔루션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 화면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MDT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대상에 포함 희망함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</a:p>
                    <a:p>
                      <a:pPr marL="171450" indent="-171450" algn="l" fontAlgn="ctr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후순위로 잡아놓고 이후 수출입 솔루션과 협의 후 진행 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93181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HEB0090U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오더재컨펌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UP/MZ)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384841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HEB0100U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오더재컨펌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SQ)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60916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HEB0010I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ORDER OFFER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89006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HEB0200U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할당우선순위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49982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HEB0160U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할당요청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91474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HEB0170U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VOR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525901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HEB0180U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C-G-E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타입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90746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HEB0230U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GENERAL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919138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HEB0470U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SUMMARY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14556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HEB0270U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PICKING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스케쥴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73920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HEB0280U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PICKING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5050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HEB0290U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Batch INVOCING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969062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HEB0050U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오더생성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20342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HEB0560U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딜러직배오더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88579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HEB0580U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딜러직배주소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806665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nPLUS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LI101P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Local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내수물류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MDT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컨셉대로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트랜잭션 데이터는 생성하나 검증은 하지 않음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해당 트랜잭션 데이터를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‘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부하테스트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’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 활용하는 방안 검토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오토에버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부하테스트 팀과 협의 필요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6706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LI121P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일반 이관 입고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561355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LF425P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도매판매발송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188579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???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입고 화면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구매 요청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구매에서 추가로 테스트 희망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대상 선정 및 물류 팀과의 협의 필요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26495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49813" y="743332"/>
            <a:ext cx="27158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대상 화면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후보 </a:t>
            </a:r>
            <a:r>
              <a:rPr lang="en-US" altLang="ko-KR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화면 </a:t>
            </a:r>
            <a:r>
              <a:rPr lang="en-US" altLang="ko-KR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</a:t>
            </a:r>
            <a:r>
              <a:rPr lang="en-US" altLang="ko-KR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29</a:t>
            </a:r>
            <a:r>
              <a:rPr lang="ko-KR" altLang="en-US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</a:t>
            </a:r>
            <a:r>
              <a:rPr lang="en-US" altLang="ko-KR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+ α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0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기본 디자인">
  <a:themeElements>
    <a:clrScheme name="사용자 지정 1">
      <a:dk1>
        <a:srgbClr val="000000"/>
      </a:dk1>
      <a:lt1>
        <a:srgbClr val="FFFFFF"/>
      </a:lt1>
      <a:dk2>
        <a:srgbClr val="CCCCFF"/>
      </a:dk2>
      <a:lt2>
        <a:srgbClr val="727272"/>
      </a:lt2>
      <a:accent1>
        <a:srgbClr val="003399"/>
      </a:accent1>
      <a:accent2>
        <a:srgbClr val="7889FB"/>
      </a:accent2>
      <a:accent3>
        <a:srgbClr val="DED3B6"/>
      </a:accent3>
      <a:accent4>
        <a:srgbClr val="000000"/>
      </a:accent4>
      <a:accent5>
        <a:srgbClr val="C0C0C0"/>
      </a:accent5>
      <a:accent6>
        <a:srgbClr val="6C7CE3"/>
      </a:accent6>
      <a:hlink>
        <a:srgbClr val="DED3B6"/>
      </a:hlink>
      <a:folHlink>
        <a:srgbClr val="DDDDDD"/>
      </a:folHlink>
    </a:clrScheme>
    <a:fontScheme name="사용자 지정 1">
      <a:majorFont>
        <a:latin typeface="현대하모니 M"/>
        <a:ea typeface="현대하모니 M"/>
        <a:cs typeface=""/>
      </a:majorFont>
      <a:minorFont>
        <a:latin typeface="현대하모니 M"/>
        <a:ea typeface="현대하모니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8F8F8"/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1000"/>
          </a:spcBef>
          <a:defRPr sz="1300" dirty="0" smtClean="0">
            <a:ln>
              <a:solidFill>
                <a:schemeClr val="bg1">
                  <a:lumMod val="75000"/>
                  <a:alpha val="0"/>
                </a:schemeClr>
              </a:solidFill>
            </a:ln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300" dirty="0" err="1" smtClean="0">
            <a:ln>
              <a:solidFill>
                <a:srgbClr val="000000">
                  <a:alpha val="0"/>
                </a:srgbClr>
              </a:solidFill>
            </a:ln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3">
        <a:dk1>
          <a:srgbClr val="000000"/>
        </a:dk1>
        <a:lt1>
          <a:srgbClr val="FFFFFF"/>
        </a:lt1>
        <a:dk2>
          <a:srgbClr val="CCCCFF"/>
        </a:dk2>
        <a:lt2>
          <a:srgbClr val="727272"/>
        </a:lt2>
        <a:accent1>
          <a:srgbClr val="003399"/>
        </a:accent1>
        <a:accent2>
          <a:srgbClr val="7889FB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6C7CE3"/>
        </a:accent6>
        <a:hlink>
          <a:srgbClr val="DED3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704b26-1c9b-4fa5-99ef-32b8747908c9" xsi:nil="true"/>
    <lcf76f155ced4ddcb4097134ff3c332f xmlns="3cdd693e-0914-42b2-bcc3-6d41f0d2042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CF358E528B4A4C8E895FFA285DDF78" ma:contentTypeVersion="11" ma:contentTypeDescription="새 문서를 만듭니다." ma:contentTypeScope="" ma:versionID="791bf665e68da28aeb078ab645f2c0bc">
  <xsd:schema xmlns:xsd="http://www.w3.org/2001/XMLSchema" xmlns:xs="http://www.w3.org/2001/XMLSchema" xmlns:p="http://schemas.microsoft.com/office/2006/metadata/properties" xmlns:ns2="3cdd693e-0914-42b2-bcc3-6d41f0d20422" xmlns:ns3="85704b26-1c9b-4fa5-99ef-32b8747908c9" targetNamespace="http://schemas.microsoft.com/office/2006/metadata/properties" ma:root="true" ma:fieldsID="774be20a63e20b803a849b1155d7da83" ns2:_="" ns3:_="">
    <xsd:import namespace="3cdd693e-0914-42b2-bcc3-6d41f0d20422"/>
    <xsd:import namespace="85704b26-1c9b-4fa5-99ef-32b8747908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d693e-0914-42b2-bcc3-6d41f0d204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98b4ddb5-9792-4103-acad-6387fb66c9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04b26-1c9b-4fa5-99ef-32b8747908c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04bacf9-c76d-4570-bd63-8b7c948c8b31}" ma:internalName="TaxCatchAll" ma:showField="CatchAllData" ma:web="85704b26-1c9b-4fa5-99ef-32b874790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3A23E0-2096-49D9-ACD8-CF0A4A6B75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90F085-0301-4DB6-938C-5EF6CE2ED311}">
  <ds:schemaRefs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043768e-d830-46a9-ad1f-9823f3fde69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86EABC2-BF53-4E00-8F4B-A6E0CC138DE8}"/>
</file>

<file path=docMetadata/LabelInfo.xml><?xml version="1.0" encoding="utf-8"?>
<clbl:labelList xmlns:clbl="http://schemas.microsoft.com/office/2020/mipLabelMetadata">
  <clbl:label id="{f0060d82-8c13-4667-8f41-3eac58da9617}" enabled="1" method="Privileged" siteId="{c3009ee9-85dd-4ecf-a86f-79941767d706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59928</TotalTime>
  <Words>331</Words>
  <Application>Microsoft Office PowerPoint</Application>
  <PresentationFormat>A4 용지(210x297mm)</PresentationFormat>
  <Paragraphs>142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9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3" baseType="lpstr">
      <vt:lpstr>Open Sans</vt:lpstr>
      <vt:lpstr>굴림</vt:lpstr>
      <vt:lpstr>나눔바른고딕</vt:lpstr>
      <vt:lpstr>맑은 고딕</vt:lpstr>
      <vt:lpstr>현대하모니 B</vt:lpstr>
      <vt:lpstr>현대하모니 L</vt:lpstr>
      <vt:lpstr>현대하모니 M</vt:lpstr>
      <vt:lpstr>Arial</vt:lpstr>
      <vt:lpstr>Calibri</vt:lpstr>
      <vt:lpstr>Calibri Light</vt:lpstr>
      <vt:lpstr>Segoe UI</vt:lpstr>
      <vt:lpstr>Symbol</vt:lpstr>
      <vt:lpstr>Office 테마</vt:lpstr>
      <vt:lpstr>4_기본 디자인</vt:lpstr>
      <vt:lpstr>2_Office 테마</vt:lpstr>
      <vt:lpstr>3_Office 테마</vt:lpstr>
      <vt:lpstr>4_Office 테마</vt:lpstr>
      <vt:lpstr>5_기본 디자인</vt:lpstr>
      <vt:lpstr>6_기본 디자인</vt:lpstr>
      <vt:lpstr>7_기본 디자인</vt:lpstr>
      <vt:lpstr>8_기본 디자인</vt:lpstr>
      <vt:lpstr>think-cell Slide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HAE</dc:creator>
  <cp:lastModifiedBy>이승용 IT지원</cp:lastModifiedBy>
  <cp:revision>1075</cp:revision>
  <dcterms:created xsi:type="dcterms:W3CDTF">2022-04-26T07:14:23Z</dcterms:created>
  <dcterms:modified xsi:type="dcterms:W3CDTF">2023-09-03T23:47:42Z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0x010100C8CF358E528B4A4C8E895FFA285DDF78</vt:lpwstr>
  </property>
  <property fmtid="{D5CDD505-2E9C-101B-9397-08002B2CF9AE}" pid="3" name="ClassificationContentMarkingFooterLocations">
    <vt:lpwstr>Office 테마:3\4_기본 디자인:3\2_Office 테마:3</vt:lpwstr>
  </property>
  <property fmtid="{D5CDD505-2E9C-101B-9397-08002B2CF9AE}" pid="4" name="ClassificationContentMarkingFooterText">
    <vt:lpwstr>일반(Anyuser)/today@hyundai-autoever.com 본 문서는 HyundaiAutoever의 정보자산이므로 무단으로 전재 및 복제할 수 없으며, 이를 위반할 시에는 당사 사규 및 관련 법규에 의해 제재를 받을 수 있습니다.</vt:lpwstr>
  </property>
  <property fmtid="{D5CDD505-2E9C-101B-9397-08002B2CF9AE}" pid="5" name="MSIP_Label_c6d9a7a2-a2c9-479c-a560-d79de4b6971b_Enabled">
    <vt:lpwstr>true</vt:lpwstr>
  </property>
  <property fmtid="{D5CDD505-2E9C-101B-9397-08002B2CF9AE}" pid="6" name="MSIP_Label_c6d9a7a2-a2c9-479c-a560-d79de4b6971b_SetDate">
    <vt:lpwstr>2023-09-03T23:47:41Z</vt:lpwstr>
  </property>
  <property fmtid="{D5CDD505-2E9C-101B-9397-08002B2CF9AE}" pid="7" name="MSIP_Label_c6d9a7a2-a2c9-479c-a560-d79de4b6971b_Method">
    <vt:lpwstr>Privileged</vt:lpwstr>
  </property>
  <property fmtid="{D5CDD505-2E9C-101B-9397-08002B2CF9AE}" pid="8" name="MSIP_Label_c6d9a7a2-a2c9-479c-a560-d79de4b6971b_Name">
    <vt:lpwstr>사외 정책</vt:lpwstr>
  </property>
  <property fmtid="{D5CDD505-2E9C-101B-9397-08002B2CF9AE}" pid="9" name="MSIP_Label_c6d9a7a2-a2c9-479c-a560-d79de4b6971b_SiteId">
    <vt:lpwstr>7cf932c0-bced-4490-b11f-48d23b1fe0d9</vt:lpwstr>
  </property>
  <property fmtid="{D5CDD505-2E9C-101B-9397-08002B2CF9AE}" pid="10" name="MSIP_Label_c6d9a7a2-a2c9-479c-a560-d79de4b6971b_ActionId">
    <vt:lpwstr>7c3a2d90-f2a6-4973-bcd5-ad86ddddd3a3</vt:lpwstr>
  </property>
  <property fmtid="{D5CDD505-2E9C-101B-9397-08002B2CF9AE}" pid="11" name="MSIP_Label_c6d9a7a2-a2c9-479c-a560-d79de4b6971b_ContentBits">
    <vt:lpwstr>6</vt:lpwstr>
  </property>
  <property fmtid="{D5CDD505-2E9C-101B-9397-08002B2CF9AE}" pid="12" name="Order">
    <vt:r8>3360000</vt:r8>
  </property>
</Properties>
</file>