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694" r:id="rId5"/>
    <p:sldMasterId id="2147483696" r:id="rId6"/>
    <p:sldMasterId id="2147483700" r:id="rId7"/>
    <p:sldMasterId id="2147483703" r:id="rId8"/>
    <p:sldMasterId id="2147483706" r:id="rId9"/>
    <p:sldMasterId id="2147483709" r:id="rId10"/>
    <p:sldMasterId id="2147483716" r:id="rId11"/>
    <p:sldMasterId id="2147483730" r:id="rId12"/>
  </p:sldMasterIdLst>
  <p:notesMasterIdLst>
    <p:notesMasterId r:id="rId29"/>
  </p:notesMasterIdLst>
  <p:sldIdLst>
    <p:sldId id="2145706148" r:id="rId13"/>
    <p:sldId id="2145706143" r:id="rId14"/>
    <p:sldId id="2145706144" r:id="rId15"/>
    <p:sldId id="2145706154" r:id="rId16"/>
    <p:sldId id="2145706155" r:id="rId17"/>
    <p:sldId id="2145706151" r:id="rId18"/>
    <p:sldId id="2145706163" r:id="rId19"/>
    <p:sldId id="2145706157" r:id="rId20"/>
    <p:sldId id="2145706162" r:id="rId21"/>
    <p:sldId id="2145706161" r:id="rId22"/>
    <p:sldId id="2145706159" r:id="rId23"/>
    <p:sldId id="2145706160" r:id="rId24"/>
    <p:sldId id="2145706152" r:id="rId25"/>
    <p:sldId id="2145706156" r:id="rId26"/>
    <p:sldId id="2145706153" r:id="rId27"/>
    <p:sldId id="2145706158" r:id="rId2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26" userDrawn="1">
          <p15:clr>
            <a:srgbClr val="A4A3A4"/>
          </p15:clr>
        </p15:guide>
        <p15:guide id="4" pos="6091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orient="horz" pos="595" userDrawn="1">
          <p15:clr>
            <a:srgbClr val="A4A3A4"/>
          </p15:clr>
        </p15:guide>
        <p15:guide id="8" orient="horz" pos="1185" userDrawn="1">
          <p15:clr>
            <a:srgbClr val="A4A3A4"/>
          </p15:clr>
        </p15:guide>
        <p15:guide id="9" pos="4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ADA0"/>
    <a:srgbClr val="0000CC"/>
    <a:srgbClr val="FFCCCC"/>
    <a:srgbClr val="333333"/>
    <a:srgbClr val="CEDEFE"/>
    <a:srgbClr val="595959"/>
    <a:srgbClr val="CCFFFF"/>
    <a:srgbClr val="FFFF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1" autoAdjust="0"/>
    <p:restoredTop sz="94773" autoAdjust="0"/>
  </p:normalViewPr>
  <p:slideViewPr>
    <p:cSldViewPr snapToGrid="0">
      <p:cViewPr varScale="1">
        <p:scale>
          <a:sx n="111" d="100"/>
          <a:sy n="111" d="100"/>
        </p:scale>
        <p:origin x="1722" y="114"/>
      </p:cViewPr>
      <p:guideLst>
        <p:guide orient="horz" pos="2160"/>
        <p:guide pos="3120"/>
        <p:guide pos="126"/>
        <p:guide pos="6091"/>
        <p:guide orient="horz" pos="754"/>
        <p:guide orient="horz" pos="4065"/>
        <p:guide orient="horz" pos="595"/>
        <p:guide orient="horz" pos="1185"/>
        <p:guide pos="4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B241-6C4A-4CBC-ACE4-9194AA142902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F63C-DD0D-4A17-9177-57CE39DA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9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0850" y="808038"/>
            <a:ext cx="5835650" cy="4040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14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61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52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64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174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90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3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95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77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71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30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9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72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05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08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3.jpe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5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6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28464" y="6489340"/>
            <a:ext cx="936104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81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3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28464" y="6489340"/>
            <a:ext cx="936104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60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488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92FE3F-D02D-4005-A357-9C1D25671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850" r="10428" b="21658"/>
          <a:stretch/>
        </p:blipFill>
        <p:spPr>
          <a:xfrm>
            <a:off x="-1" y="784610"/>
            <a:ext cx="9906001" cy="293242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85961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2022. 3. 16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2022.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8965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6" name="그림 개체 틀 7">
            <a:extLst>
              <a:ext uri="{FF2B5EF4-FFF2-40B4-BE49-F238E27FC236}">
                <a16:creationId xmlns:a16="http://schemas.microsoft.com/office/drawing/2014/main" id="{A5BA86C0-7F1C-4930-A862-2D24D244E2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50" t="-16332" r="-2476" b="-5682"/>
          <a:stretch/>
        </p:blipFill>
        <p:spPr>
          <a:xfrm flipH="1">
            <a:off x="5768986" y="0"/>
            <a:ext cx="4135370" cy="60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4" name="그림 개체 틀 8">
            <a:extLst>
              <a:ext uri="{FF2B5EF4-FFF2-40B4-BE49-F238E27FC236}">
                <a16:creationId xmlns:a16="http://schemas.microsoft.com/office/drawing/2014/main" id="{6D57B282-6583-4026-B79C-6E68293F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207" r="14207"/>
          <a:stretch/>
        </p:blipFill>
        <p:spPr>
          <a:xfrm>
            <a:off x="5531644" y="358775"/>
            <a:ext cx="4349433" cy="61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11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57046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2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완료보고서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2554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57046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2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완료보고서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  <p:pic>
        <p:nvPicPr>
          <p:cNvPr id="37" name="그림 개체 틀 3">
            <a:extLst>
              <a:ext uri="{FF2B5EF4-FFF2-40B4-BE49-F238E27FC236}">
                <a16:creationId xmlns:a16="http://schemas.microsoft.com/office/drawing/2014/main" id="{AC40D9EF-D8AC-4428-9E02-F44BE511C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38" t="-984" r="-5338" b="-12042"/>
          <a:stretch/>
        </p:blipFill>
        <p:spPr>
          <a:xfrm>
            <a:off x="3044788" y="836712"/>
            <a:ext cx="3924436" cy="40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8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9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659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Circular image_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964E5EF-A113-4771-AB35-DACFFD88FC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471" y="1440"/>
          <a:ext cx="1471" cy="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4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964E5EF-A113-4771-AB35-DACFFD88FC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1" y="1440"/>
                        <a:ext cx="1471" cy="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961120" y="1670836"/>
            <a:ext cx="7983761" cy="1592403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5000"/>
              </a:lnSpc>
              <a:defRPr sz="3266" b="1" baseline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49D3CB1-BDE6-45A4-AF5B-BD4171DC98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0" y="683028"/>
            <a:ext cx="4953000" cy="550435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내용 개체 틀 11">
            <a:extLst>
              <a:ext uri="{FF2B5EF4-FFF2-40B4-BE49-F238E27FC236}">
                <a16:creationId xmlns:a16="http://schemas.microsoft.com/office/drawing/2014/main" id="{2C5A3182-8D5E-4489-BD95-FA027C697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63251" y="3429000"/>
            <a:ext cx="7979497" cy="14099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41950" marR="0" indent="-161300" algn="l" defTabSz="659997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ko-KR" altLang="en-US" sz="1814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spcBef>
                <a:spcPct val="0"/>
              </a:spcBef>
            </a:pPr>
            <a:r>
              <a:rPr lang="en-US" altLang="ko-KR" dirty="0"/>
              <a:t>Subsection title</a:t>
            </a:r>
          </a:p>
          <a:p>
            <a:pPr marL="241950" marR="0" lvl="0" indent="-161300" algn="l" defTabSz="65999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6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Subsection title</a:t>
            </a:r>
            <a:endParaRPr lang="ko-KR" altLang="en-US" dirty="0"/>
          </a:p>
          <a:p>
            <a:pPr marL="241950" marR="0" lvl="0" indent="-161300" algn="l" defTabSz="65999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6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Subsection title</a:t>
            </a:r>
            <a:endParaRPr lang="ko-KR" altLang="en-US" dirty="0"/>
          </a:p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0" name="바닥글 개체 틀 5">
            <a:extLst>
              <a:ext uri="{FF2B5EF4-FFF2-40B4-BE49-F238E27FC236}">
                <a16:creationId xmlns:a16="http://schemas.microsoft.com/office/drawing/2014/main" id="{FBCE97DC-EA62-4560-A60C-EF1075ED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920" y="6477001"/>
            <a:ext cx="4336035" cy="979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ko-KR" altLang="en-US" sz="653" kern="1200" baseline="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l" defTabSz="829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ko-KR" sz="6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나눔바른고딕"/>
              <a:cs typeface="Calibri" panose="020F0502020204030204" pitchFamily="34" charset="0"/>
            </a:endParaRPr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B84E6E42-9EE2-4760-BFC7-4963A59CD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8425" y="6477001"/>
            <a:ext cx="250156" cy="979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ko-KR" altLang="en-US" sz="653" kern="1200" baseline="0" smtClean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r" defTabSz="829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7EA6D-840D-42ED-920B-ABDAC0B63037}" type="slidenum">
              <a:rPr kumimoji="0" lang="en-US" altLang="ko-KR" sz="65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나눔바른고딕"/>
                <a:cs typeface="Calibri" panose="020F0502020204030204" pitchFamily="34" charset="0"/>
              </a:rPr>
              <a:pPr marL="0" marR="0" lvl="0" indent="0" algn="r" defTabSz="8295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나눔바른고딕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25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1">
          <p15:clr>
            <a:srgbClr val="FBAE40"/>
          </p15:clr>
        </p15:guide>
        <p15:guide id="2" orient="horz" pos="238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076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E459E954-ED3E-4FA9-B672-7A47AF5526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21993" y="6546293"/>
            <a:ext cx="8620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70" tIns="43635" rIns="87270" bIns="43635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C9212EA-E120-4A88-8CB2-FDCABF485045}" type="slidenum"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‹#›</a:t>
            </a:fld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76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9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03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8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0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80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9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6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0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0" y="-510702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7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0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34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9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1" y="-510701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 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/ DT088476@mobis-partners.com /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본 문서는 현대모비스의 대외비 정보자산이므로 무단 전재 및 복제할 수 없으며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,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위반 시 당사 사규 및 관련 법규에 의해 제재될 수 있습니다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. </a:t>
            </a:r>
            <a:endParaRPr kumimoji="1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ctr" defTabSz="843999" rtl="0" eaLnBrk="1" latinLnBrk="1" hangingPunct="1">
        <a:spcBef>
          <a:spcPct val="0"/>
        </a:spcBef>
        <a:buNone/>
        <a:defRPr sz="40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00" indent="-316500" algn="l" defTabSz="843999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defTabSz="843999" rtl="0" eaLnBrk="1" latinLnBrk="1" hangingPunct="1">
        <a:spcBef>
          <a:spcPct val="20000"/>
        </a:spcBef>
        <a:buFont typeface="Arial" pitchFamily="34" charset="0"/>
        <a:buChar char="–"/>
        <a:defRPr sz="2584" kern="1200">
          <a:solidFill>
            <a:schemeClr val="tx1"/>
          </a:solidFill>
          <a:latin typeface="+mn-lt"/>
          <a:ea typeface="+mn-ea"/>
          <a:cs typeface="+mn-cs"/>
        </a:defRPr>
      </a:lvl2pPr>
      <a:lvl3pPr marL="1055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6999" indent="-211000" algn="l" defTabSz="843999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000" indent="-211000" algn="l" defTabSz="843999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1" y="-510701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 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/ DT088476@mobis-partners.com /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본 문서는 현대모비스의 대외비 정보자산이므로 무단 전재 및 복제할 수 없으며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,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위반 시 당사 사규 및 관련 법규에 의해 제재될 수 있습니다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. </a:t>
            </a:r>
            <a:endParaRPr kumimoji="1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ctr" defTabSz="843999" rtl="0" eaLnBrk="1" latinLnBrk="1" hangingPunct="1">
        <a:spcBef>
          <a:spcPct val="0"/>
        </a:spcBef>
        <a:buNone/>
        <a:defRPr sz="40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00" indent="-316500" algn="l" defTabSz="843999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defTabSz="843999" rtl="0" eaLnBrk="1" latinLnBrk="1" hangingPunct="1">
        <a:spcBef>
          <a:spcPct val="20000"/>
        </a:spcBef>
        <a:buFont typeface="Arial" pitchFamily="34" charset="0"/>
        <a:buChar char="–"/>
        <a:defRPr sz="2584" kern="1200">
          <a:solidFill>
            <a:schemeClr val="tx1"/>
          </a:solidFill>
          <a:latin typeface="+mn-lt"/>
          <a:ea typeface="+mn-ea"/>
          <a:cs typeface="+mn-cs"/>
        </a:defRPr>
      </a:lvl2pPr>
      <a:lvl3pPr marL="1055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6999" indent="-211000" algn="l" defTabSz="843999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000" indent="-211000" algn="l" defTabSz="843999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/ DT088476@mobis-partners.com /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본 문서는 현대모비스의 대외비 정보자산이므로 무단 전재 및 복제할 수 없으며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,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위반 시 당사 사규 및 관련 법규에 의해 제재될 수 있습니다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. 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6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/ DT088476@mobis-partners.com /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본 문서는 현대모비스의 대외비 정보자산이므로 무단 전재 및 복제할 수 없으며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,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위반 시 당사 사규 및 관련 법규에 의해 제재될 수 있습니다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. 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8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 smtClean="0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97" name="TextBox 1096"/>
          <p:cNvSpPr txBox="1"/>
          <p:nvPr userDrawn="1"/>
        </p:nvSpPr>
        <p:spPr>
          <a:xfrm>
            <a:off x="0" y="-1155"/>
            <a:ext cx="9906000" cy="68580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01" name="직사각형 1100"/>
          <p:cNvSpPr/>
          <p:nvPr userDrawn="1"/>
        </p:nvSpPr>
        <p:spPr bwMode="auto">
          <a:xfrm>
            <a:off x="272480" y="584684"/>
            <a:ext cx="9144000" cy="36000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5" name="직사각형 144"/>
          <p:cNvSpPr/>
          <p:nvPr userDrawn="1"/>
        </p:nvSpPr>
        <p:spPr bwMode="auto">
          <a:xfrm>
            <a:off x="2756756" y="584684"/>
            <a:ext cx="684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MSIPCMContentMarking" descr="{&quot;HashCode&quot;:1767056118,&quot;Placement&quot;:&quot;Footer&quot;,&quot;Top&quot;:524.0695,&quot;Left&quot;:136.42,&quot;SlideWidth&quot;:780,&quot;SlideHeight&quot;:540}">
            <a:extLst>
              <a:ext uri="{FF2B5EF4-FFF2-40B4-BE49-F238E27FC236}">
                <a16:creationId xmlns:a16="http://schemas.microsoft.com/office/drawing/2014/main" id="{FCBEBB42-921D-4FE5-9753-AE28F4A5AF4D}"/>
              </a:ext>
            </a:extLst>
          </p:cNvPr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 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/ DT088476@mobis-partners.com / </a:t>
            </a: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, </a:t>
            </a: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위반 시 당사 사규 및 관련 법규에 의해 제재될 수 있습니다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. </a:t>
            </a:r>
            <a:endParaRPr lang="ko-KR" altLang="en-US" sz="600" dirty="0" err="1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737373"/>
              </a:solidFill>
              <a:latin typeface="맑은 고딕" panose="020B0503020000020004" pitchFamily="50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0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4" r:id="rId7"/>
    <p:sldLayoutId id="2147483733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2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2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00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3999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00" indent="-316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4">
          <a:solidFill>
            <a:schemeClr val="tx1"/>
          </a:solidFill>
          <a:latin typeface="+mn-lt"/>
          <a:ea typeface="+mn-ea"/>
        </a:defRPr>
      </a:lvl2pPr>
      <a:lvl3pPr marL="1055000" indent="-2110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6999" indent="-2110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000" indent="-21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000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2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4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6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1"/>
          <p:cNvGraphicFramePr>
            <a:graphicFrameLocks noGrp="1"/>
          </p:cNvGraphicFramePr>
          <p:nvPr/>
        </p:nvGraphicFramePr>
        <p:xfrm>
          <a:off x="8675054" y="706600"/>
          <a:ext cx="1004347" cy="649287"/>
        </p:xfrm>
        <a:graphic>
          <a:graphicData uri="http://schemas.openxmlformats.org/drawingml/2006/table">
            <a:tbl>
              <a:tblPr/>
              <a:tblGrid>
                <a:gridCol w="32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42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kumimoji="0" lang="en-US" altLang="ko-KR" sz="1200" b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900" b="0" kern="120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의사결정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2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kumimoji="0" lang="en-US" altLang="ko-KR" sz="1200" b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900" b="0" kern="120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정보전달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2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kumimoji="0" lang="en-US" altLang="ko-KR" sz="1200" b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900" b="0" kern="120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지시사항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제목 4"/>
          <p:cNvSpPr txBox="1">
            <a:spLocks/>
          </p:cNvSpPr>
          <p:nvPr/>
        </p:nvSpPr>
        <p:spPr bwMode="gray">
          <a:xfrm>
            <a:off x="344488" y="1596828"/>
            <a:ext cx="6178712" cy="41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4006"/>
              </a:lnSpc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accent5">
                    <a:lumMod val="50000"/>
                  </a:schemeClr>
                </a:solidFill>
                <a:latin typeface="현대산스 Text" panose="020B0600000101010101" pitchFamily="50" charset="-127"/>
                <a:ea typeface="맑은 고딕" pitchFamily="50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[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현대모비스</a:t>
            </a:r>
            <a:r>
              <a:rPr kumimoji="0" lang="en-US" altLang="ko-KR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]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 </a:t>
            </a:r>
            <a:r>
              <a:rPr kumimoji="0" lang="ko-KR" altLang="en-US" sz="15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서비스부품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 차세대 시스템 구축</a:t>
            </a:r>
            <a:r>
              <a:rPr kumimoji="0" lang="en-US" altLang="ko-KR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(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국내부문</a:t>
            </a:r>
            <a:r>
              <a:rPr kumimoji="0" lang="en-US" altLang="ko-KR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)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 프로젝트</a:t>
            </a:r>
          </a:p>
        </p:txBody>
      </p:sp>
      <p:sp>
        <p:nvSpPr>
          <p:cNvPr id="5" name="텍스트 개체 틀 6"/>
          <p:cNvSpPr txBox="1">
            <a:spLocks/>
          </p:cNvSpPr>
          <p:nvPr/>
        </p:nvSpPr>
        <p:spPr bwMode="gray">
          <a:xfrm>
            <a:off x="344488" y="2150228"/>
            <a:ext cx="8337292" cy="414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4006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None/>
              <a:defRPr sz="2500" b="0" baseline="0">
                <a:solidFill>
                  <a:srgbClr val="006699"/>
                </a:solidFill>
                <a:latin typeface="현대산스 Text" panose="020B0600000101010101" pitchFamily="50" charset="-127"/>
                <a:ea typeface="현대산스 Head" panose="020B0600000101010101" pitchFamily="50" charset="-127"/>
                <a:cs typeface="+mn-cs"/>
              </a:defRPr>
            </a:lvl1pPr>
            <a:lvl2pPr marL="57626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858838" indent="-1682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20015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14811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baseline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latinLnBrk="0">
              <a:buClr>
                <a:srgbClr val="000000"/>
              </a:buClr>
              <a:defRPr/>
            </a:pPr>
            <a:r>
              <a:rPr lang="en-US" altLang="ko-KR" sz="3500" b="1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MDT </a:t>
            </a:r>
            <a:r>
              <a:rPr lang="ko-KR" altLang="en-US" sz="3500" b="1" kern="0" dirty="0" err="1" smtClean="0">
                <a:solidFill>
                  <a:srgbClr val="000000"/>
                </a:solidFill>
                <a:latin typeface="현대하모니 M"/>
                <a:ea typeface="현대하모니 M"/>
              </a:rPr>
              <a:t>수행계획서</a:t>
            </a:r>
            <a:endParaRPr lang="ko-KR" altLang="en-US" sz="1800" kern="0" dirty="0">
              <a:solidFill>
                <a:srgbClr val="000000"/>
              </a:solidFill>
              <a:latin typeface="현대하모니 M"/>
              <a:ea typeface="현대하모니 M"/>
            </a:endParaRPr>
          </a:p>
        </p:txBody>
      </p:sp>
      <p:sp>
        <p:nvSpPr>
          <p:cNvPr id="6" name="부제목 5"/>
          <p:cNvSpPr txBox="1">
            <a:spLocks/>
          </p:cNvSpPr>
          <p:nvPr/>
        </p:nvSpPr>
        <p:spPr bwMode="gray">
          <a:xfrm>
            <a:off x="272481" y="5517232"/>
            <a:ext cx="1842505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None/>
              <a:defRPr sz="1100" b="0" baseline="0">
                <a:solidFill>
                  <a:srgbClr val="000000"/>
                </a:solidFill>
                <a:latin typeface="+mn-lt"/>
                <a:ea typeface="현대산스 Head" panose="020B0600000101010101" pitchFamily="50" charset="-127"/>
                <a:cs typeface="+mn-cs"/>
              </a:defRPr>
            </a:lvl1pPr>
            <a:lvl2pPr marL="45603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맑은 고딕" pitchFamily="50" charset="-127"/>
              </a:defRPr>
            </a:lvl2pPr>
            <a:lvl3pPr marL="912066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맑은 고딕" pitchFamily="50" charset="-127"/>
              </a:defRPr>
            </a:lvl3pPr>
            <a:lvl4pPr marL="1368093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맑은 고딕" pitchFamily="50" charset="-127"/>
              </a:defRPr>
            </a:lvl4pPr>
            <a:lvl5pPr marL="1824124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맑은 고딕" pitchFamily="50" charset="-127"/>
              </a:defRPr>
            </a:lvl5pPr>
            <a:lvl6pPr marL="2280152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36182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19221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48243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en-US" altLang="ko-KR" kern="0" dirty="0" smtClean="0">
                <a:latin typeface="현대하모니 M" panose="02020603020101020101" pitchFamily="18" charset="-127"/>
                <a:ea typeface="현대하모니 M"/>
              </a:rPr>
              <a:t>’23.07.19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ko-KR" altLang="en-US" kern="0" dirty="0" smtClean="0">
                <a:latin typeface="현대하모니 M" panose="02020603020101020101" pitchFamily="18" charset="-127"/>
                <a:ea typeface="현대하모니 M"/>
              </a:rPr>
              <a:t>서비스차세대시스템구축</a:t>
            </a:r>
            <a:r>
              <a:rPr lang="en-US" altLang="ko-KR" kern="0" dirty="0" smtClean="0">
                <a:latin typeface="현대하모니 M" panose="02020603020101020101" pitchFamily="18" charset="-127"/>
                <a:ea typeface="현대하모니 M"/>
              </a:rPr>
              <a:t>TFT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8D65A-4040-4819-930D-570E739EB7A1}"/>
              </a:ext>
            </a:extLst>
          </p:cNvPr>
          <p:cNvSpPr/>
          <p:nvPr/>
        </p:nvSpPr>
        <p:spPr>
          <a:xfrm>
            <a:off x="7408618" y="3511540"/>
            <a:ext cx="2214686" cy="2134806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algn="ctr" font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kumimoji="1" lang="en-US" altLang="ko-KR" sz="1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1" lang="ko-KR" altLang="en-US" sz="1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 차 </a:t>
            </a:r>
            <a:r>
              <a:rPr kumimoji="1" lang="en-US" altLang="ko-KR" sz="1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</a:p>
          <a:p>
            <a:pPr lvl="0"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I. MDT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개요</a:t>
            </a:r>
            <a:endParaRPr kumimoji="1" lang="en-US" altLang="ko-KR" sz="1200" b="1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II. 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추진일정</a:t>
            </a:r>
            <a:endParaRPr kumimoji="1" lang="en-US" altLang="ko-KR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III. MDT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수행 방안</a:t>
            </a:r>
            <a:endParaRPr kumimoji="1" lang="en-US" altLang="ko-KR" sz="1200" b="1" dirty="0" smtClean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IV. MDT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구축 절차</a:t>
            </a:r>
            <a:endParaRPr kumimoji="1" lang="en-US" altLang="ko-KR" sz="1200" b="1" dirty="0" smtClean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V. MDT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구축 방안</a:t>
            </a:r>
            <a:endParaRPr kumimoji="1" lang="en-US" altLang="ko-KR" sz="1200" b="1" dirty="0" smtClean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VI. MDT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화면 구성 방안</a:t>
            </a:r>
            <a:endParaRPr kumimoji="1" lang="en-US" altLang="ko-KR" sz="1200" b="1" dirty="0" smtClean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VII.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트랜잭션 데이터 구성 방안</a:t>
            </a:r>
            <a:endParaRPr kumimoji="1" lang="en-US" altLang="ko-KR" sz="1200" b="1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dirty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1" lang="en-US" altLang="ko-KR" sz="1000" dirty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#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*.do </a:t>
            </a:r>
            <a:r>
              <a:rPr kumimoji="1" lang="ko-KR" altLang="en-US" sz="1000" dirty="0" err="1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전달 방식</a:t>
            </a:r>
            <a:endParaRPr kumimoji="1" lang="en-US" altLang="ko-KR" sz="1000" dirty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5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174086" y="2289120"/>
            <a:ext cx="191135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구축 방안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-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구매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89573" y="1673170"/>
            <a:ext cx="14670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MORD :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발주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51050" y="13038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As-Is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689573" y="3885034"/>
            <a:ext cx="14670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MINC :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입고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296856" y="1303838"/>
            <a:ext cx="8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To-Be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397298" y="1673170"/>
            <a:ext cx="14670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MORD :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발주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6327448" y="2411834"/>
            <a:ext cx="160558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ASNM : ASN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6397298" y="3885034"/>
            <a:ext cx="146706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MINC :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입고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6327448" y="3015624"/>
            <a:ext cx="160558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ASND : ASN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30" name="꺾인 연결선 29"/>
          <p:cNvCxnSpPr>
            <a:stCxn id="227" idx="2"/>
            <a:endCxn id="28" idx="0"/>
          </p:cNvCxnSpPr>
          <p:nvPr/>
        </p:nvCxnSpPr>
        <p:spPr>
          <a:xfrm rot="5400000">
            <a:off x="7006988" y="2165276"/>
            <a:ext cx="246618" cy="107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8" idx="2"/>
            <a:endCxn id="229" idx="0"/>
          </p:cNvCxnSpPr>
          <p:nvPr/>
        </p:nvCxnSpPr>
        <p:spPr>
          <a:xfrm>
            <a:off x="7129761" y="3521020"/>
            <a:ext cx="1071" cy="364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4544" y="4530294"/>
            <a:ext cx="4533682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에는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ASN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개념으로 인해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As-Is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단순 비교는 할 수가 없는 상태이므로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구동 결과를  </a:t>
            </a:r>
            <a:r>
              <a:rPr lang="ko-KR" altLang="en-US" sz="160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구매팀에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제공하여 자체 결과 확인 예정</a:t>
            </a:r>
            <a:endParaRPr lang="en-US" altLang="ko-KR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발주 처리 단위는 달라지지만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As-Is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전체 발주 수량은 동일해야 함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총합 위주의 검증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35" name="직선 화살표 연결선 34"/>
          <p:cNvCxnSpPr>
            <a:stCxn id="26" idx="2"/>
            <a:endCxn id="225" idx="0"/>
          </p:cNvCxnSpPr>
          <p:nvPr/>
        </p:nvCxnSpPr>
        <p:spPr>
          <a:xfrm>
            <a:off x="3423107" y="2042502"/>
            <a:ext cx="0" cy="1842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>
            <a:off x="5004276" y="4867902"/>
            <a:ext cx="590550" cy="55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5740876" y="4530294"/>
            <a:ext cx="38735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트랜잭션 처리 후 별도 처리 없이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600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 </a:t>
            </a:r>
            <a:r>
              <a:rPr lang="en-US" altLang="ko-KR" sz="1600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 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구매 팀에 제공하면 업무에 활용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740876" y="5268958"/>
            <a:ext cx="38735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추가로 입고 처리 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PDA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 같이 테스트를 하고 싶어 함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(</a:t>
            </a:r>
            <a:r>
              <a:rPr lang="ko-KR" altLang="en-US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 검토 예정</a:t>
            </a:r>
            <a:r>
              <a:rPr lang="en-US" altLang="ko-KR" sz="16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6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39654" y="800100"/>
            <a:ext cx="46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대상 화면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1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 화면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(PU040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입고 및 입고 취소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38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구축 방안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-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해외영업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cxnSp>
        <p:nvCxnSpPr>
          <p:cNvPr id="171" name="직선 연결선 170"/>
          <p:cNvCxnSpPr/>
          <p:nvPr/>
        </p:nvCxnSpPr>
        <p:spPr>
          <a:xfrm>
            <a:off x="6442802" y="5014200"/>
            <a:ext cx="0" cy="9929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자기 디스크 171"/>
          <p:cNvSpPr/>
          <p:nvPr/>
        </p:nvSpPr>
        <p:spPr>
          <a:xfrm>
            <a:off x="4734773" y="3916188"/>
            <a:ext cx="1138686" cy="72030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As-Is 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(D-1)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3" name="순서도: 자기 디스크 172"/>
          <p:cNvSpPr/>
          <p:nvPr/>
        </p:nvSpPr>
        <p:spPr>
          <a:xfrm>
            <a:off x="4734773" y="5106623"/>
            <a:ext cx="1138686" cy="7203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 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(D-1)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048167" y="5173506"/>
            <a:ext cx="807901" cy="5786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</a:t>
            </a:r>
            <a:endParaRPr lang="en-US" altLang="ko-KR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5" name="순서도: 자기 디스크 174"/>
          <p:cNvSpPr/>
          <p:nvPr/>
        </p:nvSpPr>
        <p:spPr>
          <a:xfrm>
            <a:off x="6999633" y="5106623"/>
            <a:ext cx="1138686" cy="720306"/>
          </a:xfrm>
          <a:prstGeom prst="flowChartMagneticDisk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 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(D-0)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76" name="순서도: 자기 디스크 175"/>
          <p:cNvSpPr/>
          <p:nvPr/>
        </p:nvSpPr>
        <p:spPr>
          <a:xfrm>
            <a:off x="8462530" y="3916188"/>
            <a:ext cx="1138686" cy="72030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As-Is 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(D-0)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77" name="직선 화살표 연결선 176"/>
          <p:cNvCxnSpPr>
            <a:stCxn id="173" idx="4"/>
            <a:endCxn id="174" idx="1"/>
          </p:cNvCxnSpPr>
          <p:nvPr/>
        </p:nvCxnSpPr>
        <p:spPr>
          <a:xfrm flipV="1">
            <a:off x="5873459" y="5462835"/>
            <a:ext cx="174708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174" idx="3"/>
            <a:endCxn id="175" idx="2"/>
          </p:cNvCxnSpPr>
          <p:nvPr/>
        </p:nvCxnSpPr>
        <p:spPr>
          <a:xfrm>
            <a:off x="6856068" y="5462835"/>
            <a:ext cx="143565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/>
          <p:cNvSpPr/>
          <p:nvPr/>
        </p:nvSpPr>
        <p:spPr>
          <a:xfrm>
            <a:off x="7964592" y="5902477"/>
            <a:ext cx="805780" cy="595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</a:t>
            </a:r>
            <a:endParaRPr lang="en-US" altLang="ko-KR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endParaRPr lang="ko-KR" altLang="en-US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879613" y="3846492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D-1</a:t>
            </a:r>
          </a:p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익일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7882548" y="3850378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D-0</a:t>
            </a:r>
          </a:p>
          <a:p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당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83" name="직선 화살표 연결선 182"/>
          <p:cNvCxnSpPr>
            <a:stCxn id="172" idx="3"/>
            <a:endCxn id="173" idx="1"/>
          </p:cNvCxnSpPr>
          <p:nvPr/>
        </p:nvCxnSpPr>
        <p:spPr>
          <a:xfrm>
            <a:off x="5304116" y="4636494"/>
            <a:ext cx="0" cy="47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267899" y="471939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이행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216407" y="585086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6" name="순서도: 자기 디스크 185"/>
          <p:cNvSpPr/>
          <p:nvPr/>
        </p:nvSpPr>
        <p:spPr>
          <a:xfrm>
            <a:off x="8462530" y="5106623"/>
            <a:ext cx="1138686" cy="72030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 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(D-0)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7" name="왼쪽/오른쪽 화살표 186"/>
          <p:cNvSpPr/>
          <p:nvPr/>
        </p:nvSpPr>
        <p:spPr>
          <a:xfrm>
            <a:off x="8190218" y="5246491"/>
            <a:ext cx="245936" cy="482914"/>
          </a:xfrm>
          <a:prstGeom prst="leftRightArrow">
            <a:avLst>
              <a:gd name="adj1" fmla="val 50000"/>
              <a:gd name="adj2" fmla="val 2559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8319764" y="470642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이행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89" name="직선 화살표 연결선 188"/>
          <p:cNvCxnSpPr>
            <a:stCxn id="176" idx="3"/>
            <a:endCxn id="186" idx="1"/>
          </p:cNvCxnSpPr>
          <p:nvPr/>
        </p:nvCxnSpPr>
        <p:spPr>
          <a:xfrm>
            <a:off x="9031873" y="4636494"/>
            <a:ext cx="0" cy="47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6459595" y="1882451"/>
            <a:ext cx="1175645" cy="2674938"/>
            <a:chOff x="6120505" y="938506"/>
            <a:chExt cx="1531246" cy="3125494"/>
          </a:xfrm>
        </p:grpSpPr>
        <p:sp>
          <p:nvSpPr>
            <p:cNvPr id="190" name="순서도: 처리 189"/>
            <p:cNvSpPr/>
            <p:nvPr/>
          </p:nvSpPr>
          <p:spPr>
            <a:xfrm>
              <a:off x="6120505" y="3669628"/>
              <a:ext cx="1531245" cy="394372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 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생성</a:t>
              </a:r>
              <a:endPara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1" name="순서도: 처리 190"/>
            <p:cNvSpPr/>
            <p:nvPr/>
          </p:nvSpPr>
          <p:spPr>
            <a:xfrm>
              <a:off x="6120505" y="938506"/>
              <a:ext cx="1531245" cy="394372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 </a:t>
              </a:r>
              <a:r>
                <a:rPr lang="ko-KR" altLang="en-US" sz="1100" dirty="0" err="1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컨펌</a:t>
              </a:r>
              <a:endPara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2" name="순서도: 처리 191"/>
            <p:cNvSpPr/>
            <p:nvPr/>
          </p:nvSpPr>
          <p:spPr>
            <a:xfrm>
              <a:off x="6120505" y="1463558"/>
              <a:ext cx="1531245" cy="394372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</a:t>
              </a:r>
              <a:endPara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3" name="순서도: 처리 192"/>
            <p:cNvSpPr/>
            <p:nvPr/>
          </p:nvSpPr>
          <p:spPr>
            <a:xfrm>
              <a:off x="6120505" y="1985378"/>
              <a:ext cx="1531245" cy="394372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피킹지시</a:t>
              </a:r>
              <a:endPara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5" name="순서도: 자기 디스크 194"/>
            <p:cNvSpPr/>
            <p:nvPr/>
          </p:nvSpPr>
          <p:spPr>
            <a:xfrm>
              <a:off x="6120506" y="2945672"/>
              <a:ext cx="1531245" cy="598461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6" name="순서도: 처리 195"/>
            <p:cNvSpPr/>
            <p:nvPr/>
          </p:nvSpPr>
          <p:spPr>
            <a:xfrm>
              <a:off x="6459662" y="3198047"/>
              <a:ext cx="913299" cy="297413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IF </a:t>
              </a:r>
              <a:r>
                <a:rPr lang="ko-KR" altLang="en-US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법인</a:t>
              </a:r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97" name="직선 화살표 연결선 196"/>
            <p:cNvCxnSpPr>
              <a:stCxn id="195" idx="3"/>
            </p:cNvCxnSpPr>
            <p:nvPr/>
          </p:nvCxnSpPr>
          <p:spPr>
            <a:xfrm>
              <a:off x="6886129" y="3544133"/>
              <a:ext cx="74793" cy="1769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순서도: 처리 197"/>
            <p:cNvSpPr/>
            <p:nvPr/>
          </p:nvSpPr>
          <p:spPr>
            <a:xfrm>
              <a:off x="6120505" y="2497451"/>
              <a:ext cx="1531245" cy="394372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SUB_INVOCE</a:t>
              </a:r>
              <a:endPara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199" name="순서도: 자기 디스크 198"/>
          <p:cNvSpPr/>
          <p:nvPr/>
        </p:nvSpPr>
        <p:spPr>
          <a:xfrm>
            <a:off x="3667183" y="2223460"/>
            <a:ext cx="2135180" cy="1085099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0" name="순서도: 처리 199"/>
          <p:cNvSpPr/>
          <p:nvPr/>
        </p:nvSpPr>
        <p:spPr>
          <a:xfrm>
            <a:off x="3748250" y="2652397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MEIM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1" name="순서도: 처리 200"/>
          <p:cNvSpPr/>
          <p:nvPr/>
        </p:nvSpPr>
        <p:spPr>
          <a:xfrm>
            <a:off x="4250332" y="2652397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MEPM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2" name="순서도: 처리 201"/>
          <p:cNvSpPr/>
          <p:nvPr/>
        </p:nvSpPr>
        <p:spPr>
          <a:xfrm>
            <a:off x="3748250" y="2359383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MORH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3" name="순서도: 처리 202"/>
          <p:cNvSpPr/>
          <p:nvPr/>
        </p:nvSpPr>
        <p:spPr>
          <a:xfrm>
            <a:off x="4250332" y="2359383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MORP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4" name="순서도: 처리 203"/>
          <p:cNvSpPr/>
          <p:nvPr/>
        </p:nvSpPr>
        <p:spPr>
          <a:xfrm>
            <a:off x="3748250" y="2954907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MPIC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5" name="순서도: 처리 204"/>
          <p:cNvSpPr/>
          <p:nvPr/>
        </p:nvSpPr>
        <p:spPr>
          <a:xfrm>
            <a:off x="4752414" y="2652397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MALS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6" name="순서도: 처리 205"/>
          <p:cNvSpPr/>
          <p:nvPr/>
        </p:nvSpPr>
        <p:spPr>
          <a:xfrm>
            <a:off x="4752414" y="2359383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MALD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7" name="순서도: 처리 206"/>
          <p:cNvSpPr/>
          <p:nvPr/>
        </p:nvSpPr>
        <p:spPr>
          <a:xfrm>
            <a:off x="5253781" y="2652397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MCAS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8" name="순서도: 처리 207"/>
          <p:cNvSpPr/>
          <p:nvPr/>
        </p:nvSpPr>
        <p:spPr>
          <a:xfrm>
            <a:off x="5253781" y="2359383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MPAC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9" name="순서도: 처리 208"/>
          <p:cNvSpPr/>
          <p:nvPr/>
        </p:nvSpPr>
        <p:spPr>
          <a:xfrm>
            <a:off x="4250332" y="2954907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MCON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1" name="순서도: 처리 220"/>
          <p:cNvSpPr/>
          <p:nvPr/>
        </p:nvSpPr>
        <p:spPr>
          <a:xfrm>
            <a:off x="4752414" y="2958836"/>
            <a:ext cx="460561" cy="23000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MNIH</a:t>
            </a:r>
            <a:endParaRPr lang="ko-KR" altLang="en-US" sz="700" b="1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6057900" y="4578350"/>
            <a:ext cx="1562100" cy="596900"/>
          </a:xfrm>
          <a:custGeom>
            <a:avLst/>
            <a:gdLst>
              <a:gd name="connsiteX0" fmla="*/ 0 w 1562100"/>
              <a:gd name="connsiteY0" fmla="*/ 596900 h 596900"/>
              <a:gd name="connsiteX1" fmla="*/ 381000 w 1562100"/>
              <a:gd name="connsiteY1" fmla="*/ 0 h 596900"/>
              <a:gd name="connsiteX2" fmla="*/ 1562100 w 1562100"/>
              <a:gd name="connsiteY2" fmla="*/ 0 h 596900"/>
              <a:gd name="connsiteX3" fmla="*/ 831850 w 1562100"/>
              <a:gd name="connsiteY3" fmla="*/ 584200 h 596900"/>
              <a:gd name="connsiteX4" fmla="*/ 0 w 1562100"/>
              <a:gd name="connsiteY4" fmla="*/ 59690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2100" h="596900">
                <a:moveTo>
                  <a:pt x="0" y="596900"/>
                </a:moveTo>
                <a:lnTo>
                  <a:pt x="381000" y="0"/>
                </a:lnTo>
                <a:lnTo>
                  <a:pt x="1562100" y="0"/>
                </a:lnTo>
                <a:lnTo>
                  <a:pt x="831850" y="584200"/>
                </a:lnTo>
                <a:lnTo>
                  <a:pt x="0" y="5969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7727950" y="1955829"/>
            <a:ext cx="154598" cy="2476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3708400" y="3175000"/>
            <a:ext cx="2171700" cy="850900"/>
          </a:xfrm>
          <a:custGeom>
            <a:avLst/>
            <a:gdLst>
              <a:gd name="connsiteX0" fmla="*/ 0 w 2171700"/>
              <a:gd name="connsiteY0" fmla="*/ 63500 h 850900"/>
              <a:gd name="connsiteX1" fmla="*/ 654050 w 2171700"/>
              <a:gd name="connsiteY1" fmla="*/ 171450 h 850900"/>
              <a:gd name="connsiteX2" fmla="*/ 1447800 w 2171700"/>
              <a:gd name="connsiteY2" fmla="*/ 158750 h 850900"/>
              <a:gd name="connsiteX3" fmla="*/ 2000250 w 2171700"/>
              <a:gd name="connsiteY3" fmla="*/ 57150 h 850900"/>
              <a:gd name="connsiteX4" fmla="*/ 2108200 w 2171700"/>
              <a:gd name="connsiteY4" fmla="*/ 0 h 850900"/>
              <a:gd name="connsiteX5" fmla="*/ 2171700 w 2171700"/>
              <a:gd name="connsiteY5" fmla="*/ 819150 h 850900"/>
              <a:gd name="connsiteX6" fmla="*/ 1866900 w 2171700"/>
              <a:gd name="connsiteY6" fmla="*/ 717550 h 850900"/>
              <a:gd name="connsiteX7" fmla="*/ 1473200 w 2171700"/>
              <a:gd name="connsiteY7" fmla="*/ 711200 h 850900"/>
              <a:gd name="connsiteX8" fmla="*/ 1168400 w 2171700"/>
              <a:gd name="connsiteY8" fmla="*/ 781050 h 850900"/>
              <a:gd name="connsiteX9" fmla="*/ 996950 w 2171700"/>
              <a:gd name="connsiteY9" fmla="*/ 850900 h 850900"/>
              <a:gd name="connsiteX10" fmla="*/ 0 w 2171700"/>
              <a:gd name="connsiteY10" fmla="*/ 63500 h 8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71700" h="850900">
                <a:moveTo>
                  <a:pt x="0" y="63500"/>
                </a:moveTo>
                <a:lnTo>
                  <a:pt x="654050" y="171450"/>
                </a:lnTo>
                <a:lnTo>
                  <a:pt x="1447800" y="158750"/>
                </a:lnTo>
                <a:lnTo>
                  <a:pt x="2000250" y="57150"/>
                </a:lnTo>
                <a:lnTo>
                  <a:pt x="2108200" y="0"/>
                </a:lnTo>
                <a:lnTo>
                  <a:pt x="2171700" y="819150"/>
                </a:lnTo>
                <a:lnTo>
                  <a:pt x="1866900" y="717550"/>
                </a:lnTo>
                <a:lnTo>
                  <a:pt x="1473200" y="711200"/>
                </a:lnTo>
                <a:lnTo>
                  <a:pt x="1168400" y="781050"/>
                </a:lnTo>
                <a:lnTo>
                  <a:pt x="996950" y="850900"/>
                </a:lnTo>
                <a:lnTo>
                  <a:pt x="0" y="635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592700" y="4984926"/>
            <a:ext cx="5109462" cy="1611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18732" y="1255649"/>
            <a:ext cx="3355740" cy="313932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야간 배치 돌아가기 전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D-1</a:t>
            </a:r>
            <a:r>
              <a:rPr lang="ko-KR" altLang="en-US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스냅샷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뜨고 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야간 배치 돌아간 이후 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D-0 DB</a:t>
            </a:r>
            <a:r>
              <a:rPr lang="ko-KR" altLang="en-US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스냅샷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떠서 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 점검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문제는 오더 생성된 이후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(6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 경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물류에서 뭔가 아침에 작업하는게 있는데 그에 따라 데이터가 변질될 수 있어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D-0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뜨는 시점을 잘 확인할 필요가 있음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7202" y="4923325"/>
            <a:ext cx="33572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“D-0 </a:t>
            </a:r>
            <a:r>
              <a:rPr lang="ko-KR" altLang="en-US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이행 </a:t>
            </a:r>
            <a:r>
              <a:rPr lang="en-US" altLang="ko-KR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DB”</a:t>
            </a:r>
            <a:r>
              <a:rPr lang="ko-KR" altLang="en-US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</a:t>
            </a:r>
            <a:r>
              <a:rPr lang="en-US" altLang="ko-KR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 </a:t>
            </a:r>
            <a:r>
              <a:rPr lang="en-US" altLang="ko-KR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DB”</a:t>
            </a:r>
            <a:r>
              <a:rPr lang="ko-KR" altLang="en-US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en-US" altLang="ko-KR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Gap </a:t>
            </a:r>
            <a:r>
              <a:rPr lang="ko-KR" altLang="en-US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데이터를 제공</a:t>
            </a:r>
            <a:endParaRPr lang="en-US" altLang="ko-KR" dirty="0" smtClean="0">
              <a:solidFill>
                <a:srgbClr val="0000CC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→ 결과를 제공하면 어느 배치에서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Gap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발생했는지 확인 가능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1377950" y="4483100"/>
            <a:ext cx="1054100" cy="377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92620" y="800100"/>
            <a:ext cx="783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대상 배치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16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 배치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오더 </a:t>
            </a: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컨펌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할당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피킹지시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SUB INVOICE,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오더 생성 관련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1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구축 방안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-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재고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620" y="800100"/>
            <a:ext cx="5739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대상 화면 및 배치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화면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IT001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→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ITO0330S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서비스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 </a:t>
            </a:r>
            <a:endParaRPr lang="en-US" altLang="ko-KR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r>
              <a:rPr lang="en-US" altLang="ko-KR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                        2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 배치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(IPB0940U, IPB0530U)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905" y="1617434"/>
            <a:ext cx="888436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이관요청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입력 내수 화면에서는 이관 할당 시 재고 변동 및 할당 순서 점검 </a:t>
            </a:r>
            <a:endParaRPr lang="en-US" altLang="ko-KR" dirty="0" smtClean="0">
              <a:solidFill>
                <a:srgbClr val="0000CC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2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 배치에서는 각각</a:t>
            </a:r>
            <a:endParaRPr lang="en-US" altLang="ko-KR" dirty="0" smtClean="0">
              <a:solidFill>
                <a:srgbClr val="0000CC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PMI 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전 품목에 대한 </a:t>
            </a:r>
            <a:r>
              <a:rPr lang="ko-KR" altLang="en-US" dirty="0" err="1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발주계수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설정값의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정합성 점검</a:t>
            </a:r>
            <a:endParaRPr lang="en-US" altLang="ko-KR" dirty="0" smtClean="0">
              <a:solidFill>
                <a:srgbClr val="0000CC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CAO 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전 품목에 대한 </a:t>
            </a:r>
            <a:r>
              <a:rPr lang="ko-KR" altLang="en-US" dirty="0" err="1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발주계수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dirty="0" err="1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설정값의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정합성 점검 </a:t>
            </a:r>
            <a:endParaRPr lang="en-US" altLang="ko-KR" dirty="0">
              <a:solidFill>
                <a:srgbClr val="0000CC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lvl="1"/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을 목표로 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한다</a:t>
            </a:r>
            <a:r>
              <a:rPr lang="en-US" altLang="ko-KR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905" y="3307838"/>
            <a:ext cx="88843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재고는 배치는 해외영업</a:t>
            </a:r>
            <a:r>
              <a:rPr lang="en-US" altLang="ko-KR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, 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화면은 </a:t>
            </a:r>
            <a:r>
              <a:rPr lang="ko-KR" altLang="en-US" dirty="0" err="1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국내영업의</a:t>
            </a:r>
            <a:r>
              <a:rPr lang="ko-KR" altLang="en-US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방식을 참조하여 진행한다</a:t>
            </a:r>
            <a:r>
              <a:rPr lang="en-US" altLang="ko-KR" dirty="0" smtClean="0">
                <a:solidFill>
                  <a:srgbClr val="0000CC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587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VI.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화면 구성 방안 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33607"/>
              </p:ext>
            </p:extLst>
          </p:nvPr>
        </p:nvGraphicFramePr>
        <p:xfrm>
          <a:off x="301585" y="1197400"/>
          <a:ext cx="6263117" cy="511713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96434">
                  <a:extLst>
                    <a:ext uri="{9D8B030D-6E8A-4147-A177-3AD203B41FA5}">
                      <a16:colId xmlns:a16="http://schemas.microsoft.com/office/drawing/2014/main" val="2892394947"/>
                    </a:ext>
                  </a:extLst>
                </a:gridCol>
                <a:gridCol w="607051">
                  <a:extLst>
                    <a:ext uri="{9D8B030D-6E8A-4147-A177-3AD203B41FA5}">
                      <a16:colId xmlns:a16="http://schemas.microsoft.com/office/drawing/2014/main" val="3834186376"/>
                    </a:ext>
                  </a:extLst>
                </a:gridCol>
                <a:gridCol w="809398">
                  <a:extLst>
                    <a:ext uri="{9D8B030D-6E8A-4147-A177-3AD203B41FA5}">
                      <a16:colId xmlns:a16="http://schemas.microsoft.com/office/drawing/2014/main" val="177915209"/>
                    </a:ext>
                  </a:extLst>
                </a:gridCol>
                <a:gridCol w="809398">
                  <a:extLst>
                    <a:ext uri="{9D8B030D-6E8A-4147-A177-3AD203B41FA5}">
                      <a16:colId xmlns:a16="http://schemas.microsoft.com/office/drawing/2014/main" val="1009710370"/>
                    </a:ext>
                  </a:extLst>
                </a:gridCol>
                <a:gridCol w="2418179">
                  <a:extLst>
                    <a:ext uri="{9D8B030D-6E8A-4147-A177-3AD203B41FA5}">
                      <a16:colId xmlns:a16="http://schemas.microsoft.com/office/drawing/2014/main" val="920400945"/>
                    </a:ext>
                  </a:extLst>
                </a:gridCol>
                <a:gridCol w="667252">
                  <a:extLst>
                    <a:ext uri="{9D8B030D-6E8A-4147-A177-3AD203B41FA5}">
                      <a16:colId xmlns:a16="http://schemas.microsoft.com/office/drawing/2014/main" val="2343126570"/>
                    </a:ext>
                  </a:extLst>
                </a:gridCol>
                <a:gridCol w="655405">
                  <a:extLst>
                    <a:ext uri="{9D8B030D-6E8A-4147-A177-3AD203B41FA5}">
                      <a16:colId xmlns:a16="http://schemas.microsoft.com/office/drawing/2014/main" val="3732186232"/>
                    </a:ext>
                  </a:extLst>
                </a:gridCol>
              </a:tblGrid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순번</a:t>
                      </a: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업무그룹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ID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실행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검증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33804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nSMART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26894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9247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69994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853951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833050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725820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61407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해외영업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93181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해외영업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06665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nPLUS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7064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561355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188579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226495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777425"/>
                  </a:ext>
                </a:extLst>
              </a:tr>
              <a:tr h="3198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OOOOOO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OOO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03569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2574" y="889611"/>
            <a:ext cx="1084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296619" y="1578629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296619" y="1899038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296619" y="2219447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5296619" y="2539856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296619" y="2860265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96619" y="3180674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96619" y="3501083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296619" y="3821492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296619" y="4141901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96619" y="4462310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296619" y="4782719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296619" y="5103128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296619" y="5423537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296619" y="5743946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296619" y="6064360"/>
            <a:ext cx="560717" cy="18978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52225" y="1578629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952225" y="1898422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52225" y="2218215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952225" y="2538008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952225" y="2857801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52225" y="3177594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952225" y="3497387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952225" y="3817180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952225" y="4136973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952225" y="4456766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952225" y="4776559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5952225" y="5096352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endParaRPr lang="ko-KR" altLang="en-US" sz="11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2225" y="5416145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952225" y="5735938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5952225" y="6055734"/>
            <a:ext cx="560717" cy="1897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29922" y="1423361"/>
            <a:ext cx="2657542" cy="14741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OOO</a:t>
            </a:r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en-US" altLang="ko-KR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</a:t>
            </a:r>
            <a:r>
              <a:rPr lang="en-US" altLang="ko-KR" sz="14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cnt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000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</a:t>
            </a:r>
            <a:endParaRPr lang="en-US" altLang="ko-KR" sz="14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현재 </a:t>
            </a:r>
            <a:r>
              <a:rPr lang="en-US" altLang="ko-KR" sz="14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cnt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: 000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</a:t>
            </a:r>
            <a:endParaRPr lang="en-US" altLang="ko-KR" sz="14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진행률 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00.0%</a:t>
            </a:r>
            <a:endParaRPr lang="ko-KR" altLang="en-US" sz="14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00588" y="1423361"/>
            <a:ext cx="277640" cy="26161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913982" y="1115584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 팝업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(Sample)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029922" y="3334584"/>
            <a:ext cx="2657542" cy="29799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OOO</a:t>
            </a:r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endParaRPr lang="en-US" altLang="ko-KR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개별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(1:1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비교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 table :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 table :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 table : X</a:t>
            </a:r>
          </a:p>
          <a:p>
            <a:endParaRPr lang="en-US" altLang="ko-KR" sz="14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마스터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논리적 검증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 table : 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E table : X</a:t>
            </a:r>
          </a:p>
          <a:p>
            <a:endParaRPr lang="en-US" altLang="ko-KR" sz="14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※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재고 마스터 등</a:t>
            </a:r>
            <a:endParaRPr lang="en-US" altLang="ko-KR" sz="12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9824" y="3334583"/>
            <a:ext cx="277640" cy="26161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13982" y="3026808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 팝업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(Sample)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694098" y="1826882"/>
            <a:ext cx="219884" cy="5137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오른쪽 화살표 105"/>
          <p:cNvSpPr/>
          <p:nvPr/>
        </p:nvSpPr>
        <p:spPr>
          <a:xfrm>
            <a:off x="6694098" y="4395632"/>
            <a:ext cx="219884" cy="5137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85492">
            <a:off x="2007220" y="2727789"/>
            <a:ext cx="2029521" cy="1180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샘플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VII.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트랜잭션 데이터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(</a:t>
            </a:r>
            <a:r>
              <a:rPr lang="ko-KR" altLang="en-US" sz="2500" dirty="0" err="1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파라미터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)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구성 방안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(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예시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)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 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7" y="1132276"/>
            <a:ext cx="8075163" cy="18971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2575" y="2571495"/>
            <a:ext cx="7918782" cy="431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24287" y="3048846"/>
            <a:ext cx="5947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빨간 박스에서 입력된 데이터를 </a:t>
            </a:r>
            <a:r>
              <a:rPr lang="en-US" altLang="ko-KR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로부터 재구성하여 트랜잭션 데이터 </a:t>
            </a:r>
            <a:r>
              <a:rPr lang="en-US" altLang="ko-KR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(*.do</a:t>
            </a:r>
            <a:r>
              <a:rPr lang="ko-KR" altLang="en-US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ko-KR" altLang="en-US" sz="1100" b="1" u="sng" dirty="0" err="1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r>
              <a:rPr lang="en-US" altLang="ko-KR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준비</a:t>
            </a:r>
            <a:r>
              <a:rPr lang="en-US" altLang="ko-KR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ko-KR" altLang="en-US" sz="1100" b="1" u="sng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1926" y="754185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UF003 S/S</a:t>
            </a:r>
            <a:r>
              <a:rPr lang="ko-KR" altLang="en-US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판매 </a:t>
            </a:r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화면</a:t>
            </a:r>
            <a:r>
              <a:rPr lang="en-US" altLang="ko-KR" sz="1400" b="1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b="1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74" y="3768262"/>
            <a:ext cx="5101087" cy="2069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TextBox 52"/>
          <p:cNvSpPr txBox="1"/>
          <p:nvPr/>
        </p:nvSpPr>
        <p:spPr>
          <a:xfrm>
            <a:off x="140117" y="3423595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관련 콜 프로그램 및 관련 테이블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36166" y="3758270"/>
            <a:ext cx="1026543" cy="2527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414269" y="3740944"/>
            <a:ext cx="15680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UPARTFLE/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PFUAFURSF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14269" y="4266505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UPARTFLE/</a:t>
            </a:r>
            <a:r>
              <a: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PFUAFURSS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72187" y="5878057"/>
            <a:ext cx="21435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UPARTFLE/PFUAFURSF </a:t>
            </a:r>
            <a:r>
              <a:rPr lang="en-US" altLang="ko-KR" sz="7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SHOP 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SALE </a:t>
            </a:r>
            <a:r>
              <a:rPr lang="ko-KR" altLang="en-US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증표 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(RSF)</a:t>
            </a:r>
            <a:endParaRPr lang="ko-KR" altLang="en-US" sz="7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72187" y="6070418"/>
            <a:ext cx="22012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UPARTFLE/PFUAFURSS   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SHOP SALE ITEM (RSS)</a:t>
            </a:r>
            <a:endParaRPr lang="ko-KR" altLang="en-US" sz="7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51" y="3947493"/>
            <a:ext cx="4297162" cy="16998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051" y="4455897"/>
            <a:ext cx="4297162" cy="62312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5414269" y="5137968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UPARTFLE/PFUAPUEIV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4269" y="5384189"/>
            <a:ext cx="15744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UPARTFLE/PFUAFURTS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14269" y="5630410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UPARTFLE/PFUAWUTNQ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14269" y="5886320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WPARTFLE/PFWAAMHPD</a:t>
            </a:r>
            <a:endParaRPr lang="ko-KR" altLang="en-US" sz="10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05383" y="3737373"/>
            <a:ext cx="4371830" cy="2508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위쪽 화살표 18"/>
          <p:cNvSpPr/>
          <p:nvPr/>
        </p:nvSpPr>
        <p:spPr>
          <a:xfrm>
            <a:off x="6414642" y="3061627"/>
            <a:ext cx="1096897" cy="345057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173888" y="3440929"/>
            <a:ext cx="3089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C(Insert </a:t>
            </a:r>
            <a:r>
              <a:rPr lang="ko-KR" altLang="en-US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테이블</a:t>
            </a:r>
            <a:r>
              <a:rPr lang="en-US" altLang="ko-KR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 </a:t>
            </a:r>
            <a:r>
              <a:rPr lang="ko-KR" altLang="en-US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내용을 기반으로 </a:t>
            </a:r>
            <a:r>
              <a:rPr lang="ko-KR" altLang="en-US" sz="1100" b="1" u="sng" dirty="0" err="1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r>
              <a:rPr lang="ko-KR" altLang="en-US" sz="1100" b="1" u="sng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구성</a:t>
            </a:r>
            <a:endParaRPr lang="ko-KR" altLang="en-US" sz="1100" b="1" u="sng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8384875" y="1115767"/>
            <a:ext cx="1342084" cy="1323638"/>
          </a:xfrm>
          <a:prstGeom prst="wedgeRectCallout">
            <a:avLst>
              <a:gd name="adj1" fmla="val -92203"/>
              <a:gd name="adj2" fmla="val -2228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</a:t>
            </a:r>
            <a:r>
              <a:rPr lang="ko-KR" altLang="en-US" sz="12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저장</a:t>
            </a:r>
            <a:r>
              <a:rPr lang="en-US" altLang="ko-KR" sz="12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12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시 해당 그리드의 </a:t>
            </a:r>
            <a:r>
              <a:rPr lang="ko-KR" altLang="en-US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입력값을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*.</a:t>
            </a:r>
            <a:r>
              <a:rPr lang="en-US" altLang="ko-KR" sz="1200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</a:t>
            </a:r>
            <a:r>
              <a:rPr lang="ko-KR" altLang="en-US" sz="1200" b="1" dirty="0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ko-KR" altLang="en-US" sz="1200" b="1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r>
              <a:rPr lang="ko-KR" altLang="en-US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nSMART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</a:t>
            </a:r>
            <a:r>
              <a:rPr lang="ko-KR" altLang="en-US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서버단으로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전송 </a:t>
            </a:r>
            <a:endParaRPr lang="ko-KR" altLang="en-US" sz="12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332453" y="1404662"/>
            <a:ext cx="393334" cy="162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40117" y="5885476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본 화면 관련 테이블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86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참조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. *.do </a:t>
            </a:r>
            <a:r>
              <a:rPr lang="ko-KR" altLang="en-US" sz="2500" dirty="0" err="1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파라미터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 값 전달 방식</a:t>
            </a:r>
            <a:endParaRPr kumimoji="0" lang="ko-KR" altLang="en-US" sz="1500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4536" y="927304"/>
            <a:ext cx="3832105" cy="580158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&lt;Root 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xmlns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=\"http://www.nexacro.com/platform/dataset\" 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ver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=\"5000\"&gt;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&lt;Parameters/&gt;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&lt;Dataset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dsInput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&lt;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ColumnInfo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msgSys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msgCd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msgNm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size=\"1\"/&gt;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msgSe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msgLang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refrnMsgLang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pgType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pgNum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size=\"4\"/&gt;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pgSize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size=\"4\"/&gt;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totPgCnt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size=\"4\"/&gt;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totCnt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size=\"4\"/&gt;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pgIdxNum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size=\"4\"/&gt;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pgIdxSize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size=\"4\"/&gt;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srchYn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&lt;/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ColumnInfo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&lt;Rows&gt;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&lt;Row&gt;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msgLang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en_US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refrnMsgLang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en_US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pgType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\"&gt;P&lt;/Col&gt;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pgNum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\"&gt;1&lt;/Col&gt;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pgSize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\"&gt;20&lt;/Col&gt;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totPgCnt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\"&gt;1&lt;/Col&gt;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totCnt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\"&gt;0&lt;/Col&gt;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pgIdxNum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\"&gt;0&lt;/Col&gt;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pgIdxSize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\"&gt;10&lt;/Col&gt;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srchYn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\"&gt;N&lt;/Col&gt;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&lt;/Row&gt;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&lt;/Rows&gt;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&lt;/Dataset&gt;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&lt;Dataset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gdsTranParam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&lt;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ColumnInfo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menuId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menuNm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scrinId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tokenNo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type=\"string\"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&lt;Column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localDt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type=\"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datetime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 size=\"256\"/&gt;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&lt;/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ColumnInfo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&lt;Rows&gt;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&lt;Row&gt;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menuId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\"&gt;M0000000014&lt;/Col&gt;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menuNm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\"&gt;Message Management&lt;/Col&gt;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scrinId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\"&gt;S00011&lt;/Col&gt;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tokenNo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\"&gt;UM000000366&lt;/Col&gt;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    &lt;Col id=\"</a:t>
            </a:r>
            <a:r>
              <a:rPr lang="en-US" altLang="ko-KR" sz="7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localDt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\"&gt;20220615162320000&lt;/Col&gt;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    &lt;/Row&gt;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    &lt;/Rows&gt;</a:t>
            </a:r>
          </a:p>
          <a:p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    &lt;/Dataset</a:t>
            </a:r>
            <a:r>
              <a:rPr lang="en-US" altLang="ko-KR" sz="7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</a:t>
            </a:r>
          </a:p>
          <a:p>
            <a:r>
              <a:rPr lang="en-US" altLang="ko-KR" sz="7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&lt;/</a:t>
            </a:r>
            <a:r>
              <a:rPr lang="en-US" altLang="ko-KR" sz="7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Root&gt;</a:t>
            </a:r>
            <a:endParaRPr lang="en-US" altLang="ko-KR" sz="700" b="0" dirty="0">
              <a:effectLst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454" y="665694"/>
            <a:ext cx="178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Req_data</a:t>
            </a:r>
            <a:r>
              <a:rPr lang="en-US" altLang="ko-KR" sz="14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(xml </a:t>
            </a:r>
            <a:r>
              <a:rPr lang="ko-KR" altLang="en-US" sz="14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형식</a:t>
            </a:r>
            <a:r>
              <a:rPr lang="en-US" altLang="ko-KR" sz="14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4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600" y="927305"/>
            <a:ext cx="4819649" cy="161861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0373" y="681083"/>
            <a:ext cx="17171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u="sng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MapsCommMsgController</a:t>
            </a:r>
            <a:endParaRPr lang="en-US" altLang="ko-KR" sz="1000" b="0" dirty="0">
              <a:effectLst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4232868" y="1479738"/>
            <a:ext cx="219884" cy="51375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79924" y="2545922"/>
            <a:ext cx="23024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dsInput</a:t>
            </a:r>
            <a:r>
              <a:rPr lang="en-US" altLang="ko-KR" sz="105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(</a:t>
            </a:r>
            <a:r>
              <a:rPr lang="ko-KR" altLang="en-US" sz="105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보내는 </a:t>
            </a:r>
            <a:r>
              <a:rPr lang="ko-KR" altLang="en-US" sz="1050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r>
              <a:rPr lang="en-US" altLang="ko-KR" sz="105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Dataset)</a:t>
            </a:r>
            <a:endParaRPr lang="en-US" altLang="ko-KR" sz="1050" b="0" dirty="0">
              <a:effectLst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24794" y="2784249"/>
            <a:ext cx="6351" cy="142221"/>
          </a:xfrm>
          <a:prstGeom prst="straightConnector1">
            <a:avLst/>
          </a:prstGeom>
          <a:ln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546600" y="3244850"/>
            <a:ext cx="4819649" cy="34840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 </a:t>
            </a:r>
            <a:r>
              <a:rPr lang="en-US" altLang="ko-KR" sz="1600" b="1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nSmart</a:t>
            </a:r>
            <a:r>
              <a:rPr lang="ko-KR" altLang="en-US" sz="16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Front : </a:t>
            </a:r>
            <a:r>
              <a:rPr lang="ko-KR" altLang="en-US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넥사크로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화면에서 </a:t>
            </a:r>
            <a:r>
              <a:rPr lang="ko-KR" altLang="en-US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데이터셋을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xml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담아서 자바에 전달한다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Back : *.do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</a:t>
            </a:r>
            <a:r>
              <a:rPr lang="ko-KR" altLang="en-US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파라미터를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xml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전달받아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VO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담아 처리한다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endParaRPr lang="en-US" altLang="ko-KR" sz="12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 </a:t>
            </a:r>
            <a:r>
              <a:rPr lang="en-US" altLang="ko-KR" sz="1600" b="1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nPLUS</a:t>
            </a:r>
            <a:r>
              <a:rPr lang="en-US" altLang="ko-KR" sz="16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:</a:t>
            </a:r>
          </a:p>
          <a:p>
            <a:r>
              <a:rPr lang="ko-KR" altLang="en-US" sz="12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넥사크로와는</a:t>
            </a:r>
            <a:r>
              <a: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데이터셋을</a:t>
            </a:r>
            <a:r>
              <a: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담는 구조에서는 약간의 차이가 존재하나 </a:t>
            </a:r>
            <a:r>
              <a:rPr lang="ko-KR" altLang="en-US" sz="1200" dirty="0" err="1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데이터셋을</a:t>
            </a:r>
            <a:r>
              <a: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담아 전달하는 구조는 마찬가지이다</a:t>
            </a:r>
            <a:r>
              <a:rPr lang="en-US" altLang="ko-KR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endParaRPr lang="en-US" altLang="ko-KR" sz="12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600" b="1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: 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 에서는 화면 별로 해당 </a:t>
            </a:r>
            <a:r>
              <a:rPr lang="ko-KR" altLang="en-US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파라미터를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담아 </a:t>
            </a:r>
            <a:r>
              <a:rPr lang="en-US" altLang="ko-KR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nSmart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en-US" altLang="ko-KR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nPLUS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호출하도록 구성한다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</a:t>
            </a:r>
            <a:r>
              <a:rPr lang="ko-KR" altLang="en-US" sz="1200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파라미터를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Smart/Plus </a:t>
            </a:r>
            <a:r>
              <a:rPr lang="ko-KR" altLang="en-US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 데이터를 기준으로 구성한다</a:t>
            </a:r>
            <a:r>
              <a:rPr lang="en-US" altLang="ko-KR" sz="1200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endParaRPr lang="en-US" altLang="ko-KR" sz="1200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6187510" y="4819650"/>
            <a:ext cx="1692840" cy="29845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479924" y="2901950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public class </a:t>
            </a:r>
            <a:r>
              <a:rPr lang="en-US" altLang="ko-KR" sz="1050" u="sng" dirty="0" err="1" smtClean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MapsCommMsgVO</a:t>
            </a:r>
            <a:r>
              <a:rPr lang="en-US" altLang="ko-KR" sz="105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extends </a:t>
            </a:r>
            <a:r>
              <a:rPr lang="en-US" altLang="ko-KR" sz="1050" i="1" u="sng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PgBascVO</a:t>
            </a:r>
            <a:r>
              <a:rPr lang="en-US" altLang="ko-KR" sz="1050" i="1" u="sng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(</a:t>
            </a:r>
            <a:r>
              <a:rPr lang="ko-KR" altLang="en-US" sz="1050" i="1" u="sng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받아주는 </a:t>
            </a:r>
            <a:r>
              <a:rPr lang="en-US" altLang="ko-KR" sz="1050" i="1" u="sng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VO)</a:t>
            </a:r>
            <a:endParaRPr lang="en-US" altLang="ko-KR" sz="1050" b="0" dirty="0">
              <a:effectLst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953000" y="1225550"/>
            <a:ext cx="3257550" cy="158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34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참조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해외영업 배치 테스트 구상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안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endParaRPr kumimoji="0" lang="ko-KR" altLang="en-US" sz="1500" dirty="0">
              <a:solidFill>
                <a:srgbClr val="00000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-1574800" y="1004942"/>
            <a:ext cx="1460500" cy="6079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첨부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5577" y="952500"/>
            <a:ext cx="9641824" cy="5698668"/>
            <a:chOff x="35576" y="4354"/>
            <a:chExt cx="11965031" cy="6644970"/>
          </a:xfrm>
        </p:grpSpPr>
        <p:sp>
          <p:nvSpPr>
            <p:cNvPr id="116" name="순서도: 처리 115"/>
            <p:cNvSpPr/>
            <p:nvPr/>
          </p:nvSpPr>
          <p:spPr>
            <a:xfrm>
              <a:off x="805073" y="4492269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생성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7" name="순서도: 처리 116"/>
            <p:cNvSpPr/>
            <p:nvPr/>
          </p:nvSpPr>
          <p:spPr>
            <a:xfrm>
              <a:off x="805073" y="1597745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컨펌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8" name="순서도: 처리 117"/>
            <p:cNvSpPr/>
            <p:nvPr/>
          </p:nvSpPr>
          <p:spPr>
            <a:xfrm>
              <a:off x="805073" y="2154210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19" name="순서도: 처리 118"/>
            <p:cNvSpPr/>
            <p:nvPr/>
          </p:nvSpPr>
          <p:spPr>
            <a:xfrm>
              <a:off x="805073" y="2707251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피킹지시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0" name="순서도: 처리 119"/>
            <p:cNvSpPr/>
            <p:nvPr/>
          </p:nvSpPr>
          <p:spPr>
            <a:xfrm>
              <a:off x="6241775" y="4492269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 </a:t>
              </a:r>
              <a:r>
                <a:rPr lang="ko-KR" altLang="en-US" sz="12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생성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1" name="순서도: 처리 120"/>
            <p:cNvSpPr/>
            <p:nvPr/>
          </p:nvSpPr>
          <p:spPr>
            <a:xfrm>
              <a:off x="6241775" y="1597745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 </a:t>
              </a:r>
              <a:r>
                <a:rPr lang="ko-KR" altLang="en-US" sz="1200" dirty="0" err="1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컨펌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2" name="순서도: 처리 121"/>
            <p:cNvSpPr/>
            <p:nvPr/>
          </p:nvSpPr>
          <p:spPr>
            <a:xfrm>
              <a:off x="6241775" y="2154210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3" name="순서도: 처리 122"/>
            <p:cNvSpPr/>
            <p:nvPr/>
          </p:nvSpPr>
          <p:spPr>
            <a:xfrm>
              <a:off x="6241775" y="2707251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피킹지시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08848" y="1624412"/>
              <a:ext cx="360452" cy="322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A</a:t>
              </a:r>
              <a:endPara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330659" y="1624412"/>
              <a:ext cx="346528" cy="322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</a:t>
              </a:r>
              <a:endPara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834837" y="1624412"/>
              <a:ext cx="346528" cy="322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C</a:t>
              </a:r>
              <a:endPara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27" name="직선 화살표 연결선 126"/>
            <p:cNvCxnSpPr>
              <a:stCxn id="124" idx="2"/>
            </p:cNvCxnSpPr>
            <p:nvPr/>
          </p:nvCxnSpPr>
          <p:spPr>
            <a:xfrm flipH="1">
              <a:off x="3979728" y="1947408"/>
              <a:ext cx="9346" cy="12456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>
              <a:stCxn id="125" idx="2"/>
            </p:cNvCxnSpPr>
            <p:nvPr/>
          </p:nvCxnSpPr>
          <p:spPr>
            <a:xfrm flipH="1">
              <a:off x="4493525" y="1947408"/>
              <a:ext cx="10398" cy="6937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26" idx="2"/>
            </p:cNvCxnSpPr>
            <p:nvPr/>
          </p:nvCxnSpPr>
          <p:spPr>
            <a:xfrm flipH="1">
              <a:off x="5000108" y="1947408"/>
              <a:ext cx="7993" cy="1382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805073" y="2085656"/>
              <a:ext cx="747422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805073" y="2641197"/>
              <a:ext cx="747422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805073" y="3193052"/>
              <a:ext cx="747422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1499065" y="4872209"/>
              <a:ext cx="634969" cy="32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ASIS</a:t>
              </a:r>
              <a:endParaRPr lang="ko-KR" altLang="en-US" sz="1200" b="1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35767" y="4872209"/>
              <a:ext cx="707934" cy="322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70C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TOBE</a:t>
              </a:r>
              <a:endParaRPr lang="ko-KR" altLang="en-US" sz="1200" b="1" dirty="0">
                <a:solidFill>
                  <a:srgbClr val="0070C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258417" y="1490873"/>
              <a:ext cx="8020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>
              <a:off x="327991" y="139148"/>
              <a:ext cx="0" cy="1351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5576" y="652635"/>
              <a:ext cx="714538" cy="2332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Snapshot</a:t>
              </a:r>
              <a:endParaRPr lang="ko-KR" altLang="en-US" sz="7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38" name="직선 화살표 연결선 137"/>
            <p:cNvCxnSpPr/>
            <p:nvPr/>
          </p:nvCxnSpPr>
          <p:spPr>
            <a:xfrm>
              <a:off x="336471" y="1490873"/>
              <a:ext cx="0" cy="367749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258417" y="6540341"/>
              <a:ext cx="8020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25240" y="6416049"/>
              <a:ext cx="611098" cy="2332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Startup</a:t>
              </a:r>
              <a:endParaRPr lang="ko-KR" altLang="en-US" sz="7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9136" y="2858247"/>
              <a:ext cx="519591" cy="2332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Batch</a:t>
              </a:r>
              <a:endParaRPr lang="ko-KR" altLang="en-US" sz="7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42" name="직선 연결선 141"/>
            <p:cNvCxnSpPr/>
            <p:nvPr/>
          </p:nvCxnSpPr>
          <p:spPr>
            <a:xfrm>
              <a:off x="258417" y="140226"/>
              <a:ext cx="8020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525240" y="4354"/>
              <a:ext cx="750345" cy="2332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Shutdown</a:t>
              </a:r>
              <a:endParaRPr lang="ko-KR" altLang="en-US" sz="7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44" name="직선 화살표 연결선 143"/>
            <p:cNvCxnSpPr/>
            <p:nvPr/>
          </p:nvCxnSpPr>
          <p:spPr>
            <a:xfrm>
              <a:off x="3393359" y="908948"/>
              <a:ext cx="2302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4073706" y="770141"/>
              <a:ext cx="424107" cy="2332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이행</a:t>
              </a:r>
              <a:endParaRPr lang="ko-KR" altLang="en-US" sz="7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46" name="직선 화살표 연결선 145"/>
            <p:cNvCxnSpPr/>
            <p:nvPr/>
          </p:nvCxnSpPr>
          <p:spPr>
            <a:xfrm>
              <a:off x="335611" y="5182595"/>
              <a:ext cx="0" cy="135656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5576" y="5712879"/>
              <a:ext cx="714538" cy="2332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Snapshot</a:t>
              </a:r>
              <a:endParaRPr lang="ko-KR" altLang="en-US" sz="7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258417" y="5168368"/>
              <a:ext cx="80208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>
              <a:off x="3162299" y="5849916"/>
              <a:ext cx="27597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073706" y="5705173"/>
              <a:ext cx="752334" cy="2332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DATA </a:t>
              </a:r>
              <a:r>
                <a:rPr lang="ko-KR" altLang="en-US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비교</a:t>
              </a:r>
              <a:endParaRPr lang="ko-KR" altLang="en-US" sz="7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708994" y="163982"/>
              <a:ext cx="3291613" cy="30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기준정보</a:t>
              </a:r>
              <a:r>
                <a:rPr lang="ko-KR" altLang="en-US" sz="11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동기화</a:t>
              </a:r>
              <a:endPara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8708994" y="1480926"/>
              <a:ext cx="329161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8708994" y="6540341"/>
              <a:ext cx="329161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8708994" y="140226"/>
              <a:ext cx="329161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8708994" y="5168368"/>
              <a:ext cx="329161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8540318" y="127464"/>
              <a:ext cx="0" cy="6411695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>
              <a:off x="8708994" y="3263952"/>
              <a:ext cx="329161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8708994" y="1495781"/>
              <a:ext cx="3291613" cy="30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테스트 범위</a:t>
              </a:r>
              <a:endPara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708994" y="3282378"/>
              <a:ext cx="3291613" cy="30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화면비교</a:t>
              </a:r>
              <a:endPara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708994" y="5172029"/>
              <a:ext cx="3291613" cy="30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데이터 비교</a:t>
              </a:r>
              <a:endPara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694472" y="10763"/>
              <a:ext cx="1652826" cy="5203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해외영업 </a:t>
              </a:r>
              <a:r>
                <a:rPr lang="en-US" altLang="ko-KR" sz="12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MDT #1</a:t>
              </a:r>
            </a:p>
            <a:p>
              <a:pPr algn="ctr"/>
              <a:r>
                <a:rPr lang="ko-KR" altLang="en-US" sz="1050" smtClean="0">
                  <a:solidFill>
                    <a:srgbClr val="FF0000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오더공정데이터</a:t>
              </a:r>
              <a:endParaRPr lang="ko-KR" altLang="en-US" sz="10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708994" y="511261"/>
              <a:ext cx="3291613" cy="6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정보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 </a:t>
              </a:r>
              <a:r>
                <a:rPr lang="ko-KR" altLang="en-US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정보 </a:t>
              </a:r>
              <a:r>
                <a:rPr lang="en-US" altLang="ko-KR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SUB INVOCE</a:t>
              </a:r>
              <a:endPara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피킹지시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정보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재고 </a:t>
              </a:r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수량정보</a:t>
              </a:r>
              <a:endPara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부품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B/O </a:t>
              </a:r>
              <a:r>
                <a:rPr lang="ko-KR" altLang="en-US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정보 </a:t>
              </a:r>
              <a:r>
                <a:rPr lang="en-US" altLang="ko-KR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</a:t>
              </a:r>
              <a:r>
                <a:rPr lang="ko-KR" altLang="en-US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물류정보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708994" y="1849189"/>
              <a:ext cx="3291613" cy="645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전일 생성된 </a:t>
              </a:r>
              <a:r>
                <a:rPr lang="en-US" altLang="ko-KR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</a:t>
              </a:r>
            </a:p>
            <a:p>
              <a:pPr algn="ctr"/>
              <a:r>
                <a:rPr lang="en-US" altLang="ko-KR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B/O </a:t>
              </a:r>
            </a:p>
            <a:p>
              <a:pPr algn="ctr"/>
              <a:r>
                <a:rPr lang="ko-KR" altLang="en-US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당일 접수 법인 </a:t>
              </a:r>
              <a:r>
                <a:rPr lang="en-US" altLang="ko-KR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708994" y="3625923"/>
              <a:ext cx="3291613" cy="466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HE10 vs HE024</a:t>
              </a:r>
            </a:p>
            <a:p>
              <a:pPr algn="ctr"/>
              <a:r>
                <a:rPr lang="en-US" altLang="ko-KR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HE15 vs HE042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8708994" y="5514346"/>
              <a:ext cx="3291613" cy="825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정보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 정보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SUB INVOCE</a:t>
              </a:r>
            </a:p>
            <a:p>
              <a:pPr algn="ctr"/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피킹지시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정보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</a:t>
              </a:r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재고 </a:t>
              </a:r>
              <a:r>
                <a:rPr lang="ko-KR" altLang="en-US" sz="10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수량정보</a:t>
              </a:r>
              <a:endParaRPr lang="en-US" altLang="ko-KR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부품 </a:t>
              </a:r>
              <a:r>
                <a:rPr lang="en-US" altLang="ko-KR" sz="10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B/O </a:t>
              </a:r>
              <a:r>
                <a:rPr lang="ko-KR" altLang="en-US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정보 </a:t>
              </a:r>
              <a:r>
                <a:rPr lang="en-US" altLang="ko-KR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/ </a:t>
              </a:r>
              <a:r>
                <a:rPr lang="ko-KR" altLang="en-US" sz="10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물류정보</a:t>
              </a:r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pPr algn="ctr"/>
              <a:endParaRPr lang="ko-KR" altLang="en-US" sz="10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708994" y="4096102"/>
              <a:ext cx="3291613" cy="61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HE10 : ONLINE ALLOCATION FOR GENERAL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HE024 : Allocation General by Manual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HE15 : ALLOCATION STATUS BY DIST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7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HE042 : Allocation Status by Distributor</a:t>
              </a:r>
            </a:p>
          </p:txBody>
        </p:sp>
        <p:sp>
          <p:nvSpPr>
            <p:cNvPr id="167" name="순서도: 자기 디스크 166"/>
            <p:cNvSpPr/>
            <p:nvPr/>
          </p:nvSpPr>
          <p:spPr>
            <a:xfrm>
              <a:off x="805072" y="255703"/>
              <a:ext cx="2588287" cy="115002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8" name="순서도: 처리 167"/>
            <p:cNvSpPr/>
            <p:nvPr/>
          </p:nvSpPr>
          <p:spPr>
            <a:xfrm>
              <a:off x="903343" y="71030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MEIM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69" name="순서도: 처리 168"/>
            <p:cNvSpPr/>
            <p:nvPr/>
          </p:nvSpPr>
          <p:spPr>
            <a:xfrm>
              <a:off x="1511972" y="71030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MEPM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0" name="순서도: 처리 169"/>
            <p:cNvSpPr/>
            <p:nvPr/>
          </p:nvSpPr>
          <p:spPr>
            <a:xfrm>
              <a:off x="903343" y="39975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MORH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1" name="순서도: 처리 170"/>
            <p:cNvSpPr/>
            <p:nvPr/>
          </p:nvSpPr>
          <p:spPr>
            <a:xfrm>
              <a:off x="1511972" y="39975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MORP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2" name="순서도: 처리 171"/>
            <p:cNvSpPr/>
            <p:nvPr/>
          </p:nvSpPr>
          <p:spPr>
            <a:xfrm>
              <a:off x="903343" y="103091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MPIC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3" name="순서도: 처리 172"/>
            <p:cNvSpPr/>
            <p:nvPr/>
          </p:nvSpPr>
          <p:spPr>
            <a:xfrm>
              <a:off x="2120601" y="71030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MALS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4" name="순서도: 처리 173"/>
            <p:cNvSpPr/>
            <p:nvPr/>
          </p:nvSpPr>
          <p:spPr>
            <a:xfrm>
              <a:off x="2120601" y="39975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MALD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5" name="순서도: 다중 문서 174"/>
            <p:cNvSpPr/>
            <p:nvPr/>
          </p:nvSpPr>
          <p:spPr>
            <a:xfrm>
              <a:off x="1125035" y="3771553"/>
              <a:ext cx="1371600" cy="536040"/>
            </a:xfrm>
            <a:prstGeom prst="flowChartMulti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231181" y="3895904"/>
              <a:ext cx="931366" cy="2871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법인</a:t>
              </a:r>
              <a:r>
                <a:rPr lang="en-US" altLang="ko-KR" sz="10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</a:t>
              </a:r>
              <a:endParaRPr lang="ko-KR" altLang="en-US" sz="10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7" name="순서도: 자기 디스크 176"/>
            <p:cNvSpPr/>
            <p:nvPr/>
          </p:nvSpPr>
          <p:spPr>
            <a:xfrm>
              <a:off x="6241776" y="3724999"/>
              <a:ext cx="2037522" cy="655825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8" name="순서도: 처리 177"/>
            <p:cNvSpPr/>
            <p:nvPr/>
          </p:nvSpPr>
          <p:spPr>
            <a:xfrm>
              <a:off x="6652904" y="3992473"/>
              <a:ext cx="1215264" cy="325921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IF </a:t>
              </a:r>
              <a:r>
                <a:rPr lang="ko-KR" altLang="en-US" sz="8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법인</a:t>
              </a:r>
              <a:r>
                <a:rPr lang="en-US" altLang="ko-KR" sz="8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</a:t>
              </a:r>
              <a:endParaRPr lang="ko-KR" altLang="en-US" sz="8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79" name="순서도: 처리 178"/>
            <p:cNvSpPr/>
            <p:nvPr/>
          </p:nvSpPr>
          <p:spPr>
            <a:xfrm>
              <a:off x="805073" y="3725000"/>
              <a:ext cx="2035434" cy="65582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80" name="직선 화살표 연결선 179"/>
            <p:cNvCxnSpPr/>
            <p:nvPr/>
          </p:nvCxnSpPr>
          <p:spPr>
            <a:xfrm>
              <a:off x="2840507" y="4075266"/>
              <a:ext cx="3401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4073706" y="3950682"/>
              <a:ext cx="879646" cy="2332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INPUT DATA</a:t>
              </a:r>
              <a:endParaRPr lang="ko-KR" altLang="en-US" sz="700" b="1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319668" y="1311520"/>
              <a:ext cx="2194539" cy="29608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해외대리점</a:t>
              </a:r>
              <a:r>
                <a:rPr lang="ko-KR" altLang="en-US" sz="105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105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PROFORMA</a:t>
              </a:r>
              <a:r>
                <a:rPr lang="ko-KR" altLang="en-US" sz="105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코드</a:t>
              </a:r>
              <a:endParaRPr lang="ko-KR" altLang="en-US" sz="105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cxnSp>
          <p:nvCxnSpPr>
            <p:cNvPr id="183" name="직선 화살표 연결선 182"/>
            <p:cNvCxnSpPr>
              <a:stCxn id="179" idx="2"/>
            </p:cNvCxnSpPr>
            <p:nvPr/>
          </p:nvCxnSpPr>
          <p:spPr>
            <a:xfrm>
              <a:off x="1822790" y="4380824"/>
              <a:ext cx="1044" cy="1659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stCxn id="177" idx="3"/>
            </p:cNvCxnSpPr>
            <p:nvPr/>
          </p:nvCxnSpPr>
          <p:spPr>
            <a:xfrm>
              <a:off x="7260537" y="4380824"/>
              <a:ext cx="0" cy="1659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순서도: 처리 184"/>
            <p:cNvSpPr/>
            <p:nvPr/>
          </p:nvSpPr>
          <p:spPr>
            <a:xfrm>
              <a:off x="805073" y="3249961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SUB_INVOCE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6" name="순서도: 처리 185"/>
            <p:cNvSpPr/>
            <p:nvPr/>
          </p:nvSpPr>
          <p:spPr>
            <a:xfrm>
              <a:off x="6241775" y="3249961"/>
              <a:ext cx="2037522" cy="432173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SUB_INVOCE</a:t>
              </a:r>
              <a:endParaRPr lang="ko-KR" altLang="en-US" sz="12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7" name="순서도: 처리 186"/>
            <p:cNvSpPr/>
            <p:nvPr/>
          </p:nvSpPr>
          <p:spPr>
            <a:xfrm>
              <a:off x="2728363" y="71030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MCAS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8" name="순서도: 처리 187"/>
            <p:cNvSpPr/>
            <p:nvPr/>
          </p:nvSpPr>
          <p:spPr>
            <a:xfrm>
              <a:off x="2728363" y="39975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MPAC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89" name="순서도: 처리 188"/>
            <p:cNvSpPr/>
            <p:nvPr/>
          </p:nvSpPr>
          <p:spPr>
            <a:xfrm>
              <a:off x="1511972" y="103091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MCON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0" name="순서도: 자기 디스크 189"/>
            <p:cNvSpPr/>
            <p:nvPr/>
          </p:nvSpPr>
          <p:spPr>
            <a:xfrm>
              <a:off x="5695534" y="255703"/>
              <a:ext cx="2588287" cy="115002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1" name="순서도: 처리 190"/>
            <p:cNvSpPr/>
            <p:nvPr/>
          </p:nvSpPr>
          <p:spPr>
            <a:xfrm>
              <a:off x="5793805" y="71030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MEIM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2" name="순서도: 처리 191"/>
            <p:cNvSpPr/>
            <p:nvPr/>
          </p:nvSpPr>
          <p:spPr>
            <a:xfrm>
              <a:off x="6402434" y="71030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MEPM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3" name="순서도: 처리 192"/>
            <p:cNvSpPr/>
            <p:nvPr/>
          </p:nvSpPr>
          <p:spPr>
            <a:xfrm>
              <a:off x="5793805" y="39975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MORH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4" name="순서도: 처리 193"/>
            <p:cNvSpPr/>
            <p:nvPr/>
          </p:nvSpPr>
          <p:spPr>
            <a:xfrm>
              <a:off x="6402434" y="39975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MORP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5" name="순서도: 처리 194"/>
            <p:cNvSpPr/>
            <p:nvPr/>
          </p:nvSpPr>
          <p:spPr>
            <a:xfrm>
              <a:off x="5793805" y="103091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MPIC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6" name="순서도: 처리 195"/>
            <p:cNvSpPr/>
            <p:nvPr/>
          </p:nvSpPr>
          <p:spPr>
            <a:xfrm>
              <a:off x="7011063" y="71030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MALS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7" name="순서도: 처리 196"/>
            <p:cNvSpPr/>
            <p:nvPr/>
          </p:nvSpPr>
          <p:spPr>
            <a:xfrm>
              <a:off x="7011063" y="39975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MALD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8" name="순서도: 처리 197"/>
            <p:cNvSpPr/>
            <p:nvPr/>
          </p:nvSpPr>
          <p:spPr>
            <a:xfrm>
              <a:off x="7618825" y="71030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MCAS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99" name="순서도: 처리 198"/>
            <p:cNvSpPr/>
            <p:nvPr/>
          </p:nvSpPr>
          <p:spPr>
            <a:xfrm>
              <a:off x="7618825" y="39975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MPAC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0" name="순서도: 처리 199"/>
            <p:cNvSpPr/>
            <p:nvPr/>
          </p:nvSpPr>
          <p:spPr>
            <a:xfrm>
              <a:off x="6402434" y="103091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MCON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1" name="순서도: 자기 디스크 200"/>
            <p:cNvSpPr/>
            <p:nvPr/>
          </p:nvSpPr>
          <p:spPr>
            <a:xfrm>
              <a:off x="5695534" y="5270553"/>
              <a:ext cx="2588287" cy="115002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2" name="순서도: 처리 201"/>
            <p:cNvSpPr/>
            <p:nvPr/>
          </p:nvSpPr>
          <p:spPr>
            <a:xfrm>
              <a:off x="5793805" y="572515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MEIM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3" name="순서도: 처리 202"/>
            <p:cNvSpPr/>
            <p:nvPr/>
          </p:nvSpPr>
          <p:spPr>
            <a:xfrm>
              <a:off x="6402434" y="572515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MEPM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4" name="순서도: 처리 203"/>
            <p:cNvSpPr/>
            <p:nvPr/>
          </p:nvSpPr>
          <p:spPr>
            <a:xfrm>
              <a:off x="5793805" y="541460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MORH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5" name="순서도: 처리 204"/>
            <p:cNvSpPr/>
            <p:nvPr/>
          </p:nvSpPr>
          <p:spPr>
            <a:xfrm>
              <a:off x="6402434" y="541460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MORP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6" name="순서도: 처리 205"/>
            <p:cNvSpPr/>
            <p:nvPr/>
          </p:nvSpPr>
          <p:spPr>
            <a:xfrm>
              <a:off x="5793805" y="604576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MPIC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7" name="순서도: 처리 206"/>
            <p:cNvSpPr/>
            <p:nvPr/>
          </p:nvSpPr>
          <p:spPr>
            <a:xfrm>
              <a:off x="7011063" y="572515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MALS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8" name="순서도: 처리 207"/>
            <p:cNvSpPr/>
            <p:nvPr/>
          </p:nvSpPr>
          <p:spPr>
            <a:xfrm>
              <a:off x="7011063" y="541460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MALD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09" name="순서도: 처리 208"/>
            <p:cNvSpPr/>
            <p:nvPr/>
          </p:nvSpPr>
          <p:spPr>
            <a:xfrm>
              <a:off x="7618825" y="572515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MCAS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0" name="순서도: 처리 209"/>
            <p:cNvSpPr/>
            <p:nvPr/>
          </p:nvSpPr>
          <p:spPr>
            <a:xfrm>
              <a:off x="7618825" y="541460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MPAC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1" name="순서도: 처리 210"/>
            <p:cNvSpPr/>
            <p:nvPr/>
          </p:nvSpPr>
          <p:spPr>
            <a:xfrm>
              <a:off x="6402434" y="604576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MCON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2" name="순서도: 자기 디스크 211"/>
            <p:cNvSpPr/>
            <p:nvPr/>
          </p:nvSpPr>
          <p:spPr>
            <a:xfrm>
              <a:off x="807127" y="5270553"/>
              <a:ext cx="2588287" cy="115002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3" name="순서도: 처리 212"/>
            <p:cNvSpPr/>
            <p:nvPr/>
          </p:nvSpPr>
          <p:spPr>
            <a:xfrm>
              <a:off x="905398" y="572515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MEIM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4" name="순서도: 처리 213"/>
            <p:cNvSpPr/>
            <p:nvPr/>
          </p:nvSpPr>
          <p:spPr>
            <a:xfrm>
              <a:off x="1514027" y="572515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MEPM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5" name="순서도: 처리 214"/>
            <p:cNvSpPr/>
            <p:nvPr/>
          </p:nvSpPr>
          <p:spPr>
            <a:xfrm>
              <a:off x="905398" y="541460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MORH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6" name="순서도: 처리 215"/>
            <p:cNvSpPr/>
            <p:nvPr/>
          </p:nvSpPr>
          <p:spPr>
            <a:xfrm>
              <a:off x="1514027" y="541460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MORP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7" name="순서도: 처리 216"/>
            <p:cNvSpPr/>
            <p:nvPr/>
          </p:nvSpPr>
          <p:spPr>
            <a:xfrm>
              <a:off x="905398" y="604576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MPIC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8" name="순서도: 처리 217"/>
            <p:cNvSpPr/>
            <p:nvPr/>
          </p:nvSpPr>
          <p:spPr>
            <a:xfrm>
              <a:off x="2122656" y="572515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MALS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19" name="순서도: 처리 218"/>
            <p:cNvSpPr/>
            <p:nvPr/>
          </p:nvSpPr>
          <p:spPr>
            <a:xfrm>
              <a:off x="2122656" y="541460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MALD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0" name="순서도: 처리 219"/>
            <p:cNvSpPr/>
            <p:nvPr/>
          </p:nvSpPr>
          <p:spPr>
            <a:xfrm>
              <a:off x="2730418" y="572515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MCAS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1" name="순서도: 처리 220"/>
            <p:cNvSpPr/>
            <p:nvPr/>
          </p:nvSpPr>
          <p:spPr>
            <a:xfrm>
              <a:off x="2730418" y="5414609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MPAC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2" name="순서도: 처리 221"/>
            <p:cNvSpPr/>
            <p:nvPr/>
          </p:nvSpPr>
          <p:spPr>
            <a:xfrm>
              <a:off x="1514027" y="604576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MCON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3" name="순서도: 처리 222"/>
            <p:cNvSpPr/>
            <p:nvPr/>
          </p:nvSpPr>
          <p:spPr>
            <a:xfrm>
              <a:off x="2125420" y="103091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MNIH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4" name="순서도: 처리 223"/>
            <p:cNvSpPr/>
            <p:nvPr/>
          </p:nvSpPr>
          <p:spPr>
            <a:xfrm>
              <a:off x="7011063" y="1035077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MNIH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5" name="순서도: 처리 224"/>
            <p:cNvSpPr/>
            <p:nvPr/>
          </p:nvSpPr>
          <p:spPr>
            <a:xfrm>
              <a:off x="7011063" y="604576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MNIH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6" name="순서도: 처리 225"/>
            <p:cNvSpPr/>
            <p:nvPr/>
          </p:nvSpPr>
          <p:spPr>
            <a:xfrm>
              <a:off x="2120250" y="6045763"/>
              <a:ext cx="558297" cy="243766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ko-KR" sz="700" b="1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MNIH</a:t>
              </a:r>
              <a:endParaRPr lang="ko-KR" altLang="en-US" sz="700" b="1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055569" y="1576849"/>
              <a:ext cx="1349109" cy="3768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오더컨펌</a:t>
              </a:r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HEB0110U</a:t>
              </a:r>
            </a:p>
            <a:p>
              <a:r>
                <a:rPr lang="ko-KR" altLang="en-US" sz="5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오더재컨펌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(UP/MZ) : HEB0090U</a:t>
              </a:r>
            </a:p>
            <a:p>
              <a:r>
                <a:rPr lang="ko-KR" altLang="en-US" sz="5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오더재컨펌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(SQ) : </a:t>
              </a:r>
              <a:r>
                <a:rPr lang="en-US" altLang="ko-KR" sz="5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HEB0100U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116860" y="1880414"/>
              <a:ext cx="1219806" cy="73571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ORDER OFFER : HEB0010I</a:t>
              </a:r>
              <a:endParaRPr lang="en-US" altLang="ko-KR" sz="5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  <a:p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할당우선순위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HEB0200U</a:t>
              </a:r>
            </a:p>
            <a:p>
              <a:r>
                <a:rPr lang="ko-KR" altLang="en-US" sz="5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할당요청</a:t>
              </a:r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HEB0160U</a:t>
              </a:r>
            </a:p>
            <a:p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VOR : HEB0170U</a:t>
              </a:r>
            </a:p>
            <a:p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C-G-E</a:t>
              </a:r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타입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HEB0180U</a:t>
              </a:r>
            </a:p>
            <a:p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GENERAL : HEB0230U</a:t>
              </a:r>
            </a:p>
            <a:p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할당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SUMMARY : HEB0470U</a:t>
              </a:r>
              <a:endParaRPr lang="ko-KR" altLang="en-US" sz="5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976261" y="2755530"/>
              <a:ext cx="1227763" cy="2871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PICKING </a:t>
              </a:r>
              <a:r>
                <a:rPr lang="ko-KR" altLang="en-US" sz="5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스케쥴</a:t>
              </a:r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HEB0270U</a:t>
              </a:r>
            </a:p>
            <a:p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PICKING </a:t>
              </a:r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지시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HEB0280U</a:t>
              </a:r>
              <a:endParaRPr lang="ko-KR" altLang="en-US" sz="5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999397" y="4477945"/>
              <a:ext cx="1108409" cy="3768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err="1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오더생성</a:t>
              </a:r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HEB0050U</a:t>
              </a:r>
            </a:p>
            <a:p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딜러직배오더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HEB0560U</a:t>
              </a:r>
            </a:p>
            <a:p>
              <a:r>
                <a:rPr lang="ko-KR" altLang="en-US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딜러직배주소 </a:t>
              </a:r>
              <a:r>
                <a:rPr lang="en-US" altLang="ko-KR" sz="500" dirty="0"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: HEB0580U</a:t>
              </a:r>
              <a:endParaRPr lang="ko-KR" altLang="en-US" sz="500" dirty="0"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8055569" y="3320570"/>
              <a:ext cx="1386158" cy="3003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공정</a:t>
              </a:r>
              <a:r>
                <a:rPr lang="en-US" altLang="ko-KR" sz="500" dirty="0" smtClean="0">
                  <a:solidFill>
                    <a:schemeClr val="tx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-Batch INVOCING : HEB0290U</a:t>
              </a:r>
              <a:endParaRPr lang="ko-KR" altLang="en-US" sz="500" dirty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248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9168A54-8972-4395-88EA-908B23143738}"/>
              </a:ext>
            </a:extLst>
          </p:cNvPr>
          <p:cNvSpPr/>
          <p:nvPr/>
        </p:nvSpPr>
        <p:spPr bwMode="auto">
          <a:xfrm>
            <a:off x="5025462" y="1881188"/>
            <a:ext cx="4644000" cy="4572000"/>
          </a:xfrm>
          <a:prstGeom prst="rect">
            <a:avLst/>
          </a:prstGeom>
          <a:solidFill>
            <a:srgbClr val="F0F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27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0" name="Rectangle 20">
            <a:extLst>
              <a:ext uri="{FF2B5EF4-FFF2-40B4-BE49-F238E27FC236}">
                <a16:creationId xmlns:a16="http://schemas.microsoft.com/office/drawing/2014/main" id="{A74946D9-7577-4554-9935-00D75963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038" y="2744630"/>
            <a:ext cx="1556938" cy="2569464"/>
          </a:xfrm>
          <a:prstGeom prst="rect">
            <a:avLst/>
          </a:prstGeom>
          <a:solidFill>
            <a:srgbClr val="DEEBF7"/>
          </a:solidFill>
          <a:ln w="6350" algn="ctr">
            <a:noFill/>
            <a:round/>
            <a:headEnd/>
            <a:tailEnd/>
          </a:ln>
          <a:effectLst>
            <a:innerShdw dist="25400" dir="16200000">
              <a:srgbClr val="CBCBCB"/>
            </a:innerShdw>
          </a:effectLst>
        </p:spPr>
        <p:txBody>
          <a:bodyPr lIns="90141" tIns="0" rIns="90141" bIns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ctr" defTabSz="97396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65" name="원통 35">
            <a:extLst>
              <a:ext uri="{FF2B5EF4-FFF2-40B4-BE49-F238E27FC236}">
                <a16:creationId xmlns:a16="http://schemas.microsoft.com/office/drawing/2014/main" id="{665D6F48-FE45-4FE5-853D-ADEB1EBEA286}"/>
              </a:ext>
            </a:extLst>
          </p:cNvPr>
          <p:cNvSpPr/>
          <p:nvPr/>
        </p:nvSpPr>
        <p:spPr>
          <a:xfrm>
            <a:off x="8185641" y="4564161"/>
            <a:ext cx="1080449" cy="561560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61" name="원통 35">
            <a:extLst>
              <a:ext uri="{FF2B5EF4-FFF2-40B4-BE49-F238E27FC236}">
                <a16:creationId xmlns:a16="http://schemas.microsoft.com/office/drawing/2014/main" id="{B3DF32D1-2D60-4E6A-8289-53DEBCC71A80}"/>
              </a:ext>
            </a:extLst>
          </p:cNvPr>
          <p:cNvSpPr/>
          <p:nvPr/>
        </p:nvSpPr>
        <p:spPr>
          <a:xfrm>
            <a:off x="8039392" y="2841077"/>
            <a:ext cx="1080449" cy="534488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FEC0F38-1EE8-4A15-A4A5-5E6031186542}"/>
              </a:ext>
            </a:extLst>
          </p:cNvPr>
          <p:cNvSpPr txBox="1"/>
          <p:nvPr/>
        </p:nvSpPr>
        <p:spPr>
          <a:xfrm>
            <a:off x="200025" y="777104"/>
            <a:ext cx="9478963" cy="565146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주요 트랜잭션 처리 업무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kumimoji="1" lang="ko-KR" altLang="en-US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입고</a:t>
            </a:r>
            <a:r>
              <a:rPr kumimoji="1" lang="en-US" altLang="ko-KR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1" lang="ko-KR" altLang="en-US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저장</a:t>
            </a:r>
            <a:r>
              <a:rPr kumimoji="1" lang="en-US" altLang="ko-KR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1" lang="ko-KR" altLang="en-US" sz="1600" spc="-40" dirty="0" err="1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피킹</a:t>
            </a:r>
            <a:r>
              <a:rPr kumimoji="1" lang="en-US" altLang="ko-KR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1" lang="ko-KR" altLang="en-US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패킹 등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에 대해 선정된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화면을 대상으로 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다양한 케이스</a:t>
            </a:r>
            <a:r>
              <a:rPr kumimoji="1" lang="en-US" altLang="ko-KR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(“Mass Data”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로 명명</a:t>
            </a:r>
            <a:r>
              <a:rPr kumimoji="1" lang="en-US" altLang="ko-KR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실제로는 하루에 발생한 모든 케이스</a:t>
            </a:r>
            <a:r>
              <a:rPr kumimoji="1" lang="en-US" altLang="ko-KR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)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에 대한 테스트를 통해 시스템 </a:t>
            </a:r>
            <a:r>
              <a:rPr kumimoji="1" lang="ko-KR" altLang="en-US" sz="1600" b="0" i="0" u="none" strike="noStrike" kern="1200" cap="none" spc="-40" normalizeH="0" baseline="0" noProof="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결함을 최소화하여 안정적인 시스템 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구축</a:t>
            </a:r>
            <a:endParaRPr kumimoji="1" lang="en-US" altLang="ko-KR" sz="1600" b="0" i="0" u="none" strike="noStrike" kern="1200" cap="none" spc="-40" normalizeH="0" baseline="0" noProof="0" dirty="0" smtClean="0">
              <a:ln>
                <a:solidFill>
                  <a:srgbClr val="184183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B" pitchFamily="18" charset="-127"/>
                <a:ea typeface="현대하모니 B" pitchFamily="18" charset="-127"/>
                <a:cs typeface="+mn-cs"/>
              </a:rPr>
              <a:t>I.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MDT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 개요</a:t>
            </a:r>
            <a:endParaRPr lang="ko-KR" altLang="en-US" sz="2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6CC6C1FB-E6B3-4417-8D7C-B4201FE356A0}"/>
              </a:ext>
            </a:extLst>
          </p:cNvPr>
          <p:cNvSpPr/>
          <p:nvPr/>
        </p:nvSpPr>
        <p:spPr bwMode="auto">
          <a:xfrm>
            <a:off x="5025462" y="1536608"/>
            <a:ext cx="4644000" cy="32760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EE9B21B-36BE-4594-B73A-D3084315E5AB}"/>
              </a:ext>
            </a:extLst>
          </p:cNvPr>
          <p:cNvSpPr/>
          <p:nvPr/>
        </p:nvSpPr>
        <p:spPr>
          <a:xfrm>
            <a:off x="5307597" y="1592689"/>
            <a:ext cx="4079731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Mass Data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테스트 절차</a:t>
            </a:r>
            <a:endParaRPr kumimoji="1" lang="ko-KR" altLang="en-US" sz="1400" b="0" i="0" u="none" strike="noStrike" kern="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4048B1-702A-46C4-8998-9C2F4C6CEA35}"/>
              </a:ext>
            </a:extLst>
          </p:cNvPr>
          <p:cNvSpPr/>
          <p:nvPr/>
        </p:nvSpPr>
        <p:spPr bwMode="auto">
          <a:xfrm>
            <a:off x="205619" y="1536609"/>
            <a:ext cx="4644000" cy="33532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36A58AE-2A5A-4597-951D-F9C35D51C426}"/>
              </a:ext>
            </a:extLst>
          </p:cNvPr>
          <p:cNvSpPr/>
          <p:nvPr/>
        </p:nvSpPr>
        <p:spPr bwMode="auto">
          <a:xfrm>
            <a:off x="205619" y="1881188"/>
            <a:ext cx="4644000" cy="4572001"/>
          </a:xfrm>
          <a:prstGeom prst="rect">
            <a:avLst/>
          </a:prstGeom>
          <a:solidFill>
            <a:srgbClr val="F0F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27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859EB27B-146F-4EF6-9A42-F673EF2655C5}"/>
              </a:ext>
            </a:extLst>
          </p:cNvPr>
          <p:cNvSpPr/>
          <p:nvPr/>
        </p:nvSpPr>
        <p:spPr>
          <a:xfrm>
            <a:off x="484232" y="1595103"/>
            <a:ext cx="4086775" cy="21833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Mass Data </a:t>
            </a:r>
            <a:r>
              <a:rPr kumimoji="1" lang="ko-KR" altLang="en-US" sz="1400" kern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테스트 개요</a:t>
            </a:r>
            <a:endParaRPr kumimoji="1" lang="ko-KR" altLang="en-US" sz="1400" b="0" i="0" u="none" strike="noStrike" kern="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C7A957-72A0-40E5-AD52-7DEAFC94C4FF}"/>
              </a:ext>
            </a:extLst>
          </p:cNvPr>
          <p:cNvSpPr txBox="1"/>
          <p:nvPr/>
        </p:nvSpPr>
        <p:spPr>
          <a:xfrm>
            <a:off x="5337680" y="1972307"/>
            <a:ext cx="4331783" cy="2369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-70" normalizeH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예외 </a:t>
            </a:r>
            <a:r>
              <a:rPr kumimoji="1" lang="en-US" altLang="ko-KR" sz="1400" b="0" i="0" u="none" strike="noStrike" kern="1200" cap="none" spc="-70" normalizeH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</a:t>
            </a:r>
            <a:r>
              <a:rPr kumimoji="1" lang="ko-KR" altLang="en-US" sz="1400" b="0" i="0" u="none" strike="noStrike" kern="1200" cap="none" spc="-70" normalizeH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테스트 누락 방지를 위해 실 데이터 기반 정합성 검증 </a:t>
            </a:r>
            <a:endParaRPr kumimoji="1" lang="ko-KR" altLang="en-US" sz="1400" b="0" i="0" u="none" strike="noStrike" kern="1200" cap="none" spc="-70" normalizeH="0" noProof="0" dirty="0">
              <a:ln>
                <a:solidFill>
                  <a:srgbClr val="184183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E668BB1-5F28-4A38-A4E3-EDDDB511DB1A}"/>
              </a:ext>
            </a:extLst>
          </p:cNvPr>
          <p:cNvGrpSpPr/>
          <p:nvPr/>
        </p:nvGrpSpPr>
        <p:grpSpPr>
          <a:xfrm>
            <a:off x="5133961" y="1975309"/>
            <a:ext cx="161925" cy="230982"/>
            <a:chOff x="279240" y="1960905"/>
            <a:chExt cx="161925" cy="230982"/>
          </a:xfrm>
        </p:grpSpPr>
        <p:sp>
          <p:nvSpPr>
            <p:cNvPr id="89" name="자유형 32">
              <a:extLst>
                <a:ext uri="{FF2B5EF4-FFF2-40B4-BE49-F238E27FC236}">
                  <a16:creationId xmlns:a16="http://schemas.microsoft.com/office/drawing/2014/main" id="{D0708FE1-323A-4218-8001-A66BDC016D71}"/>
                </a:ext>
              </a:extLst>
            </p:cNvPr>
            <p:cNvSpPr/>
            <p:nvPr/>
          </p:nvSpPr>
          <p:spPr>
            <a:xfrm>
              <a:off x="279240" y="1960905"/>
              <a:ext cx="161925" cy="154781"/>
            </a:xfrm>
            <a:custGeom>
              <a:avLst/>
              <a:gdLst>
                <a:gd name="connsiteX0" fmla="*/ 2381 w 161925"/>
                <a:gd name="connsiteY0" fmla="*/ 0 h 154781"/>
                <a:gd name="connsiteX1" fmla="*/ 161925 w 161925"/>
                <a:gd name="connsiteY1" fmla="*/ 73819 h 154781"/>
                <a:gd name="connsiteX2" fmla="*/ 161925 w 161925"/>
                <a:gd name="connsiteY2" fmla="*/ 154781 h 154781"/>
                <a:gd name="connsiteX3" fmla="*/ 0 w 161925"/>
                <a:gd name="connsiteY3" fmla="*/ 85725 h 154781"/>
                <a:gd name="connsiteX4" fmla="*/ 2381 w 161925"/>
                <a:gd name="connsiteY4" fmla="*/ 0 h 15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4781">
                  <a:moveTo>
                    <a:pt x="2381" y="0"/>
                  </a:moveTo>
                  <a:lnTo>
                    <a:pt x="161925" y="73819"/>
                  </a:lnTo>
                  <a:lnTo>
                    <a:pt x="161925" y="154781"/>
                  </a:lnTo>
                  <a:lnTo>
                    <a:pt x="0" y="85725"/>
                  </a:lnTo>
                  <a:cubicBezTo>
                    <a:pt x="794" y="57150"/>
                    <a:pt x="1587" y="28575"/>
                    <a:pt x="2381" y="0"/>
                  </a:cubicBezTo>
                  <a:close/>
                </a:path>
              </a:pathLst>
            </a:custGeom>
            <a:solidFill>
              <a:srgbClr val="3384B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2BDF4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0" name="자유형 33">
              <a:extLst>
                <a:ext uri="{FF2B5EF4-FFF2-40B4-BE49-F238E27FC236}">
                  <a16:creationId xmlns:a16="http://schemas.microsoft.com/office/drawing/2014/main" id="{E98B7C18-8F24-41BB-BEF6-AFD045AA0881}"/>
                </a:ext>
              </a:extLst>
            </p:cNvPr>
            <p:cNvSpPr/>
            <p:nvPr/>
          </p:nvSpPr>
          <p:spPr>
            <a:xfrm flipH="1">
              <a:off x="279240" y="2037106"/>
              <a:ext cx="161925" cy="154781"/>
            </a:xfrm>
            <a:custGeom>
              <a:avLst/>
              <a:gdLst>
                <a:gd name="connsiteX0" fmla="*/ 2381 w 161925"/>
                <a:gd name="connsiteY0" fmla="*/ 0 h 154781"/>
                <a:gd name="connsiteX1" fmla="*/ 161925 w 161925"/>
                <a:gd name="connsiteY1" fmla="*/ 73819 h 154781"/>
                <a:gd name="connsiteX2" fmla="*/ 161925 w 161925"/>
                <a:gd name="connsiteY2" fmla="*/ 154781 h 154781"/>
                <a:gd name="connsiteX3" fmla="*/ 0 w 161925"/>
                <a:gd name="connsiteY3" fmla="*/ 85725 h 154781"/>
                <a:gd name="connsiteX4" fmla="*/ 2381 w 161925"/>
                <a:gd name="connsiteY4" fmla="*/ 0 h 15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4781">
                  <a:moveTo>
                    <a:pt x="2381" y="0"/>
                  </a:moveTo>
                  <a:lnTo>
                    <a:pt x="161925" y="73819"/>
                  </a:lnTo>
                  <a:lnTo>
                    <a:pt x="161925" y="154781"/>
                  </a:lnTo>
                  <a:lnTo>
                    <a:pt x="0" y="85725"/>
                  </a:lnTo>
                  <a:cubicBezTo>
                    <a:pt x="794" y="57150"/>
                    <a:pt x="1587" y="28575"/>
                    <a:pt x="2381" y="0"/>
                  </a:cubicBezTo>
                  <a:close/>
                </a:path>
              </a:pathLst>
            </a:custGeom>
            <a:solidFill>
              <a:srgbClr val="002F6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srgbClr val="42BDF4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C1E743-1ED7-4AD8-A11D-83D18C617F3A}"/>
              </a:ext>
            </a:extLst>
          </p:cNvPr>
          <p:cNvSpPr/>
          <p:nvPr/>
        </p:nvSpPr>
        <p:spPr>
          <a:xfrm>
            <a:off x="7823038" y="2494271"/>
            <a:ext cx="1558706" cy="25200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To-Be</a:t>
            </a:r>
            <a:r>
              <a:rPr kumimoji="1" lang="ko-KR" altLang="en-US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</a:t>
            </a:r>
            <a:r>
              <a:rPr kumimoji="1" lang="ko-KR" altLang="en-US" sz="1300" b="0" i="0" u="none" strike="noStrike" kern="0" cap="none" spc="0" normalizeH="0" baseline="0" noProof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시스템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A1CB29-D85A-4EF6-952C-E45FD63CBFA0}"/>
              </a:ext>
            </a:extLst>
          </p:cNvPr>
          <p:cNvSpPr/>
          <p:nvPr/>
        </p:nvSpPr>
        <p:spPr>
          <a:xfrm>
            <a:off x="5242906" y="2494271"/>
            <a:ext cx="1477993" cy="25200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As-Is </a:t>
            </a:r>
            <a:r>
              <a:rPr kumimoji="1" lang="ko-KR" altLang="en-US" sz="1300" b="0" i="0" u="none" strike="noStrike" kern="0" cap="none" spc="0" normalizeH="0" baseline="0" noProof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시스템</a:t>
            </a:r>
          </a:p>
        </p:txBody>
      </p:sp>
      <p:sp>
        <p:nvSpPr>
          <p:cNvPr id="83" name="Rectangle 20">
            <a:extLst>
              <a:ext uri="{FF2B5EF4-FFF2-40B4-BE49-F238E27FC236}">
                <a16:creationId xmlns:a16="http://schemas.microsoft.com/office/drawing/2014/main" id="{411AAE6D-80F2-4BF9-B681-894F17F3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906" y="2744630"/>
            <a:ext cx="1476316" cy="2569464"/>
          </a:xfrm>
          <a:prstGeom prst="rect">
            <a:avLst/>
          </a:prstGeom>
          <a:solidFill>
            <a:srgbClr val="FFF2CC"/>
          </a:solidFill>
          <a:ln w="6350" algn="ctr">
            <a:noFill/>
            <a:round/>
            <a:headEnd/>
            <a:tailEnd/>
          </a:ln>
          <a:effectLst>
            <a:innerShdw dist="25400" dir="16200000">
              <a:srgbClr val="CBCBCB"/>
            </a:innerShdw>
          </a:effectLst>
        </p:spPr>
        <p:txBody>
          <a:bodyPr lIns="90141" tIns="0" rIns="90141" bIns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ctr" defTabSz="97396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84" name="원통 35">
            <a:extLst>
              <a:ext uri="{FF2B5EF4-FFF2-40B4-BE49-F238E27FC236}">
                <a16:creationId xmlns:a16="http://schemas.microsoft.com/office/drawing/2014/main" id="{665D6F48-FE45-4FE5-853D-ADEB1EBEA286}"/>
              </a:ext>
            </a:extLst>
          </p:cNvPr>
          <p:cNvSpPr/>
          <p:nvPr/>
        </p:nvSpPr>
        <p:spPr>
          <a:xfrm>
            <a:off x="5424021" y="4581463"/>
            <a:ext cx="1080449" cy="561560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86" name="원통 35">
            <a:extLst>
              <a:ext uri="{FF2B5EF4-FFF2-40B4-BE49-F238E27FC236}">
                <a16:creationId xmlns:a16="http://schemas.microsoft.com/office/drawing/2014/main" id="{B3DF32D1-2D60-4E6A-8289-53DEBCC71A80}"/>
              </a:ext>
            </a:extLst>
          </p:cNvPr>
          <p:cNvSpPr/>
          <p:nvPr/>
        </p:nvSpPr>
        <p:spPr>
          <a:xfrm>
            <a:off x="5424021" y="2841077"/>
            <a:ext cx="1080449" cy="534488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7B1010-B638-49EB-8981-5C1AFE49CC84}"/>
              </a:ext>
            </a:extLst>
          </p:cNvPr>
          <p:cNvSpPr txBox="1"/>
          <p:nvPr/>
        </p:nvSpPr>
        <p:spPr>
          <a:xfrm>
            <a:off x="5305447" y="3651337"/>
            <a:ext cx="1328068" cy="54630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spcBef>
                <a:spcPts val="1000"/>
              </a:spcBef>
              <a:defRPr sz="11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eaLnBrk="0" fontAlgn="base" latinLnBrk="0" hangingPunct="0"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② 당일 트랜잭션 데이터</a:t>
            </a:r>
            <a:r>
              <a:rPr kumimoji="1" lang="en-US" altLang="ko-KR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추출</a:t>
            </a:r>
            <a:endParaRPr kumimoji="1" lang="en-US" altLang="ko-KR" sz="13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A403CFB-CC6F-441C-B7F0-B6AA20B5FDE1}"/>
              </a:ext>
            </a:extLst>
          </p:cNvPr>
          <p:cNvSpPr/>
          <p:nvPr/>
        </p:nvSpPr>
        <p:spPr bwMode="auto">
          <a:xfrm>
            <a:off x="5517162" y="2919221"/>
            <a:ext cx="844189" cy="520403"/>
          </a:xfrm>
          <a:prstGeom prst="rect">
            <a:avLst/>
          </a:prstGeom>
          <a:noFill/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D-1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 </a:t>
            </a: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데이터</a:t>
            </a:r>
            <a:endParaRPr kumimoji="1" lang="ko-KR" altLang="en-US" sz="11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C53DC28-6656-4512-9A8D-30633A604DB3}"/>
              </a:ext>
            </a:extLst>
          </p:cNvPr>
          <p:cNvSpPr/>
          <p:nvPr/>
        </p:nvSpPr>
        <p:spPr bwMode="auto">
          <a:xfrm>
            <a:off x="5591984" y="4656885"/>
            <a:ext cx="724479" cy="520403"/>
          </a:xfrm>
          <a:prstGeom prst="rect">
            <a:avLst/>
          </a:prstGeom>
          <a:noFill/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spcBef>
                <a:spcPts val="1000"/>
              </a:spcBef>
              <a:spcAft>
                <a:spcPct val="0"/>
              </a:spcAft>
              <a:defRPr/>
            </a:pPr>
            <a:r>
              <a:rPr kumimoji="1" lang="en-US" altLang="ko-KR" sz="11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D-0 </a:t>
            </a:r>
            <a:r>
              <a:rPr kumimoji="1" lang="ko-KR" altLang="en-US" sz="11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데이터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9FF07E9-B0C3-4A92-BCA2-4619FEA96D4A}"/>
              </a:ext>
            </a:extLst>
          </p:cNvPr>
          <p:cNvCxnSpPr/>
          <p:nvPr/>
        </p:nvCxnSpPr>
        <p:spPr>
          <a:xfrm flipV="1">
            <a:off x="8360250" y="3976842"/>
            <a:ext cx="143432" cy="97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77F1FAA-D0E8-4D2F-A357-41462BD91472}"/>
              </a:ext>
            </a:extLst>
          </p:cNvPr>
          <p:cNvSpPr txBox="1"/>
          <p:nvPr/>
        </p:nvSpPr>
        <p:spPr>
          <a:xfrm>
            <a:off x="7964425" y="3678266"/>
            <a:ext cx="1296226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 lIns="36000" rIns="36000" rtlCol="0">
            <a:spAutoFit/>
          </a:bodyPr>
          <a:lstStyle/>
          <a:p>
            <a:pPr algn="ctr" eaLnBrk="0" fontAlgn="base" latinLnBrk="0" hangingPunct="0"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④ </a:t>
            </a:r>
            <a:r>
              <a:rPr kumimoji="1" lang="en-US" altLang="ko-KR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MDT</a:t>
            </a: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트랜잭션  실행</a:t>
            </a:r>
            <a:endParaRPr kumimoji="1" lang="en-US" altLang="ko-KR" sz="13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9934F7-88C0-4E52-82C3-0E816C34174F}"/>
              </a:ext>
            </a:extLst>
          </p:cNvPr>
          <p:cNvSpPr/>
          <p:nvPr/>
        </p:nvSpPr>
        <p:spPr bwMode="auto">
          <a:xfrm>
            <a:off x="8297170" y="2901271"/>
            <a:ext cx="608673" cy="526554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D-1 </a:t>
            </a:r>
            <a:r>
              <a:rPr kumimoji="1" lang="ko-KR" altLang="en-US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이행 데이터</a:t>
            </a:r>
            <a:endParaRPr kumimoji="1" lang="ko-KR" altLang="en-US" sz="11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23D10C2-3B72-46B9-9E6E-D59A712EE406}"/>
              </a:ext>
            </a:extLst>
          </p:cNvPr>
          <p:cNvCxnSpPr>
            <a:stCxn id="86" idx="4"/>
          </p:cNvCxnSpPr>
          <p:nvPr/>
        </p:nvCxnSpPr>
        <p:spPr>
          <a:xfrm>
            <a:off x="6504470" y="3108321"/>
            <a:ext cx="1457113" cy="131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7288234A-C242-45C5-A277-C19B48A50116}"/>
              </a:ext>
            </a:extLst>
          </p:cNvPr>
          <p:cNvCxnSpPr>
            <a:stCxn id="95" idx="3"/>
            <a:endCxn id="130" idx="1"/>
          </p:cNvCxnSpPr>
          <p:nvPr/>
        </p:nvCxnSpPr>
        <p:spPr>
          <a:xfrm>
            <a:off x="6633515" y="3924487"/>
            <a:ext cx="1330910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98E97AF-898E-4FCB-9820-EDF297FA71D2}"/>
              </a:ext>
            </a:extLst>
          </p:cNvPr>
          <p:cNvSpPr/>
          <p:nvPr/>
        </p:nvSpPr>
        <p:spPr>
          <a:xfrm>
            <a:off x="6669301" y="3483312"/>
            <a:ext cx="1175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2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③ </a:t>
            </a:r>
            <a:r>
              <a:rPr kumimoji="1" lang="en-US" altLang="ko-KR" sz="12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MDT </a:t>
            </a:r>
            <a:r>
              <a:rPr kumimoji="1" lang="ko-KR" altLang="en-US" sz="12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트랜잭션 데이터  생성</a:t>
            </a:r>
            <a:endParaRPr kumimoji="1" lang="en-US" altLang="ko-KR" sz="12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F11EDF8-9799-4BB1-BF91-F59CD3BEB575}"/>
              </a:ext>
            </a:extLst>
          </p:cNvPr>
          <p:cNvSpPr/>
          <p:nvPr/>
        </p:nvSpPr>
        <p:spPr>
          <a:xfrm>
            <a:off x="6738504" y="2845786"/>
            <a:ext cx="982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algn="ctr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① </a:t>
            </a:r>
            <a:r>
              <a:rPr kumimoji="1" lang="ko-KR" altLang="en-US" sz="12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데이터 이행</a:t>
            </a:r>
            <a:endParaRPr kumimoji="1" lang="ko-KR" altLang="en-US" sz="12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98160D5-C19F-4EA6-9771-49864C41767E}"/>
              </a:ext>
            </a:extLst>
          </p:cNvPr>
          <p:cNvSpPr/>
          <p:nvPr/>
        </p:nvSpPr>
        <p:spPr>
          <a:xfrm>
            <a:off x="7066048" y="5370573"/>
            <a:ext cx="972000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⑤ 처리결과 </a:t>
            </a: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비교</a:t>
            </a:r>
            <a:r>
              <a:rPr kumimoji="1" lang="en-US" altLang="ko-KR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/</a:t>
            </a: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검증</a:t>
            </a:r>
            <a:endParaRPr kumimoji="1" lang="ko-KR" altLang="en-US" sz="13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8" name="AutoShape 237">
            <a:extLst>
              <a:ext uri="{FF2B5EF4-FFF2-40B4-BE49-F238E27FC236}">
                <a16:creationId xmlns:a16="http://schemas.microsoft.com/office/drawing/2014/main" id="{4A3827D6-2F10-43E0-AD10-E56AA3C9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63" y="6069518"/>
            <a:ext cx="803455" cy="286023"/>
          </a:xfrm>
          <a:prstGeom prst="flowChartDecision">
            <a:avLst/>
          </a:prstGeom>
          <a:solidFill>
            <a:srgbClr val="3384BE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일치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576DD8A-FFD6-4974-B0E6-CCEAC72CA1B5}"/>
              </a:ext>
            </a:extLst>
          </p:cNvPr>
          <p:cNvCxnSpPr>
            <a:stCxn id="138" idx="1"/>
            <a:endCxn id="140" idx="3"/>
          </p:cNvCxnSpPr>
          <p:nvPr/>
        </p:nvCxnSpPr>
        <p:spPr>
          <a:xfrm flipH="1">
            <a:off x="6830048" y="6212530"/>
            <a:ext cx="313715" cy="5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9691269-52FF-41A0-9822-A9AC1402234E}"/>
              </a:ext>
            </a:extLst>
          </p:cNvPr>
          <p:cNvSpPr/>
          <p:nvPr/>
        </p:nvSpPr>
        <p:spPr bwMode="auto">
          <a:xfrm>
            <a:off x="5892654" y="6029027"/>
            <a:ext cx="937394" cy="3681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테스트 결과 보고</a:t>
            </a:r>
            <a:endParaRPr kumimoji="1" lang="en-US" altLang="ko-KR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41" name="Rectangle 235">
            <a:extLst>
              <a:ext uri="{FF2B5EF4-FFF2-40B4-BE49-F238E27FC236}">
                <a16:creationId xmlns:a16="http://schemas.microsoft.com/office/drawing/2014/main" id="{D58A03FE-1D4B-4F28-A784-0CD8AAD3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738" y="6079890"/>
            <a:ext cx="177360" cy="1222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YES</a:t>
            </a:r>
          </a:p>
        </p:txBody>
      </p:sp>
      <p:sp>
        <p:nvSpPr>
          <p:cNvPr id="148" name="Rectangle 236">
            <a:extLst>
              <a:ext uri="{FF2B5EF4-FFF2-40B4-BE49-F238E27FC236}">
                <a16:creationId xmlns:a16="http://schemas.microsoft.com/office/drawing/2014/main" id="{4E3232C3-EE55-4D1A-96CA-75D70B38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380" y="6034799"/>
            <a:ext cx="142791" cy="1181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NO</a:t>
            </a:r>
          </a:p>
        </p:txBody>
      </p:sp>
      <p:sp>
        <p:nvSpPr>
          <p:cNvPr id="149" name="Text Box 155">
            <a:extLst>
              <a:ext uri="{FF2B5EF4-FFF2-40B4-BE49-F238E27FC236}">
                <a16:creationId xmlns:a16="http://schemas.microsoft.com/office/drawing/2014/main" id="{DB8B8AC9-4F98-48B9-9C42-19A3DEB6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932" y="6030912"/>
            <a:ext cx="1201116" cy="363234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C2C2C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>관련 설계사항 변경</a:t>
            </a:r>
            <a:r>
              <a:rPr kumimoji="0" lang="en-US" altLang="ko-KR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/>
            </a:r>
            <a:br>
              <a:rPr kumimoji="0" lang="en-US" altLang="ko-KR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</a:br>
            <a:r>
              <a:rPr kumimoji="0" lang="ko-KR" altLang="en-US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>및</a:t>
            </a:r>
            <a:r>
              <a:rPr kumimoji="0" lang="en-US" altLang="ko-KR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> </a:t>
            </a:r>
            <a:r>
              <a:rPr kumimoji="0" lang="ko-KR" altLang="en-US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>프로그램 수정</a:t>
            </a:r>
          </a:p>
        </p:txBody>
      </p:sp>
      <p:cxnSp>
        <p:nvCxnSpPr>
          <p:cNvPr id="150" name="꺾인 연결선 184">
            <a:extLst>
              <a:ext uri="{FF2B5EF4-FFF2-40B4-BE49-F238E27FC236}">
                <a16:creationId xmlns:a16="http://schemas.microsoft.com/office/drawing/2014/main" id="{2F3B6EAE-7945-4F4E-9D56-F008210FEB9D}"/>
              </a:ext>
            </a:extLst>
          </p:cNvPr>
          <p:cNvCxnSpPr>
            <a:stCxn id="138" idx="3"/>
            <a:endCxn id="149" idx="1"/>
          </p:cNvCxnSpPr>
          <p:nvPr/>
        </p:nvCxnSpPr>
        <p:spPr>
          <a:xfrm flipV="1">
            <a:off x="7947218" y="6212529"/>
            <a:ext cx="246714" cy="1"/>
          </a:xfrm>
          <a:prstGeom prst="bentConnector3">
            <a:avLst>
              <a:gd name="adj1" fmla="val 50000"/>
            </a:avLst>
          </a:prstGeom>
          <a:ln>
            <a:solidFill>
              <a:srgbClr val="969696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 185">
            <a:extLst>
              <a:ext uri="{FF2B5EF4-FFF2-40B4-BE49-F238E27FC236}">
                <a16:creationId xmlns:a16="http://schemas.microsoft.com/office/drawing/2014/main" id="{634E928C-E57C-4ADA-AEEA-9D5EAEDD6804}"/>
              </a:ext>
            </a:extLst>
          </p:cNvPr>
          <p:cNvCxnSpPr>
            <a:stCxn id="149" idx="3"/>
            <a:endCxn id="130" idx="3"/>
          </p:cNvCxnSpPr>
          <p:nvPr/>
        </p:nvCxnSpPr>
        <p:spPr>
          <a:xfrm flipH="1" flipV="1">
            <a:off x="9260651" y="3924488"/>
            <a:ext cx="134397" cy="2288041"/>
          </a:xfrm>
          <a:prstGeom prst="bentConnector3">
            <a:avLst>
              <a:gd name="adj1" fmla="val -170093"/>
            </a:avLst>
          </a:prstGeom>
          <a:ln>
            <a:solidFill>
              <a:srgbClr val="969696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09FA813-EF1C-46B8-8233-0E1EA8A010EE}"/>
              </a:ext>
            </a:extLst>
          </p:cNvPr>
          <p:cNvGrpSpPr/>
          <p:nvPr/>
        </p:nvGrpSpPr>
        <p:grpSpPr>
          <a:xfrm>
            <a:off x="376813" y="2767621"/>
            <a:ext cx="4355242" cy="636178"/>
            <a:chOff x="429760" y="2744924"/>
            <a:chExt cx="4815039" cy="710139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B8E0A7E7-BDFA-496B-A855-72608EF0C7D3}"/>
                </a:ext>
              </a:extLst>
            </p:cNvPr>
            <p:cNvSpPr/>
            <p:nvPr/>
          </p:nvSpPr>
          <p:spPr bwMode="auto">
            <a:xfrm>
              <a:off x="1107245" y="2744924"/>
              <a:ext cx="4137554" cy="7053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5888" marR="0" lvl="1" indent="-115888" algn="l" defTabSz="1584325" rtl="0" eaLnBrk="1" fontAlgn="base" latinLnBrk="0" hangingPunct="1">
                <a:lnSpc>
                  <a:spcPct val="104000"/>
                </a:lnSpc>
                <a:spcBef>
                  <a:spcPts val="200"/>
                </a:spcBef>
                <a:spcAft>
                  <a:spcPts val="2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80000"/>
                <a:buFontTx/>
                <a:buChar char="•"/>
                <a:tabLst>
                  <a:tab pos="5646021" algn="l"/>
                </a:tabLst>
                <a:defRPr/>
              </a:pPr>
              <a:r>
                <a:rPr kumimoji="1" lang="en-US" altLang="ko-KR" sz="1200" b="0" i="0" u="none" strike="noStrike" kern="1200" cap="none" spc="-5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1</a:t>
              </a:r>
              <a:r>
                <a:rPr kumimoji="1" lang="ko-KR" altLang="en-US" sz="1200" b="0" i="0" u="none" strike="noStrike" kern="1200" cap="none" spc="-5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일간 발생한 실 데이터  </a:t>
              </a:r>
              <a:endParaRPr kumimoji="1" lang="en-US" altLang="ko-KR" sz="1200" b="0" i="0" u="none" strike="noStrike" kern="1200" cap="none" spc="-5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endParaRPr>
            </a:p>
            <a:p>
              <a:pPr marL="115888" marR="0" lvl="1" indent="-115888" algn="l" defTabSz="1584325" rtl="0" eaLnBrk="1" fontAlgn="base" latinLnBrk="0" hangingPunct="1">
                <a:lnSpc>
                  <a:spcPct val="104000"/>
                </a:lnSpc>
                <a:spcBef>
                  <a:spcPts val="200"/>
                </a:spcBef>
                <a:spcAft>
                  <a:spcPts val="2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80000"/>
                <a:buFontTx/>
                <a:buChar char="•"/>
                <a:tabLst>
                  <a:tab pos="5646021" algn="l"/>
                </a:tabLst>
                <a:defRPr/>
              </a:pPr>
              <a:r>
                <a:rPr kumimoji="1" lang="ko-KR" altLang="en-US" sz="1200" u="sng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srgbClr val="0000FF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선정된 대상 화면에 해당하는 데이터 </a:t>
              </a:r>
              <a:endParaRPr kumimoji="1" lang="ko-KR" altLang="en-US" sz="1200" b="0" i="0" u="sng" strike="noStrike" kern="1200" cap="none" spc="-50" normalizeH="0" baseline="0" noProof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0C13C37-3059-4AA6-8FC8-79BFDA4B5B30}"/>
                </a:ext>
              </a:extLst>
            </p:cNvPr>
            <p:cNvSpPr/>
            <p:nvPr/>
          </p:nvSpPr>
          <p:spPr>
            <a:xfrm>
              <a:off x="429760" y="2749749"/>
              <a:ext cx="693483" cy="7053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/>
                      </a:gs>
                    </a:gsLst>
                    <a:lin ang="0" scaled="1"/>
                  </a:gradFill>
                  <a:effectLst/>
                  <a:uLnTx/>
                  <a:uFillTx/>
                  <a:latin typeface="현대하모니 M" panose="02020603020101020101" pitchFamily="18" charset="-127"/>
                  <a:ea typeface="현대하모니 M" panose="02020603020101020101" pitchFamily="18" charset="-127"/>
                  <a:cs typeface="+mn-cs"/>
                </a:rPr>
                <a:t>테스트 데이터 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16ECF61-A8B7-459E-AED1-3EE4C57C636B}"/>
              </a:ext>
            </a:extLst>
          </p:cNvPr>
          <p:cNvGrpSpPr/>
          <p:nvPr/>
        </p:nvGrpSpPr>
        <p:grpSpPr>
          <a:xfrm>
            <a:off x="376813" y="2005058"/>
            <a:ext cx="4355242" cy="631858"/>
            <a:chOff x="429760" y="1988840"/>
            <a:chExt cx="4815039" cy="705316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5FF86DD-EEEC-42C3-8782-7410C1B302B0}"/>
                </a:ext>
              </a:extLst>
            </p:cNvPr>
            <p:cNvSpPr/>
            <p:nvPr/>
          </p:nvSpPr>
          <p:spPr bwMode="auto">
            <a:xfrm>
              <a:off x="1107245" y="1988840"/>
              <a:ext cx="4137554" cy="7053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5888" marR="0" lvl="1" indent="-115888" algn="l" defTabSz="1584325" rtl="0" eaLnBrk="1" fontAlgn="base" latinLnBrk="0" hangingPunct="1">
                <a:lnSpc>
                  <a:spcPct val="104000"/>
                </a:lnSpc>
                <a:spcBef>
                  <a:spcPts val="200"/>
                </a:spcBef>
                <a:spcAft>
                  <a:spcPts val="2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80000"/>
                <a:buFontTx/>
                <a:buChar char="•"/>
                <a:tabLst>
                  <a:tab pos="5646021" algn="l"/>
                </a:tabLst>
                <a:defRPr/>
              </a:pPr>
              <a:r>
                <a:rPr kumimoji="1" lang="ko-KR" altLang="en-US" sz="1200" b="0" i="0" u="none" strike="noStrike" kern="1200" cap="none" spc="-5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실 업무시 발생하는 트랜잭션을 재현하여 검증</a:t>
              </a:r>
            </a:p>
            <a:p>
              <a:pPr marL="115888" marR="0" lvl="1" indent="-115888" algn="l" defTabSz="1584325" rtl="0" eaLnBrk="1" fontAlgn="base" latinLnBrk="0" hangingPunct="1">
                <a:lnSpc>
                  <a:spcPct val="104000"/>
                </a:lnSpc>
                <a:spcBef>
                  <a:spcPts val="200"/>
                </a:spcBef>
                <a:spcAft>
                  <a:spcPts val="2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80000"/>
                <a:buFontTx/>
                <a:buChar char="•"/>
                <a:tabLst>
                  <a:tab pos="5646021" algn="l"/>
                </a:tabLst>
                <a:defRPr/>
              </a:pPr>
              <a:r>
                <a:rPr kumimoji="1" lang="en-US" altLang="ko-KR" sz="1200" b="0" i="0" u="none" strike="noStrike" kern="1200" cap="none" spc="-5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AS-IS</a:t>
              </a:r>
              <a:r>
                <a:rPr kumimoji="1" lang="ko-KR" altLang="en-US" sz="1200" b="0" i="0" u="none" strike="noStrike" kern="1200" cap="none" spc="-5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와 </a:t>
              </a:r>
              <a:r>
                <a:rPr kumimoji="1" lang="en-US" altLang="ko-KR" sz="1200" b="0" i="0" u="none" strike="noStrike" kern="1200" cap="none" spc="-5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TO-BE </a:t>
              </a:r>
              <a:r>
                <a:rPr kumimoji="1" lang="ko-KR" altLang="en-US" sz="1200" b="0" i="0" u="none" strike="noStrike" kern="1200" cap="none" spc="-5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시스템 결과 데이터를 비교하여 검증</a:t>
              </a: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A26BD9C-BFC6-4376-8769-3275C5FDBEBC}"/>
                </a:ext>
              </a:extLst>
            </p:cNvPr>
            <p:cNvSpPr/>
            <p:nvPr/>
          </p:nvSpPr>
          <p:spPr>
            <a:xfrm>
              <a:off x="429760" y="1988842"/>
              <a:ext cx="693483" cy="70531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/>
                      </a:gs>
                    </a:gsLst>
                    <a:lin ang="0" scaled="1"/>
                  </a:gradFill>
                  <a:effectLst/>
                  <a:uLnTx/>
                  <a:uFillTx/>
                  <a:latin typeface="현대하모니 M" panose="02020603020101020101" pitchFamily="18" charset="-127"/>
                  <a:ea typeface="현대하모니 M" panose="02020603020101020101" pitchFamily="18" charset="-127"/>
                  <a:cs typeface="+mn-cs"/>
                </a:rPr>
                <a:t>테스트 방법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76813" y="3540968"/>
            <a:ext cx="4355242" cy="863854"/>
            <a:chOff x="376813" y="5065978"/>
            <a:chExt cx="4355242" cy="863854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1D5F2029-11CD-4677-A591-78D031CC37F9}"/>
                </a:ext>
              </a:extLst>
            </p:cNvPr>
            <p:cNvSpPr/>
            <p:nvPr/>
          </p:nvSpPr>
          <p:spPr bwMode="auto">
            <a:xfrm>
              <a:off x="989604" y="5074059"/>
              <a:ext cx="3742451" cy="85577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28600" marR="0" lvl="1" indent="-228600" algn="l" defTabSz="1584325" rtl="0" eaLnBrk="1" fontAlgn="base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prstClr val="black">
                    <a:lumMod val="65000"/>
                    <a:lumOff val="35000"/>
                  </a:prstClr>
                </a:buClr>
                <a:buSzPct val="80000"/>
                <a:buFont typeface="+mj-lt"/>
                <a:buAutoNum type="arabicPeriod"/>
                <a:tabLst>
                  <a:tab pos="5646021" algn="l"/>
                </a:tabLst>
                <a:defRPr/>
              </a:pPr>
              <a:r>
                <a:rPr kumimoji="1" lang="en-US" altLang="ko-KR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AS-IS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와 </a:t>
              </a:r>
              <a:r>
                <a:rPr kumimoji="1" lang="en-US" altLang="ko-KR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TO-BE 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업무 </a:t>
              </a:r>
              <a:r>
                <a:rPr kumimoji="1" lang="ko-KR" altLang="en-US" sz="1200" b="0" i="0" u="none" strike="noStrike" kern="1200" cap="none" spc="-50" normalizeH="0" baseline="0" noProof="0" dirty="0" err="1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로직에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 차이가 </a:t>
              </a:r>
              <a:r>
                <a:rPr kumimoji="1" lang="ko-KR" altLang="en-US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없어 </a:t>
              </a:r>
              <a:r>
                <a:rPr kumimoji="1" lang="en-US" altLang="ko-KR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1:1 </a:t>
              </a:r>
              <a:r>
                <a:rPr kumimoji="1" lang="ko-KR" altLang="en-US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매핑이 가능</a:t>
              </a:r>
              <a:endParaRPr kumimoji="1" lang="en-US" altLang="ko-KR" sz="12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endParaRPr>
            </a:p>
            <a:p>
              <a:pPr marL="228600" lvl="1" indent="-228600" defTabSz="1584325" fontAlgn="base" latinLnBrk="0"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80000"/>
                <a:buFont typeface="+mj-lt"/>
                <a:buAutoNum type="arabicPeriod"/>
                <a:tabLst>
                  <a:tab pos="5646021" algn="l"/>
                </a:tabLst>
                <a:defRPr/>
              </a:pPr>
              <a:r>
                <a:rPr kumimoji="1" lang="ko-KR" altLang="en-US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또는 </a:t>
              </a:r>
              <a:r>
                <a:rPr kumimoji="1" lang="ko-KR" altLang="en-US" sz="1200" spc="-50" dirty="0" err="1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로직은</a:t>
              </a:r>
              <a:r>
                <a:rPr kumimoji="1" lang="ko-KR" altLang="en-US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 변경되었지만 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변경 </a:t>
              </a:r>
              <a:r>
                <a:rPr kumimoji="1" lang="ko-KR" altLang="en-US" sz="1200" b="0" i="0" u="none" strike="noStrike" kern="1200" cap="none" spc="-50" normalizeH="0" baseline="0" noProof="0" dirty="0" err="1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로직이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kumimoji="1" lang="en-US" altLang="ko-KR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A</a:t>
              </a:r>
              <a:r>
                <a:rPr kumimoji="1" lang="en-US" altLang="ko-KR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S-IS</a:t>
              </a:r>
              <a:r>
                <a:rPr kumimoji="1" lang="ko-KR" altLang="en-US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와 </a:t>
              </a:r>
              <a:r>
                <a:rPr kumimoji="1" lang="en-US" altLang="ko-KR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TO-BE</a:t>
              </a:r>
              <a:r>
                <a:rPr kumimoji="1" lang="ko-KR" altLang="en-US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간에 </a:t>
              </a:r>
              <a:r>
                <a:rPr kumimoji="1" lang="ko-KR" altLang="en-US" sz="1200" spc="-5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명확히 매핑이 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가능</a:t>
              </a:r>
              <a:r>
                <a:rPr kumimoji="1" lang="ko-KR" altLang="en-US" sz="1200" b="0" i="0" u="none" strike="noStrike" kern="1200" cap="none" spc="-50" normalizeH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 </a:t>
              </a:r>
              <a:endParaRPr kumimoji="1" lang="en-US" altLang="ko-KR" sz="1200" b="0" i="0" u="none" strike="noStrike" kern="1200" cap="none" spc="-5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8BD33506-92D6-4C82-9005-D3EA4E185BA4}"/>
                </a:ext>
              </a:extLst>
            </p:cNvPr>
            <p:cNvSpPr/>
            <p:nvPr/>
          </p:nvSpPr>
          <p:spPr>
            <a:xfrm>
              <a:off x="376813" y="5065978"/>
              <a:ext cx="627261" cy="86385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kern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/>
                      </a:gs>
                    </a:gsLst>
                    <a:lin ang="0" scaled="1"/>
                  </a:gra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전제</a:t>
              </a:r>
              <a:endParaRPr kumimoji="1" lang="en-US" altLang="ko-KR" sz="1300" kern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kern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/>
                      </a:gs>
                    </a:gsLst>
                    <a:lin ang="0" scaled="1"/>
                  </a:gra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조건</a:t>
              </a:r>
              <a:endParaRPr kumimoji="1" lang="ko-KR" altLang="en-US" sz="1300" b="0" i="0" u="none" strike="noStrike" kern="0" cap="none" spc="0" normalizeH="0" baseline="0" noProof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endParaRPr>
            </a:p>
          </p:txBody>
        </p:sp>
      </p:grpSp>
      <p:sp>
        <p:nvSpPr>
          <p:cNvPr id="62" name="아래쪽 화살표 89">
            <a:extLst>
              <a:ext uri="{FF2B5EF4-FFF2-40B4-BE49-F238E27FC236}">
                <a16:creationId xmlns:a16="http://schemas.microsoft.com/office/drawing/2014/main" id="{76CA4740-1F3B-4B6A-B406-D0D83DED1B78}"/>
              </a:ext>
            </a:extLst>
          </p:cNvPr>
          <p:cNvSpPr/>
          <p:nvPr/>
        </p:nvSpPr>
        <p:spPr bwMode="auto">
          <a:xfrm>
            <a:off x="8423687" y="4284547"/>
            <a:ext cx="302179" cy="21122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9934F7-88C0-4E52-82C3-0E816C34174F}"/>
              </a:ext>
            </a:extLst>
          </p:cNvPr>
          <p:cNvSpPr/>
          <p:nvPr/>
        </p:nvSpPr>
        <p:spPr bwMode="auto">
          <a:xfrm>
            <a:off x="8438711" y="4659375"/>
            <a:ext cx="608673" cy="526554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트랜잭션 </a:t>
            </a:r>
            <a:r>
              <a:rPr kumimoji="1" lang="ko-KR" altLang="en-US" sz="110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1" lang="ko-KR" altLang="en-US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처리 결과</a:t>
            </a:r>
            <a:endParaRPr kumimoji="1" lang="en-US" altLang="ko-KR" sz="1100" dirty="0" smtClean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4" name="아래쪽 화살표 89">
            <a:extLst>
              <a:ext uri="{FF2B5EF4-FFF2-40B4-BE49-F238E27FC236}">
                <a16:creationId xmlns:a16="http://schemas.microsoft.com/office/drawing/2014/main" id="{76CA4740-1F3B-4B6A-B406-D0D83DED1B78}"/>
              </a:ext>
            </a:extLst>
          </p:cNvPr>
          <p:cNvSpPr/>
          <p:nvPr/>
        </p:nvSpPr>
        <p:spPr bwMode="auto">
          <a:xfrm>
            <a:off x="8423687" y="3404601"/>
            <a:ext cx="302179" cy="21122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8" name="꺾인 연결선 7"/>
          <p:cNvCxnSpPr>
            <a:endCxn id="95" idx="2"/>
          </p:cNvCxnSpPr>
          <p:nvPr/>
        </p:nvCxnSpPr>
        <p:spPr>
          <a:xfrm rot="5400000" flipH="1" flipV="1">
            <a:off x="5778234" y="4383648"/>
            <a:ext cx="377258" cy="5236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86" idx="3"/>
            <a:endCxn id="95" idx="0"/>
          </p:cNvCxnSpPr>
          <p:nvPr/>
        </p:nvCxnSpPr>
        <p:spPr>
          <a:xfrm>
            <a:off x="5964246" y="3375565"/>
            <a:ext cx="5235" cy="27577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16ECF61-A8B7-459E-AED1-3EE4C57C636B}"/>
              </a:ext>
            </a:extLst>
          </p:cNvPr>
          <p:cNvGrpSpPr/>
          <p:nvPr/>
        </p:nvGrpSpPr>
        <p:grpSpPr>
          <a:xfrm>
            <a:off x="376813" y="4919858"/>
            <a:ext cx="4355242" cy="631858"/>
            <a:chOff x="429760" y="1988840"/>
            <a:chExt cx="4815039" cy="70531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5FF86DD-EEEC-42C3-8782-7410C1B302B0}"/>
                </a:ext>
              </a:extLst>
            </p:cNvPr>
            <p:cNvSpPr/>
            <p:nvPr/>
          </p:nvSpPr>
          <p:spPr bwMode="auto">
            <a:xfrm>
              <a:off x="1107245" y="1988840"/>
              <a:ext cx="4137554" cy="7053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5888" marR="0" lvl="1" indent="-115888" algn="l" defTabSz="1584325" rtl="0" eaLnBrk="1" fontAlgn="base" latinLnBrk="0" hangingPunct="1">
                <a:lnSpc>
                  <a:spcPct val="104000"/>
                </a:lnSpc>
                <a:spcBef>
                  <a:spcPts val="200"/>
                </a:spcBef>
                <a:spcAft>
                  <a:spcPts val="200"/>
                </a:spcAft>
                <a:buClr>
                  <a:prstClr val="black">
                    <a:lumMod val="65000"/>
                    <a:lumOff val="35000"/>
                  </a:prstClr>
                </a:buClr>
                <a:buSzPct val="80000"/>
                <a:buFontTx/>
                <a:buChar char="•"/>
                <a:tabLst>
                  <a:tab pos="5646021" algn="l"/>
                </a:tabLst>
                <a:defRPr/>
              </a:pP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주요 입력</a:t>
              </a:r>
              <a:r>
                <a:rPr kumimoji="1" lang="en-US" altLang="ko-KR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(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트랜잭션</a:t>
              </a:r>
              <a:r>
                <a:rPr kumimoji="1" lang="en-US" altLang="ko-KR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)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 </a:t>
              </a:r>
              <a:r>
                <a:rPr kumimoji="1" lang="ko-KR" altLang="en-US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화면</a:t>
              </a:r>
              <a:r>
                <a:rPr kumimoji="1" lang="ko-KR" altLang="en-US" sz="1200" b="0" i="0" u="none" strike="noStrike" kern="1200" cap="none" spc="-50" normalizeH="0" baseline="0" noProof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에 대해 </a:t>
              </a:r>
              <a:r>
                <a:rPr kumimoji="1" lang="en-US" altLang="ko-KR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To-Be</a:t>
              </a:r>
              <a:r>
                <a:rPr kumimoji="1" lang="ko-KR" altLang="en-US" sz="1200" spc="-5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  <a:cs typeface="Arial" panose="020B0604020202020204" pitchFamily="34" charset="0"/>
                </a:rPr>
                <a:t>에 논리 누락없이 잘 반영되었는지 확인</a:t>
              </a:r>
              <a:endParaRPr kumimoji="1" lang="ko-KR" altLang="en-US" sz="1200" b="0" i="0" u="none" strike="noStrike" kern="1200" cap="none" spc="-50" normalizeH="0" baseline="0" noProof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26BD9C-BFC6-4376-8769-3275C5FDBEBC}"/>
                </a:ext>
              </a:extLst>
            </p:cNvPr>
            <p:cNvSpPr/>
            <p:nvPr/>
          </p:nvSpPr>
          <p:spPr>
            <a:xfrm>
              <a:off x="429760" y="1988842"/>
              <a:ext cx="693483" cy="705314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300" b="0" i="0" u="none" strike="noStrike" kern="0" cap="none" spc="0" normalizeH="0" baseline="0" noProof="0" dirty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/>
                      </a:gs>
                    </a:gsLst>
                    <a:lin ang="0" scaled="1"/>
                  </a:gradFill>
                  <a:effectLst/>
                  <a:uLnTx/>
                  <a:uFillTx/>
                  <a:latin typeface="현대하모니 M" panose="02020603020101020101" pitchFamily="18" charset="-127"/>
                  <a:ea typeface="현대하모니 M" panose="02020603020101020101" pitchFamily="18" charset="-127"/>
                  <a:cs typeface="+mn-cs"/>
                </a:rPr>
                <a:t>테스트 </a:t>
              </a:r>
              <a:r>
                <a:rPr kumimoji="1" lang="ko-KR" altLang="en-US" sz="1300" kern="0" dirty="0" smtClean="0">
                  <a:ln>
                    <a:solidFill>
                      <a:prstClr val="white">
                        <a:lumMod val="85000"/>
                        <a:alpha val="0"/>
                      </a:prstClr>
                    </a:solidFill>
                  </a:ln>
                  <a:gradFill>
                    <a:gsLst>
                      <a:gs pos="100000">
                        <a:prstClr val="white"/>
                      </a:gs>
                      <a:gs pos="0">
                        <a:prstClr val="white"/>
                      </a:gs>
                    </a:gsLst>
                    <a:lin ang="0" scaled="1"/>
                  </a:gra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목표</a:t>
              </a:r>
              <a:endParaRPr kumimoji="1" lang="ko-KR" altLang="en-US" sz="1300" b="0" i="0" u="none" strike="noStrike" kern="0" cap="none" spc="0" normalizeH="0" baseline="0" noProof="0" dirty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2110154" y="4522898"/>
            <a:ext cx="1239715" cy="263277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 35">
            <a:extLst>
              <a:ext uri="{FF2B5EF4-FFF2-40B4-BE49-F238E27FC236}">
                <a16:creationId xmlns:a16="http://schemas.microsoft.com/office/drawing/2014/main" id="{665D6F48-FE45-4FE5-853D-ADEB1EBEA286}"/>
              </a:ext>
            </a:extLst>
          </p:cNvPr>
          <p:cNvSpPr/>
          <p:nvPr/>
        </p:nvSpPr>
        <p:spPr>
          <a:xfrm>
            <a:off x="6709635" y="4591196"/>
            <a:ext cx="1080449" cy="561560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53DC28-6656-4512-9A8D-30633A604DB3}"/>
              </a:ext>
            </a:extLst>
          </p:cNvPr>
          <p:cNvSpPr/>
          <p:nvPr/>
        </p:nvSpPr>
        <p:spPr bwMode="auto">
          <a:xfrm>
            <a:off x="6877598" y="4666618"/>
            <a:ext cx="724479" cy="520403"/>
          </a:xfrm>
          <a:prstGeom prst="rect">
            <a:avLst/>
          </a:prstGeom>
          <a:noFill/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spcBef>
                <a:spcPts val="1000"/>
              </a:spcBef>
              <a:spcAft>
                <a:spcPct val="0"/>
              </a:spcAft>
              <a:defRPr/>
            </a:pPr>
            <a:r>
              <a:rPr kumimoji="1" lang="en-US" altLang="ko-KR" sz="11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D-0 </a:t>
            </a:r>
            <a:r>
              <a:rPr kumimoji="1" lang="ko-KR" altLang="en-US" sz="11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이행 데이터</a:t>
            </a:r>
            <a:endParaRPr kumimoji="1" lang="ko-KR" altLang="en-US" sz="11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23D10C2-3B72-46B9-9E6E-D59A712EE406}"/>
              </a:ext>
            </a:extLst>
          </p:cNvPr>
          <p:cNvCxnSpPr>
            <a:stCxn id="84" idx="4"/>
            <a:endCxn id="70" idx="2"/>
          </p:cNvCxnSpPr>
          <p:nvPr/>
        </p:nvCxnSpPr>
        <p:spPr>
          <a:xfrm>
            <a:off x="6504470" y="4862243"/>
            <a:ext cx="205165" cy="9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11EDF8-9799-4BB1-BF91-F59CD3BEB575}"/>
              </a:ext>
            </a:extLst>
          </p:cNvPr>
          <p:cNvSpPr/>
          <p:nvPr/>
        </p:nvSpPr>
        <p:spPr>
          <a:xfrm>
            <a:off x="6403584" y="4324212"/>
            <a:ext cx="982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algn="ctr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① </a:t>
            </a:r>
            <a:r>
              <a:rPr kumimoji="1" lang="ko-KR" altLang="en-US" sz="12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데이터 이행</a:t>
            </a:r>
            <a:endParaRPr kumimoji="1" lang="ko-KR" altLang="en-US" sz="12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576DD8A-FFD6-4974-B0E6-CCEAC72CA1B5}"/>
              </a:ext>
            </a:extLst>
          </p:cNvPr>
          <p:cNvCxnSpPr>
            <a:stCxn id="137" idx="2"/>
            <a:endCxn id="138" idx="0"/>
          </p:cNvCxnSpPr>
          <p:nvPr/>
        </p:nvCxnSpPr>
        <p:spPr>
          <a:xfrm flipH="1">
            <a:off x="7545491" y="5863016"/>
            <a:ext cx="6557" cy="2065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왼쪽/오른쪽 화살표 39"/>
          <p:cNvSpPr/>
          <p:nvPr/>
        </p:nvSpPr>
        <p:spPr>
          <a:xfrm>
            <a:off x="7844425" y="4786175"/>
            <a:ext cx="306931" cy="199063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283">
            <a:extLst>
              <a:ext uri="{FF2B5EF4-FFF2-40B4-BE49-F238E27FC236}">
                <a16:creationId xmlns:a16="http://schemas.microsoft.com/office/drawing/2014/main" id="{2FEC0F38-1EE8-4A15-A4A5-5E6031186542}"/>
              </a:ext>
            </a:extLst>
          </p:cNvPr>
          <p:cNvSpPr txBox="1"/>
          <p:nvPr/>
        </p:nvSpPr>
        <p:spPr>
          <a:xfrm>
            <a:off x="200025" y="777104"/>
            <a:ext cx="9478963" cy="565146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솔루션 도입 여부를 판단하였고 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</a:t>
            </a:r>
            <a:r>
              <a:rPr kumimoji="1" lang="ko-KR" altLang="en-US" sz="1600" spc="-40" dirty="0" err="1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미도입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결정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),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판단 결과에 따라 ① 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대상 후보 화면 도출 및 수행 방안 논의 → ② 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“MDT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구축</a:t>
            </a:r>
            <a:r>
              <a:rPr kumimoji="1" lang="ko-KR" altLang="en-US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→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③ 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수행 으로 이어지는 추진 일정을 마련하였습니다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endParaRPr kumimoji="1" lang="ko-KR" altLang="en-US" sz="1600" b="0" i="0" u="none" strike="noStrike" kern="1200" cap="none" spc="-40" normalizeH="0" baseline="0" noProof="0" dirty="0">
              <a:ln>
                <a:solidFill>
                  <a:srgbClr val="184183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II.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추진 일정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4048B1-702A-46C4-8998-9C2F4C6CEA35}"/>
              </a:ext>
            </a:extLst>
          </p:cNvPr>
          <p:cNvSpPr/>
          <p:nvPr/>
        </p:nvSpPr>
        <p:spPr bwMode="auto">
          <a:xfrm>
            <a:off x="205618" y="1536609"/>
            <a:ext cx="9473369" cy="33532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36A58AE-2A5A-4597-951D-F9C35D51C426}"/>
              </a:ext>
            </a:extLst>
          </p:cNvPr>
          <p:cNvSpPr/>
          <p:nvPr/>
        </p:nvSpPr>
        <p:spPr bwMode="auto">
          <a:xfrm>
            <a:off x="205618" y="1881189"/>
            <a:ext cx="9473369" cy="19364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27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859EB27B-146F-4EF6-9A42-F673EF2655C5}"/>
              </a:ext>
            </a:extLst>
          </p:cNvPr>
          <p:cNvSpPr/>
          <p:nvPr/>
        </p:nvSpPr>
        <p:spPr>
          <a:xfrm>
            <a:off x="2819065" y="1595103"/>
            <a:ext cx="4086775" cy="21833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</a:t>
            </a:r>
            <a:r>
              <a:rPr kumimoji="1" lang="ko-KR" altLang="en-US" sz="1400" kern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추진 일정</a:t>
            </a:r>
            <a:endParaRPr kumimoji="1" lang="ko-KR" altLang="en-US" sz="1400" b="0" i="0" u="none" strike="noStrike" kern="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85506" y="2403642"/>
            <a:ext cx="9113602" cy="296233"/>
            <a:chOff x="509796" y="2066291"/>
            <a:chExt cx="6468054" cy="296233"/>
          </a:xfrm>
        </p:grpSpPr>
        <p:grpSp>
          <p:nvGrpSpPr>
            <p:cNvPr id="2" name="그룹 1"/>
            <p:cNvGrpSpPr/>
            <p:nvPr/>
          </p:nvGrpSpPr>
          <p:grpSpPr>
            <a:xfrm>
              <a:off x="509796" y="2066291"/>
              <a:ext cx="1708956" cy="296233"/>
              <a:chOff x="509796" y="2066291"/>
              <a:chExt cx="1708956" cy="296233"/>
            </a:xfrm>
          </p:grpSpPr>
          <p:sp>
            <p:nvSpPr>
              <p:cNvPr id="91" name="오각형 173">
                <a:extLst>
                  <a:ext uri="{FF2B5EF4-FFF2-40B4-BE49-F238E27FC236}">
                    <a16:creationId xmlns:a16="http://schemas.microsoft.com/office/drawing/2014/main" id="{2BBA1334-4FD4-43CD-AE65-6A2C7C4BC056}"/>
                  </a:ext>
                </a:extLst>
              </p:cNvPr>
              <p:cNvSpPr/>
              <p:nvPr/>
            </p:nvSpPr>
            <p:spPr>
              <a:xfrm>
                <a:off x="509796" y="2066291"/>
                <a:ext cx="1708956" cy="296233"/>
              </a:xfrm>
              <a:prstGeom prst="homePlate">
                <a:avLst/>
              </a:prstGeom>
              <a:solidFill>
                <a:schemeClr val="accent1">
                  <a:lumMod val="90000"/>
                </a:schemeClr>
              </a:solidFill>
              <a:ln w="19050" cap="flat" cmpd="sng" algn="ctr">
                <a:solidFill>
                  <a:srgbClr val="F0F0F0"/>
                </a:solidFill>
                <a:prstDash val="solid"/>
              </a:ln>
              <a:effectLst/>
            </p:spPr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M"/>
                  <a:ea typeface="현대하모니 M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502809C-ED0D-4FF0-B8D0-6A4D32277DE3}"/>
                  </a:ext>
                </a:extLst>
              </p:cNvPr>
              <p:cNvSpPr txBox="1"/>
              <p:nvPr/>
            </p:nvSpPr>
            <p:spPr>
              <a:xfrm>
                <a:off x="806656" y="2084750"/>
                <a:ext cx="1139357" cy="25931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rPr>
                  <a:t>설계</a:t>
                </a:r>
                <a:r>
                  <a:rPr kumimoji="1" lang="en-US" altLang="ko-KR" sz="11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rPr>
                  <a:t> </a:t>
                </a:r>
                <a:r>
                  <a:rPr kumimoji="1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현대하모니 M" panose="02020603020101020101" pitchFamily="18" charset="-127"/>
                    <a:ea typeface="현대하모니 M" panose="02020603020101020101" pitchFamily="18" charset="-127"/>
                    <a:cs typeface="+mn-cs"/>
                  </a:rPr>
                  <a:t>단계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2112141" y="2066293"/>
              <a:ext cx="2735067" cy="296231"/>
              <a:chOff x="2094385" y="2066293"/>
              <a:chExt cx="6444778" cy="296231"/>
            </a:xfrm>
          </p:grpSpPr>
          <p:sp>
            <p:nvSpPr>
              <p:cNvPr id="93" name="갈매기형 수장 185">
                <a:extLst>
                  <a:ext uri="{FF2B5EF4-FFF2-40B4-BE49-F238E27FC236}">
                    <a16:creationId xmlns:a16="http://schemas.microsoft.com/office/drawing/2014/main" id="{2507D522-AE34-4E34-98E6-9CF3CAEECCFD}"/>
                  </a:ext>
                </a:extLst>
              </p:cNvPr>
              <p:cNvSpPr/>
              <p:nvPr/>
            </p:nvSpPr>
            <p:spPr>
              <a:xfrm>
                <a:off x="2094385" y="2066293"/>
                <a:ext cx="6444778" cy="296231"/>
              </a:xfrm>
              <a:prstGeom prst="chevron">
                <a:avLst/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solidFill>
                  <a:srgbClr val="F0F0F0"/>
                </a:solidFill>
                <a:prstDash val="solid"/>
              </a:ln>
              <a:effectLst/>
            </p:spPr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M"/>
                  <a:ea typeface="현대하모니 M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2FD79AA-BDAA-4234-8ABD-83F8E8168222}"/>
                  </a:ext>
                </a:extLst>
              </p:cNvPr>
              <p:cNvSpPr txBox="1"/>
              <p:nvPr/>
            </p:nvSpPr>
            <p:spPr>
              <a:xfrm>
                <a:off x="5048910" y="2134806"/>
                <a:ext cx="637234" cy="159204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lvl="0"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1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구현</a:t>
                </a:r>
                <a:r>
                  <a:rPr kumimoji="1" lang="en-US" altLang="ko-KR" sz="11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 </a:t>
                </a:r>
                <a:r>
                  <a:rPr kumimoji="1" lang="ko-KR" altLang="en-US" sz="11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</a:rPr>
                  <a:t>단계</a:t>
                </a: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4740763" y="2066293"/>
              <a:ext cx="2237087" cy="296231"/>
              <a:chOff x="2094385" y="2066293"/>
              <a:chExt cx="6444778" cy="296231"/>
            </a:xfrm>
          </p:grpSpPr>
          <p:sp>
            <p:nvSpPr>
              <p:cNvPr id="98" name="갈매기형 수장 185">
                <a:extLst>
                  <a:ext uri="{FF2B5EF4-FFF2-40B4-BE49-F238E27FC236}">
                    <a16:creationId xmlns:a16="http://schemas.microsoft.com/office/drawing/2014/main" id="{2507D522-AE34-4E34-98E6-9CF3CAEECCFD}"/>
                  </a:ext>
                </a:extLst>
              </p:cNvPr>
              <p:cNvSpPr/>
              <p:nvPr/>
            </p:nvSpPr>
            <p:spPr>
              <a:xfrm>
                <a:off x="2094385" y="2066293"/>
                <a:ext cx="6444778" cy="296231"/>
              </a:xfrm>
              <a:prstGeom prst="chevron">
                <a:avLst/>
              </a:prstGeom>
              <a:solidFill>
                <a:schemeClr val="accent1">
                  <a:lumMod val="50000"/>
                </a:schemeClr>
              </a:solidFill>
              <a:ln w="19050" cap="flat" cmpd="sng" algn="ctr">
                <a:solidFill>
                  <a:srgbClr val="F0F0F0"/>
                </a:solidFill>
                <a:prstDash val="solid"/>
              </a:ln>
              <a:effectLst/>
            </p:spPr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현대하모니 M"/>
                  <a:ea typeface="현대하모니 M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FD79AA-BDAA-4234-8ABD-83F8E8168222}"/>
                  </a:ext>
                </a:extLst>
              </p:cNvPr>
              <p:cNvSpPr txBox="1"/>
              <p:nvPr/>
            </p:nvSpPr>
            <p:spPr>
              <a:xfrm>
                <a:off x="5048910" y="2134806"/>
                <a:ext cx="637234" cy="159204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현대하모니 M"/>
                    <a:ea typeface="현대하모니 M"/>
                    <a:cs typeface="+mn-cs"/>
                  </a:rPr>
                  <a:t>테스트 단계</a:t>
                </a:r>
              </a:p>
            </p:txBody>
          </p:sp>
        </p:grp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E76420C9-9CD0-45F7-B7AD-8A62016B3589}"/>
              </a:ext>
            </a:extLst>
          </p:cNvPr>
          <p:cNvSpPr txBox="1"/>
          <p:nvPr/>
        </p:nvSpPr>
        <p:spPr>
          <a:xfrm>
            <a:off x="313250" y="2051240"/>
            <a:ext cx="674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57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-40" normalizeH="0" baseline="0" noProof="0" dirty="0" smtClean="0">
                <a:ln>
                  <a:solidFill>
                    <a:srgbClr val="A5A5A5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2022.09</a:t>
            </a:r>
            <a:endParaRPr kumimoji="1" lang="en-US" altLang="ko-KR" sz="1100" b="0" i="0" u="none" strike="noStrike" kern="1200" cap="none" spc="-40" normalizeH="0" baseline="0" noProof="0" dirty="0">
              <a:ln>
                <a:solidFill>
                  <a:srgbClr val="A5A5A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58961D2-08D9-4F07-8A63-C9AC29C7A5E4}"/>
              </a:ext>
            </a:extLst>
          </p:cNvPr>
          <p:cNvSpPr txBox="1"/>
          <p:nvPr/>
        </p:nvSpPr>
        <p:spPr>
          <a:xfrm>
            <a:off x="7845034" y="2051240"/>
            <a:ext cx="674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57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-40" normalizeH="0" baseline="0" noProof="0" dirty="0" smtClean="0">
                <a:ln>
                  <a:solidFill>
                    <a:srgbClr val="A5A5A5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2024.01</a:t>
            </a:r>
            <a:endParaRPr kumimoji="1" lang="en-US" altLang="ko-KR" sz="1100" b="0" i="0" u="none" strike="noStrike" kern="1200" cap="none" spc="-40" normalizeH="0" baseline="0" noProof="0" dirty="0">
              <a:ln>
                <a:solidFill>
                  <a:srgbClr val="A5A5A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58961D2-08D9-4F07-8A63-C9AC29C7A5E4}"/>
              </a:ext>
            </a:extLst>
          </p:cNvPr>
          <p:cNvSpPr txBox="1"/>
          <p:nvPr/>
        </p:nvSpPr>
        <p:spPr>
          <a:xfrm>
            <a:off x="8900845" y="2051240"/>
            <a:ext cx="674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57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-40" normalizeH="0" baseline="0" noProof="0" dirty="0" smtClean="0">
                <a:ln>
                  <a:solidFill>
                    <a:srgbClr val="A5A5A5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2024.03</a:t>
            </a:r>
            <a:endParaRPr kumimoji="1" lang="en-US" altLang="ko-KR" sz="1100" b="0" i="0" u="none" strike="noStrike" kern="1200" cap="none" spc="-40" normalizeH="0" baseline="0" noProof="0" dirty="0">
              <a:ln>
                <a:solidFill>
                  <a:srgbClr val="A5A5A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ECF0ACA1-5F7C-4D03-99BC-3C9E204AA28C}"/>
              </a:ext>
            </a:extLst>
          </p:cNvPr>
          <p:cNvCxnSpPr/>
          <p:nvPr/>
        </p:nvCxnSpPr>
        <p:spPr>
          <a:xfrm>
            <a:off x="415925" y="2328300"/>
            <a:ext cx="9072000" cy="0"/>
          </a:xfrm>
          <a:prstGeom prst="line">
            <a:avLst/>
          </a:prstGeom>
          <a:ln w="22225" cmpd="sng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59DF2988-1C6D-4100-B3E1-2DBC065355AC}"/>
              </a:ext>
            </a:extLst>
          </p:cNvPr>
          <p:cNvSpPr/>
          <p:nvPr/>
        </p:nvSpPr>
        <p:spPr>
          <a:xfrm>
            <a:off x="350688" y="2271416"/>
            <a:ext cx="109610" cy="113768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outerShdw dist="50800" dir="2700000" sx="88000" sy="88000" algn="tl" rotWithShape="0">
              <a:schemeClr val="tx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0" tIns="45590" rIns="91180" bIns="45590" anchor="ctr"/>
          <a:lstStyle/>
          <a:p>
            <a:pPr marL="0" marR="0" lvl="0" indent="0" algn="ctr" defTabSz="81713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53" b="0" i="0" u="none" strike="noStrike" kern="1200" cap="none" spc="0" normalizeH="0" baseline="0" noProof="0">
              <a:ln w="1270">
                <a:solidFill>
                  <a:srgbClr val="A5A5A5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CB6498B2-49D9-4CC5-A763-E04A87BD9990}"/>
              </a:ext>
            </a:extLst>
          </p:cNvPr>
          <p:cNvSpPr/>
          <p:nvPr/>
        </p:nvSpPr>
        <p:spPr>
          <a:xfrm>
            <a:off x="2588016" y="2271416"/>
            <a:ext cx="109610" cy="113768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outerShdw dist="50800" dir="2700000" sx="88000" sy="88000" algn="tl" rotWithShape="0">
              <a:schemeClr val="tx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0" tIns="45590" rIns="91180" bIns="45590" anchor="ctr"/>
          <a:lstStyle/>
          <a:p>
            <a:pPr marL="0" marR="0" lvl="0" indent="0" algn="ctr" defTabSz="81713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53" b="0" i="0" u="none" strike="noStrike" kern="1200" cap="none" spc="0" normalizeH="0" baseline="0" noProof="0">
              <a:ln w="1270">
                <a:solidFill>
                  <a:srgbClr val="A5A5A5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39D5657-E0ED-4E84-9DCC-00E975220C64}"/>
              </a:ext>
            </a:extLst>
          </p:cNvPr>
          <p:cNvSpPr/>
          <p:nvPr/>
        </p:nvSpPr>
        <p:spPr>
          <a:xfrm>
            <a:off x="6260919" y="2271416"/>
            <a:ext cx="109610" cy="113768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outerShdw dist="50800" dir="2700000" sx="88000" sy="88000" algn="tl" rotWithShape="0">
              <a:schemeClr val="tx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0" tIns="45590" rIns="91180" bIns="45590" anchor="ctr"/>
          <a:lstStyle/>
          <a:p>
            <a:pPr marL="0" marR="0" lvl="0" indent="0" algn="ctr" defTabSz="81713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53" b="0" i="0" u="none" strike="noStrike" kern="1200" cap="none" spc="0" normalizeH="0" baseline="0" noProof="0">
              <a:ln w="1270">
                <a:solidFill>
                  <a:srgbClr val="A5A5A5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DDBEF2C-5A21-4B83-BE1C-5DDCD293C4A1}"/>
              </a:ext>
            </a:extLst>
          </p:cNvPr>
          <p:cNvSpPr/>
          <p:nvPr/>
        </p:nvSpPr>
        <p:spPr>
          <a:xfrm>
            <a:off x="8129245" y="2271416"/>
            <a:ext cx="109610" cy="113768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 w="19050">
            <a:solidFill>
              <a:schemeClr val="bg1"/>
            </a:solidFill>
          </a:ln>
          <a:effectLst>
            <a:outerShdw dist="50800" dir="2700000" sx="88000" sy="88000" algn="tl" rotWithShape="0">
              <a:schemeClr val="tx1">
                <a:alpha val="5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180" tIns="45590" rIns="91180" bIns="45590" anchor="ctr"/>
          <a:lstStyle/>
          <a:p>
            <a:pPr marL="0" marR="0" lvl="0" indent="0" algn="ctr" defTabSz="81713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53" b="0" i="0" u="none" strike="noStrike" kern="1200" cap="none" spc="0" normalizeH="0" baseline="0" noProof="0">
              <a:ln w="1270">
                <a:solidFill>
                  <a:srgbClr val="A5A5A5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76420C9-9CD0-45F7-B7AD-8A62016B3589}"/>
              </a:ext>
            </a:extLst>
          </p:cNvPr>
          <p:cNvSpPr txBox="1"/>
          <p:nvPr/>
        </p:nvSpPr>
        <p:spPr>
          <a:xfrm>
            <a:off x="2341061" y="2051240"/>
            <a:ext cx="674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57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-40" normalizeH="0" baseline="0" noProof="0" dirty="0" smtClean="0">
                <a:ln>
                  <a:solidFill>
                    <a:srgbClr val="A5A5A5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2023.01</a:t>
            </a:r>
            <a:endParaRPr kumimoji="1" lang="en-US" altLang="ko-KR" sz="1100" b="0" i="0" u="none" strike="noStrike" kern="1200" cap="none" spc="-40" normalizeH="0" baseline="0" noProof="0" dirty="0">
              <a:ln>
                <a:solidFill>
                  <a:srgbClr val="A5A5A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CD9EA8A-4E24-446B-9FAE-CE214E474F4B}"/>
              </a:ext>
            </a:extLst>
          </p:cNvPr>
          <p:cNvSpPr txBox="1"/>
          <p:nvPr/>
        </p:nvSpPr>
        <p:spPr>
          <a:xfrm>
            <a:off x="5983144" y="2051240"/>
            <a:ext cx="674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5786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-40" normalizeH="0" baseline="0" noProof="0" dirty="0" smtClean="0">
                <a:ln>
                  <a:solidFill>
                    <a:srgbClr val="A5A5A5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2023.08</a:t>
            </a:r>
            <a:endParaRPr kumimoji="1" lang="en-US" altLang="ko-KR" sz="1100" b="0" i="0" u="none" strike="noStrike" kern="1200" cap="none" spc="-40" normalizeH="0" baseline="0" noProof="0" dirty="0">
              <a:ln>
                <a:solidFill>
                  <a:srgbClr val="A5A5A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88" name="모서리가 둥근 직사각형 68">
            <a:extLst>
              <a:ext uri="{FF2B5EF4-FFF2-40B4-BE49-F238E27FC236}">
                <a16:creationId xmlns:a16="http://schemas.microsoft.com/office/drawing/2014/main" id="{6E1EA866-0207-4088-9CE7-6994CAA28EFC}"/>
              </a:ext>
            </a:extLst>
          </p:cNvPr>
          <p:cNvSpPr/>
          <p:nvPr/>
        </p:nvSpPr>
        <p:spPr>
          <a:xfrm>
            <a:off x="6260919" y="2738236"/>
            <a:ext cx="704368" cy="238363"/>
          </a:xfrm>
          <a:prstGeom prst="roundRect">
            <a:avLst/>
          </a:prstGeom>
          <a:solidFill>
            <a:srgbClr val="00448D"/>
          </a:solidFill>
          <a:ln>
            <a:solidFill>
              <a:srgbClr val="00448D"/>
            </a:solidFill>
          </a:ln>
        </p:spPr>
        <p:txBody>
          <a:bodyPr wrap="square" lIns="36000" tIns="0" rIns="3600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-100" normalizeH="0" baseline="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MDT 1</a:t>
            </a:r>
            <a:r>
              <a:rPr kumimoji="1" lang="ko-KR" altLang="en-US" sz="1400" b="0" i="0" u="none" strike="noStrike" kern="1200" cap="none" spc="-100" normalizeH="0" baseline="0" noProof="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</a:t>
            </a:r>
          </a:p>
        </p:txBody>
      </p:sp>
      <p:sp>
        <p:nvSpPr>
          <p:cNvPr id="189" name="모서리가 둥근 직사각형 69">
            <a:extLst>
              <a:ext uri="{FF2B5EF4-FFF2-40B4-BE49-F238E27FC236}">
                <a16:creationId xmlns:a16="http://schemas.microsoft.com/office/drawing/2014/main" id="{627BB9F7-BC28-479A-8709-DC1858173B31}"/>
              </a:ext>
            </a:extLst>
          </p:cNvPr>
          <p:cNvSpPr/>
          <p:nvPr/>
        </p:nvSpPr>
        <p:spPr>
          <a:xfrm>
            <a:off x="7658650" y="2738236"/>
            <a:ext cx="704368" cy="238363"/>
          </a:xfrm>
          <a:prstGeom prst="roundRect">
            <a:avLst/>
          </a:prstGeom>
          <a:solidFill>
            <a:srgbClr val="00448D"/>
          </a:solidFill>
          <a:ln>
            <a:solidFill>
              <a:srgbClr val="00448D"/>
            </a:solidFill>
          </a:ln>
        </p:spPr>
        <p:txBody>
          <a:bodyPr wrap="square" lIns="36000" tIns="0" rIns="3600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-100" normalizeH="0" baseline="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MDT 2</a:t>
            </a:r>
            <a:r>
              <a:rPr kumimoji="1" lang="ko-KR" altLang="en-US" sz="1400" b="0" i="0" u="none" strike="noStrike" kern="1200" cap="none" spc="-100" normalizeH="0" baseline="0" noProof="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차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04508706-DEE6-4D10-81AE-DC624D5C776C}"/>
              </a:ext>
            </a:extLst>
          </p:cNvPr>
          <p:cNvSpPr/>
          <p:nvPr/>
        </p:nvSpPr>
        <p:spPr>
          <a:xfrm>
            <a:off x="6179069" y="2960533"/>
            <a:ext cx="1304245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marR="0" lvl="1" indent="-115888" algn="l" defTabSz="1584325" rtl="0" eaLnBrk="1" fontAlgn="base" latinLnBrk="0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Tx/>
              <a:buChar char="•"/>
              <a:tabLst>
                <a:tab pos="5646021" algn="l"/>
              </a:tabLst>
              <a:defRPr/>
            </a:pPr>
            <a:r>
              <a:rPr kumimoji="1" lang="en-US" altLang="ko-KR" sz="11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MDT </a:t>
            </a:r>
            <a:r>
              <a:rPr kumimoji="1" lang="ko-KR" altLang="en-US" sz="1100" spc="-5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시스템에 대한 기술적 검증</a:t>
            </a:r>
            <a:endParaRPr kumimoji="1" lang="en-US" altLang="ko-KR" sz="1100" b="0" i="0" u="none" strike="noStrike" kern="1200" cap="none" spc="-50" normalizeH="0" baseline="0" noProof="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E5F6E2F-2564-4691-AF7C-36A047ADA36C}"/>
              </a:ext>
            </a:extLst>
          </p:cNvPr>
          <p:cNvSpPr/>
          <p:nvPr/>
        </p:nvSpPr>
        <p:spPr>
          <a:xfrm>
            <a:off x="7658650" y="2983992"/>
            <a:ext cx="1660484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marR="0" lvl="1" indent="-115888" algn="l" defTabSz="1584325" rtl="0" eaLnBrk="1" fontAlgn="base" latinLnBrk="0" hangingPunct="1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80000"/>
              <a:buFontTx/>
              <a:buChar char="•"/>
              <a:tabLst>
                <a:tab pos="5646021" algn="l"/>
              </a:tabLst>
              <a:defRPr/>
            </a:pPr>
            <a:r>
              <a:rPr kumimoji="1" lang="ko-KR" altLang="en-US" sz="1100" b="0" i="0" u="none" strike="noStrike" kern="1200" cap="none" spc="-15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주요 단위 기능에  대해  일간 발생한 </a:t>
            </a:r>
            <a:r>
              <a:rPr kumimoji="1" lang="ko-KR" altLang="en-US" sz="1100" b="0" i="0" u="none" strike="noStrike" kern="1200" cap="none" spc="-150" normalizeH="0" baseline="0" noProof="0" dirty="0" err="1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실데이터</a:t>
            </a:r>
            <a:r>
              <a:rPr kumimoji="1" lang="ko-KR" altLang="en-US" sz="1100" b="0" i="0" u="none" strike="noStrike" kern="1200" cap="none" spc="-15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 검증</a:t>
            </a:r>
            <a:endParaRPr kumimoji="1" lang="ko-KR" altLang="en-US" sz="1100" b="0" i="0" u="none" strike="noStrike" kern="1200" cap="none" spc="-150" normalizeH="0" baseline="0" noProof="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2" name="모서리가 둥근 직사각형 68">
            <a:extLst>
              <a:ext uri="{FF2B5EF4-FFF2-40B4-BE49-F238E27FC236}">
                <a16:creationId xmlns:a16="http://schemas.microsoft.com/office/drawing/2014/main" id="{6E1EA866-0207-4088-9CE7-6994CAA28EFC}"/>
              </a:ext>
            </a:extLst>
          </p:cNvPr>
          <p:cNvSpPr/>
          <p:nvPr/>
        </p:nvSpPr>
        <p:spPr>
          <a:xfrm>
            <a:off x="1722336" y="2738236"/>
            <a:ext cx="515455" cy="602218"/>
          </a:xfrm>
          <a:prstGeom prst="roundRect">
            <a:avLst/>
          </a:prstGeom>
          <a:solidFill>
            <a:srgbClr val="CEDEFE"/>
          </a:solidFill>
          <a:ln>
            <a:solidFill>
              <a:srgbClr val="00448D"/>
            </a:solidFill>
          </a:ln>
        </p:spPr>
        <p:txBody>
          <a:bodyPr wrap="square" lIns="36000" tIns="0" rIns="3600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기술 검증</a:t>
            </a:r>
            <a:r>
              <a:rPr kumimoji="1" lang="en-US" altLang="ko-KR" sz="1200" b="0" i="0" u="none" strike="noStrike" kern="1200" cap="none" spc="-100" normalizeH="0" baseline="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1</a:t>
            </a:r>
            <a:r>
              <a:rPr kumimoji="1" lang="ko-KR" altLang="en-US" sz="1200" b="0" i="0" u="none" strike="noStrike" kern="1200" cap="none" spc="-100" normalizeH="0" baseline="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단계</a:t>
            </a:r>
            <a:endParaRPr kumimoji="1" lang="ko-KR" altLang="en-US" sz="1200" b="0" i="0" u="none" strike="noStrike" kern="1200" cap="none" spc="-100" normalizeH="0" baseline="0" noProof="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5" name="모서리가 둥근 직사각형 68">
            <a:extLst>
              <a:ext uri="{FF2B5EF4-FFF2-40B4-BE49-F238E27FC236}">
                <a16:creationId xmlns:a16="http://schemas.microsoft.com/office/drawing/2014/main" id="{6E1EA866-0207-4088-9CE7-6994CAA28EFC}"/>
              </a:ext>
            </a:extLst>
          </p:cNvPr>
          <p:cNvSpPr/>
          <p:nvPr/>
        </p:nvSpPr>
        <p:spPr>
          <a:xfrm>
            <a:off x="3184523" y="2738236"/>
            <a:ext cx="507828" cy="602218"/>
          </a:xfrm>
          <a:prstGeom prst="roundRect">
            <a:avLst/>
          </a:prstGeom>
          <a:solidFill>
            <a:srgbClr val="CEDEFE"/>
          </a:solidFill>
          <a:ln>
            <a:solidFill>
              <a:srgbClr val="00448D"/>
            </a:solidFill>
          </a:ln>
        </p:spPr>
        <p:txBody>
          <a:bodyPr wrap="square" lIns="36000" tIns="0" rIns="3600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기술 검증</a:t>
            </a:r>
            <a:r>
              <a:rPr kumimoji="1" lang="en-US" altLang="ko-KR" sz="1200" b="0" i="0" u="none" strike="noStrike" kern="1200" cap="none" spc="-100" normalizeH="0" baseline="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2</a:t>
            </a:r>
            <a:r>
              <a:rPr kumimoji="1" lang="ko-KR" altLang="en-US" sz="1200" b="0" i="0" u="none" strike="noStrike" kern="1200" cap="none" spc="-100" normalizeH="0" baseline="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단계</a:t>
            </a:r>
            <a:endParaRPr kumimoji="1" lang="ko-KR" altLang="en-US" sz="1200" b="0" i="0" u="none" strike="noStrike" kern="1200" cap="none" spc="-100" normalizeH="0" baseline="0" noProof="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202" name="모서리가 둥근 직사각형 68">
            <a:extLst>
              <a:ext uri="{FF2B5EF4-FFF2-40B4-BE49-F238E27FC236}">
                <a16:creationId xmlns:a16="http://schemas.microsoft.com/office/drawing/2014/main" id="{6E1EA866-0207-4088-9CE7-6994CAA28EFC}"/>
              </a:ext>
            </a:extLst>
          </p:cNvPr>
          <p:cNvSpPr/>
          <p:nvPr/>
        </p:nvSpPr>
        <p:spPr>
          <a:xfrm>
            <a:off x="5060286" y="2738236"/>
            <a:ext cx="953161" cy="577212"/>
          </a:xfrm>
          <a:prstGeom prst="roundRect">
            <a:avLst/>
          </a:prstGeom>
          <a:solidFill>
            <a:srgbClr val="CEDEFE"/>
          </a:solidFill>
          <a:ln>
            <a:solidFill>
              <a:srgbClr val="00448D"/>
            </a:solidFill>
          </a:ln>
        </p:spPr>
        <p:txBody>
          <a:bodyPr wrap="square" lIns="36000" tIns="0" rIns="36000" bIns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spc="-10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MDT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spc="-10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시스템 </a:t>
            </a:r>
            <a:endParaRPr kumimoji="1" lang="en-US" altLang="ko-KR" sz="1200" spc="-100" noProof="0" dirty="0" smtClean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spc="-10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구축</a:t>
            </a:r>
            <a:endParaRPr kumimoji="1" lang="ko-KR" altLang="en-US" sz="1200" b="0" i="0" u="none" strike="noStrike" kern="1200" cap="none" spc="-100" normalizeH="0" baseline="0" noProof="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78432"/>
              </p:ext>
            </p:extLst>
          </p:nvPr>
        </p:nvGraphicFramePr>
        <p:xfrm>
          <a:off x="222886" y="4101738"/>
          <a:ext cx="9427144" cy="238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481">
                  <a:extLst>
                    <a:ext uri="{9D8B030D-6E8A-4147-A177-3AD203B41FA5}">
                      <a16:colId xmlns:a16="http://schemas.microsoft.com/office/drawing/2014/main" val="589782664"/>
                    </a:ext>
                  </a:extLst>
                </a:gridCol>
                <a:gridCol w="1831580">
                  <a:extLst>
                    <a:ext uri="{9D8B030D-6E8A-4147-A177-3AD203B41FA5}">
                      <a16:colId xmlns:a16="http://schemas.microsoft.com/office/drawing/2014/main" val="1819875205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1051838519"/>
                    </a:ext>
                  </a:extLst>
                </a:gridCol>
                <a:gridCol w="1518249">
                  <a:extLst>
                    <a:ext uri="{9D8B030D-6E8A-4147-A177-3AD203B41FA5}">
                      <a16:colId xmlns:a16="http://schemas.microsoft.com/office/drawing/2014/main" val="884946772"/>
                    </a:ext>
                  </a:extLst>
                </a:gridCol>
                <a:gridCol w="1682151">
                  <a:extLst>
                    <a:ext uri="{9D8B030D-6E8A-4147-A177-3AD203B41FA5}">
                      <a16:colId xmlns:a16="http://schemas.microsoft.com/office/drawing/2014/main" val="4236502014"/>
                    </a:ext>
                  </a:extLst>
                </a:gridCol>
                <a:gridCol w="1799992">
                  <a:extLst>
                    <a:ext uri="{9D8B030D-6E8A-4147-A177-3AD203B41FA5}">
                      <a16:colId xmlns:a16="http://schemas.microsoft.com/office/drawing/2014/main" val="3891120407"/>
                    </a:ext>
                  </a:extLst>
                </a:gridCol>
              </a:tblGrid>
              <a:tr h="3166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솔루션 도입 검토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시험 대상</a:t>
                      </a:r>
                      <a:r>
                        <a:rPr lang="ko-KR" altLang="en-US" sz="1200" spc="-15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선정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 구축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</a:t>
                      </a:r>
                      <a:r>
                        <a:rPr lang="en-US" altLang="ko-KR" sz="1200" spc="-15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200" spc="-15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수행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328693"/>
                  </a:ext>
                </a:extLst>
              </a:tr>
              <a:tr h="3166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트랜잭션 데이터  추출 검증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트랜잭션  자동화 검증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</a:t>
                      </a:r>
                      <a:r>
                        <a:rPr lang="ko-KR" altLang="en-US" sz="1200" spc="-15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대상화면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도출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트랜잭션 </a:t>
                      </a:r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To-Be</a:t>
                      </a:r>
                      <a:r>
                        <a:rPr lang="ko-KR" altLang="en-US" sz="1200" spc="-15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재현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결과 검증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477906"/>
                  </a:ext>
                </a:extLst>
              </a:tr>
              <a:tr h="754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주요활동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SMART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일간 발생한 트랜잭션 데이터 추출 및 분석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트랜잭션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ID, Input, Output)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방법 검증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차세대시스템 트랜잭션 실행 솔루션 적용 검토</a:t>
                      </a:r>
                      <a:endParaRPr kumimoji="1" lang="en-US" altLang="ko-KR" sz="1200" b="0" i="0" u="none" strike="noStrike" kern="1200" cap="none" spc="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트랜잭션 자동화 검증</a:t>
                      </a:r>
                      <a:endParaRPr kumimoji="1" lang="en-US" altLang="ko-KR" sz="1200" b="0" i="0" u="none" strike="noStrike" kern="1200" cap="none" spc="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MDT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해당하는 주요 화면 도출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대상 후보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스마트 일 트랜잭션 데이터를 기반으로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To-Be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트랜잭션 데이터를 생성하여 재현</a:t>
                      </a: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SMART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마감 데이터와 트랜잭션 처리 결과를 비교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방안 검증</a:t>
                      </a: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50833"/>
                  </a:ext>
                </a:extLst>
              </a:tr>
              <a:tr h="316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시기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설계 단계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(’22.11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 초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구현 단계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(’23.2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구현 단계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(’23.3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구현 단계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(’23.6~’23.8)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구현 단계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(’23.9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’23.12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41806"/>
                  </a:ext>
                </a:extLst>
              </a:tr>
              <a:tr h="316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소요기간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4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1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07905"/>
                  </a:ext>
                </a:extLst>
              </a:tr>
              <a:tr h="316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결과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솔루션 </a:t>
                      </a:r>
                      <a:r>
                        <a:rPr kumimoji="1" lang="ko-KR" altLang="en-US" sz="1200" b="1" i="0" u="none" strike="noStrike" kern="1200" cap="none" spc="-150" normalizeH="0" baseline="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미도입으로</a:t>
                      </a:r>
                      <a:r>
                        <a:rPr kumimoji="1" lang="ko-KR" altLang="en-US" sz="1200" b="1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결정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도입의 효용성이 부족함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 대상 후보 화면 도출 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12827"/>
                  </a:ext>
                </a:extLst>
              </a:tr>
            </a:tbl>
          </a:graphicData>
        </a:graphic>
      </p:graphicFrame>
      <p:sp>
        <p:nvSpPr>
          <p:cNvPr id="41" name="모서리가 둥근 직사각형 68">
            <a:extLst>
              <a:ext uri="{FF2B5EF4-FFF2-40B4-BE49-F238E27FC236}">
                <a16:creationId xmlns:a16="http://schemas.microsoft.com/office/drawing/2014/main" id="{6E1EA866-0207-4088-9CE7-6994CAA28EFC}"/>
              </a:ext>
            </a:extLst>
          </p:cNvPr>
          <p:cNvSpPr/>
          <p:nvPr/>
        </p:nvSpPr>
        <p:spPr>
          <a:xfrm>
            <a:off x="3778105" y="2738236"/>
            <a:ext cx="514007" cy="602218"/>
          </a:xfrm>
          <a:prstGeom prst="roundRect">
            <a:avLst/>
          </a:prstGeom>
          <a:solidFill>
            <a:srgbClr val="CEDEFE"/>
          </a:solidFill>
          <a:ln>
            <a:solidFill>
              <a:srgbClr val="00448D"/>
            </a:solidFill>
          </a:ln>
        </p:spPr>
        <p:txBody>
          <a:bodyPr wrap="square" lIns="36000" tIns="0" rIns="3600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spc="-10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MDT</a:t>
            </a:r>
            <a:r>
              <a:rPr kumimoji="1" lang="ko-KR" altLang="en-US" sz="1200" spc="-100" noProof="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대상 도출</a:t>
            </a:r>
            <a:endParaRPr kumimoji="1" lang="ko-KR" altLang="en-US" sz="1200" b="0" i="0" u="none" strike="noStrike" kern="1200" cap="none" spc="-100" normalizeH="0" baseline="0" noProof="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20" name="직선 화살표 연결선 19"/>
          <p:cNvCxnSpPr>
            <a:stCxn id="202" idx="2"/>
          </p:cNvCxnSpPr>
          <p:nvPr/>
        </p:nvCxnSpPr>
        <p:spPr>
          <a:xfrm>
            <a:off x="5536867" y="3315448"/>
            <a:ext cx="1428420" cy="761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41" idx="2"/>
          </p:cNvCxnSpPr>
          <p:nvPr/>
        </p:nvCxnSpPr>
        <p:spPr>
          <a:xfrm>
            <a:off x="4035109" y="3340454"/>
            <a:ext cx="1468300" cy="73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95" idx="2"/>
          </p:cNvCxnSpPr>
          <p:nvPr/>
        </p:nvCxnSpPr>
        <p:spPr>
          <a:xfrm>
            <a:off x="3438437" y="3340454"/>
            <a:ext cx="202698" cy="73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722336" y="3340454"/>
            <a:ext cx="257727" cy="73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159260" y="4101738"/>
            <a:ext cx="1685774" cy="23865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798943" y="3516445"/>
            <a:ext cx="34506" cy="560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151298" y="3541451"/>
            <a:ext cx="1492370" cy="496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283">
            <a:extLst>
              <a:ext uri="{FF2B5EF4-FFF2-40B4-BE49-F238E27FC236}">
                <a16:creationId xmlns:a16="http://schemas.microsoft.com/office/drawing/2014/main" id="{2FEC0F38-1EE8-4A15-A4A5-5E6031186542}"/>
              </a:ext>
            </a:extLst>
          </p:cNvPr>
          <p:cNvSpPr txBox="1"/>
          <p:nvPr/>
        </p:nvSpPr>
        <p:spPr>
          <a:xfrm>
            <a:off x="200025" y="777104"/>
            <a:ext cx="9478963" cy="318924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 1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차는 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수행에 대한 기술 검증을 수행하고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MDT 2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차에서는 주요 업무 검증을 수행합니다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</a:p>
        </p:txBody>
      </p:sp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III.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수행 방안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07770"/>
              </p:ext>
            </p:extLst>
          </p:nvPr>
        </p:nvGraphicFramePr>
        <p:xfrm>
          <a:off x="222886" y="1453660"/>
          <a:ext cx="9386941" cy="4947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61">
                  <a:extLst>
                    <a:ext uri="{9D8B030D-6E8A-4147-A177-3AD203B41FA5}">
                      <a16:colId xmlns:a16="http://schemas.microsoft.com/office/drawing/2014/main" val="589782664"/>
                    </a:ext>
                  </a:extLst>
                </a:gridCol>
                <a:gridCol w="3899140">
                  <a:extLst>
                    <a:ext uri="{9D8B030D-6E8A-4147-A177-3AD203B41FA5}">
                      <a16:colId xmlns:a16="http://schemas.microsoft.com/office/drawing/2014/main" val="3891120407"/>
                    </a:ext>
                  </a:extLst>
                </a:gridCol>
                <a:gridCol w="3899140">
                  <a:extLst>
                    <a:ext uri="{9D8B030D-6E8A-4147-A177-3AD203B41FA5}">
                      <a16:colId xmlns:a16="http://schemas.microsoft.com/office/drawing/2014/main" val="389235340"/>
                    </a:ext>
                  </a:extLst>
                </a:gridCol>
              </a:tblGrid>
              <a:tr h="316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1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 </a:t>
                      </a:r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200" spc="-150" dirty="0" smtClean="0">
                          <a:solidFill>
                            <a:srgbClr val="00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기술 검증</a:t>
                      </a:r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2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 </a:t>
                      </a:r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200" spc="-150" dirty="0" smtClean="0">
                          <a:solidFill>
                            <a:srgbClr val="00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 검증</a:t>
                      </a:r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328693"/>
                  </a:ext>
                </a:extLst>
              </a:tr>
              <a:tr h="282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목적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MDT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관련 아키텍처와 기술을 검증하여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MDT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를 제대로 수행할 수 있는지 확인</a:t>
                      </a: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주요 업무에 대한 트랜잭션을 검증하여 해당 주요 화면들이 업무 </a:t>
                      </a:r>
                      <a:r>
                        <a:rPr kumimoji="1" lang="ko-KR" altLang="en-US" sz="1200" b="0" i="0" u="none" strike="noStrike" kern="1200" cap="none" spc="0" normalizeH="0" baseline="0" noProof="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로직에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맞게 데이터를 적절하게 처리하고 있는지 확인</a:t>
                      </a: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50833"/>
                  </a:ext>
                </a:extLst>
              </a:tr>
              <a:tr h="316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수행시기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’23.9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‘23.12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spc="-150" normalizeH="0" baseline="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통테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 이후 실시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41806"/>
                  </a:ext>
                </a:extLst>
              </a:tr>
              <a:tr h="3166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소요기간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07905"/>
                  </a:ext>
                </a:extLst>
              </a:tr>
              <a:tr h="3559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err="1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수행내역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스키마 </a:t>
                      </a:r>
                      <a:r>
                        <a:rPr kumimoji="1" lang="en-US" altLang="ko-KR" sz="1200" b="0" i="0" u="sng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200" b="0" i="0" u="sng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벌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준비 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84150" marR="0" lvl="0" indent="-98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원천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AS-IS DB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D-1 DB, D-0 DB</a:t>
                      </a:r>
                    </a:p>
                    <a:p>
                      <a:pPr marL="184150" marR="0" lvl="0" indent="-98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대상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TO-BE DB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D-1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이행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DB, D-1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이행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 (</a:t>
                      </a:r>
                      <a:r>
                        <a:rPr kumimoji="1" lang="ko-KR" altLang="en-US" sz="1200" b="0" i="0" u="none" strike="noStrike" kern="1200" cap="none" spc="-150" normalizeH="0" baseline="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백업본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), D-0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이행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</a:t>
                      </a:r>
                    </a:p>
                    <a:p>
                      <a:pPr marL="184150" marR="0" lvl="0" indent="-98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TO-BE  MDT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수행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DB: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똑같이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D-1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이행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로 시작 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57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</a:t>
                      </a:r>
                    </a:p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대상 프로그램 중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개를 선별하여 테스트 수행 실시 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MDT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시스템이 정상적으로 기동하는 지 확인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84150" marR="0" lvl="0" indent="-98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시스템이 기능적으로 정상 작동하는지 확인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84150" marR="0" lvl="0" indent="-98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제대로 접속하여 검증 결과를 제대로 산출하는지 확인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84150" marR="0" lvl="0" indent="-98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 트랜잭션의 발생 간격은 적절한지 확인 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57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(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현실과 똑같은 간격으로 업무 시간 내내 돌릴 수는 없고 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857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현재로는 처리시간을 감안하여 </a:t>
                      </a:r>
                      <a:r>
                        <a:rPr kumimoji="1" lang="en-US" altLang="ko-KR" sz="1200" b="1" i="0" u="sng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10</a:t>
                      </a:r>
                      <a:r>
                        <a:rPr kumimoji="1" lang="ko-KR" altLang="en-US" sz="1200" b="1" i="0" u="sng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초 간격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으로 시험해볼 예정임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. </a:t>
                      </a:r>
                    </a:p>
                    <a:p>
                      <a:pPr marL="8572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수행 결과를 보고 발생 간격 조정 예정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차 때와 마찬가지로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DB 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스키마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벌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준비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전체 대상 프로그램으로 테스트 수행 실시 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41300" marR="0" lvl="0" indent="-1555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동시 다발적으로 수행하지 않고 순차적으로 한 개씩 수행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검증 결과 확인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2413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결과에  이상이 있는 경우 점검 및 프로그램 보완 후 </a:t>
                      </a:r>
                      <a:r>
                        <a:rPr kumimoji="1" lang="ko-KR" altLang="en-US" sz="1200" b="0" i="0" u="none" strike="noStrike" kern="1200" cap="none" spc="-150" normalizeH="0" baseline="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재테스트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수행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84150" marR="0" lvl="0" indent="-98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검증 결과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AS-IS.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와 </a:t>
                      </a:r>
                      <a:r>
                        <a:rPr kumimoji="1" lang="en-US" altLang="ko-KR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TO-BE</a:t>
                      </a:r>
                      <a:r>
                        <a:rPr kumimoji="1" lang="ko-KR" altLang="en-US" sz="1200" b="0" i="0" u="none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사이 에  차이 발생 시 프로그램  보완 실시 </a:t>
                      </a:r>
                      <a:endParaRPr kumimoji="1" lang="en-US" altLang="ko-KR" sz="1200" b="0" i="0" u="none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184150" marR="0" lvl="0" indent="-984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1" i="0" u="sng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결과의 차이가 없어질 때까지 </a:t>
                      </a:r>
                      <a:r>
                        <a:rPr kumimoji="1" lang="en-US" altLang="ko-KR" sz="1200" b="1" i="0" u="sng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MDT </a:t>
                      </a:r>
                      <a:r>
                        <a:rPr kumimoji="1" lang="ko-KR" altLang="en-US" sz="1200" b="1" i="0" u="sng" strike="noStrike" kern="1200" cap="none" spc="-150" normalizeH="0" baseline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반복 수행</a:t>
                      </a:r>
                      <a:endParaRPr kumimoji="1" lang="en-US" altLang="ko-KR" sz="1200" b="1" i="0" u="sng" strike="noStrike" kern="1200" cap="none" spc="-150" normalizeH="0" baseline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11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283">
            <a:extLst>
              <a:ext uri="{FF2B5EF4-FFF2-40B4-BE49-F238E27FC236}">
                <a16:creationId xmlns:a16="http://schemas.microsoft.com/office/drawing/2014/main" id="{2FEC0F38-1EE8-4A15-A4A5-5E6031186542}"/>
              </a:ext>
            </a:extLst>
          </p:cNvPr>
          <p:cNvSpPr txBox="1"/>
          <p:nvPr/>
        </p:nvSpPr>
        <p:spPr>
          <a:xfrm>
            <a:off x="200025" y="777104"/>
            <a:ext cx="9478963" cy="318924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시스템 구축은 다음과 같은 순서로 진행될 예정입니다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endParaRPr kumimoji="1" lang="ko-KR" altLang="en-US" sz="1600" b="0" i="0" u="none" strike="noStrike" kern="1200" cap="none" spc="-40" normalizeH="0" baseline="0" noProof="0" dirty="0">
              <a:ln>
                <a:solidFill>
                  <a:srgbClr val="184183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IV.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구축 절차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04048B1-702A-46C4-8998-9C2F4C6CEA35}"/>
              </a:ext>
            </a:extLst>
          </p:cNvPr>
          <p:cNvSpPr/>
          <p:nvPr/>
        </p:nvSpPr>
        <p:spPr bwMode="auto">
          <a:xfrm>
            <a:off x="205618" y="1536609"/>
            <a:ext cx="9473369" cy="33532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555" y="1630392"/>
            <a:ext cx="8583432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MDT 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대상 화면 도출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 대상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 화면 선정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(“UFO0030U</a:t>
            </a:r>
            <a:r>
              <a:rPr lang="en-US" altLang="ko-KR" sz="1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_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판매증표저장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”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임의 선정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95555" y="2265211"/>
            <a:ext cx="8583432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MDT 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대상 테이블 도출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대상 화면에 해당하는 테이블 확인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(To-Be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기준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 테이블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095555" y="2900030"/>
            <a:ext cx="8583432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AS-IS 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준비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대상 테이블에 대한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AS-IS D-1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및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D-0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준비 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95555" y="4201434"/>
            <a:ext cx="8583432" cy="40852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ko-KR" altLang="en-US" sz="1600" dirty="0" err="1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파라미터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도출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TO-BE D-1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D-0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를 비교하여 당일 트랜잭션 데이터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600" b="1" u="sng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화면 입력 값</a:t>
            </a:r>
            <a:r>
              <a:rPr lang="en-US" altLang="ko-KR" sz="1600" b="1" u="sng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600" b="1" u="sng" dirty="0" err="1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파라미터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도출 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95555" y="3540506"/>
            <a:ext cx="8583432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TO-BE 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준비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AS-IS D-1, D-0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데이터에 대한 이행 실시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(TO-BE D-1, D-1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백업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D-0)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95555" y="5439306"/>
            <a:ext cx="8583432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7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MDT 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전체 대상 화면 시험 준비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대상 화면 전체에 대한 </a:t>
            </a:r>
            <a:r>
              <a:rPr lang="ko-KR" altLang="en-US" sz="16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파라미터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준비 및 데이터 준비 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  <a:endCxn id="44" idx="0"/>
          </p:cNvCxnSpPr>
          <p:nvPr/>
        </p:nvCxnSpPr>
        <p:spPr>
          <a:xfrm>
            <a:off x="5387271" y="2038919"/>
            <a:ext cx="0" cy="22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2"/>
            <a:endCxn id="45" idx="0"/>
          </p:cNvCxnSpPr>
          <p:nvPr/>
        </p:nvCxnSpPr>
        <p:spPr>
          <a:xfrm>
            <a:off x="5387271" y="2673738"/>
            <a:ext cx="0" cy="22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2"/>
            <a:endCxn id="46" idx="0"/>
          </p:cNvCxnSpPr>
          <p:nvPr/>
        </p:nvCxnSpPr>
        <p:spPr>
          <a:xfrm>
            <a:off x="5387271" y="3949033"/>
            <a:ext cx="0" cy="252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5" idx="2"/>
            <a:endCxn id="47" idx="0"/>
          </p:cNvCxnSpPr>
          <p:nvPr/>
        </p:nvCxnSpPr>
        <p:spPr>
          <a:xfrm>
            <a:off x="5387271" y="3308557"/>
            <a:ext cx="0" cy="23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6" idx="2"/>
            <a:endCxn id="29" idx="0"/>
          </p:cNvCxnSpPr>
          <p:nvPr/>
        </p:nvCxnSpPr>
        <p:spPr>
          <a:xfrm>
            <a:off x="5387271" y="4609961"/>
            <a:ext cx="0" cy="19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095555" y="6074126"/>
            <a:ext cx="8583432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8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2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 테스트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도출된 </a:t>
            </a:r>
            <a:r>
              <a:rPr lang="ko-KR" altLang="en-US" sz="16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파라미터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및 데이터를 기반으로 전체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대상 화면 테스트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65" name="직선 화살표 연결선 64"/>
          <p:cNvCxnSpPr>
            <a:stCxn id="48" idx="2"/>
            <a:endCxn id="64" idx="0"/>
          </p:cNvCxnSpPr>
          <p:nvPr/>
        </p:nvCxnSpPr>
        <p:spPr>
          <a:xfrm>
            <a:off x="5387271" y="5847833"/>
            <a:ext cx="0" cy="2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00025" y="1630392"/>
            <a:ext cx="800639" cy="3064271"/>
            <a:chOff x="200025" y="1630392"/>
            <a:chExt cx="515967" cy="3623927"/>
          </a:xfrm>
        </p:grpSpPr>
        <p:sp>
          <p:nvSpPr>
            <p:cNvPr id="23" name="직사각형 22"/>
            <p:cNvSpPr/>
            <p:nvPr/>
          </p:nvSpPr>
          <p:spPr>
            <a:xfrm>
              <a:off x="200025" y="1630392"/>
              <a:ext cx="515967" cy="240513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데이터</a:t>
              </a:r>
              <a:endPara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준비</a:t>
              </a:r>
              <a:endPara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(6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월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00025" y="4187327"/>
              <a:ext cx="515967" cy="106699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개발</a:t>
              </a:r>
              <a:endPara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(7,8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월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 pitchFamily="18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27" name="포인트가 5개인 별 26"/>
          <p:cNvSpPr/>
          <p:nvPr/>
        </p:nvSpPr>
        <p:spPr>
          <a:xfrm>
            <a:off x="1108713" y="4035531"/>
            <a:ext cx="267419" cy="249059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173743" y="3925717"/>
            <a:ext cx="3403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제일 손이 많이 가고 어려운 작업이 될 것으로 예상됨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95555" y="4804487"/>
            <a:ext cx="8583432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6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1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차 테스트 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 검증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TO-BE D-0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TO-BE MDT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비교 결과를 통해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 검증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30" name="직선 화살표 연결선 29"/>
          <p:cNvCxnSpPr>
            <a:stCxn id="29" idx="2"/>
            <a:endCxn id="48" idx="0"/>
          </p:cNvCxnSpPr>
          <p:nvPr/>
        </p:nvCxnSpPr>
        <p:spPr>
          <a:xfrm>
            <a:off x="5387271" y="5213014"/>
            <a:ext cx="0" cy="22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0025" y="4810062"/>
            <a:ext cx="800639" cy="504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기술검증</a:t>
            </a:r>
            <a:endParaRPr lang="en-US" altLang="ko-KR" sz="14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(9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0024" y="5439306"/>
            <a:ext cx="800639" cy="10433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(10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~12</a:t>
            </a:r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월</a:t>
            </a:r>
            <a:r>
              <a: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77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직선 연결선 56"/>
          <p:cNvCxnSpPr/>
          <p:nvPr/>
        </p:nvCxnSpPr>
        <p:spPr>
          <a:xfrm>
            <a:off x="6446630" y="3953269"/>
            <a:ext cx="0" cy="231187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구축 방안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4940908" y="1338780"/>
            <a:ext cx="1475117" cy="548207"/>
          </a:xfrm>
          <a:prstGeom prst="round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MDT 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시스템</a:t>
            </a:r>
            <a:endParaRPr lang="ko-KR" altLang="en-US" dirty="0">
              <a:solidFill>
                <a:schemeClr val="tx1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7107560" y="896289"/>
            <a:ext cx="1889185" cy="6344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nSMART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검증계</a:t>
            </a:r>
            <a:endParaRPr lang="ko-KR" altLang="en-US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107559" y="3049008"/>
            <a:ext cx="1889185" cy="6344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nPLUS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검증계</a:t>
            </a:r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018"/>
              </p:ext>
            </p:extLst>
          </p:nvPr>
        </p:nvGraphicFramePr>
        <p:xfrm>
          <a:off x="232574" y="982902"/>
          <a:ext cx="4218621" cy="5549930"/>
        </p:xfrm>
        <a:graphic>
          <a:graphicData uri="http://schemas.openxmlformats.org/drawingml/2006/table">
            <a:tbl>
              <a:tblPr/>
              <a:tblGrid>
                <a:gridCol w="236864">
                  <a:extLst>
                    <a:ext uri="{9D8B030D-6E8A-4147-A177-3AD203B41FA5}">
                      <a16:colId xmlns:a16="http://schemas.microsoft.com/office/drawing/2014/main" val="2892394947"/>
                    </a:ext>
                  </a:extLst>
                </a:gridCol>
                <a:gridCol w="436890">
                  <a:extLst>
                    <a:ext uri="{9D8B030D-6E8A-4147-A177-3AD203B41FA5}">
                      <a16:colId xmlns:a16="http://schemas.microsoft.com/office/drawing/2014/main" val="3834186376"/>
                    </a:ext>
                  </a:extLst>
                </a:gridCol>
                <a:gridCol w="481340">
                  <a:extLst>
                    <a:ext uri="{9D8B030D-6E8A-4147-A177-3AD203B41FA5}">
                      <a16:colId xmlns:a16="http://schemas.microsoft.com/office/drawing/2014/main" val="177915209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1240937084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val="1009710370"/>
                    </a:ext>
                  </a:extLst>
                </a:gridCol>
                <a:gridCol w="1576039">
                  <a:extLst>
                    <a:ext uri="{9D8B030D-6E8A-4147-A177-3AD203B41FA5}">
                      <a16:colId xmlns:a16="http://schemas.microsoft.com/office/drawing/2014/main" val="920400945"/>
                    </a:ext>
                  </a:extLst>
                </a:gridCol>
              </a:tblGrid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순번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업무그룹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시스템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ID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93380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6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nSMART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UF003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S/S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판매</a:t>
                      </a: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22689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UF002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C/S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소액업체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예약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판매</a:t>
                      </a: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9247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UW019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도매 조치 증표 현황</a:t>
                      </a: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6999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PU040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 및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입고취소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853951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IT001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이관 요청 입력 내수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750419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IP042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PMI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품목별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발주계수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725820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IP056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CAO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품목별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발주계수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61407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IT001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이관요청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입력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85413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IPB0940U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-PMI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수출재고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309622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IPB0530U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정량발주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재고정보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UPDATE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868065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해외영업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HEB0110U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오더컨펌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193181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HEB0090U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UP/MZ)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384841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HEB0100U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SQ)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660916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HEB0010I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ORDER OFFER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89006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HEB0200U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할당우선순위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49982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HEB0160U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할당요청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91474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HEB0170U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VOR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525901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HEB0180U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C-G-E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타입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490746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HEB0230U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GENERAL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919138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HEB0470U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SUMMARY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14556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HEB0270U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스케쥴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773920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HEB0280U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25050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HEB0290U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Batch INVOCING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969062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HEB0050U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오더생성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20342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해외영업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HEB0560U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딜러직배오더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88579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해외영업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</a:t>
                      </a:r>
                      <a:endParaRPr kumimoji="0" lang="en-US" altLang="ko-KR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HEB0580U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딜러직배주소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06665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nPLUS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LI101P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Local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내수물류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67064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LI121P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일반 이관 입고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561355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LF425P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도매판매발송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188579"/>
                  </a:ext>
                </a:extLst>
              </a:tr>
              <a:tr h="179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???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1751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입고 화면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 요청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1751" marT="17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226495"/>
                  </a:ext>
                </a:extLst>
              </a:tr>
            </a:tbl>
          </a:graphicData>
        </a:graphic>
      </p:graphicFrame>
      <p:sp>
        <p:nvSpPr>
          <p:cNvPr id="3" name="위쪽 화살표 2"/>
          <p:cNvSpPr/>
          <p:nvPr/>
        </p:nvSpPr>
        <p:spPr>
          <a:xfrm rot="5400000">
            <a:off x="4404241" y="2222483"/>
            <a:ext cx="740581" cy="250166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2" idx="3"/>
          </p:cNvCxnSpPr>
          <p:nvPr/>
        </p:nvCxnSpPr>
        <p:spPr>
          <a:xfrm flipV="1">
            <a:off x="6416025" y="1213526"/>
            <a:ext cx="691535" cy="3993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" idx="3"/>
            <a:endCxn id="5" idx="1"/>
          </p:cNvCxnSpPr>
          <p:nvPr/>
        </p:nvCxnSpPr>
        <p:spPr>
          <a:xfrm>
            <a:off x="6416025" y="1612884"/>
            <a:ext cx="691534" cy="17533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55345" y="169389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**.do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2141" y="333941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**.do</a:t>
            </a:r>
            <a:endParaRPr lang="ko-KR" altLang="en-US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8427401" y="1929731"/>
            <a:ext cx="1138686" cy="7203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19" name="직선 화살표 연결선 18"/>
          <p:cNvCxnSpPr>
            <a:endCxn id="15" idx="2"/>
          </p:cNvCxnSpPr>
          <p:nvPr/>
        </p:nvCxnSpPr>
        <p:spPr>
          <a:xfrm>
            <a:off x="8052153" y="1530760"/>
            <a:ext cx="375248" cy="759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5" idx="2"/>
          </p:cNvCxnSpPr>
          <p:nvPr/>
        </p:nvCxnSpPr>
        <p:spPr>
          <a:xfrm flipV="1">
            <a:off x="8052152" y="2289884"/>
            <a:ext cx="375249" cy="759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49813" y="743332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 화면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후보 </a:t>
            </a:r>
            <a:r>
              <a:rPr lang="en-US" altLang="ko-KR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화면 </a:t>
            </a:r>
            <a:r>
              <a:rPr lang="en-US" altLang="ko-KR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4734773" y="3916188"/>
            <a:ext cx="1138686" cy="72030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As-Is 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(D-1)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1" name="순서도: 자기 디스크 40"/>
          <p:cNvSpPr/>
          <p:nvPr/>
        </p:nvSpPr>
        <p:spPr>
          <a:xfrm>
            <a:off x="4734773" y="5106623"/>
            <a:ext cx="1138686" cy="7203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 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(D-1)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48167" y="5173506"/>
            <a:ext cx="807901" cy="5786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</a:t>
            </a:r>
            <a:endParaRPr lang="ko-KR" altLang="en-US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순서도: 자기 디스크 42"/>
          <p:cNvSpPr/>
          <p:nvPr/>
        </p:nvSpPr>
        <p:spPr>
          <a:xfrm>
            <a:off x="6999633" y="5106623"/>
            <a:ext cx="1138686" cy="720306"/>
          </a:xfrm>
          <a:prstGeom prst="flowChartMagneticDisk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결과 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(D-0)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4" name="순서도: 자기 디스크 43"/>
          <p:cNvSpPr/>
          <p:nvPr/>
        </p:nvSpPr>
        <p:spPr>
          <a:xfrm>
            <a:off x="8462530" y="3916188"/>
            <a:ext cx="1138686" cy="72030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As-Is 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(D-0)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45" name="직선 화살표 연결선 44"/>
          <p:cNvCxnSpPr>
            <a:stCxn id="41" idx="4"/>
            <a:endCxn id="39" idx="1"/>
          </p:cNvCxnSpPr>
          <p:nvPr/>
        </p:nvCxnSpPr>
        <p:spPr>
          <a:xfrm flipV="1">
            <a:off x="5873459" y="5462835"/>
            <a:ext cx="174708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9" idx="3"/>
            <a:endCxn id="43" idx="2"/>
          </p:cNvCxnSpPr>
          <p:nvPr/>
        </p:nvCxnSpPr>
        <p:spPr>
          <a:xfrm>
            <a:off x="6856068" y="5462835"/>
            <a:ext cx="143565" cy="3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964592" y="5902477"/>
            <a:ext cx="805780" cy="5959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검증</a:t>
            </a:r>
            <a:endParaRPr lang="ko-KR" altLang="en-US" dirty="0"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79613" y="3846492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D-1</a:t>
            </a:r>
          </a:p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익일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82548" y="3850378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D-0</a:t>
            </a:r>
          </a:p>
          <a:p>
            <a:r>
              <a:rPr lang="ko-KR" altLang="en-US" sz="14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당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592700" y="4984926"/>
            <a:ext cx="5109462" cy="16110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4746697" y="835409"/>
            <a:ext cx="2097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용 별도 시스템 구성</a:t>
            </a:r>
            <a:endParaRPr lang="en-US" altLang="ko-KR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가칭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mdt.mobis.co.kr)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78987" y="2943072"/>
            <a:ext cx="198483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일간 데이터 기준으로</a:t>
            </a:r>
            <a:endParaRPr lang="en-US" altLang="ko-KR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TX</a:t>
            </a:r>
            <a:r>
              <a:rPr lang="en-US" altLang="ko-KR" sz="1400" baseline="30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데이터 구성 및 호출</a:t>
            </a:r>
            <a:endParaRPr lang="en-US" altLang="ko-KR" sz="1400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05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 TX : Transaction </a:t>
            </a:r>
            <a:endParaRPr lang="ko-KR" altLang="en-US" sz="105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5" name="순서도: 자기 디스크 94"/>
          <p:cNvSpPr/>
          <p:nvPr/>
        </p:nvSpPr>
        <p:spPr>
          <a:xfrm>
            <a:off x="5149783" y="2145995"/>
            <a:ext cx="1138686" cy="7203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 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TX</a:t>
            </a:r>
            <a:r>
              <a:rPr lang="en-US" altLang="ko-KR" sz="1400" baseline="300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1)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데이터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96" name="직선 화살표 연결선 95"/>
          <p:cNvCxnSpPr>
            <a:stCxn id="95" idx="1"/>
          </p:cNvCxnSpPr>
          <p:nvPr/>
        </p:nvCxnSpPr>
        <p:spPr>
          <a:xfrm flipV="1">
            <a:off x="5719126" y="1886987"/>
            <a:ext cx="0" cy="259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0" idx="3"/>
            <a:endCxn id="41" idx="1"/>
          </p:cNvCxnSpPr>
          <p:nvPr/>
        </p:nvCxnSpPr>
        <p:spPr>
          <a:xfrm>
            <a:off x="5304116" y="4636494"/>
            <a:ext cx="0" cy="47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67899" y="471939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이행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6407" y="585086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</a:t>
            </a:r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0" name="순서도: 자기 디스크 49"/>
          <p:cNvSpPr/>
          <p:nvPr/>
        </p:nvSpPr>
        <p:spPr>
          <a:xfrm>
            <a:off x="8462530" y="5106623"/>
            <a:ext cx="1138686" cy="72030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 DB</a:t>
            </a:r>
          </a:p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(D-0)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3" name="왼쪽/오른쪽 화살표 22"/>
          <p:cNvSpPr/>
          <p:nvPr/>
        </p:nvSpPr>
        <p:spPr>
          <a:xfrm>
            <a:off x="8190218" y="5246491"/>
            <a:ext cx="245936" cy="482914"/>
          </a:xfrm>
          <a:prstGeom prst="leftRightArrow">
            <a:avLst>
              <a:gd name="adj1" fmla="val 50000"/>
              <a:gd name="adj2" fmla="val 2559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319764" y="4706423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이행</a:t>
            </a:r>
            <a:endParaRPr lang="ko-KR" altLang="en-US" sz="14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cxnSp>
        <p:nvCxnSpPr>
          <p:cNvPr id="56" name="직선 화살표 연결선 55"/>
          <p:cNvCxnSpPr>
            <a:stCxn id="44" idx="3"/>
            <a:endCxn id="50" idx="1"/>
          </p:cNvCxnSpPr>
          <p:nvPr/>
        </p:nvCxnSpPr>
        <p:spPr>
          <a:xfrm>
            <a:off x="9031873" y="4636494"/>
            <a:ext cx="0" cy="470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Box 283">
            <a:extLst>
              <a:ext uri="{FF2B5EF4-FFF2-40B4-BE49-F238E27FC236}">
                <a16:creationId xmlns:a16="http://schemas.microsoft.com/office/drawing/2014/main" id="{2FEC0F38-1EE8-4A15-A4A5-5E6031186542}"/>
              </a:ext>
            </a:extLst>
          </p:cNvPr>
          <p:cNvSpPr txBox="1"/>
          <p:nvPr/>
        </p:nvSpPr>
        <p:spPr>
          <a:xfrm>
            <a:off x="200025" y="777104"/>
            <a:ext cx="9478963" cy="318924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수행 방식은 각 업무 그룹과의 협의에 따라 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가지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유형으로 분류하여 테스트를 진행함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</a:t>
            </a:r>
          </a:p>
        </p:txBody>
      </p:sp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V.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구축 방안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–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유형 분류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66075"/>
              </p:ext>
            </p:extLst>
          </p:nvPr>
        </p:nvGraphicFramePr>
        <p:xfrm>
          <a:off x="222886" y="1453660"/>
          <a:ext cx="9369693" cy="3897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318">
                  <a:extLst>
                    <a:ext uri="{9D8B030D-6E8A-4147-A177-3AD203B41FA5}">
                      <a16:colId xmlns:a16="http://schemas.microsoft.com/office/drawing/2014/main" val="589782664"/>
                    </a:ext>
                  </a:extLst>
                </a:gridCol>
                <a:gridCol w="4848045">
                  <a:extLst>
                    <a:ext uri="{9D8B030D-6E8A-4147-A177-3AD203B41FA5}">
                      <a16:colId xmlns:a16="http://schemas.microsoft.com/office/drawing/2014/main" val="3891120407"/>
                    </a:ext>
                  </a:extLst>
                </a:gridCol>
                <a:gridCol w="700466">
                  <a:extLst>
                    <a:ext uri="{9D8B030D-6E8A-4147-A177-3AD203B41FA5}">
                      <a16:colId xmlns:a16="http://schemas.microsoft.com/office/drawing/2014/main" val="2597166111"/>
                    </a:ext>
                  </a:extLst>
                </a:gridCol>
                <a:gridCol w="700466">
                  <a:extLst>
                    <a:ext uri="{9D8B030D-6E8A-4147-A177-3AD203B41FA5}">
                      <a16:colId xmlns:a16="http://schemas.microsoft.com/office/drawing/2014/main" val="336778927"/>
                    </a:ext>
                  </a:extLst>
                </a:gridCol>
                <a:gridCol w="700466">
                  <a:extLst>
                    <a:ext uri="{9D8B030D-6E8A-4147-A177-3AD203B41FA5}">
                      <a16:colId xmlns:a16="http://schemas.microsoft.com/office/drawing/2014/main" val="4239758065"/>
                    </a:ext>
                  </a:extLst>
                </a:gridCol>
                <a:gridCol w="700466">
                  <a:extLst>
                    <a:ext uri="{9D8B030D-6E8A-4147-A177-3AD203B41FA5}">
                      <a16:colId xmlns:a16="http://schemas.microsoft.com/office/drawing/2014/main" val="3349862526"/>
                    </a:ext>
                  </a:extLst>
                </a:gridCol>
                <a:gridCol w="700466">
                  <a:extLst>
                    <a:ext uri="{9D8B030D-6E8A-4147-A177-3AD203B41FA5}">
                      <a16:colId xmlns:a16="http://schemas.microsoft.com/office/drawing/2014/main" val="763381432"/>
                    </a:ext>
                  </a:extLst>
                </a:gridCol>
              </a:tblGrid>
              <a:tr h="288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방식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수행 방식 요약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구매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물류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해외영업</a:t>
                      </a:r>
                      <a:endParaRPr lang="ko-KR" altLang="en-US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328693"/>
                  </a:ext>
                </a:extLst>
              </a:tr>
              <a:tr h="902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UI</a:t>
                      </a:r>
                      <a:r>
                        <a:rPr lang="en-US" altLang="ko-KR" sz="1200" spc="-15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200" spc="-150" baseline="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구동 </a:t>
                      </a:r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+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검증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SMART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일간 발생한 트랜잭션 데이터 추출 및 분석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트랜잭션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ID, Input, Output)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하여 </a:t>
                      </a:r>
                      <a:r>
                        <a:rPr kumimoji="1" lang="en-US" altLang="ko-KR" sz="1200" b="0" i="0" u="none" strike="noStrike" kern="1200" cap="none" spc="0" normalizeH="0" baseline="0" noProof="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nSMART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에서 같은 방식으로 재연하여 결과를 검증</a:t>
                      </a: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UI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트랜잭션 또는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 기반으로 구현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●</a:t>
                      </a: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●</a:t>
                      </a: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50833"/>
                  </a:ext>
                </a:extLst>
              </a:tr>
              <a:tr h="902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UI 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단순 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구동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SMART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에서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일간 발생한 트랜잭션 데이터 추출 및 분석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트랜잭션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ID, Input, Output)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하여 </a:t>
                      </a:r>
                      <a:r>
                        <a:rPr kumimoji="1" lang="en-US" altLang="ko-KR" sz="1200" b="0" i="0" u="none" strike="noStrike" kern="1200" cap="none" spc="0" normalizeH="0" baseline="0" noProof="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nSMART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에서 같은 방식으로 재연 처리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결과 검증은 자체 파트에서 진행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UI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트랜잭션 또는 </a:t>
                      </a: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Interface 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데이터 기반으로 구현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●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41806"/>
                  </a:ext>
                </a:extLst>
              </a:tr>
              <a:tr h="902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UI 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단순 구동</a:t>
                      </a:r>
                      <a:endParaRPr lang="en-US" altLang="ko-KR" sz="1200" spc="-150" dirty="0" smtClean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부하 </a:t>
                      </a:r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발생 </a:t>
                      </a:r>
                      <a:r>
                        <a:rPr lang="en-US" altLang="ko-KR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SMART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에서 수일간 발생한 트랜잭션 데이터를 추출하여 성능 부하 위주의 테스트 진행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●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4478"/>
                  </a:ext>
                </a:extLst>
              </a:tr>
              <a:tr h="902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150" dirty="0" smtClean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 구동</a:t>
                      </a:r>
                      <a:endParaRPr lang="ko-KR" altLang="en-US" sz="1200" spc="-150" dirty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SMART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에서 구동된 주요 배치의 테스트 수행 내역을 </a:t>
                      </a:r>
                      <a:r>
                        <a:rPr kumimoji="1" lang="en-US" altLang="ko-KR" sz="1200" b="0" i="0" u="none" strike="noStrike" kern="1200" cap="none" spc="0" normalizeH="0" baseline="0" noProof="0" dirty="0" err="1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nSMART</a:t>
                      </a: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에서 같은 방식으로 재연하여 결과값을 검증</a:t>
                      </a:r>
                      <a:endParaRPr kumimoji="1" lang="en-US" altLang="ko-KR" sz="1200" b="0" i="0" u="none" strike="noStrike" kern="1200" cap="none" spc="0" normalizeH="0" baseline="0" noProof="0" dirty="0" smtClean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92075" marR="0" lvl="0" indent="-793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배치 또는 서비스 데이터 기반으로 구현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●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noProof="0" dirty="0" smtClean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●</a:t>
                      </a:r>
                      <a:endParaRPr kumimoji="1" lang="ko-KR" altLang="en-US" sz="1200" b="0" i="0" u="none" strike="noStrike" kern="1200" cap="none" spc="-150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1079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926" y="5351348"/>
            <a:ext cx="74510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 구동은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시스템을 태우지 않고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개념만 차용하여 진행할 예정임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([D-1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배치 당일 진행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]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↔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[D-0]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비교 컨셉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0025" y="1777043"/>
            <a:ext cx="9392554" cy="2622430"/>
          </a:xfrm>
          <a:prstGeom prst="rect">
            <a:avLst/>
          </a:prstGeom>
          <a:solidFill>
            <a:srgbClr val="FEAD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MDT </a:t>
            </a:r>
            <a:r>
              <a:rPr lang="ko-KR" altLang="en-US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시스템 사용</a:t>
            </a:r>
            <a:endParaRPr lang="ko-KR" altLang="en-US" dirty="0">
              <a:solidFill>
                <a:srgbClr val="0000FF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1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구축 방안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-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국내영업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05320" y="800100"/>
            <a:ext cx="959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대상 화면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3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 화면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(UF002 C/S</a:t>
            </a: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소액업체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예약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UF003 S/S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판매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UW019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도매 조치 증표 현황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813050" y="2551483"/>
            <a:ext cx="39243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기존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MDT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컨셉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유지</a:t>
            </a:r>
            <a:endParaRPr lang="en-US" altLang="ko-KR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앞장 구성 참조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시스템 구축 방안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-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물류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205320" y="800100"/>
            <a:ext cx="952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대상 화면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3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개 화면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(LI101P Local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입고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내수물류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), LI121P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일반 이관 입고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, LF425P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도매판매발송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3268" y="1303838"/>
            <a:ext cx="9302532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물류 파트는 주요 업무에 대한 </a:t>
            </a:r>
            <a:r>
              <a:rPr lang="ko-KR" altLang="en-US" b="1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트랜잭션 </a:t>
            </a:r>
            <a:r>
              <a:rPr lang="ko-KR" altLang="en-US" b="1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부하테스트 </a:t>
            </a:r>
            <a:r>
              <a:rPr lang="ko-KR" altLang="en-US" b="1" dirty="0" smtClean="0">
                <a:solidFill>
                  <a:srgbClr val="0000CC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요청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트랜잭션 범위는 하루치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 Data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아닌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</a:t>
            </a:r>
            <a:r>
              <a:rPr lang="ko-KR" altLang="en-US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주일치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 Data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대량으로 전송하여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다양한 케이스를 통한 시스템의 부하 검증 필요</a:t>
            </a:r>
            <a:endParaRPr lang="en-US" altLang="ko-KR" dirty="0" smtClean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물류 파트는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트랜잭션 데이터 부하 생성에 초점을 맞추어 진행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성능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부하시험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시에도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 Data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활용 테스트 방안에 대해서는 </a:t>
            </a:r>
            <a:r>
              <a:rPr lang="ko-KR" altLang="en-US" dirty="0" err="1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오토에버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부하테스트 </a:t>
            </a: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/>
            </a:r>
            <a:b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</a:br>
            <a:r>
              <a:rPr lang="en-US" altLang="ko-KR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</a:t>
            </a:r>
            <a:r>
              <a:rPr lang="ko-KR" altLang="en-US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담당자와 추가 협의 필요</a:t>
            </a:r>
            <a:endParaRPr lang="ko-KR" altLang="en-US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8815" y="4149357"/>
            <a:ext cx="191135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9321" y="3258081"/>
            <a:ext cx="8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To-Be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38072" y="4496468"/>
            <a:ext cx="160558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파라미터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전송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8137796" y="4333853"/>
            <a:ext cx="1138686" cy="72030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To-Be DB</a:t>
            </a:r>
          </a:p>
        </p:txBody>
      </p:sp>
      <p:sp>
        <p:nvSpPr>
          <p:cNvPr id="20" name="왼쪽/오른쪽 화살표 19"/>
          <p:cNvSpPr/>
          <p:nvPr/>
        </p:nvSpPr>
        <p:spPr>
          <a:xfrm>
            <a:off x="7436140" y="4473721"/>
            <a:ext cx="675280" cy="482914"/>
          </a:xfrm>
          <a:prstGeom prst="leftRightArrow">
            <a:avLst>
              <a:gd name="adj1" fmla="val 50000"/>
              <a:gd name="adj2" fmla="val 2559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05359" y="3708870"/>
            <a:ext cx="2030781" cy="22988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068419" y="3933081"/>
            <a:ext cx="94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MDT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840769" y="3460934"/>
            <a:ext cx="12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nPlus</a:t>
            </a:r>
            <a:endParaRPr lang="ko-KR" altLang="en-US" b="1" dirty="0"/>
          </a:p>
        </p:txBody>
      </p:sp>
      <p:cxnSp>
        <p:nvCxnSpPr>
          <p:cNvPr id="25" name="직선 화살표 연결선 24"/>
          <p:cNvCxnSpPr>
            <a:stCxn id="9" idx="1"/>
            <a:endCxn id="31" idx="3"/>
          </p:cNvCxnSpPr>
          <p:nvPr/>
        </p:nvCxnSpPr>
        <p:spPr>
          <a:xfrm flipH="1" flipV="1">
            <a:off x="2091218" y="4022791"/>
            <a:ext cx="646854" cy="6583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이중 물결 30"/>
          <p:cNvSpPr/>
          <p:nvPr/>
        </p:nvSpPr>
        <p:spPr>
          <a:xfrm>
            <a:off x="578612" y="3795317"/>
            <a:ext cx="1512606" cy="454947"/>
          </a:xfrm>
          <a:prstGeom prst="doubleWav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Local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입고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en-US" altLang="ko-KR" sz="1200" b="1" dirty="0" smtClean="0">
                <a:solidFill>
                  <a:srgbClr val="FF0000"/>
                </a:solidFill>
              </a:rPr>
              <a:t>Input Data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이중 물결 33"/>
          <p:cNvSpPr/>
          <p:nvPr/>
        </p:nvSpPr>
        <p:spPr>
          <a:xfrm>
            <a:off x="578612" y="4455232"/>
            <a:ext cx="1512606" cy="454947"/>
          </a:xfrm>
          <a:prstGeom prst="doubleWav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일반 이관 입고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Input Data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이중 물결 34"/>
          <p:cNvSpPr/>
          <p:nvPr/>
        </p:nvSpPr>
        <p:spPr>
          <a:xfrm>
            <a:off x="578612" y="5125160"/>
            <a:ext cx="1512606" cy="454947"/>
          </a:xfrm>
          <a:prstGeom prst="doubleWav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FF0000"/>
                </a:solidFill>
              </a:rPr>
              <a:t>도매판매발송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/>
            </a:r>
            <a:br>
              <a:rPr lang="en-US" altLang="ko-KR" sz="1200" b="1" dirty="0" smtClean="0">
                <a:solidFill>
                  <a:srgbClr val="FF0000"/>
                </a:solidFill>
              </a:rPr>
            </a:br>
            <a:r>
              <a:rPr lang="en-US" altLang="ko-KR" sz="1200" b="1" dirty="0" smtClean="0">
                <a:solidFill>
                  <a:srgbClr val="FF0000"/>
                </a:solidFill>
              </a:rPr>
              <a:t>Input Data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/>
          <p:cNvCxnSpPr>
            <a:stCxn id="9" idx="1"/>
          </p:cNvCxnSpPr>
          <p:nvPr/>
        </p:nvCxnSpPr>
        <p:spPr>
          <a:xfrm flipH="1">
            <a:off x="2056898" y="4681134"/>
            <a:ext cx="681174" cy="38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036418" y="4819634"/>
            <a:ext cx="701654" cy="6124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48987" y="4700097"/>
            <a:ext cx="13965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일반이관입고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48987" y="5352634"/>
            <a:ext cx="13965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도매판매발송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48987" y="4022791"/>
            <a:ext cx="139653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Local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입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고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38" name="직선 화살표 연결선 37"/>
          <p:cNvCxnSpPr>
            <a:stCxn id="9" idx="3"/>
            <a:endCxn id="18" idx="1"/>
          </p:cNvCxnSpPr>
          <p:nvPr/>
        </p:nvCxnSpPr>
        <p:spPr>
          <a:xfrm flipV="1">
            <a:off x="4343660" y="4207457"/>
            <a:ext cx="1405327" cy="47367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9" idx="3"/>
            <a:endCxn id="8" idx="1"/>
          </p:cNvCxnSpPr>
          <p:nvPr/>
        </p:nvCxnSpPr>
        <p:spPr>
          <a:xfrm>
            <a:off x="4343660" y="4681134"/>
            <a:ext cx="1405327" cy="20362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9" idx="3"/>
          </p:cNvCxnSpPr>
          <p:nvPr/>
        </p:nvCxnSpPr>
        <p:spPr>
          <a:xfrm>
            <a:off x="4343660" y="4681134"/>
            <a:ext cx="1392046" cy="74544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기본 디자인">
  <a:themeElements>
    <a:clrScheme name="사용자 지정 1">
      <a:dk1>
        <a:srgbClr val="000000"/>
      </a:dk1>
      <a:lt1>
        <a:srgbClr val="FFFFFF"/>
      </a:lt1>
      <a:dk2>
        <a:srgbClr val="CCCCFF"/>
      </a:dk2>
      <a:lt2>
        <a:srgbClr val="727272"/>
      </a:lt2>
      <a:accent1>
        <a:srgbClr val="003399"/>
      </a:accent1>
      <a:accent2>
        <a:srgbClr val="7889FB"/>
      </a:accent2>
      <a:accent3>
        <a:srgbClr val="DED3B6"/>
      </a:accent3>
      <a:accent4>
        <a:srgbClr val="000000"/>
      </a:accent4>
      <a:accent5>
        <a:srgbClr val="C0C0C0"/>
      </a:accent5>
      <a:accent6>
        <a:srgbClr val="6C7CE3"/>
      </a:accent6>
      <a:hlink>
        <a:srgbClr val="DED3B6"/>
      </a:hlink>
      <a:folHlink>
        <a:srgbClr val="DDDDDD"/>
      </a:folHlink>
    </a:clrScheme>
    <a:fontScheme name="사용자 지정 1">
      <a:majorFont>
        <a:latin typeface="현대하모니 M"/>
        <a:ea typeface="현대하모니 M"/>
        <a:cs typeface=""/>
      </a:majorFont>
      <a:minorFont>
        <a:latin typeface="현대하모니 M"/>
        <a:ea typeface="현대하모니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8F8F8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1000"/>
          </a:spcBef>
          <a:defRPr sz="1300" dirty="0" smtClean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300" dirty="0" err="1" smtClean="0">
            <a:ln>
              <a:solidFill>
                <a:srgbClr val="000000">
                  <a:alpha val="0"/>
                </a:srgbClr>
              </a:solidFill>
            </a:ln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CCCCFF"/>
        </a:dk2>
        <a:lt2>
          <a:srgbClr val="727272"/>
        </a:lt2>
        <a:accent1>
          <a:srgbClr val="003399"/>
        </a:accent1>
        <a:accent2>
          <a:srgbClr val="7889FB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6C7CE3"/>
        </a:accent6>
        <a:hlink>
          <a:srgbClr val="DED3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704b26-1c9b-4fa5-99ef-32b8747908c9" xsi:nil="true"/>
    <lcf76f155ced4ddcb4097134ff3c332f xmlns="3cdd693e-0914-42b2-bcc3-6d41f0d2042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CF358E528B4A4C8E895FFA285DDF78" ma:contentTypeVersion="11" ma:contentTypeDescription="새 문서를 만듭니다." ma:contentTypeScope="" ma:versionID="791bf665e68da28aeb078ab645f2c0bc">
  <xsd:schema xmlns:xsd="http://www.w3.org/2001/XMLSchema" xmlns:xs="http://www.w3.org/2001/XMLSchema" xmlns:p="http://schemas.microsoft.com/office/2006/metadata/properties" xmlns:ns2="3cdd693e-0914-42b2-bcc3-6d41f0d20422" xmlns:ns3="85704b26-1c9b-4fa5-99ef-32b8747908c9" targetNamespace="http://schemas.microsoft.com/office/2006/metadata/properties" ma:root="true" ma:fieldsID="774be20a63e20b803a849b1155d7da83" ns2:_="" ns3:_="">
    <xsd:import namespace="3cdd693e-0914-42b2-bcc3-6d41f0d20422"/>
    <xsd:import namespace="85704b26-1c9b-4fa5-99ef-32b8747908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d693e-0914-42b2-bcc3-6d41f0d20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98b4ddb5-9792-4103-acad-6387fb66c9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04b26-1c9b-4fa5-99ef-32b8747908c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04bacf9-c76d-4570-bd63-8b7c948c8b31}" ma:internalName="TaxCatchAll" ma:showField="CatchAllData" ma:web="85704b26-1c9b-4fa5-99ef-32b874790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90F085-0301-4DB6-938C-5EF6CE2ED311}">
  <ds:schemaRefs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043768e-d830-46a9-ad1f-9823f3fde69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9BD8FE5-D7F5-43A0-A762-8B7F17A4F5EC}"/>
</file>

<file path=customXml/itemProps3.xml><?xml version="1.0" encoding="utf-8"?>
<ds:datastoreItem xmlns:ds="http://schemas.openxmlformats.org/officeDocument/2006/customXml" ds:itemID="{CC3A23E0-2096-49D9-ACD8-CF0A4A6B75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0060d82-8c13-4667-8f41-3eac58da9617}" enabled="1" method="Privileged" siteId="{c3009ee9-85dd-4ecf-a86f-79941767d706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59969</TotalTime>
  <Words>3695</Words>
  <Application>Microsoft Office PowerPoint</Application>
  <PresentationFormat>A4 용지(210x297mm)</PresentationFormat>
  <Paragraphs>819</Paragraphs>
  <Slides>16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9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42" baseType="lpstr">
      <vt:lpstr>KoPub돋움체 Bold</vt:lpstr>
      <vt:lpstr>KoPub돋움체 Light</vt:lpstr>
      <vt:lpstr>KoPub돋움체 Medium</vt:lpstr>
      <vt:lpstr>Open Sans</vt:lpstr>
      <vt:lpstr>굴림</vt:lpstr>
      <vt:lpstr>나눔바른고딕</vt:lpstr>
      <vt:lpstr>맑은 고딕</vt:lpstr>
      <vt:lpstr>현대하모니 B</vt:lpstr>
      <vt:lpstr>현대하모니 L</vt:lpstr>
      <vt:lpstr>현대하모니 M</vt:lpstr>
      <vt:lpstr>Arial</vt:lpstr>
      <vt:lpstr>Calibri</vt:lpstr>
      <vt:lpstr>Calibri Light</vt:lpstr>
      <vt:lpstr>Segoe UI</vt:lpstr>
      <vt:lpstr>Symbol</vt:lpstr>
      <vt:lpstr>Wingdings</vt:lpstr>
      <vt:lpstr>Office 테마</vt:lpstr>
      <vt:lpstr>4_기본 디자인</vt:lpstr>
      <vt:lpstr>2_Office 테마</vt:lpstr>
      <vt:lpstr>3_Office 테마</vt:lpstr>
      <vt:lpstr>4_Office 테마</vt:lpstr>
      <vt:lpstr>5_기본 디자인</vt:lpstr>
      <vt:lpstr>6_기본 디자인</vt:lpstr>
      <vt:lpstr>7_기본 디자인</vt:lpstr>
      <vt:lpstr>8_기본 디자인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</dc:creator>
  <cp:lastModifiedBy>이승용 IT지원</cp:lastModifiedBy>
  <cp:revision>1092</cp:revision>
  <dcterms:created xsi:type="dcterms:W3CDTF">2022-04-26T07:14:23Z</dcterms:created>
  <dcterms:modified xsi:type="dcterms:W3CDTF">2023-09-04T00:07:41Z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0x010100C8CF358E528B4A4C8E895FFA285DDF78</vt:lpwstr>
  </property>
  <property fmtid="{D5CDD505-2E9C-101B-9397-08002B2CF9AE}" pid="3" name="ClassificationContentMarkingFooterLocations">
    <vt:lpwstr>Office 테마:3\4_기본 디자인:3\2_Office 테마:3</vt:lpwstr>
  </property>
  <property fmtid="{D5CDD505-2E9C-101B-9397-08002B2CF9AE}" pid="4" name="ClassificationContentMarkingFooterText">
    <vt:lpwstr>일반(Anyuser)/today@hyundai-autoever.com 본 문서는 HyundaiAutoever의 정보자산이므로 무단으로 전재 및 복제할 수 없으며, 이를 위반할 시에는 당사 사규 및 관련 법규에 의해 제재를 받을 수 있습니다.</vt:lpwstr>
  </property>
  <property fmtid="{D5CDD505-2E9C-101B-9397-08002B2CF9AE}" pid="5" name="MSIP_Label_c6d9a7a2-a2c9-479c-a560-d79de4b6971b_Enabled">
    <vt:lpwstr>true</vt:lpwstr>
  </property>
  <property fmtid="{D5CDD505-2E9C-101B-9397-08002B2CF9AE}" pid="6" name="MSIP_Label_c6d9a7a2-a2c9-479c-a560-d79de4b6971b_SetDate">
    <vt:lpwstr>2023-09-04T00:07:40Z</vt:lpwstr>
  </property>
  <property fmtid="{D5CDD505-2E9C-101B-9397-08002B2CF9AE}" pid="7" name="MSIP_Label_c6d9a7a2-a2c9-479c-a560-d79de4b6971b_Method">
    <vt:lpwstr>Privileged</vt:lpwstr>
  </property>
  <property fmtid="{D5CDD505-2E9C-101B-9397-08002B2CF9AE}" pid="8" name="MSIP_Label_c6d9a7a2-a2c9-479c-a560-d79de4b6971b_Name">
    <vt:lpwstr>사외 정책</vt:lpwstr>
  </property>
  <property fmtid="{D5CDD505-2E9C-101B-9397-08002B2CF9AE}" pid="9" name="MSIP_Label_c6d9a7a2-a2c9-479c-a560-d79de4b6971b_SiteId">
    <vt:lpwstr>7cf932c0-bced-4490-b11f-48d23b1fe0d9</vt:lpwstr>
  </property>
  <property fmtid="{D5CDD505-2E9C-101B-9397-08002B2CF9AE}" pid="10" name="MSIP_Label_c6d9a7a2-a2c9-479c-a560-d79de4b6971b_ActionId">
    <vt:lpwstr>9f08ef2f-c894-4e3a-86a0-b9199b5bf1fd</vt:lpwstr>
  </property>
  <property fmtid="{D5CDD505-2E9C-101B-9397-08002B2CF9AE}" pid="11" name="MSIP_Label_c6d9a7a2-a2c9-479c-a560-d79de4b6971b_ContentBits">
    <vt:lpwstr>6</vt:lpwstr>
  </property>
  <property fmtid="{D5CDD505-2E9C-101B-9397-08002B2CF9AE}" pid="12" name="Order">
    <vt:r8>3360200</vt:r8>
  </property>
</Properties>
</file>