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  <p:sldMasterId id="2147483694" r:id="rId5"/>
    <p:sldMasterId id="2147483696" r:id="rId6"/>
    <p:sldMasterId id="2147483700" r:id="rId7"/>
    <p:sldMasterId id="2147483703" r:id="rId8"/>
    <p:sldMasterId id="2147483706" r:id="rId9"/>
    <p:sldMasterId id="2147483709" r:id="rId10"/>
    <p:sldMasterId id="2147483716" r:id="rId11"/>
    <p:sldMasterId id="2147483730" r:id="rId12"/>
  </p:sldMasterIdLst>
  <p:notesMasterIdLst>
    <p:notesMasterId r:id="rId21"/>
  </p:notesMasterIdLst>
  <p:sldIdLst>
    <p:sldId id="2145706148" r:id="rId13"/>
    <p:sldId id="2145706143" r:id="rId14"/>
    <p:sldId id="2145706151" r:id="rId15"/>
    <p:sldId id="2145706160" r:id="rId16"/>
    <p:sldId id="2145706163" r:id="rId17"/>
    <p:sldId id="2145706159" r:id="rId18"/>
    <p:sldId id="2145706162" r:id="rId19"/>
    <p:sldId id="2145706161" r:id="rId20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126" userDrawn="1">
          <p15:clr>
            <a:srgbClr val="A4A3A4"/>
          </p15:clr>
        </p15:guide>
        <p15:guide id="4" pos="6091" userDrawn="1">
          <p15:clr>
            <a:srgbClr val="A4A3A4"/>
          </p15:clr>
        </p15:guide>
        <p15:guide id="5" orient="horz" pos="686" userDrawn="1">
          <p15:clr>
            <a:srgbClr val="A4A3A4"/>
          </p15:clr>
        </p15:guide>
        <p15:guide id="6" orient="horz" pos="4065" userDrawn="1">
          <p15:clr>
            <a:srgbClr val="A4A3A4"/>
          </p15:clr>
        </p15:guide>
        <p15:guide id="7" orient="horz" pos="595" userDrawn="1">
          <p15:clr>
            <a:srgbClr val="A4A3A4"/>
          </p15:clr>
        </p15:guide>
        <p15:guide id="8" orient="horz" pos="1185" userDrawn="1">
          <p15:clr>
            <a:srgbClr val="A4A3A4"/>
          </p15:clr>
        </p15:guide>
        <p15:guide id="9" pos="47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0000CC"/>
    <a:srgbClr val="0000FF"/>
    <a:srgbClr val="FFCCCC"/>
    <a:srgbClr val="333333"/>
    <a:srgbClr val="CEDEFE"/>
    <a:srgbClr val="595959"/>
    <a:srgbClr val="CCFFFF"/>
    <a:srgbClr val="FFFFFF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1" autoAdjust="0"/>
    <p:restoredTop sz="86030" autoAdjust="0"/>
  </p:normalViewPr>
  <p:slideViewPr>
    <p:cSldViewPr snapToGrid="0">
      <p:cViewPr varScale="1">
        <p:scale>
          <a:sx n="95" d="100"/>
          <a:sy n="95" d="100"/>
        </p:scale>
        <p:origin x="2208" y="90"/>
      </p:cViewPr>
      <p:guideLst>
        <p:guide orient="horz" pos="2160"/>
        <p:guide pos="3120"/>
        <p:guide pos="126"/>
        <p:guide pos="6091"/>
        <p:guide orient="horz" pos="686"/>
        <p:guide orient="horz" pos="4065"/>
        <p:guide orient="horz" pos="595"/>
        <p:guide orient="horz" pos="1185"/>
        <p:guide pos="47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F3B97-4ECB-4EE3-9A28-797DE413C3BE}" type="doc">
      <dgm:prSet loTypeId="urn:microsoft.com/office/officeart/2005/8/layout/chevron1" loCatId="process" qsTypeId="urn:microsoft.com/office/officeart/2005/8/quickstyle/simple3" qsCatId="simple" csTypeId="urn:microsoft.com/office/officeart/2005/8/colors/colorful3" csCatId="colorful" phldr="1"/>
      <dgm:spPr/>
    </dgm:pt>
    <dgm:pt modelId="{BAB31E71-238A-44D0-93F6-E69E600B80F3}">
      <dgm:prSet phldrT="[텍스트]"/>
      <dgm:spPr/>
      <dgm:t>
        <a:bodyPr/>
        <a:lstStyle/>
        <a:p>
          <a:pPr latinLnBrk="1"/>
          <a:r>
            <a:rPr lang="ko-KR" altLang="en-US" b="1" dirty="0" smtClean="0">
              <a:latin typeface="현대하모니 M" panose="02020603020101020101" pitchFamily="18" charset="-127"/>
              <a:ea typeface="현대하모니 M" panose="02020603020101020101" pitchFamily="18" charset="-127"/>
            </a:rPr>
            <a:t>추가 데이터 이행  </a:t>
          </a:r>
          <a:r>
            <a:rPr lang="en-US" altLang="ko-KR" b="1" dirty="0" smtClean="0">
              <a:latin typeface="현대하모니 M" panose="02020603020101020101" pitchFamily="18" charset="-127"/>
              <a:ea typeface="현대하모니 M" panose="02020603020101020101" pitchFamily="18" charset="-127"/>
            </a:rPr>
            <a:t>(’24.2.21~22)</a:t>
          </a:r>
          <a:endParaRPr lang="ko-KR" altLang="en-US" b="1" dirty="0">
            <a:latin typeface="현대하모니 M" panose="02020603020101020101" pitchFamily="18" charset="-127"/>
            <a:ea typeface="현대하모니 M" panose="02020603020101020101" pitchFamily="18" charset="-127"/>
          </a:endParaRPr>
        </a:p>
      </dgm:t>
    </dgm:pt>
    <dgm:pt modelId="{17E3DC8B-CC98-434A-B713-B80CD43B8AFE}" type="parTrans" cxnId="{9A1540CF-F21E-4B02-8965-353E214AA6B8}">
      <dgm:prSet/>
      <dgm:spPr/>
      <dgm:t>
        <a:bodyPr/>
        <a:lstStyle/>
        <a:p>
          <a:pPr latinLnBrk="1"/>
          <a:endParaRPr lang="ko-KR" altLang="en-US" b="1">
            <a:latin typeface="현대하모니 M" panose="02020603020101020101" pitchFamily="18" charset="-127"/>
            <a:ea typeface="현대하모니 M" panose="02020603020101020101" pitchFamily="18" charset="-127"/>
          </a:endParaRPr>
        </a:p>
      </dgm:t>
    </dgm:pt>
    <dgm:pt modelId="{E8CE44EB-9082-4C8A-9A25-84FF4B83B652}" type="sibTrans" cxnId="{9A1540CF-F21E-4B02-8965-353E214AA6B8}">
      <dgm:prSet/>
      <dgm:spPr/>
      <dgm:t>
        <a:bodyPr/>
        <a:lstStyle/>
        <a:p>
          <a:pPr latinLnBrk="1"/>
          <a:endParaRPr lang="ko-KR" altLang="en-US" b="1">
            <a:latin typeface="현대하모니 M" panose="02020603020101020101" pitchFamily="18" charset="-127"/>
            <a:ea typeface="현대하모니 M" panose="02020603020101020101" pitchFamily="18" charset="-127"/>
          </a:endParaRPr>
        </a:p>
      </dgm:t>
    </dgm:pt>
    <dgm:pt modelId="{DE461D01-2C9A-448C-A158-DC9CA8FB5A7A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현대하모니 M" panose="02020603020101020101" pitchFamily="18" charset="-127"/>
              <a:ea typeface="현대하모니 M" panose="02020603020101020101" pitchFamily="18" charset="-127"/>
            </a:rPr>
            <a:t>MDT </a:t>
          </a:r>
          <a:r>
            <a:rPr lang="ko-KR" altLang="en-US" b="1" dirty="0" smtClean="0">
              <a:latin typeface="현대하모니 M" panose="02020603020101020101" pitchFamily="18" charset="-127"/>
              <a:ea typeface="현대하모니 M" panose="02020603020101020101" pitchFamily="18" charset="-127"/>
            </a:rPr>
            <a:t>실행 </a:t>
          </a:r>
          <a:r>
            <a:rPr lang="en-US" altLang="ko-KR" b="1" dirty="0" smtClean="0">
              <a:latin typeface="현대하모니 M" panose="02020603020101020101" pitchFamily="18" charset="-127"/>
              <a:ea typeface="현대하모니 M" panose="02020603020101020101" pitchFamily="18" charset="-127"/>
            </a:rPr>
            <a:t>(’24.2.26~3.16)</a:t>
          </a:r>
          <a:endParaRPr lang="ko-KR" altLang="en-US" b="1" dirty="0">
            <a:latin typeface="현대하모니 M" panose="02020603020101020101" pitchFamily="18" charset="-127"/>
            <a:ea typeface="현대하모니 M" panose="02020603020101020101" pitchFamily="18" charset="-127"/>
          </a:endParaRPr>
        </a:p>
      </dgm:t>
    </dgm:pt>
    <dgm:pt modelId="{E161150D-CBFB-409A-8B7B-5361638E8C74}" type="parTrans" cxnId="{8AED4F43-FBBD-47C9-98D8-660D2A763920}">
      <dgm:prSet/>
      <dgm:spPr/>
      <dgm:t>
        <a:bodyPr/>
        <a:lstStyle/>
        <a:p>
          <a:pPr latinLnBrk="1"/>
          <a:endParaRPr lang="ko-KR" altLang="en-US" b="1">
            <a:latin typeface="현대하모니 M" panose="02020603020101020101" pitchFamily="18" charset="-127"/>
            <a:ea typeface="현대하모니 M" panose="02020603020101020101" pitchFamily="18" charset="-127"/>
          </a:endParaRPr>
        </a:p>
      </dgm:t>
    </dgm:pt>
    <dgm:pt modelId="{24CF99AD-3F34-46AB-BC4C-EF09C710F149}" type="sibTrans" cxnId="{8AED4F43-FBBD-47C9-98D8-660D2A763920}">
      <dgm:prSet/>
      <dgm:spPr/>
      <dgm:t>
        <a:bodyPr/>
        <a:lstStyle/>
        <a:p>
          <a:pPr latinLnBrk="1"/>
          <a:endParaRPr lang="ko-KR" altLang="en-US" b="1">
            <a:latin typeface="현대하모니 M" panose="02020603020101020101" pitchFamily="18" charset="-127"/>
            <a:ea typeface="현대하모니 M" panose="02020603020101020101" pitchFamily="18" charset="-127"/>
          </a:endParaRPr>
        </a:p>
      </dgm:t>
    </dgm:pt>
    <dgm:pt modelId="{CAC2A8DA-8665-4946-8761-580DD1F9B207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현대하모니 M" panose="02020603020101020101" pitchFamily="18" charset="-127"/>
              <a:ea typeface="현대하모니 M" panose="02020603020101020101" pitchFamily="18" charset="-127"/>
            </a:rPr>
            <a:t>MDT </a:t>
          </a:r>
          <a:r>
            <a:rPr lang="ko-KR" altLang="en-US" b="1" dirty="0" smtClean="0">
              <a:latin typeface="현대하모니 M" panose="02020603020101020101" pitchFamily="18" charset="-127"/>
              <a:ea typeface="현대하모니 M" panose="02020603020101020101" pitchFamily="18" charset="-127"/>
            </a:rPr>
            <a:t>결과 확인 </a:t>
          </a:r>
          <a:r>
            <a:rPr lang="en-US" altLang="ko-KR" b="1" dirty="0" smtClean="0">
              <a:latin typeface="현대하모니 M" panose="02020603020101020101" pitchFamily="18" charset="-127"/>
              <a:ea typeface="현대하모니 M" panose="02020603020101020101" pitchFamily="18" charset="-127"/>
            </a:rPr>
            <a:t>(’24.3.19~23)</a:t>
          </a:r>
          <a:endParaRPr lang="ko-KR" altLang="en-US" b="1" dirty="0">
            <a:latin typeface="현대하모니 M" panose="02020603020101020101" pitchFamily="18" charset="-127"/>
            <a:ea typeface="현대하모니 M" panose="02020603020101020101" pitchFamily="18" charset="-127"/>
          </a:endParaRPr>
        </a:p>
      </dgm:t>
    </dgm:pt>
    <dgm:pt modelId="{54D20BEC-A09F-4EFE-B049-07130762D319}" type="parTrans" cxnId="{F5E7D8E6-BAD9-4189-B240-E04416D46FA9}">
      <dgm:prSet/>
      <dgm:spPr/>
      <dgm:t>
        <a:bodyPr/>
        <a:lstStyle/>
        <a:p>
          <a:pPr latinLnBrk="1"/>
          <a:endParaRPr lang="ko-KR" altLang="en-US" b="1">
            <a:latin typeface="현대하모니 M" panose="02020603020101020101" pitchFamily="18" charset="-127"/>
            <a:ea typeface="현대하모니 M" panose="02020603020101020101" pitchFamily="18" charset="-127"/>
          </a:endParaRPr>
        </a:p>
      </dgm:t>
    </dgm:pt>
    <dgm:pt modelId="{22D67A48-F839-4D1E-B7D4-C6DF554B7177}" type="sibTrans" cxnId="{F5E7D8E6-BAD9-4189-B240-E04416D46FA9}">
      <dgm:prSet/>
      <dgm:spPr/>
      <dgm:t>
        <a:bodyPr/>
        <a:lstStyle/>
        <a:p>
          <a:pPr latinLnBrk="1"/>
          <a:endParaRPr lang="ko-KR" altLang="en-US" b="1">
            <a:latin typeface="현대하모니 M" panose="02020603020101020101" pitchFamily="18" charset="-127"/>
            <a:ea typeface="현대하모니 M" panose="02020603020101020101" pitchFamily="18" charset="-127"/>
          </a:endParaRPr>
        </a:p>
      </dgm:t>
    </dgm:pt>
    <dgm:pt modelId="{CEBCC8B7-2EDA-4EE3-B7CC-CEC4A1E88355}" type="pres">
      <dgm:prSet presAssocID="{2CCF3B97-4ECB-4EE3-9A28-797DE413C3BE}" presName="Name0" presStyleCnt="0">
        <dgm:presLayoutVars>
          <dgm:dir/>
          <dgm:animLvl val="lvl"/>
          <dgm:resizeHandles val="exact"/>
        </dgm:presLayoutVars>
      </dgm:prSet>
      <dgm:spPr/>
    </dgm:pt>
    <dgm:pt modelId="{D31F4142-6D4E-4279-AFD1-47C68C1E319F}" type="pres">
      <dgm:prSet presAssocID="{BAB31E71-238A-44D0-93F6-E69E600B80F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667B00A-4069-4CCB-80BC-1706C1FDF14C}" type="pres">
      <dgm:prSet presAssocID="{E8CE44EB-9082-4C8A-9A25-84FF4B83B652}" presName="parTxOnlySpace" presStyleCnt="0"/>
      <dgm:spPr/>
    </dgm:pt>
    <dgm:pt modelId="{314E1C73-8890-45D4-B127-DE995CBC5DEE}" type="pres">
      <dgm:prSet presAssocID="{DE461D01-2C9A-448C-A158-DC9CA8FB5A7A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C1D29C-E077-4D01-960A-6D3842F28155}" type="pres">
      <dgm:prSet presAssocID="{24CF99AD-3F34-46AB-BC4C-EF09C710F149}" presName="parTxOnlySpace" presStyleCnt="0"/>
      <dgm:spPr/>
    </dgm:pt>
    <dgm:pt modelId="{A0DBACD2-A656-415C-B37E-5647BA01B479}" type="pres">
      <dgm:prSet presAssocID="{CAC2A8DA-8665-4946-8761-580DD1F9B20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B624C21-3E09-41AB-8121-A8B3F4F96099}" type="presOf" srcId="{DE461D01-2C9A-448C-A158-DC9CA8FB5A7A}" destId="{314E1C73-8890-45D4-B127-DE995CBC5DEE}" srcOrd="0" destOrd="0" presId="urn:microsoft.com/office/officeart/2005/8/layout/chevron1"/>
    <dgm:cxn modelId="{8AED4F43-FBBD-47C9-98D8-660D2A763920}" srcId="{2CCF3B97-4ECB-4EE3-9A28-797DE413C3BE}" destId="{DE461D01-2C9A-448C-A158-DC9CA8FB5A7A}" srcOrd="1" destOrd="0" parTransId="{E161150D-CBFB-409A-8B7B-5361638E8C74}" sibTransId="{24CF99AD-3F34-46AB-BC4C-EF09C710F149}"/>
    <dgm:cxn modelId="{BEE152BC-2DB5-4A5A-B57F-4BDF801260A9}" type="presOf" srcId="{CAC2A8DA-8665-4946-8761-580DD1F9B207}" destId="{A0DBACD2-A656-415C-B37E-5647BA01B479}" srcOrd="0" destOrd="0" presId="urn:microsoft.com/office/officeart/2005/8/layout/chevron1"/>
    <dgm:cxn modelId="{9A1540CF-F21E-4B02-8965-353E214AA6B8}" srcId="{2CCF3B97-4ECB-4EE3-9A28-797DE413C3BE}" destId="{BAB31E71-238A-44D0-93F6-E69E600B80F3}" srcOrd="0" destOrd="0" parTransId="{17E3DC8B-CC98-434A-B713-B80CD43B8AFE}" sibTransId="{E8CE44EB-9082-4C8A-9A25-84FF4B83B652}"/>
    <dgm:cxn modelId="{FFDC49DB-D264-4C6E-B0B2-E00994938E08}" type="presOf" srcId="{BAB31E71-238A-44D0-93F6-E69E600B80F3}" destId="{D31F4142-6D4E-4279-AFD1-47C68C1E319F}" srcOrd="0" destOrd="0" presId="urn:microsoft.com/office/officeart/2005/8/layout/chevron1"/>
    <dgm:cxn modelId="{5EB9B95C-6521-4B2B-91BD-D402105B69F0}" type="presOf" srcId="{2CCF3B97-4ECB-4EE3-9A28-797DE413C3BE}" destId="{CEBCC8B7-2EDA-4EE3-B7CC-CEC4A1E88355}" srcOrd="0" destOrd="0" presId="urn:microsoft.com/office/officeart/2005/8/layout/chevron1"/>
    <dgm:cxn modelId="{F5E7D8E6-BAD9-4189-B240-E04416D46FA9}" srcId="{2CCF3B97-4ECB-4EE3-9A28-797DE413C3BE}" destId="{CAC2A8DA-8665-4946-8761-580DD1F9B207}" srcOrd="2" destOrd="0" parTransId="{54D20BEC-A09F-4EFE-B049-07130762D319}" sibTransId="{22D67A48-F839-4D1E-B7D4-C6DF554B7177}"/>
    <dgm:cxn modelId="{379861FA-C26F-49E3-84F3-9379EA30D38F}" type="presParOf" srcId="{CEBCC8B7-2EDA-4EE3-B7CC-CEC4A1E88355}" destId="{D31F4142-6D4E-4279-AFD1-47C68C1E319F}" srcOrd="0" destOrd="0" presId="urn:microsoft.com/office/officeart/2005/8/layout/chevron1"/>
    <dgm:cxn modelId="{823E9CBD-9415-448A-96C9-498E4F535B1D}" type="presParOf" srcId="{CEBCC8B7-2EDA-4EE3-B7CC-CEC4A1E88355}" destId="{A667B00A-4069-4CCB-80BC-1706C1FDF14C}" srcOrd="1" destOrd="0" presId="urn:microsoft.com/office/officeart/2005/8/layout/chevron1"/>
    <dgm:cxn modelId="{E5C5930D-F0E1-4DB4-A066-7B1661B98C82}" type="presParOf" srcId="{CEBCC8B7-2EDA-4EE3-B7CC-CEC4A1E88355}" destId="{314E1C73-8890-45D4-B127-DE995CBC5DEE}" srcOrd="2" destOrd="0" presId="urn:microsoft.com/office/officeart/2005/8/layout/chevron1"/>
    <dgm:cxn modelId="{C07C31B6-0898-424B-A183-E209FAC50343}" type="presParOf" srcId="{CEBCC8B7-2EDA-4EE3-B7CC-CEC4A1E88355}" destId="{F2C1D29C-E077-4D01-960A-6D3842F28155}" srcOrd="3" destOrd="0" presId="urn:microsoft.com/office/officeart/2005/8/layout/chevron1"/>
    <dgm:cxn modelId="{F189279B-6779-4EF3-B341-CEA54D453D9D}" type="presParOf" srcId="{CEBCC8B7-2EDA-4EE3-B7CC-CEC4A1E88355}" destId="{A0DBACD2-A656-415C-B37E-5647BA01B47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F4142-6D4E-4279-AFD1-47C68C1E319F}">
      <dsp:nvSpPr>
        <dsp:cNvPr id="0" name=""/>
        <dsp:cNvSpPr/>
      </dsp:nvSpPr>
      <dsp:spPr>
        <a:xfrm>
          <a:off x="2741" y="0"/>
          <a:ext cx="3340171" cy="63930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>
              <a:latin typeface="현대하모니 M" panose="02020603020101020101" pitchFamily="18" charset="-127"/>
              <a:ea typeface="현대하모니 M" panose="02020603020101020101" pitchFamily="18" charset="-127"/>
            </a:rPr>
            <a:t>추가 데이터 이행  </a:t>
          </a:r>
          <a:r>
            <a:rPr lang="en-US" altLang="ko-KR" sz="1900" b="1" kern="1200" dirty="0" smtClean="0">
              <a:latin typeface="현대하모니 M" panose="02020603020101020101" pitchFamily="18" charset="-127"/>
              <a:ea typeface="현대하모니 M" panose="02020603020101020101" pitchFamily="18" charset="-127"/>
            </a:rPr>
            <a:t>(’24.2.21~22)</a:t>
          </a:r>
          <a:endParaRPr lang="ko-KR" altLang="en-US" sz="1900" b="1" kern="1200" dirty="0">
            <a:latin typeface="현대하모니 M" panose="02020603020101020101" pitchFamily="18" charset="-127"/>
            <a:ea typeface="현대하모니 M" panose="02020603020101020101" pitchFamily="18" charset="-127"/>
          </a:endParaRPr>
        </a:p>
      </dsp:txBody>
      <dsp:txXfrm>
        <a:off x="322395" y="0"/>
        <a:ext cx="2700864" cy="639307"/>
      </dsp:txXfrm>
    </dsp:sp>
    <dsp:sp modelId="{314E1C73-8890-45D4-B127-DE995CBC5DEE}">
      <dsp:nvSpPr>
        <dsp:cNvPr id="0" name=""/>
        <dsp:cNvSpPr/>
      </dsp:nvSpPr>
      <dsp:spPr>
        <a:xfrm>
          <a:off x="3008895" y="0"/>
          <a:ext cx="3340171" cy="63930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-5000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-5000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-5000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>
              <a:latin typeface="현대하모니 M" panose="02020603020101020101" pitchFamily="18" charset="-127"/>
              <a:ea typeface="현대하모니 M" panose="02020603020101020101" pitchFamily="18" charset="-127"/>
            </a:rPr>
            <a:t>MDT </a:t>
          </a:r>
          <a:r>
            <a:rPr lang="ko-KR" altLang="en-US" sz="1900" b="1" kern="1200" dirty="0" smtClean="0">
              <a:latin typeface="현대하모니 M" panose="02020603020101020101" pitchFamily="18" charset="-127"/>
              <a:ea typeface="현대하모니 M" panose="02020603020101020101" pitchFamily="18" charset="-127"/>
            </a:rPr>
            <a:t>실행 </a:t>
          </a:r>
          <a:r>
            <a:rPr lang="en-US" altLang="ko-KR" sz="1900" b="1" kern="1200" dirty="0" smtClean="0">
              <a:latin typeface="현대하모니 M" panose="02020603020101020101" pitchFamily="18" charset="-127"/>
              <a:ea typeface="현대하모니 M" panose="02020603020101020101" pitchFamily="18" charset="-127"/>
            </a:rPr>
            <a:t>(’24.2.26~3.16)</a:t>
          </a:r>
          <a:endParaRPr lang="ko-KR" altLang="en-US" sz="1900" b="1" kern="1200" dirty="0">
            <a:latin typeface="현대하모니 M" panose="02020603020101020101" pitchFamily="18" charset="-127"/>
            <a:ea typeface="현대하모니 M" panose="02020603020101020101" pitchFamily="18" charset="-127"/>
          </a:endParaRPr>
        </a:p>
      </dsp:txBody>
      <dsp:txXfrm>
        <a:off x="3328549" y="0"/>
        <a:ext cx="2700864" cy="639307"/>
      </dsp:txXfrm>
    </dsp:sp>
    <dsp:sp modelId="{A0DBACD2-A656-415C-B37E-5647BA01B479}">
      <dsp:nvSpPr>
        <dsp:cNvPr id="0" name=""/>
        <dsp:cNvSpPr/>
      </dsp:nvSpPr>
      <dsp:spPr>
        <a:xfrm>
          <a:off x="6015049" y="0"/>
          <a:ext cx="3340171" cy="63930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-10000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-10000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-10000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>
              <a:latin typeface="현대하모니 M" panose="02020603020101020101" pitchFamily="18" charset="-127"/>
              <a:ea typeface="현대하모니 M" panose="02020603020101020101" pitchFamily="18" charset="-127"/>
            </a:rPr>
            <a:t>MDT </a:t>
          </a:r>
          <a:r>
            <a:rPr lang="ko-KR" altLang="en-US" sz="1900" b="1" kern="1200" dirty="0" smtClean="0">
              <a:latin typeface="현대하모니 M" panose="02020603020101020101" pitchFamily="18" charset="-127"/>
              <a:ea typeface="현대하모니 M" panose="02020603020101020101" pitchFamily="18" charset="-127"/>
            </a:rPr>
            <a:t>결과 확인 </a:t>
          </a:r>
          <a:r>
            <a:rPr lang="en-US" altLang="ko-KR" sz="1900" b="1" kern="1200" dirty="0" smtClean="0">
              <a:latin typeface="현대하모니 M" panose="02020603020101020101" pitchFamily="18" charset="-127"/>
              <a:ea typeface="현대하모니 M" panose="02020603020101020101" pitchFamily="18" charset="-127"/>
            </a:rPr>
            <a:t>(’24.3.19~23)</a:t>
          </a:r>
          <a:endParaRPr lang="ko-KR" altLang="en-US" sz="1900" b="1" kern="1200" dirty="0">
            <a:latin typeface="현대하모니 M" panose="02020603020101020101" pitchFamily="18" charset="-127"/>
            <a:ea typeface="현대하모니 M" panose="02020603020101020101" pitchFamily="18" charset="-127"/>
          </a:endParaRPr>
        </a:p>
      </dsp:txBody>
      <dsp:txXfrm>
        <a:off x="6334703" y="0"/>
        <a:ext cx="2700864" cy="639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FB241-6C4A-4CBC-ACE4-9194AA142902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BF63C-DD0D-4A17-9177-57CE39DA7E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9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0850" y="808038"/>
            <a:ext cx="5835650" cy="40401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143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95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79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49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03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52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12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1200" y="744538"/>
            <a:ext cx="537527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1910" indent="-2853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140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59796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4520" indent="-22828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1080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6763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419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0759" indent="-22828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2C339-AC5B-4819-85E5-CFD9276EFE47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81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3.jpe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69918" y="2689225"/>
            <a:ext cx="9362988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b="1">
                <a:solidFill>
                  <a:prstClr val="black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b="1">
                <a:solidFill>
                  <a:prstClr val="black"/>
                </a:solidFill>
                <a:latin typeface="Arial" charset="0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5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6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28464" y="6489340"/>
            <a:ext cx="936104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812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138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28464" y="6489340"/>
            <a:ext cx="936104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608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U:\00_로고파일\CI_JPG+AI_파일묶음\hyundaimobis_CI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4488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E92FE3F-D02D-4005-A357-9C1D25671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5850" r="10428" b="21658"/>
          <a:stretch/>
        </p:blipFill>
        <p:spPr>
          <a:xfrm>
            <a:off x="-1" y="784610"/>
            <a:ext cx="9906001" cy="293242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017790-AFD3-4845-9181-E3DAF527BAE5}"/>
              </a:ext>
            </a:extLst>
          </p:cNvPr>
          <p:cNvGrpSpPr/>
          <p:nvPr userDrawn="1"/>
        </p:nvGrpSpPr>
        <p:grpSpPr>
          <a:xfrm>
            <a:off x="214178" y="4005064"/>
            <a:ext cx="5889433" cy="1799846"/>
            <a:chOff x="670306" y="1405772"/>
            <a:chExt cx="4785165" cy="17998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20BFA-21D8-4091-98DD-32823861F9A1}"/>
                </a:ext>
              </a:extLst>
            </p:cNvPr>
            <p:cNvSpPr txBox="1"/>
            <p:nvPr/>
          </p:nvSpPr>
          <p:spPr>
            <a:xfrm>
              <a:off x="670306" y="1405772"/>
              <a:ext cx="4785165" cy="135421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현대모비스</a:t>
              </a:r>
              <a:r>
                <a:rPr kumimoji="0" lang="en-US" altLang="ko-KR" sz="2400" b="1" i="0" u="none" strike="noStrike" kern="900" cap="none" spc="-10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서비스부품 차세대 시스템 구축 </a:t>
              </a:r>
              <a:r>
                <a:rPr lang="en-US" altLang="ko-KR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PI </a:t>
              </a: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프로젝트</a:t>
              </a:r>
              <a:endParaRPr kumimoji="0" lang="ko-KR" altLang="en-US" sz="2800" b="1" i="0" u="none" strike="noStrike" kern="900" cap="none" spc="-1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1" i="0" u="none" strike="noStrike" kern="1200" cap="none" spc="-12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FC9FFA-71AE-41EC-9670-19D79218EE4B}"/>
                </a:ext>
              </a:extLst>
            </p:cNvPr>
            <p:cNvSpPr txBox="1"/>
            <p:nvPr/>
          </p:nvSpPr>
          <p:spPr>
            <a:xfrm>
              <a:off x="2047255" y="2959397"/>
              <a:ext cx="85961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2022. 3. 16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61B8341-6951-4783-A31D-E23A7CC79282}"/>
                </a:ext>
              </a:extLst>
            </p:cNvPr>
            <p:cNvSpPr/>
            <p:nvPr/>
          </p:nvSpPr>
          <p:spPr>
            <a:xfrm>
              <a:off x="670306" y="2820961"/>
              <a:ext cx="1263008" cy="384657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완료보고</a:t>
              </a: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69B8064E-67C3-4B0F-9643-A2B491E22103}"/>
              </a:ext>
            </a:extLst>
          </p:cNvPr>
          <p:cNvGrpSpPr>
            <a:grpSpLocks/>
          </p:cNvGrpSpPr>
          <p:nvPr userDrawn="1"/>
        </p:nvGrpSpPr>
        <p:grpSpPr>
          <a:xfrm>
            <a:off x="7266972" y="6215978"/>
            <a:ext cx="900099" cy="129346"/>
            <a:chOff x="398463" y="404813"/>
            <a:chExt cx="1627187" cy="307976"/>
          </a:xfrm>
          <a:solidFill>
            <a:sysClr val="windowText" lastClr="000000"/>
          </a:solidFill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5276DB34-203B-4420-805A-827E048AE5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EDFCC6C-5C2F-498E-B0E0-C5E6DA549D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3F356743-ED1F-43DC-A93A-53814DA3C2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865F819B-9921-4166-B1BB-EF04D2A740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80F32E3F-2E05-4AAA-B95A-71DB04FCBF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0687672D-B852-447B-B42D-921FF6A196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43EC2097-D984-459C-AC19-EACD2E3E7A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AE9FECA4-30BB-4927-9888-F574FB57FE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592F2DE5-2257-425F-82D7-DBB66F0A1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7412C523-5DFC-4597-B121-366F3879D4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34" name="Text Box 9">
            <a:extLst>
              <a:ext uri="{FF2B5EF4-FFF2-40B4-BE49-F238E27FC236}">
                <a16:creationId xmlns:a16="http://schemas.microsoft.com/office/drawing/2014/main" id="{54270591-61AC-4215-BB0A-1FEA61E451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4468" y="6359108"/>
            <a:ext cx="3712545" cy="1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defTabSz="9351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84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Segoe UI" panose="020B0502040204020203" pitchFamily="34" charset="0"/>
              </a:rPr>
              <a:t>Copyright © 2022. For information, contact Deloitte Consulting LLC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9403773-D0D7-4E46-97A6-3FE8420352AC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 r="35567"/>
          <a:stretch/>
        </p:blipFill>
        <p:spPr>
          <a:xfrm>
            <a:off x="8301372" y="6209758"/>
            <a:ext cx="1191842" cy="153719"/>
          </a:xfrm>
          <a:prstGeom prst="rect">
            <a:avLst/>
          </a:prstGeom>
          <a:effectLst>
            <a:glow rad="25400">
              <a:schemeClr val="bg1">
                <a:alpha val="7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89654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9">
            <a:extLst>
              <a:ext uri="{FF2B5EF4-FFF2-40B4-BE49-F238E27FC236}">
                <a16:creationId xmlns:a16="http://schemas.microsoft.com/office/drawing/2014/main" id="{54270591-61AC-4215-BB0A-1FEA61E451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4468" y="6359108"/>
            <a:ext cx="3712545" cy="1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defTabSz="9351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84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Segoe UI" panose="020B0502040204020203" pitchFamily="34" charset="0"/>
              </a:rPr>
              <a:t>Copyright © 2021. For information, contact Deloitte Consulting LLC</a:t>
            </a:r>
          </a:p>
        </p:txBody>
      </p:sp>
      <p:pic>
        <p:nvPicPr>
          <p:cNvPr id="36" name="그림 개체 틀 7">
            <a:extLst>
              <a:ext uri="{FF2B5EF4-FFF2-40B4-BE49-F238E27FC236}">
                <a16:creationId xmlns:a16="http://schemas.microsoft.com/office/drawing/2014/main" id="{A5BA86C0-7F1C-4930-A862-2D24D244E2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050" t="-16332" r="-2476" b="-5682"/>
          <a:stretch/>
        </p:blipFill>
        <p:spPr>
          <a:xfrm flipH="1">
            <a:off x="5768986" y="0"/>
            <a:ext cx="4135370" cy="60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5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9">
            <a:extLst>
              <a:ext uri="{FF2B5EF4-FFF2-40B4-BE49-F238E27FC236}">
                <a16:creationId xmlns:a16="http://schemas.microsoft.com/office/drawing/2014/main" id="{54270591-61AC-4215-BB0A-1FEA61E451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4468" y="6359108"/>
            <a:ext cx="3712545" cy="1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defTabSz="9351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84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Segoe UI" panose="020B0502040204020203" pitchFamily="34" charset="0"/>
              </a:rPr>
              <a:t>Copyright © 2021. For information, contact Deloitte Consulting LLC</a:t>
            </a:r>
          </a:p>
        </p:txBody>
      </p:sp>
      <p:pic>
        <p:nvPicPr>
          <p:cNvPr id="4" name="그림 개체 틀 8">
            <a:extLst>
              <a:ext uri="{FF2B5EF4-FFF2-40B4-BE49-F238E27FC236}">
                <a16:creationId xmlns:a16="http://schemas.microsoft.com/office/drawing/2014/main" id="{6D57B282-6583-4026-B79C-6E68293FB1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207" r="14207"/>
          <a:stretch/>
        </p:blipFill>
        <p:spPr>
          <a:xfrm>
            <a:off x="5531644" y="358775"/>
            <a:ext cx="4349433" cy="610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11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U:\00_로고파일\CI_JPG+AI_파일묶음\hyundaimobis_CI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017790-AFD3-4845-9181-E3DAF527BAE5}"/>
              </a:ext>
            </a:extLst>
          </p:cNvPr>
          <p:cNvGrpSpPr/>
          <p:nvPr userDrawn="1"/>
        </p:nvGrpSpPr>
        <p:grpSpPr>
          <a:xfrm>
            <a:off x="214178" y="4005064"/>
            <a:ext cx="5889433" cy="1799846"/>
            <a:chOff x="670306" y="1405772"/>
            <a:chExt cx="4785165" cy="17998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20BFA-21D8-4091-98DD-32823861F9A1}"/>
                </a:ext>
              </a:extLst>
            </p:cNvPr>
            <p:cNvSpPr txBox="1"/>
            <p:nvPr/>
          </p:nvSpPr>
          <p:spPr>
            <a:xfrm>
              <a:off x="670306" y="1405772"/>
              <a:ext cx="4785165" cy="135421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현대모비스</a:t>
              </a:r>
              <a:r>
                <a:rPr kumimoji="0" lang="en-US" altLang="ko-KR" sz="2400" b="1" i="0" u="none" strike="noStrike" kern="900" cap="none" spc="-10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서비스부품 차세대 시스템 구축 </a:t>
              </a:r>
              <a:r>
                <a:rPr lang="en-US" altLang="ko-KR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PI </a:t>
              </a: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프로젝트</a:t>
              </a:r>
              <a:endParaRPr kumimoji="0" lang="ko-KR" altLang="en-US" sz="2800" b="1" i="0" u="none" strike="noStrike" kern="900" cap="none" spc="-1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1" i="0" u="none" strike="noStrike" kern="1200" cap="none" spc="-12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FC9FFA-71AE-41EC-9670-19D79218EE4B}"/>
                </a:ext>
              </a:extLst>
            </p:cNvPr>
            <p:cNvSpPr txBox="1"/>
            <p:nvPr/>
          </p:nvSpPr>
          <p:spPr>
            <a:xfrm>
              <a:off x="2047255" y="2959397"/>
              <a:ext cx="57046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2022. 3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61B8341-6951-4783-A31D-E23A7CC79282}"/>
                </a:ext>
              </a:extLst>
            </p:cNvPr>
            <p:cNvSpPr/>
            <p:nvPr/>
          </p:nvSpPr>
          <p:spPr>
            <a:xfrm>
              <a:off x="670306" y="2820961"/>
              <a:ext cx="1263008" cy="384657"/>
            </a:xfrm>
            <a:prstGeom prst="rect">
              <a:avLst/>
            </a:prstGeom>
            <a:solidFill>
              <a:srgbClr val="2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완료보고서</a:t>
              </a: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69B8064E-67C3-4B0F-9643-A2B491E22103}"/>
              </a:ext>
            </a:extLst>
          </p:cNvPr>
          <p:cNvGrpSpPr>
            <a:grpSpLocks/>
          </p:cNvGrpSpPr>
          <p:nvPr userDrawn="1"/>
        </p:nvGrpSpPr>
        <p:grpSpPr>
          <a:xfrm>
            <a:off x="7266972" y="6215978"/>
            <a:ext cx="900099" cy="129346"/>
            <a:chOff x="398463" y="404813"/>
            <a:chExt cx="1627187" cy="307976"/>
          </a:xfrm>
          <a:solidFill>
            <a:sysClr val="windowText" lastClr="000000"/>
          </a:solidFill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5276DB34-203B-4420-805A-827E048AE5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EDFCC6C-5C2F-498E-B0E0-C5E6DA549D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3F356743-ED1F-43DC-A93A-53814DA3C2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865F819B-9921-4166-B1BB-EF04D2A740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80F32E3F-2E05-4AAA-B95A-71DB04FCBF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0687672D-B852-447B-B42D-921FF6A196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43EC2097-D984-459C-AC19-EACD2E3E7A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AE9FECA4-30BB-4927-9888-F574FB57FE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592F2DE5-2257-425F-82D7-DBB66F0A1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7412C523-5DFC-4597-B121-366F3879D4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34" name="Text Box 9">
            <a:extLst>
              <a:ext uri="{FF2B5EF4-FFF2-40B4-BE49-F238E27FC236}">
                <a16:creationId xmlns:a16="http://schemas.microsoft.com/office/drawing/2014/main" id="{54270591-61AC-4215-BB0A-1FEA61E451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4468" y="6359108"/>
            <a:ext cx="3712545" cy="1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defTabSz="9351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84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Segoe UI" panose="020B0502040204020203" pitchFamily="34" charset="0"/>
              </a:rPr>
              <a:t>Copyright © 2021. For information, contact Deloitte Consulting LLC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9403773-D0D7-4E46-97A6-3FE8420352AC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 r="35567"/>
          <a:stretch/>
        </p:blipFill>
        <p:spPr>
          <a:xfrm>
            <a:off x="8301372" y="6209758"/>
            <a:ext cx="1191842" cy="153719"/>
          </a:xfrm>
          <a:prstGeom prst="rect">
            <a:avLst/>
          </a:prstGeom>
          <a:effectLst>
            <a:glow rad="25400">
              <a:schemeClr val="bg1">
                <a:alpha val="7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42554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U:\00_로고파일\CI_JPG+AI_파일묶음\hyundaimobis_CI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017790-AFD3-4845-9181-E3DAF527BAE5}"/>
              </a:ext>
            </a:extLst>
          </p:cNvPr>
          <p:cNvGrpSpPr/>
          <p:nvPr userDrawn="1"/>
        </p:nvGrpSpPr>
        <p:grpSpPr>
          <a:xfrm>
            <a:off x="214178" y="4005064"/>
            <a:ext cx="5889433" cy="1799846"/>
            <a:chOff x="670306" y="1405772"/>
            <a:chExt cx="4785165" cy="17998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320BFA-21D8-4091-98DD-32823861F9A1}"/>
                </a:ext>
              </a:extLst>
            </p:cNvPr>
            <p:cNvSpPr txBox="1"/>
            <p:nvPr/>
          </p:nvSpPr>
          <p:spPr>
            <a:xfrm>
              <a:off x="670306" y="1405772"/>
              <a:ext cx="4785165" cy="135421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4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현대모비스</a:t>
              </a:r>
              <a:r>
                <a:rPr kumimoji="0" lang="en-US" altLang="ko-KR" sz="2400" b="1" i="0" u="none" strike="noStrike" kern="900" cap="none" spc="-10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서비스부품 차세대 시스템 구축 </a:t>
              </a:r>
              <a:r>
                <a:rPr lang="en-US" altLang="ko-KR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PI </a:t>
              </a:r>
              <a:r>
                <a:rPr lang="ko-KR" altLang="en-US" sz="2800" b="1" kern="900" spc="-100" dirty="0">
                  <a:solidFill>
                    <a:schemeClr val="tx1"/>
                  </a:solidFill>
                  <a:latin typeface="+mn-ea"/>
                  <a:ea typeface="+mn-ea"/>
                </a:rPr>
                <a:t>프로젝트</a:t>
              </a:r>
              <a:endParaRPr kumimoji="0" lang="ko-KR" altLang="en-US" sz="2800" b="1" i="0" u="none" strike="noStrike" kern="900" cap="none" spc="-1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600" b="1" i="0" u="none" strike="noStrike" kern="1200" cap="none" spc="-12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FC9FFA-71AE-41EC-9670-19D79218EE4B}"/>
                </a:ext>
              </a:extLst>
            </p:cNvPr>
            <p:cNvSpPr txBox="1"/>
            <p:nvPr/>
          </p:nvSpPr>
          <p:spPr>
            <a:xfrm>
              <a:off x="2047255" y="2959397"/>
              <a:ext cx="57046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cs typeface="+mn-cs"/>
                </a:rPr>
                <a:t>2022. 3</a:t>
              </a:r>
              <a:endParaRPr kumimoji="0" lang="ko-KR" altLang="en-US" sz="16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61B8341-6951-4783-A31D-E23A7CC79282}"/>
                </a:ext>
              </a:extLst>
            </p:cNvPr>
            <p:cNvSpPr/>
            <p:nvPr/>
          </p:nvSpPr>
          <p:spPr>
            <a:xfrm>
              <a:off x="670306" y="2820961"/>
              <a:ext cx="1263008" cy="384657"/>
            </a:xfrm>
            <a:prstGeom prst="rect">
              <a:avLst/>
            </a:prstGeom>
            <a:solidFill>
              <a:srgbClr val="2B5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cs"/>
                </a:rPr>
                <a:t>완료보고서</a:t>
              </a: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69B8064E-67C3-4B0F-9643-A2B491E22103}"/>
              </a:ext>
            </a:extLst>
          </p:cNvPr>
          <p:cNvGrpSpPr>
            <a:grpSpLocks/>
          </p:cNvGrpSpPr>
          <p:nvPr userDrawn="1"/>
        </p:nvGrpSpPr>
        <p:grpSpPr>
          <a:xfrm>
            <a:off x="7266972" y="6215978"/>
            <a:ext cx="900099" cy="129346"/>
            <a:chOff x="398463" y="404813"/>
            <a:chExt cx="1627187" cy="307976"/>
          </a:xfrm>
          <a:solidFill>
            <a:sysClr val="windowText" lastClr="000000"/>
          </a:solidFill>
        </p:grpSpPr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5276DB34-203B-4420-805A-827E048AE5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B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FEDFCC6C-5C2F-498E-B0E0-C5E6DA549D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6" name="Rectangle 7">
              <a:extLst>
                <a:ext uri="{FF2B5EF4-FFF2-40B4-BE49-F238E27FC236}">
                  <a16:creationId xmlns:a16="http://schemas.microsoft.com/office/drawing/2014/main" id="{3F356743-ED1F-43DC-A93A-53814DA3C2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865F819B-9921-4166-B1BB-EF04D2A740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80F32E3F-2E05-4AAA-B95A-71DB04FCBF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0687672D-B852-447B-B42D-921FF6A196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43EC2097-D984-459C-AC19-EACD2E3E7A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AE9FECA4-30BB-4927-9888-F574FB57FE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592F2DE5-2257-425F-82D7-DBB66F0A1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7412C523-5DFC-4597-B121-366F3879D4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274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34" name="Text Box 9">
            <a:extLst>
              <a:ext uri="{FF2B5EF4-FFF2-40B4-BE49-F238E27FC236}">
                <a16:creationId xmlns:a16="http://schemas.microsoft.com/office/drawing/2014/main" id="{54270591-61AC-4215-BB0A-1FEA61E451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4468" y="6359108"/>
            <a:ext cx="3712545" cy="10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defTabSz="9351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684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cs typeface="Segoe UI" panose="020B0502040204020203" pitchFamily="34" charset="0"/>
              </a:rPr>
              <a:t>Copyright © 2021. For information, contact Deloitte Consulting LLC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9403773-D0D7-4E46-97A6-3FE8420352AC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" r="35567"/>
          <a:stretch/>
        </p:blipFill>
        <p:spPr>
          <a:xfrm>
            <a:off x="8301372" y="6209758"/>
            <a:ext cx="1191842" cy="153719"/>
          </a:xfrm>
          <a:prstGeom prst="rect">
            <a:avLst/>
          </a:prstGeom>
          <a:effectLst>
            <a:glow rad="25400">
              <a:schemeClr val="bg1">
                <a:alpha val="70000"/>
              </a:schemeClr>
            </a:glow>
          </a:effectLst>
        </p:spPr>
      </p:pic>
      <p:pic>
        <p:nvPicPr>
          <p:cNvPr id="37" name="그림 개체 틀 3">
            <a:extLst>
              <a:ext uri="{FF2B5EF4-FFF2-40B4-BE49-F238E27FC236}">
                <a16:creationId xmlns:a16="http://schemas.microsoft.com/office/drawing/2014/main" id="{AC40D9EF-D8AC-4428-9E02-F44BE511C4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38" t="-984" r="-5338" b="-12042"/>
          <a:stretch/>
        </p:blipFill>
        <p:spPr>
          <a:xfrm>
            <a:off x="3044788" y="836712"/>
            <a:ext cx="3924436" cy="400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58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서면결재용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U:\00_로고파일\CI_JPG+AI_파일묶음\hyundaimobis_CI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59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659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_Circular image_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8964E5EF-A113-4771-AB35-DACFFD88FC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471" y="1440"/>
          <a:ext cx="1471" cy="1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"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8964E5EF-A113-4771-AB35-DACFFD88FC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71" y="1440"/>
                        <a:ext cx="1471" cy="1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961120" y="1670836"/>
            <a:ext cx="7983761" cy="1592403"/>
          </a:xfrm>
          <a:prstGeom prst="rect">
            <a:avLst/>
          </a:prstGeom>
        </p:spPr>
        <p:txBody>
          <a:bodyPr vert="horz" anchor="b"/>
          <a:lstStyle>
            <a:lvl1pPr>
              <a:lnSpc>
                <a:spcPct val="95000"/>
              </a:lnSpc>
              <a:defRPr sz="3266" b="1" baseline="0">
                <a:solidFill>
                  <a:schemeClr val="tx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49D3CB1-BDE6-45A4-AF5B-BD4171DC98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3000" y="683028"/>
            <a:ext cx="4953000" cy="550435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내용 개체 틀 11">
            <a:extLst>
              <a:ext uri="{FF2B5EF4-FFF2-40B4-BE49-F238E27FC236}">
                <a16:creationId xmlns:a16="http://schemas.microsoft.com/office/drawing/2014/main" id="{2C5A3182-8D5E-4489-BD95-FA027C697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63251" y="3429000"/>
            <a:ext cx="7979497" cy="140990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41950" marR="0" indent="-161300" algn="l" defTabSz="659997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lang="ko-KR" altLang="en-US" sz="1814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>
              <a:spcBef>
                <a:spcPct val="0"/>
              </a:spcBef>
            </a:pPr>
            <a:r>
              <a:rPr lang="en-US" altLang="ko-KR" dirty="0"/>
              <a:t>Subsection title</a:t>
            </a:r>
          </a:p>
          <a:p>
            <a:pPr marL="241950" marR="0" lvl="0" indent="-161300" algn="l" defTabSz="65999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63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Subsection title</a:t>
            </a:r>
            <a:endParaRPr lang="ko-KR" altLang="en-US" dirty="0"/>
          </a:p>
          <a:p>
            <a:pPr marL="241950" marR="0" lvl="0" indent="-161300" algn="l" defTabSz="65999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63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Subsection title</a:t>
            </a:r>
            <a:endParaRPr lang="ko-KR" altLang="en-US" dirty="0"/>
          </a:p>
          <a:p>
            <a:pPr lvl="0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0" name="바닥글 개체 틀 5">
            <a:extLst>
              <a:ext uri="{FF2B5EF4-FFF2-40B4-BE49-F238E27FC236}">
                <a16:creationId xmlns:a16="http://schemas.microsoft.com/office/drawing/2014/main" id="{FBCE97DC-EA62-4560-A60C-EF1075EDC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920" y="6477001"/>
            <a:ext cx="4336035" cy="979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ko-KR" altLang="en-US" sz="653" kern="1200" baseline="0" dirty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marR="0" lvl="0" indent="0" algn="l" defTabSz="829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altLang="ko-KR" sz="65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나눔바른고딕"/>
              <a:cs typeface="Calibri" panose="020F0502020204030204" pitchFamily="34" charset="0"/>
            </a:endParaRPr>
          </a:p>
        </p:txBody>
      </p:sp>
      <p:sp>
        <p:nvSpPr>
          <p:cNvPr id="11" name="슬라이드 번호 개체 틀 6">
            <a:extLst>
              <a:ext uri="{FF2B5EF4-FFF2-40B4-BE49-F238E27FC236}">
                <a16:creationId xmlns:a16="http://schemas.microsoft.com/office/drawing/2014/main" id="{B84E6E42-9EE2-4760-BFC7-4963A59CD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8425" y="6477001"/>
            <a:ext cx="250156" cy="979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ko-KR" altLang="en-US" sz="653" kern="1200" baseline="0" smtClean="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pPr marL="0" marR="0" lvl="0" indent="0" algn="r" defTabSz="8295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7EA6D-840D-42ED-920B-ABDAC0B63037}" type="slidenum">
              <a:rPr kumimoji="0" lang="en-US" altLang="ko-KR" sz="65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나눔바른고딕"/>
                <a:cs typeface="Calibri" panose="020F0502020204030204" pitchFamily="34" charset="0"/>
              </a:rPr>
              <a:pPr marL="0" marR="0" lvl="0" indent="0" algn="r" defTabSz="8295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5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나눔바른고딕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251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1">
          <p15:clr>
            <a:srgbClr val="FBAE40"/>
          </p15:clr>
        </p15:guide>
        <p15:guide id="2" orient="horz" pos="238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076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E459E954-ED3E-4FA9-B672-7A47AF5526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21993" y="6546293"/>
            <a:ext cx="862013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70" tIns="43635" rIns="87270" bIns="43635">
            <a:spAutoFit/>
          </a:bodyPr>
          <a:lstStyle>
            <a:lvl1pPr eaLnBrk="0" hangingPunct="0"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C9212EA-E120-4A88-8CB2-FDCABF485045}" type="slidenum"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‹#›</a:t>
            </a:fld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376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97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03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69918" y="2689225"/>
            <a:ext cx="9362988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b="1">
                <a:solidFill>
                  <a:prstClr val="black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b="1">
                <a:solidFill>
                  <a:prstClr val="black"/>
                </a:solidFill>
                <a:latin typeface="Arial" charset="0"/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085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906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69918" y="2689225"/>
            <a:ext cx="9362988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80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90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69918" y="2689225"/>
            <a:ext cx="9362988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26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00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A214A-D0BC-4321-BE65-C0FDDA320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1" t="-413" b="50270"/>
          <a:stretch/>
        </p:blipFill>
        <p:spPr>
          <a:xfrm>
            <a:off x="0" y="4913784"/>
            <a:ext cx="1922026" cy="1944216"/>
          </a:xfrm>
          <a:prstGeom prst="rect">
            <a:avLst/>
          </a:prstGeom>
        </p:spPr>
      </p:pic>
      <p:pic>
        <p:nvPicPr>
          <p:cNvPr id="6" name="Picture 4" descr="U:\★★WORK★★\00_기술전략\★04_2020년\★전시커뮤니케이션\03_브랜드아이덴티티\최종파일\[사외]현대모비스_그래픽모티프\현대모비스_그래픽모티프\Stripe\PANTONE 186 C(Mobis Red)\Mobis Red_Stripe_1_2형(80mm이상).png">
            <a:extLst>
              <a:ext uri="{FF2B5EF4-FFF2-40B4-BE49-F238E27FC236}">
                <a16:creationId xmlns:a16="http://schemas.microsoft.com/office/drawing/2014/main" id="{3BC606A8-3A16-4264-9549-015AEB5C56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15830" y="-510702"/>
            <a:ext cx="1060999" cy="208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BF0F01EC-E94E-49DB-ADAF-7FC6FBF855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/ DT088476@mobis-partners.com /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본 문서는 현대모비스의 대외비 정보자산이므로 무단 전재 및 복제할 수 없으며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위반 시 당사 사규 및 관련 법규에 의해 제재될 수 있습니다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. </a:t>
            </a:r>
            <a:endParaRPr lang="ko-KR" altLang="en-US" sz="600">
              <a:solidFill>
                <a:srgbClr val="737373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75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grpSp>
        <p:nvGrpSpPr>
          <p:cNvPr id="1026" name="그룹 3"/>
          <p:cNvGrpSpPr>
            <a:grpSpLocks/>
          </p:cNvGrpSpPr>
          <p:nvPr/>
        </p:nvGrpSpPr>
        <p:grpSpPr bwMode="auto">
          <a:xfrm>
            <a:off x="180589" y="381546"/>
            <a:ext cx="9544844" cy="311150"/>
            <a:chOff x="166542" y="260350"/>
            <a:chExt cx="8810771" cy="311150"/>
          </a:xfrm>
        </p:grpSpPr>
        <p:pic>
          <p:nvPicPr>
            <p:cNvPr id="1038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3" descr="C:\Users\Kisuk\Desktop\쌍용제안서(0212)\현대오토에버.png">
            <a:extLst>
              <a:ext uri="{FF2B5EF4-FFF2-40B4-BE49-F238E27FC236}">
                <a16:creationId xmlns:a16="http://schemas.microsoft.com/office/drawing/2014/main" id="{EA22BAAC-670E-4AE3-8AC3-E8BDDC961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3440" y="6564411"/>
            <a:ext cx="776259" cy="2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FE482C65-BF0A-47D9-B87C-87DDEE183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480" y="6565241"/>
            <a:ext cx="724525" cy="2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/ DT088476@mobis-partners.com /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본 문서는 현대모비스의 대외비 정보자산이므로 무단 전재 및 복제할 수 없으며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위반 시 당사 사규 및 관련 법규에 의해 제재될 수 있습니다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. </a:t>
            </a:r>
            <a:endParaRPr lang="ko-KR" altLang="en-US" sz="600">
              <a:solidFill>
                <a:srgbClr val="737373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09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34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/ DT088476@mobis-partners.com /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본 문서는 현대모비스의 대외비 정보자산이므로 무단 전재 및 복제할 수 없으며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위반 시 당사 사규 및 관련 법규에 의해 제재될 수 있습니다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. </a:t>
            </a:r>
            <a:endParaRPr lang="ko-KR" altLang="en-US" sz="600">
              <a:solidFill>
                <a:srgbClr val="737373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92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A214A-D0BC-4321-BE65-C0FDDA320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1" t="-413" b="50270"/>
          <a:stretch/>
        </p:blipFill>
        <p:spPr>
          <a:xfrm>
            <a:off x="0" y="4913784"/>
            <a:ext cx="1922026" cy="1944216"/>
          </a:xfrm>
          <a:prstGeom prst="rect">
            <a:avLst/>
          </a:prstGeom>
        </p:spPr>
      </p:pic>
      <p:pic>
        <p:nvPicPr>
          <p:cNvPr id="6" name="Picture 4" descr="U:\★★WORK★★\00_기술전략\★04_2020년\★전시커뮤니케이션\03_브랜드아이덴티티\최종파일\[사외]현대모비스_그래픽모티프\현대모비스_그래픽모티프\Stripe\PANTONE 186 C(Mobis Red)\Mobis Red_Stripe_1_2형(80mm이상).png">
            <a:extLst>
              <a:ext uri="{FF2B5EF4-FFF2-40B4-BE49-F238E27FC236}">
                <a16:creationId xmlns:a16="http://schemas.microsoft.com/office/drawing/2014/main" id="{3BC606A8-3A16-4264-9549-015AEB5C56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15831" y="-510701"/>
            <a:ext cx="1060999" cy="208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BF0F01EC-E94E-49DB-ADAF-7FC6FBF855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 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/ DT088476@mobis-partners.com / </a:t>
            </a: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본 문서는 현대모비스의 대외비 정보자산이므로 무단 전재 및 복제할 수 없으며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, </a:t>
            </a: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위반 시 당사 사규 및 관련 법규에 의해 제재될 수 있습니다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. </a:t>
            </a:r>
            <a:endParaRPr kumimoji="1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맑은 고딕" panose="020B0503020000020004" pitchFamily="50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0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txStyles>
    <p:titleStyle>
      <a:lvl1pPr algn="ctr" defTabSz="843999" rtl="0" eaLnBrk="1" latinLnBrk="1" hangingPunct="1">
        <a:spcBef>
          <a:spcPct val="0"/>
        </a:spcBef>
        <a:buNone/>
        <a:defRPr sz="40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00" indent="-316500" algn="l" defTabSz="843999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63750" algn="l" defTabSz="843999" rtl="0" eaLnBrk="1" latinLnBrk="1" hangingPunct="1">
        <a:spcBef>
          <a:spcPct val="20000"/>
        </a:spcBef>
        <a:buFont typeface="Arial" pitchFamily="34" charset="0"/>
        <a:buChar char="–"/>
        <a:defRPr sz="2584" kern="1200">
          <a:solidFill>
            <a:schemeClr val="tx1"/>
          </a:solidFill>
          <a:latin typeface="+mn-lt"/>
          <a:ea typeface="+mn-ea"/>
          <a:cs typeface="+mn-cs"/>
        </a:defRPr>
      </a:lvl2pPr>
      <a:lvl3pPr marL="1055000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6999" indent="-211000" algn="l" defTabSz="843999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000" indent="-211000" algn="l" defTabSz="843999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000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4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6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A214A-D0BC-4321-BE65-C0FDDA320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1" t="-413" b="50270"/>
          <a:stretch/>
        </p:blipFill>
        <p:spPr>
          <a:xfrm>
            <a:off x="0" y="4913784"/>
            <a:ext cx="1922026" cy="1944216"/>
          </a:xfrm>
          <a:prstGeom prst="rect">
            <a:avLst/>
          </a:prstGeom>
        </p:spPr>
      </p:pic>
      <p:pic>
        <p:nvPicPr>
          <p:cNvPr id="6" name="Picture 4" descr="U:\★★WORK★★\00_기술전략\★04_2020년\★전시커뮤니케이션\03_브랜드아이덴티티\최종파일\[사외]현대모비스_그래픽모티프\현대모비스_그래픽모티프\Stripe\PANTONE 186 C(Mobis Red)\Mobis Red_Stripe_1_2형(80mm이상).png">
            <a:extLst>
              <a:ext uri="{FF2B5EF4-FFF2-40B4-BE49-F238E27FC236}">
                <a16:creationId xmlns:a16="http://schemas.microsoft.com/office/drawing/2014/main" id="{3BC606A8-3A16-4264-9549-015AEB5C56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615831" y="-510701"/>
            <a:ext cx="1060999" cy="208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BF0F01EC-E94E-49DB-ADAF-7FC6FBF855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8504" y="332656"/>
            <a:ext cx="1008112" cy="3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 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/ DT088476@mobis-partners.com / </a:t>
            </a: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본 문서는 현대모비스의 대외비 정보자산이므로 무단 전재 및 복제할 수 없으며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, </a:t>
            </a:r>
            <a:r>
              <a:rPr kumimoji="1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위반 시 당사 사규 및 관련 법규에 의해 제재될 수 있습니다</a:t>
            </a:r>
            <a:r>
              <a:rPr kumimoji="1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 charset="-127"/>
                <a:cs typeface="+mn-cs"/>
              </a:rPr>
              <a:t>. </a:t>
            </a:r>
            <a:endParaRPr kumimoji="1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맑은 고딕" panose="020B0503020000020004" pitchFamily="50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92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xStyles>
    <p:titleStyle>
      <a:lvl1pPr algn="ctr" defTabSz="843999" rtl="0" eaLnBrk="1" latinLnBrk="1" hangingPunct="1">
        <a:spcBef>
          <a:spcPct val="0"/>
        </a:spcBef>
        <a:buNone/>
        <a:defRPr sz="40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00" indent="-316500" algn="l" defTabSz="843999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63750" algn="l" defTabSz="843999" rtl="0" eaLnBrk="1" latinLnBrk="1" hangingPunct="1">
        <a:spcBef>
          <a:spcPct val="20000"/>
        </a:spcBef>
        <a:buFont typeface="Arial" pitchFamily="34" charset="0"/>
        <a:buChar char="–"/>
        <a:defRPr sz="2584" kern="1200">
          <a:solidFill>
            <a:schemeClr val="tx1"/>
          </a:solidFill>
          <a:latin typeface="+mn-lt"/>
          <a:ea typeface="+mn-ea"/>
          <a:cs typeface="+mn-cs"/>
        </a:defRPr>
      </a:lvl2pPr>
      <a:lvl3pPr marL="1055000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6999" indent="-211000" algn="l" defTabSz="843999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000" indent="-211000" algn="l" defTabSz="843999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000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4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6999" indent="-211000" algn="l" defTabSz="843999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grpSp>
        <p:nvGrpSpPr>
          <p:cNvPr id="1026" name="그룹 3"/>
          <p:cNvGrpSpPr>
            <a:grpSpLocks/>
          </p:cNvGrpSpPr>
          <p:nvPr/>
        </p:nvGrpSpPr>
        <p:grpSpPr bwMode="auto">
          <a:xfrm>
            <a:off x="180589" y="381546"/>
            <a:ext cx="9544844" cy="311150"/>
            <a:chOff x="166542" y="260350"/>
            <a:chExt cx="8810771" cy="311150"/>
          </a:xfrm>
        </p:grpSpPr>
        <p:pic>
          <p:nvPicPr>
            <p:cNvPr id="1038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3" descr="C:\Users\Kisuk\Desktop\쌍용제안서(0212)\현대오토에버.png">
            <a:extLst>
              <a:ext uri="{FF2B5EF4-FFF2-40B4-BE49-F238E27FC236}">
                <a16:creationId xmlns:a16="http://schemas.microsoft.com/office/drawing/2014/main" id="{EA22BAAC-670E-4AE3-8AC3-E8BDDC961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3440" y="6564411"/>
            <a:ext cx="776259" cy="2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FE482C65-BF0A-47D9-B87C-87DDEE183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480" y="6565241"/>
            <a:ext cx="724525" cy="2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/ DT088476@mobis-partners.com / </a:t>
            </a: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본 문서는 현대모비스의 대외비 정보자산이므로 무단 전재 및 복제할 수 없으며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, </a:t>
            </a: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위반 시 당사 사규 및 관련 법규에 의해 제재될 수 있습니다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. 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맑은 고딕" panose="020B0503020000020004" pitchFamily="50" charset="-127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62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grpSp>
        <p:nvGrpSpPr>
          <p:cNvPr id="1026" name="그룹 3"/>
          <p:cNvGrpSpPr>
            <a:grpSpLocks/>
          </p:cNvGrpSpPr>
          <p:nvPr/>
        </p:nvGrpSpPr>
        <p:grpSpPr bwMode="auto">
          <a:xfrm>
            <a:off x="180589" y="381546"/>
            <a:ext cx="9544844" cy="311150"/>
            <a:chOff x="166542" y="260350"/>
            <a:chExt cx="8810771" cy="311150"/>
          </a:xfrm>
        </p:grpSpPr>
        <p:pic>
          <p:nvPicPr>
            <p:cNvPr id="1038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3" descr="C:\Users\Kisuk\Desktop\쌍용제안서(0212)\현대오토에버.png">
            <a:extLst>
              <a:ext uri="{FF2B5EF4-FFF2-40B4-BE49-F238E27FC236}">
                <a16:creationId xmlns:a16="http://schemas.microsoft.com/office/drawing/2014/main" id="{EA22BAAC-670E-4AE3-8AC3-E8BDDC961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3440" y="6564411"/>
            <a:ext cx="776259" cy="2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FE482C65-BF0A-47D9-B87C-87DDEE183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480" y="6565241"/>
            <a:ext cx="724525" cy="2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/ DT088476@mobis-partners.com / </a:t>
            </a: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본 문서는 현대모비스의 대외비 정보자산이므로 무단 전재 및 복제할 수 없으며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, </a:t>
            </a:r>
            <a:r>
              <a:rPr kumimoji="0" lang="ko-KR" alt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위반 시 당사 사규 및 관련 법규에 의해 제재될 수 있습니다</a:t>
            </a:r>
            <a:r>
              <a:rPr kumimoji="0" lang="en-US" altLang="ko-KR" sz="600" b="0" i="0" u="none" strike="noStrike" kern="1200" cap="none" spc="0" normalizeH="0" baseline="0" noProof="0" smtClean="0">
                <a:ln>
                  <a:noFill/>
                </a:ln>
                <a:solidFill>
                  <a:srgbClr val="737373"/>
                </a:solidFill>
                <a:effectLst/>
                <a:uLnTx/>
                <a:uFillTx/>
                <a:latin typeface="맑은 고딕" panose="020B0503020000020004" pitchFamily="50" charset="-127"/>
                <a:ea typeface="굴림"/>
                <a:cs typeface="+mn-cs"/>
              </a:rPr>
              <a:t>. </a:t>
            </a: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737373"/>
              </a:solidFill>
              <a:effectLst/>
              <a:uLnTx/>
              <a:uFillTx/>
              <a:latin typeface="맑은 고딕" panose="020B0503020000020004" pitchFamily="50" charset="-127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68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vert="horz" wrap="square" rtlCol="0">
            <a:spAutoFit/>
          </a:bodyPr>
          <a:lstStyle/>
          <a:p>
            <a:endParaRPr lang="ko-KR" altLang="en-US" sz="1300" dirty="0" err="1" smtClean="0">
              <a:ln>
                <a:solidFill>
                  <a:srgbClr val="000000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 vert="horz" wrap="square" rtlCol="0">
            <a:spAutoFit/>
          </a:bodyPr>
          <a:lstStyle/>
          <a:p>
            <a:endParaRPr lang="ko-KR" altLang="en-US" sz="1300" dirty="0" err="1">
              <a:ln>
                <a:solidFill>
                  <a:srgbClr val="000000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97" name="TextBox 1096"/>
          <p:cNvSpPr txBox="1"/>
          <p:nvPr userDrawn="1"/>
        </p:nvSpPr>
        <p:spPr>
          <a:xfrm>
            <a:off x="0" y="-1155"/>
            <a:ext cx="9906000" cy="685800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 vert="horz" wrap="square" rtlCol="0">
            <a:spAutoFit/>
          </a:bodyPr>
          <a:lstStyle/>
          <a:p>
            <a:endParaRPr lang="ko-KR" altLang="en-US" sz="1300" dirty="0" err="1">
              <a:ln>
                <a:solidFill>
                  <a:srgbClr val="000000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101" name="직사각형 1100"/>
          <p:cNvSpPr/>
          <p:nvPr userDrawn="1"/>
        </p:nvSpPr>
        <p:spPr bwMode="auto">
          <a:xfrm>
            <a:off x="272480" y="584684"/>
            <a:ext cx="9144000" cy="36000"/>
          </a:xfrm>
          <a:prstGeom prst="rect">
            <a:avLst/>
          </a:prstGeom>
          <a:solidFill>
            <a:srgbClr val="92D050"/>
          </a:solidFill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ko-KR" altLang="en-US" sz="1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5" name="직사각형 144"/>
          <p:cNvSpPr/>
          <p:nvPr userDrawn="1"/>
        </p:nvSpPr>
        <p:spPr bwMode="auto">
          <a:xfrm>
            <a:off x="2756756" y="584684"/>
            <a:ext cx="684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endParaRPr lang="ko-KR" altLang="en-US" sz="13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" name="MSIPCMContentMarking" descr="{&quot;HashCode&quot;:1767056118,&quot;Placement&quot;:&quot;Footer&quot;,&quot;Top&quot;:524.0695,&quot;Left&quot;:136.42,&quot;SlideWidth&quot;:780,&quot;SlideHeight&quot;:540}">
            <a:extLst>
              <a:ext uri="{FF2B5EF4-FFF2-40B4-BE49-F238E27FC236}">
                <a16:creationId xmlns:a16="http://schemas.microsoft.com/office/drawing/2014/main" id="{FCBEBB42-921D-4FE5-9753-AE28F4A5AF4D}"/>
              </a:ext>
            </a:extLst>
          </p:cNvPr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ko-KR" altLang="en-US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 </a:t>
            </a:r>
            <a:r>
              <a:rPr lang="en-US" altLang="ko-KR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/ DT088476@mobis-partners.com / </a:t>
            </a:r>
            <a:r>
              <a:rPr lang="ko-KR" altLang="en-US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본 문서는 현대모비스의 대외비 정보자산이므로 무단 전재 및 복제할 수 없으며</a:t>
            </a:r>
            <a:r>
              <a:rPr lang="en-US" altLang="ko-KR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, </a:t>
            </a:r>
            <a:r>
              <a:rPr lang="ko-KR" altLang="en-US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위반 시 당사 사규 및 관련 법규에 의해 제재될 수 있습니다</a:t>
            </a:r>
            <a:r>
              <a:rPr lang="en-US" altLang="ko-KR" sz="600" smtClean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737373"/>
                </a:solidFill>
                <a:latin typeface="맑은 고딕" panose="020B0503020000020004" pitchFamily="50" charset="-127"/>
                <a:ea typeface="현대하모니 M" panose="02020603020101020101" pitchFamily="18" charset="-127"/>
              </a:rPr>
              <a:t>. </a:t>
            </a:r>
            <a:endParaRPr lang="ko-KR" altLang="en-US" sz="600" dirty="0" err="1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737373"/>
              </a:solidFill>
              <a:latin typeface="맑은 고딕" panose="020B0503020000020004" pitchFamily="50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707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4" r:id="rId7"/>
    <p:sldLayoutId id="2147483733" r:id="rId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SIPWMWatermarking" descr="{&quot;HashCode&quot;:1558258764,&quot;Placement&quot;:&quot;Header&quot;,&quot;Top&quot;:0.0,&quot;Left&quot;:0.0,&quot;SlideWidth&quot;:0,&quot;SlideHeight&quot;:0}"/>
          <p:cNvSpPr txBox="1"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vert="horz" rtlCol="0">
            <a:spAutoFit/>
          </a:bodyPr>
          <a:lstStyle/>
          <a:p>
            <a:endParaRPr lang="ko-KR" altLang="en-US"/>
          </a:p>
        </p:txBody>
      </p:sp>
      <p:grpSp>
        <p:nvGrpSpPr>
          <p:cNvPr id="1026" name="그룹 3"/>
          <p:cNvGrpSpPr>
            <a:grpSpLocks/>
          </p:cNvGrpSpPr>
          <p:nvPr/>
        </p:nvGrpSpPr>
        <p:grpSpPr bwMode="auto">
          <a:xfrm>
            <a:off x="180589" y="381546"/>
            <a:ext cx="9544844" cy="311150"/>
            <a:chOff x="166542" y="260350"/>
            <a:chExt cx="8810771" cy="311150"/>
          </a:xfrm>
        </p:grpSpPr>
        <p:pic>
          <p:nvPicPr>
            <p:cNvPr id="1038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75" y="260350"/>
              <a:ext cx="7932738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9" name="Picture 7" descr="핵심가치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877"/>
            <a:stretch>
              <a:fillRect/>
            </a:stretch>
          </p:blipFill>
          <p:spPr bwMode="auto">
            <a:xfrm>
              <a:off x="166542" y="260350"/>
              <a:ext cx="1675621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3" descr="C:\Users\Kisuk\Desktop\쌍용제안서(0212)\현대오토에버.png">
            <a:extLst>
              <a:ext uri="{FF2B5EF4-FFF2-40B4-BE49-F238E27FC236}">
                <a16:creationId xmlns:a16="http://schemas.microsoft.com/office/drawing/2014/main" id="{EA22BAAC-670E-4AE3-8AC3-E8BDDC9619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3440" y="6564412"/>
            <a:ext cx="776259" cy="2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:\00_로고파일\CI_JPG+AI_파일묶음\hyundaimobis_CI.png">
            <a:extLst>
              <a:ext uri="{FF2B5EF4-FFF2-40B4-BE49-F238E27FC236}">
                <a16:creationId xmlns:a16="http://schemas.microsoft.com/office/drawing/2014/main" id="{FE482C65-BF0A-47D9-B87C-87DDEE183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2480" y="6565242"/>
            <a:ext cx="724525" cy="24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SIPCMContentMarking" descr="{&quot;HashCode&quot;:1767056118,&quot;Placement&quot;:&quot;Footer&quot;,&quot;Top&quot;:524.0695,&quot;Left&quot;:136.42,&quot;SlideWidth&quot;:780,&quot;SlideHeight&quot;:540}"/>
          <p:cNvSpPr txBox="1"/>
          <p:nvPr userDrawn="1"/>
        </p:nvSpPr>
        <p:spPr>
          <a:xfrm>
            <a:off x="1732534" y="6655683"/>
            <a:ext cx="6440932" cy="20231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/ DT088476@mobis-partners.com /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본 문서는 현대모비스의 대외비 정보자산이므로 무단 전재 및 복제할 수 없으며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위반 시 당사 사규 및 관련 법규에 의해 제재될 수 있습니다</a:t>
            </a:r>
            <a:r>
              <a:rPr lang="en-US" altLang="ko-KR" sz="600" smtClean="0">
                <a:solidFill>
                  <a:srgbClr val="737373"/>
                </a:solidFill>
                <a:latin typeface="맑은 고딕" panose="020B0503020000020004" pitchFamily="50" charset="-127"/>
              </a:rPr>
              <a:t>. </a:t>
            </a:r>
            <a:endParaRPr lang="ko-KR" altLang="en-US" sz="600">
              <a:solidFill>
                <a:srgbClr val="737373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00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2000" algn="ctr" rtl="0" fontAlgn="base" latinLnBrk="1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3999" algn="ctr" rtl="0" fontAlgn="base" latinLnBrk="1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6000" algn="ctr" rtl="0" fontAlgn="base" latinLnBrk="1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8000" algn="ctr" rtl="0" fontAlgn="base" latinLnBrk="1">
        <a:spcBef>
          <a:spcPct val="0"/>
        </a:spcBef>
        <a:spcAft>
          <a:spcPct val="0"/>
        </a:spcAft>
        <a:defRPr kumimoji="1" sz="406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6500" indent="-3165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63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4">
          <a:solidFill>
            <a:schemeClr val="tx1"/>
          </a:solidFill>
          <a:latin typeface="+mn-lt"/>
          <a:ea typeface="+mn-ea"/>
        </a:defRPr>
      </a:lvl2pPr>
      <a:lvl3pPr marL="1055000" indent="-2110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6999" indent="-2110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000" indent="-2110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000" indent="-211000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2999" indent="-211000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4999" indent="-211000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6999" indent="-211000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000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09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1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3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5999" algn="l" defTabSz="843999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11"/>
          <p:cNvGraphicFramePr>
            <a:graphicFrameLocks noGrp="1"/>
          </p:cNvGraphicFramePr>
          <p:nvPr/>
        </p:nvGraphicFramePr>
        <p:xfrm>
          <a:off x="8675054" y="706600"/>
          <a:ext cx="1004347" cy="649287"/>
        </p:xfrm>
        <a:graphic>
          <a:graphicData uri="http://schemas.openxmlformats.org/drawingml/2006/table">
            <a:tbl>
              <a:tblPr/>
              <a:tblGrid>
                <a:gridCol w="32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42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kumimoji="0" lang="en-US" altLang="ko-KR" sz="1200" b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ko-KR" altLang="en-US" sz="900" b="0" kern="1200">
                          <a:gradFill>
                            <a:gsLst>
                              <a:gs pos="0">
                                <a:schemeClr val="tx1"/>
                              </a:gs>
                              <a:gs pos="50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의사결정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2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●</a:t>
                      </a:r>
                      <a:endParaRPr kumimoji="0" lang="en-US" altLang="ko-KR" sz="1200" b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ko-KR" altLang="en-US" sz="900" b="0" kern="1200">
                          <a:gradFill>
                            <a:gsLst>
                              <a:gs pos="0">
                                <a:schemeClr val="tx1"/>
                              </a:gs>
                              <a:gs pos="50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정보전달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2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</a:t>
                      </a:r>
                      <a:endParaRPr kumimoji="0" lang="en-US" altLang="ko-KR" sz="1200" b="0"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ko-KR" altLang="en-US" sz="900" b="0" kern="1200">
                          <a:gradFill>
                            <a:gsLst>
                              <a:gs pos="0">
                                <a:schemeClr val="tx1"/>
                              </a:gs>
                              <a:gs pos="5000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지시사항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제목 4"/>
          <p:cNvSpPr txBox="1">
            <a:spLocks/>
          </p:cNvSpPr>
          <p:nvPr/>
        </p:nvSpPr>
        <p:spPr bwMode="gray">
          <a:xfrm>
            <a:off x="344488" y="1596828"/>
            <a:ext cx="6178712" cy="414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ts val="4006"/>
              </a:lnSpc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accent5">
                    <a:lumMod val="50000"/>
                  </a:schemeClr>
                </a:solidFill>
                <a:latin typeface="현대산스 Text" panose="020B0600000101010101" pitchFamily="50" charset="-127"/>
                <a:ea typeface="맑은 고딕" pitchFamily="50" charset="-127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4006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[</a:t>
            </a:r>
            <a:r>
              <a:rPr kumimoji="0" lang="ko-KR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현대모비스</a:t>
            </a:r>
            <a:r>
              <a:rPr kumimoji="0" lang="en-US" altLang="ko-KR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]</a:t>
            </a:r>
            <a:r>
              <a:rPr kumimoji="0" lang="ko-KR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 </a:t>
            </a:r>
            <a:r>
              <a:rPr kumimoji="0" lang="ko-KR" altLang="en-US" sz="1500" b="0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서비스부품</a:t>
            </a:r>
            <a:r>
              <a:rPr kumimoji="0" lang="ko-KR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 차세대 시스템 구축</a:t>
            </a:r>
            <a:r>
              <a:rPr kumimoji="0" lang="en-US" altLang="ko-KR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(</a:t>
            </a:r>
            <a:r>
              <a:rPr kumimoji="0" lang="ko-KR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국내부문</a:t>
            </a:r>
            <a:r>
              <a:rPr kumimoji="0" lang="en-US" altLang="ko-KR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)</a:t>
            </a:r>
            <a:r>
              <a:rPr kumimoji="0" lang="ko-KR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rPr>
              <a:t> 프로젝트</a:t>
            </a:r>
          </a:p>
        </p:txBody>
      </p:sp>
      <p:sp>
        <p:nvSpPr>
          <p:cNvPr id="5" name="텍스트 개체 틀 6"/>
          <p:cNvSpPr txBox="1">
            <a:spLocks/>
          </p:cNvSpPr>
          <p:nvPr/>
        </p:nvSpPr>
        <p:spPr bwMode="gray">
          <a:xfrm>
            <a:off x="344488" y="2150228"/>
            <a:ext cx="8337292" cy="4146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ts val="4006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None/>
              <a:defRPr sz="2500" b="0" baseline="0">
                <a:solidFill>
                  <a:srgbClr val="006699"/>
                </a:solidFill>
                <a:latin typeface="현대산스 Text" panose="020B0600000101010101" pitchFamily="50" charset="-127"/>
                <a:ea typeface="현대산스 Head" panose="020B0600000101010101" pitchFamily="50" charset="-127"/>
                <a:cs typeface="+mn-cs"/>
              </a:defRPr>
            </a:lvl1pPr>
            <a:lvl2pPr marL="576263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marL="858838" indent="-1682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marL="1200150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marL="14811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 baseline="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19383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3955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8527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09938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latinLnBrk="0">
              <a:buClr>
                <a:srgbClr val="000000"/>
              </a:buClr>
              <a:defRPr/>
            </a:pPr>
            <a:r>
              <a:rPr lang="en-US" altLang="ko-KR" sz="3500" b="1" kern="0" dirty="0" smtClean="0">
                <a:solidFill>
                  <a:srgbClr val="000000"/>
                </a:solidFill>
                <a:latin typeface="현대하모니 M"/>
                <a:ea typeface="현대하모니 M"/>
              </a:rPr>
              <a:t>MDT </a:t>
            </a:r>
            <a:r>
              <a:rPr lang="ko-KR" altLang="en-US" sz="3500" b="1" kern="0" dirty="0" smtClean="0">
                <a:solidFill>
                  <a:srgbClr val="000000"/>
                </a:solidFill>
                <a:latin typeface="현대하모니 M"/>
                <a:ea typeface="현대하모니 M"/>
              </a:rPr>
              <a:t>수행 결과보고</a:t>
            </a:r>
            <a:endParaRPr lang="ko-KR" altLang="en-US" sz="1800" kern="0" dirty="0">
              <a:solidFill>
                <a:srgbClr val="000000"/>
              </a:solidFill>
              <a:latin typeface="현대하모니 M"/>
              <a:ea typeface="현대하모니 M"/>
            </a:endParaRPr>
          </a:p>
        </p:txBody>
      </p:sp>
      <p:sp>
        <p:nvSpPr>
          <p:cNvPr id="6" name="부제목 5"/>
          <p:cNvSpPr txBox="1">
            <a:spLocks/>
          </p:cNvSpPr>
          <p:nvPr/>
        </p:nvSpPr>
        <p:spPr bwMode="gray">
          <a:xfrm>
            <a:off x="272481" y="5517232"/>
            <a:ext cx="1842505" cy="4320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None/>
              <a:defRPr sz="1100" b="0" baseline="0">
                <a:solidFill>
                  <a:srgbClr val="000000"/>
                </a:solidFill>
                <a:latin typeface="+mn-lt"/>
                <a:ea typeface="현대산스 Head" panose="020B0600000101010101" pitchFamily="50" charset="-127"/>
                <a:cs typeface="+mn-cs"/>
              </a:defRPr>
            </a:lvl1pPr>
            <a:lvl2pPr marL="45603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맑은 고딕" pitchFamily="50" charset="-127"/>
              </a:defRPr>
            </a:lvl2pPr>
            <a:lvl3pPr marL="912066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맑은 고딕" pitchFamily="50" charset="-127"/>
              </a:defRPr>
            </a:lvl3pPr>
            <a:lvl4pPr marL="1368093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맑은 고딕" pitchFamily="50" charset="-127"/>
              </a:defRPr>
            </a:lvl4pPr>
            <a:lvl5pPr marL="1824124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1600" baseline="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맑은 고딕" pitchFamily="50" charset="-127"/>
              </a:defRPr>
            </a:lvl5pPr>
            <a:lvl6pPr marL="2280152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36182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19221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48243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en-US" altLang="ko-KR" kern="0" dirty="0" smtClean="0">
                <a:latin typeface="현대하모니 M" panose="02020603020101020101" pitchFamily="18" charset="-127"/>
                <a:ea typeface="현대하모니 M"/>
              </a:rPr>
              <a:t>’24.02.26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lang="ko-KR" altLang="en-US" kern="0" dirty="0" smtClean="0">
                <a:latin typeface="현대하모니 M" panose="02020603020101020101" pitchFamily="18" charset="-127"/>
                <a:ea typeface="현대하모니 M"/>
              </a:rPr>
              <a:t>서비스차세대시스템구축</a:t>
            </a:r>
            <a:r>
              <a:rPr lang="en-US" altLang="ko-KR" kern="0" dirty="0" smtClean="0">
                <a:latin typeface="현대하모니 M" panose="02020603020101020101" pitchFamily="18" charset="-127"/>
                <a:ea typeface="현대하모니 M"/>
              </a:rPr>
              <a:t>TFT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M" panose="02020603020101020101" pitchFamily="18" charset="-127"/>
              <a:ea typeface="현대하모니 M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18D65A-4040-4819-930D-570E739EB7A1}"/>
              </a:ext>
            </a:extLst>
          </p:cNvPr>
          <p:cNvSpPr/>
          <p:nvPr/>
        </p:nvSpPr>
        <p:spPr>
          <a:xfrm>
            <a:off x="7408618" y="3750067"/>
            <a:ext cx="2214686" cy="1657752"/>
          </a:xfrm>
          <a:prstGeom prst="rect">
            <a:avLst/>
          </a:prstGeom>
        </p:spPr>
        <p:txBody>
          <a:bodyPr wrap="square" lIns="36000" tIns="36000" rIns="36000" bIns="36000" anchor="ctr" anchorCtr="0">
            <a:spAutoFit/>
          </a:bodyPr>
          <a:lstStyle/>
          <a:p>
            <a:pPr lvl="0" algn="ctr" fontAlgn="ctr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[</a:t>
            </a:r>
            <a:r>
              <a:rPr kumimoji="1" lang="en-US" altLang="ko-KR" sz="1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1" lang="ko-KR" altLang="en-US" sz="1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목 차 </a:t>
            </a:r>
            <a:r>
              <a:rPr kumimoji="1" lang="en-US" altLang="ko-KR" sz="12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]</a:t>
            </a:r>
          </a:p>
          <a:p>
            <a:pPr lvl="0" fontAlgn="ctr"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I. MDT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개요</a:t>
            </a:r>
            <a:endParaRPr kumimoji="1" lang="en-US" altLang="ko-KR" sz="1200" b="1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lvl="0" fontAlgn="ctr"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II. </a:t>
            </a:r>
            <a:r>
              <a:rPr kumimoji="1" lang="en-US" altLang="ko-KR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MDT </a:t>
            </a:r>
            <a:r>
              <a:rPr kumimoji="1" lang="ko-KR" altLang="en-US" sz="1200" b="1" dirty="0" err="1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대상목록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및 결과</a:t>
            </a:r>
            <a:endParaRPr kumimoji="1" lang="en-US" altLang="ko-KR" sz="1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fontAlgn="ctr"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III. Lessoned Learn</a:t>
            </a:r>
          </a:p>
          <a:p>
            <a:pPr fontAlgn="ctr"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IV.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테스트 데이터 </a:t>
            </a:r>
            <a:r>
              <a:rPr kumimoji="1" lang="ko-KR" altLang="en-US" sz="1200" b="1" dirty="0" err="1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보정내역</a:t>
            </a:r>
            <a:endParaRPr kumimoji="1" lang="en-US" altLang="ko-KR" sz="1200" b="1" dirty="0" smtClean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fontAlgn="ctr"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V. </a:t>
            </a:r>
            <a:r>
              <a:rPr kumimoji="1" lang="ko-KR" altLang="en-US" sz="1200" b="1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후속 테스트 일정</a:t>
            </a:r>
            <a:endParaRPr kumimoji="1" lang="en-US" altLang="ko-KR" sz="1200" b="1" dirty="0" smtClean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fontAlgn="ctr">
              <a:spcBef>
                <a:spcPts val="300"/>
              </a:spcBef>
              <a:spcAft>
                <a:spcPct val="0"/>
              </a:spcAft>
              <a:defRPr/>
            </a:pPr>
            <a:r>
              <a:rPr kumimoji="1" lang="en-US" altLang="ko-KR" sz="1000" dirty="0" smtClean="0">
                <a:solidFill>
                  <a:srgbClr val="000000"/>
                </a:solidFill>
                <a:latin typeface="현대하모니 L" pitchFamily="18" charset="-127"/>
                <a:ea typeface="현대하모니 L" pitchFamily="18" charset="-127"/>
              </a:rPr>
              <a:t>#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첨부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 MDT </a:t>
            </a:r>
            <a:r>
              <a:rPr kumimoji="1" lang="ko-KR" altLang="en-US" sz="1000" dirty="0" smtClean="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 절차</a:t>
            </a:r>
            <a:endParaRPr kumimoji="1" lang="en-US" altLang="ko-KR" sz="1000" dirty="0">
              <a:solidFill>
                <a:srgbClr val="00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51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9168A54-8972-4395-88EA-908B23143738}"/>
              </a:ext>
            </a:extLst>
          </p:cNvPr>
          <p:cNvSpPr/>
          <p:nvPr/>
        </p:nvSpPr>
        <p:spPr bwMode="auto">
          <a:xfrm>
            <a:off x="311499" y="1881188"/>
            <a:ext cx="9357963" cy="4572000"/>
          </a:xfrm>
          <a:prstGeom prst="rect">
            <a:avLst/>
          </a:prstGeom>
          <a:solidFill>
            <a:srgbClr val="F0F0F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12700" dir="16200000" rotWithShape="0">
              <a:schemeClr val="tx1">
                <a:lumMod val="65000"/>
                <a:lumOff val="35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0" name="Rectangle 20">
            <a:extLst>
              <a:ext uri="{FF2B5EF4-FFF2-40B4-BE49-F238E27FC236}">
                <a16:creationId xmlns:a16="http://schemas.microsoft.com/office/drawing/2014/main" id="{A74946D9-7577-4554-9935-00D75963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6640" y="2744630"/>
            <a:ext cx="1556938" cy="2569464"/>
          </a:xfrm>
          <a:prstGeom prst="rect">
            <a:avLst/>
          </a:prstGeom>
          <a:solidFill>
            <a:srgbClr val="DEEBF7"/>
          </a:solidFill>
          <a:ln w="6350" algn="ctr">
            <a:noFill/>
            <a:round/>
            <a:headEnd/>
            <a:tailEnd/>
          </a:ln>
          <a:effectLst>
            <a:innerShdw dist="25400" dir="16200000">
              <a:srgbClr val="CBCBCB"/>
            </a:innerShdw>
          </a:effectLst>
        </p:spPr>
        <p:txBody>
          <a:bodyPr lIns="90141" tIns="0" rIns="90141" bIns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ctr" defTabSz="97396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61" name="원통 35">
            <a:extLst>
              <a:ext uri="{FF2B5EF4-FFF2-40B4-BE49-F238E27FC236}">
                <a16:creationId xmlns:a16="http://schemas.microsoft.com/office/drawing/2014/main" id="{B3DF32D1-2D60-4E6A-8289-53DEBCC71A80}"/>
              </a:ext>
            </a:extLst>
          </p:cNvPr>
          <p:cNvSpPr/>
          <p:nvPr/>
        </p:nvSpPr>
        <p:spPr>
          <a:xfrm>
            <a:off x="3442994" y="2841077"/>
            <a:ext cx="1080449" cy="534488"/>
          </a:xfrm>
          <a:prstGeom prst="can">
            <a:avLst>
              <a:gd name="adj" fmla="val 30934"/>
            </a:avLst>
          </a:prstGeom>
          <a:solidFill>
            <a:srgbClr val="FFFFFF">
              <a:lumMod val="95000"/>
            </a:srgbClr>
          </a:solidFill>
          <a:ln w="1270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36000" tIns="36000" rIns="36000" bIns="36000" rtlCol="0" anchor="ctr"/>
          <a:lstStyle/>
          <a:p>
            <a:pPr marL="0" marR="0" lvl="0" indent="0" algn="ctr" defTabSz="914400" rtl="0" eaLnBrk="0" fontAlgn="ctr" latinLnBrk="1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2FEC0F38-1EE8-4A15-A4A5-5E6031186542}"/>
              </a:ext>
            </a:extLst>
          </p:cNvPr>
          <p:cNvSpPr txBox="1"/>
          <p:nvPr/>
        </p:nvSpPr>
        <p:spPr>
          <a:xfrm>
            <a:off x="200025" y="777104"/>
            <a:ext cx="9478963" cy="565146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spAutoFit/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주요 트랜잭션 처리 업무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kumimoji="1" lang="ko-KR" altLang="en-US" sz="1600" spc="-40" dirty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입고</a:t>
            </a:r>
            <a:r>
              <a:rPr kumimoji="1" lang="en-US" altLang="ko-KR" sz="1600" spc="-40" dirty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1" lang="ko-KR" altLang="en-US" sz="1600" spc="-40" dirty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저장</a:t>
            </a:r>
            <a:r>
              <a:rPr kumimoji="1" lang="en-US" altLang="ko-KR" sz="1600" spc="-40" dirty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1" lang="ko-KR" altLang="en-US" sz="1600" spc="-40" dirty="0" err="1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피킹</a:t>
            </a:r>
            <a:r>
              <a:rPr kumimoji="1" lang="en-US" altLang="ko-KR" sz="1600" spc="-40" dirty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kumimoji="1" lang="ko-KR" altLang="en-US" sz="1600" spc="-40" dirty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패킹 등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kumimoji="1" lang="ko-KR" altLang="en-US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에 대해 선정된 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화면을 대상으로 </a:t>
            </a:r>
            <a:r>
              <a:rPr kumimoji="1" lang="ko-KR" altLang="en-US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다양한 케이스</a:t>
            </a:r>
            <a:r>
              <a:rPr kumimoji="1" lang="en-US" altLang="ko-KR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(“Mass Data”</a:t>
            </a:r>
            <a:r>
              <a:rPr kumimoji="1" lang="ko-KR" altLang="en-US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로 명명</a:t>
            </a:r>
            <a:r>
              <a:rPr kumimoji="1" lang="en-US" altLang="ko-KR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, </a:t>
            </a:r>
            <a:r>
              <a:rPr kumimoji="1" lang="ko-KR" altLang="en-US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실제로는 하루에 발생한 모든 케이스</a:t>
            </a:r>
            <a:r>
              <a:rPr kumimoji="1" lang="en-US" altLang="ko-KR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)</a:t>
            </a:r>
            <a:r>
              <a:rPr kumimoji="1" lang="ko-KR" altLang="en-US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에 대한 테스트를 통해 시스템 </a:t>
            </a:r>
            <a:r>
              <a:rPr kumimoji="1" lang="ko-KR" altLang="en-US" sz="1600" b="0" i="0" u="none" strike="noStrike" kern="1200" cap="none" spc="-40" normalizeH="0" baseline="0" noProof="0" dirty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결함을 최소화하여 안정적인 시스템 </a:t>
            </a:r>
            <a:r>
              <a:rPr kumimoji="1" lang="ko-KR" altLang="en-US" sz="1600" b="0" i="0" u="none" strike="noStrike" kern="1200" cap="none" spc="-40" normalizeH="0" baseline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구축</a:t>
            </a:r>
            <a:endParaRPr kumimoji="1" lang="en-US" altLang="ko-KR" sz="1600" b="0" i="0" u="none" strike="noStrike" kern="1200" cap="none" spc="-40" normalizeH="0" baseline="0" noProof="0" dirty="0" smtClean="0">
              <a:ln>
                <a:solidFill>
                  <a:srgbClr val="184183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현대하모니 B" pitchFamily="18" charset="-127"/>
                <a:ea typeface="현대하모니 B" pitchFamily="18" charset="-127"/>
                <a:cs typeface="+mn-cs"/>
              </a:rPr>
              <a:t>I. 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MDT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 개요</a:t>
            </a:r>
            <a:endParaRPr lang="ko-KR" altLang="en-US" sz="2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6CC6C1FB-E6B3-4417-8D7C-B4201FE356A0}"/>
              </a:ext>
            </a:extLst>
          </p:cNvPr>
          <p:cNvSpPr/>
          <p:nvPr/>
        </p:nvSpPr>
        <p:spPr bwMode="auto">
          <a:xfrm>
            <a:off x="311499" y="1536608"/>
            <a:ext cx="9357963" cy="32760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8100" dir="16200000" rotWithShape="0">
              <a:schemeClr val="tx1">
                <a:lumMod val="65000"/>
                <a:lumOff val="35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BEE9B21B-36BE-4594-B73A-D3084315E5AB}"/>
              </a:ext>
            </a:extLst>
          </p:cNvPr>
          <p:cNvSpPr/>
          <p:nvPr/>
        </p:nvSpPr>
        <p:spPr>
          <a:xfrm>
            <a:off x="2907174" y="1592689"/>
            <a:ext cx="4079731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Mass Data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테스트 절차</a:t>
            </a:r>
            <a:endParaRPr kumimoji="1" lang="ko-KR" altLang="en-US" sz="1400" b="0" i="0" u="none" strike="noStrike" kern="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C7A957-72A0-40E5-AD52-7DEAFC94C4FF}"/>
              </a:ext>
            </a:extLst>
          </p:cNvPr>
          <p:cNvSpPr txBox="1"/>
          <p:nvPr/>
        </p:nvSpPr>
        <p:spPr>
          <a:xfrm>
            <a:off x="741282" y="1972307"/>
            <a:ext cx="4331783" cy="2369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1200" cap="none" spc="-70" normalizeH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예외 </a:t>
            </a:r>
            <a:r>
              <a:rPr kumimoji="1" lang="en-US" altLang="ko-KR" sz="1400" b="0" i="0" u="none" strike="noStrike" kern="1200" cap="none" spc="-70" normalizeH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Case</a:t>
            </a:r>
            <a:r>
              <a:rPr kumimoji="1" lang="ko-KR" altLang="en-US" sz="1400" b="0" i="0" u="none" strike="noStrike" kern="1200" cap="none" spc="-70" normalizeH="0" noProof="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테스트 누락 방지를 위해 실 데이터 기반 정합성 검증 </a:t>
            </a:r>
            <a:endParaRPr kumimoji="1" lang="ko-KR" altLang="en-US" sz="1400" b="0" i="0" u="none" strike="noStrike" kern="1200" cap="none" spc="-70" normalizeH="0" noProof="0" dirty="0">
              <a:ln>
                <a:solidFill>
                  <a:srgbClr val="184183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E668BB1-5F28-4A38-A4E3-EDDDB511DB1A}"/>
              </a:ext>
            </a:extLst>
          </p:cNvPr>
          <p:cNvGrpSpPr/>
          <p:nvPr/>
        </p:nvGrpSpPr>
        <p:grpSpPr>
          <a:xfrm>
            <a:off x="537563" y="1975309"/>
            <a:ext cx="161925" cy="230982"/>
            <a:chOff x="279240" y="1960905"/>
            <a:chExt cx="161925" cy="230982"/>
          </a:xfrm>
        </p:grpSpPr>
        <p:sp>
          <p:nvSpPr>
            <p:cNvPr id="89" name="자유형 32">
              <a:extLst>
                <a:ext uri="{FF2B5EF4-FFF2-40B4-BE49-F238E27FC236}">
                  <a16:creationId xmlns:a16="http://schemas.microsoft.com/office/drawing/2014/main" id="{D0708FE1-323A-4218-8001-A66BDC016D71}"/>
                </a:ext>
              </a:extLst>
            </p:cNvPr>
            <p:cNvSpPr/>
            <p:nvPr/>
          </p:nvSpPr>
          <p:spPr>
            <a:xfrm>
              <a:off x="279240" y="1960905"/>
              <a:ext cx="161925" cy="154781"/>
            </a:xfrm>
            <a:custGeom>
              <a:avLst/>
              <a:gdLst>
                <a:gd name="connsiteX0" fmla="*/ 2381 w 161925"/>
                <a:gd name="connsiteY0" fmla="*/ 0 h 154781"/>
                <a:gd name="connsiteX1" fmla="*/ 161925 w 161925"/>
                <a:gd name="connsiteY1" fmla="*/ 73819 h 154781"/>
                <a:gd name="connsiteX2" fmla="*/ 161925 w 161925"/>
                <a:gd name="connsiteY2" fmla="*/ 154781 h 154781"/>
                <a:gd name="connsiteX3" fmla="*/ 0 w 161925"/>
                <a:gd name="connsiteY3" fmla="*/ 85725 h 154781"/>
                <a:gd name="connsiteX4" fmla="*/ 2381 w 161925"/>
                <a:gd name="connsiteY4" fmla="*/ 0 h 15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4781">
                  <a:moveTo>
                    <a:pt x="2381" y="0"/>
                  </a:moveTo>
                  <a:lnTo>
                    <a:pt x="161925" y="73819"/>
                  </a:lnTo>
                  <a:lnTo>
                    <a:pt x="161925" y="154781"/>
                  </a:lnTo>
                  <a:lnTo>
                    <a:pt x="0" y="85725"/>
                  </a:lnTo>
                  <a:cubicBezTo>
                    <a:pt x="794" y="57150"/>
                    <a:pt x="1587" y="28575"/>
                    <a:pt x="2381" y="0"/>
                  </a:cubicBezTo>
                  <a:close/>
                </a:path>
              </a:pathLst>
            </a:custGeom>
            <a:solidFill>
              <a:srgbClr val="3384B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solidFill>
                    <a:srgbClr val="42BDF4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90" name="자유형 33">
              <a:extLst>
                <a:ext uri="{FF2B5EF4-FFF2-40B4-BE49-F238E27FC236}">
                  <a16:creationId xmlns:a16="http://schemas.microsoft.com/office/drawing/2014/main" id="{E98B7C18-8F24-41BB-BEF6-AFD045AA0881}"/>
                </a:ext>
              </a:extLst>
            </p:cNvPr>
            <p:cNvSpPr/>
            <p:nvPr/>
          </p:nvSpPr>
          <p:spPr>
            <a:xfrm flipH="1">
              <a:off x="279240" y="2037106"/>
              <a:ext cx="161925" cy="154781"/>
            </a:xfrm>
            <a:custGeom>
              <a:avLst/>
              <a:gdLst>
                <a:gd name="connsiteX0" fmla="*/ 2381 w 161925"/>
                <a:gd name="connsiteY0" fmla="*/ 0 h 154781"/>
                <a:gd name="connsiteX1" fmla="*/ 161925 w 161925"/>
                <a:gd name="connsiteY1" fmla="*/ 73819 h 154781"/>
                <a:gd name="connsiteX2" fmla="*/ 161925 w 161925"/>
                <a:gd name="connsiteY2" fmla="*/ 154781 h 154781"/>
                <a:gd name="connsiteX3" fmla="*/ 0 w 161925"/>
                <a:gd name="connsiteY3" fmla="*/ 85725 h 154781"/>
                <a:gd name="connsiteX4" fmla="*/ 2381 w 161925"/>
                <a:gd name="connsiteY4" fmla="*/ 0 h 15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54781">
                  <a:moveTo>
                    <a:pt x="2381" y="0"/>
                  </a:moveTo>
                  <a:lnTo>
                    <a:pt x="161925" y="73819"/>
                  </a:lnTo>
                  <a:lnTo>
                    <a:pt x="161925" y="154781"/>
                  </a:lnTo>
                  <a:lnTo>
                    <a:pt x="0" y="85725"/>
                  </a:lnTo>
                  <a:cubicBezTo>
                    <a:pt x="794" y="57150"/>
                    <a:pt x="1587" y="28575"/>
                    <a:pt x="2381" y="0"/>
                  </a:cubicBezTo>
                  <a:close/>
                </a:path>
              </a:pathLst>
            </a:custGeom>
            <a:solidFill>
              <a:srgbClr val="002F66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solidFill>
                    <a:srgbClr val="42BDF4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7C1E743-1ED7-4AD8-A11D-83D18C617F3A}"/>
              </a:ext>
            </a:extLst>
          </p:cNvPr>
          <p:cNvSpPr/>
          <p:nvPr/>
        </p:nvSpPr>
        <p:spPr>
          <a:xfrm>
            <a:off x="3226640" y="2494271"/>
            <a:ext cx="1558706" cy="252000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prstClr val="white"/>
                    </a:gs>
                    <a:gs pos="0">
                      <a:prstClr val="white"/>
                    </a:gs>
                  </a:gsLst>
                  <a:lin ang="0" scaled="1"/>
                </a:gra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To-Be</a:t>
            </a:r>
            <a:r>
              <a:rPr kumimoji="1" lang="ko-KR" altLang="en-US" sz="1300" b="0" i="0" u="none" strike="noStrike" kern="0" cap="none" spc="0" normalizeH="0" baseline="0" noProof="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prstClr val="white"/>
                    </a:gs>
                    <a:gs pos="0">
                      <a:prstClr val="white"/>
                    </a:gs>
                  </a:gsLst>
                  <a:lin ang="0" scaled="1"/>
                </a:gra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 데이터</a:t>
            </a:r>
            <a:endParaRPr kumimoji="1" lang="ko-KR" altLang="en-US" sz="1300" b="0" i="0" u="none" strike="noStrike" kern="0" cap="none" spc="0" normalizeH="0" baseline="0" noProof="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prstClr val="white"/>
                  </a:gs>
                  <a:gs pos="0">
                    <a:prstClr val="white"/>
                  </a:gs>
                </a:gsLst>
                <a:lin ang="0" scaled="1"/>
              </a:gra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4A1CB29-D85A-4EF6-952C-E45FD63CBFA0}"/>
              </a:ext>
            </a:extLst>
          </p:cNvPr>
          <p:cNvSpPr/>
          <p:nvPr/>
        </p:nvSpPr>
        <p:spPr>
          <a:xfrm>
            <a:off x="646508" y="2494271"/>
            <a:ext cx="1477993" cy="252000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prstClr val="white"/>
                    </a:gs>
                    <a:gs pos="0">
                      <a:prstClr val="white"/>
                    </a:gs>
                  </a:gsLst>
                  <a:lin ang="0" scaled="1"/>
                </a:gra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As-Is </a:t>
            </a:r>
            <a:r>
              <a:rPr kumimoji="1" lang="ko-KR" altLang="en-US" sz="1300" b="0" i="0" u="none" strike="noStrike" kern="0" cap="none" spc="0" normalizeH="0" baseline="0" noProof="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prstClr val="white"/>
                    </a:gs>
                    <a:gs pos="0">
                      <a:prstClr val="white"/>
                    </a:gs>
                  </a:gsLst>
                  <a:lin ang="0" scaled="1"/>
                </a:gra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데이터</a:t>
            </a:r>
            <a:endParaRPr kumimoji="1" lang="ko-KR" altLang="en-US" sz="1300" b="0" i="0" u="none" strike="noStrike" kern="0" cap="none" spc="0" normalizeH="0" baseline="0" noProof="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prstClr val="white"/>
                  </a:gs>
                  <a:gs pos="0">
                    <a:prstClr val="white"/>
                  </a:gs>
                </a:gsLst>
                <a:lin ang="0" scaled="1"/>
              </a:gra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sp>
        <p:nvSpPr>
          <p:cNvPr id="83" name="Rectangle 20">
            <a:extLst>
              <a:ext uri="{FF2B5EF4-FFF2-40B4-BE49-F238E27FC236}">
                <a16:creationId xmlns:a16="http://schemas.microsoft.com/office/drawing/2014/main" id="{411AAE6D-80F2-4BF9-B681-894F17F3F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08" y="2744630"/>
            <a:ext cx="1476316" cy="2569464"/>
          </a:xfrm>
          <a:prstGeom prst="rect">
            <a:avLst/>
          </a:prstGeom>
          <a:solidFill>
            <a:srgbClr val="FFF2CC"/>
          </a:solidFill>
          <a:ln w="6350" algn="ctr">
            <a:noFill/>
            <a:round/>
            <a:headEnd/>
            <a:tailEnd/>
          </a:ln>
          <a:effectLst>
            <a:innerShdw dist="25400" dir="16200000">
              <a:srgbClr val="CBCBCB"/>
            </a:innerShdw>
          </a:effectLst>
        </p:spPr>
        <p:txBody>
          <a:bodyPr lIns="90141" tIns="0" rIns="90141" bIns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ctr" defTabSz="97396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84" name="원통 35">
            <a:extLst>
              <a:ext uri="{FF2B5EF4-FFF2-40B4-BE49-F238E27FC236}">
                <a16:creationId xmlns:a16="http://schemas.microsoft.com/office/drawing/2014/main" id="{665D6F48-FE45-4FE5-853D-ADEB1EBEA286}"/>
              </a:ext>
            </a:extLst>
          </p:cNvPr>
          <p:cNvSpPr/>
          <p:nvPr/>
        </p:nvSpPr>
        <p:spPr>
          <a:xfrm>
            <a:off x="827623" y="4581463"/>
            <a:ext cx="1080449" cy="561560"/>
          </a:xfrm>
          <a:prstGeom prst="can">
            <a:avLst>
              <a:gd name="adj" fmla="val 30934"/>
            </a:avLst>
          </a:prstGeom>
          <a:solidFill>
            <a:srgbClr val="FFFFFF">
              <a:lumMod val="95000"/>
            </a:srgbClr>
          </a:solidFill>
          <a:ln w="1270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36000" tIns="36000" rIns="36000" bIns="36000" rtlCol="0" anchor="ctr"/>
          <a:lstStyle/>
          <a:p>
            <a:pPr marL="0" marR="0" lvl="0" indent="0" algn="ctr" defTabSz="914400" rtl="0" eaLnBrk="0" fontAlgn="ctr" latinLnBrk="1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86" name="원통 35">
            <a:extLst>
              <a:ext uri="{FF2B5EF4-FFF2-40B4-BE49-F238E27FC236}">
                <a16:creationId xmlns:a16="http://schemas.microsoft.com/office/drawing/2014/main" id="{B3DF32D1-2D60-4E6A-8289-53DEBCC71A80}"/>
              </a:ext>
            </a:extLst>
          </p:cNvPr>
          <p:cNvSpPr/>
          <p:nvPr/>
        </p:nvSpPr>
        <p:spPr>
          <a:xfrm>
            <a:off x="827623" y="2841077"/>
            <a:ext cx="1080449" cy="534488"/>
          </a:xfrm>
          <a:prstGeom prst="can">
            <a:avLst>
              <a:gd name="adj" fmla="val 30934"/>
            </a:avLst>
          </a:prstGeom>
          <a:solidFill>
            <a:srgbClr val="FFFFFF">
              <a:lumMod val="95000"/>
            </a:srgbClr>
          </a:solidFill>
          <a:ln w="1270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36000" tIns="36000" rIns="36000" bIns="36000" rtlCol="0" anchor="ctr"/>
          <a:lstStyle/>
          <a:p>
            <a:pPr marL="0" marR="0" lvl="0" indent="0" algn="ctr" defTabSz="914400" rtl="0" eaLnBrk="0" fontAlgn="ctr" latinLnBrk="1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A403CFB-CC6F-441C-B7F0-B6AA20B5FDE1}"/>
              </a:ext>
            </a:extLst>
          </p:cNvPr>
          <p:cNvSpPr/>
          <p:nvPr/>
        </p:nvSpPr>
        <p:spPr bwMode="auto">
          <a:xfrm>
            <a:off x="920764" y="2919221"/>
            <a:ext cx="844189" cy="520403"/>
          </a:xfrm>
          <a:prstGeom prst="rect">
            <a:avLst/>
          </a:prstGeom>
          <a:noFill/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D-1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 </a:t>
            </a:r>
            <a:r>
              <a:rPr kumimoji="1" lang="en-US" altLang="ko-KR" sz="11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데이터</a:t>
            </a:r>
            <a:endParaRPr kumimoji="1" lang="ko-KR" altLang="en-US" sz="11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C53DC28-6656-4512-9A8D-30633A604DB3}"/>
              </a:ext>
            </a:extLst>
          </p:cNvPr>
          <p:cNvSpPr/>
          <p:nvPr/>
        </p:nvSpPr>
        <p:spPr bwMode="auto">
          <a:xfrm>
            <a:off x="995586" y="4656885"/>
            <a:ext cx="724479" cy="520403"/>
          </a:xfrm>
          <a:prstGeom prst="rect">
            <a:avLst/>
          </a:prstGeom>
          <a:noFill/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spcBef>
                <a:spcPts val="1000"/>
              </a:spcBef>
              <a:spcAft>
                <a:spcPct val="0"/>
              </a:spcAft>
              <a:defRPr/>
            </a:pPr>
            <a:r>
              <a:rPr kumimoji="1" lang="en-US" altLang="ko-KR" sz="11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D-0 </a:t>
            </a:r>
            <a:r>
              <a:rPr kumimoji="1" lang="ko-KR" altLang="en-US" sz="1100" spc="-10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데이터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A9934F7-88C0-4E52-82C3-0E816C34174F}"/>
              </a:ext>
            </a:extLst>
          </p:cNvPr>
          <p:cNvSpPr/>
          <p:nvPr/>
        </p:nvSpPr>
        <p:spPr bwMode="auto">
          <a:xfrm>
            <a:off x="3700772" y="2901271"/>
            <a:ext cx="608673" cy="526554"/>
          </a:xfrm>
          <a:prstGeom prst="rect">
            <a:avLst/>
          </a:prstGeom>
          <a:noFill/>
          <a:ln w="12700">
            <a:noFill/>
          </a:ln>
        </p:spPr>
        <p:txBody>
          <a:bodyPr wrap="square" lIns="36000" tIns="0" rIns="36000" bIns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D-1 </a:t>
            </a:r>
            <a:r>
              <a:rPr kumimoji="1" lang="ko-KR" altLang="en-US" sz="11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이행 </a:t>
            </a:r>
            <a:r>
              <a:rPr kumimoji="1" lang="en-US" altLang="ko-KR" sz="11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(BAK)</a:t>
            </a:r>
            <a:endParaRPr kumimoji="1" lang="ko-KR" altLang="en-US" sz="11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A23D10C2-3B72-46B9-9E6E-D59A712EE406}"/>
              </a:ext>
            </a:extLst>
          </p:cNvPr>
          <p:cNvCxnSpPr>
            <a:stCxn id="86" idx="4"/>
          </p:cNvCxnSpPr>
          <p:nvPr/>
        </p:nvCxnSpPr>
        <p:spPr>
          <a:xfrm>
            <a:off x="1908072" y="3108321"/>
            <a:ext cx="1457113" cy="131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98E97AF-898E-4FCB-9820-EDF297FA71D2}"/>
              </a:ext>
            </a:extLst>
          </p:cNvPr>
          <p:cNvSpPr/>
          <p:nvPr/>
        </p:nvSpPr>
        <p:spPr>
          <a:xfrm>
            <a:off x="3458951" y="3704034"/>
            <a:ext cx="1175124" cy="49244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CC"/>
            </a:solidFill>
          </a:ln>
        </p:spPr>
        <p:txBody>
          <a:bodyPr wrap="square" lIns="36000" rIns="36000" rtlCol="0">
            <a:spAutoFit/>
          </a:bodyPr>
          <a:lstStyle/>
          <a:p>
            <a:pPr algn="ctr" eaLnBrk="0" fontAlgn="base" latinLnBrk="0" hangingPunct="0">
              <a:spcBef>
                <a:spcPts val="400"/>
              </a:spcBef>
              <a:spcAft>
                <a:spcPct val="0"/>
              </a:spcAft>
            </a:pPr>
            <a:r>
              <a:rPr kumimoji="1" lang="ko-KR" altLang="en-US" sz="1300" spc="-10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③ </a:t>
            </a:r>
            <a:r>
              <a:rPr kumimoji="1" lang="en-US" altLang="ko-KR" sz="1300" spc="-10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MDT </a:t>
            </a:r>
            <a:r>
              <a:rPr kumimoji="1" lang="ko-KR" altLang="en-US" sz="1300" spc="-10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트랜잭션 데이터  생성</a:t>
            </a:r>
            <a:endParaRPr kumimoji="1" lang="en-US" altLang="ko-KR" sz="1300" spc="-10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98160D5-C19F-4EA6-9771-49864C41767E}"/>
              </a:ext>
            </a:extLst>
          </p:cNvPr>
          <p:cNvSpPr/>
          <p:nvPr/>
        </p:nvSpPr>
        <p:spPr>
          <a:xfrm>
            <a:off x="4832363" y="5125721"/>
            <a:ext cx="972000" cy="49244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ko-KR" altLang="en-US" sz="1300" spc="-10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⑤ 처리결과 </a:t>
            </a:r>
            <a:r>
              <a:rPr kumimoji="1" lang="ko-KR" altLang="en-US" sz="13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비교</a:t>
            </a:r>
            <a:r>
              <a:rPr kumimoji="1" lang="en-US" altLang="ko-KR" sz="13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/</a:t>
            </a:r>
            <a:r>
              <a:rPr kumimoji="1" lang="ko-KR" altLang="en-US" sz="13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검증</a:t>
            </a:r>
            <a:endParaRPr kumimoji="1" lang="ko-KR" altLang="en-US" sz="1300" spc="-10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38" name="AutoShape 237">
            <a:extLst>
              <a:ext uri="{FF2B5EF4-FFF2-40B4-BE49-F238E27FC236}">
                <a16:creationId xmlns:a16="http://schemas.microsoft.com/office/drawing/2014/main" id="{4A3827D6-2F10-43E0-AD10-E56AA3C98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677" y="6067313"/>
            <a:ext cx="803455" cy="286023"/>
          </a:xfrm>
          <a:prstGeom prst="flowChartDecision">
            <a:avLst/>
          </a:prstGeom>
          <a:solidFill>
            <a:srgbClr val="3384BE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일치</a:t>
            </a: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8576DD8A-FFD6-4974-B0E6-CCEAC72CA1B5}"/>
              </a:ext>
            </a:extLst>
          </p:cNvPr>
          <p:cNvCxnSpPr>
            <a:stCxn id="138" idx="1"/>
            <a:endCxn id="140" idx="3"/>
          </p:cNvCxnSpPr>
          <p:nvPr/>
        </p:nvCxnSpPr>
        <p:spPr>
          <a:xfrm flipH="1">
            <a:off x="4635962" y="6210325"/>
            <a:ext cx="313715" cy="5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9691269-52FF-41A0-9822-A9AC1402234E}"/>
              </a:ext>
            </a:extLst>
          </p:cNvPr>
          <p:cNvSpPr/>
          <p:nvPr/>
        </p:nvSpPr>
        <p:spPr bwMode="auto">
          <a:xfrm>
            <a:off x="3698568" y="6026822"/>
            <a:ext cx="937394" cy="3681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  <a:cs typeface="+mn-cs"/>
              </a:rPr>
              <a:t>테스트 결과 보고</a:t>
            </a:r>
            <a:endParaRPr kumimoji="1" lang="en-US" altLang="ko-KR" sz="12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141" name="Rectangle 235">
            <a:extLst>
              <a:ext uri="{FF2B5EF4-FFF2-40B4-BE49-F238E27FC236}">
                <a16:creationId xmlns:a16="http://schemas.microsoft.com/office/drawing/2014/main" id="{D58A03FE-1D4B-4F28-A784-0CD8AAD3D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652" y="6077685"/>
            <a:ext cx="177360" cy="1222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YES</a:t>
            </a:r>
          </a:p>
        </p:txBody>
      </p:sp>
      <p:sp>
        <p:nvSpPr>
          <p:cNvPr id="148" name="Rectangle 236">
            <a:extLst>
              <a:ext uri="{FF2B5EF4-FFF2-40B4-BE49-F238E27FC236}">
                <a16:creationId xmlns:a16="http://schemas.microsoft.com/office/drawing/2014/main" id="{4E3232C3-EE55-4D1A-96CA-75D70B38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294" y="6032594"/>
            <a:ext cx="142791" cy="1181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1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NO</a:t>
            </a:r>
          </a:p>
        </p:txBody>
      </p:sp>
      <p:cxnSp>
        <p:nvCxnSpPr>
          <p:cNvPr id="150" name="꺾인 연결선 184">
            <a:extLst>
              <a:ext uri="{FF2B5EF4-FFF2-40B4-BE49-F238E27FC236}">
                <a16:creationId xmlns:a16="http://schemas.microsoft.com/office/drawing/2014/main" id="{2F3B6EAE-7945-4F4E-9D56-F008210FEB9D}"/>
              </a:ext>
            </a:extLst>
          </p:cNvPr>
          <p:cNvCxnSpPr>
            <a:stCxn id="138" idx="3"/>
          </p:cNvCxnSpPr>
          <p:nvPr/>
        </p:nvCxnSpPr>
        <p:spPr>
          <a:xfrm flipV="1">
            <a:off x="5753132" y="6210324"/>
            <a:ext cx="246714" cy="1"/>
          </a:xfrm>
          <a:prstGeom prst="bentConnector3">
            <a:avLst>
              <a:gd name="adj1" fmla="val 50000"/>
            </a:avLst>
          </a:prstGeom>
          <a:ln>
            <a:solidFill>
              <a:srgbClr val="969696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아래쪽 화살표 89">
            <a:extLst>
              <a:ext uri="{FF2B5EF4-FFF2-40B4-BE49-F238E27FC236}">
                <a16:creationId xmlns:a16="http://schemas.microsoft.com/office/drawing/2014/main" id="{76CA4740-1F3B-4B6A-B406-D0D83DED1B78}"/>
              </a:ext>
            </a:extLst>
          </p:cNvPr>
          <p:cNvSpPr/>
          <p:nvPr/>
        </p:nvSpPr>
        <p:spPr bwMode="auto">
          <a:xfrm>
            <a:off x="3827289" y="4284547"/>
            <a:ext cx="302179" cy="211220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4" name="아래쪽 화살표 89">
            <a:extLst>
              <a:ext uri="{FF2B5EF4-FFF2-40B4-BE49-F238E27FC236}">
                <a16:creationId xmlns:a16="http://schemas.microsoft.com/office/drawing/2014/main" id="{76CA4740-1F3B-4B6A-B406-D0D83DED1B78}"/>
              </a:ext>
            </a:extLst>
          </p:cNvPr>
          <p:cNvSpPr/>
          <p:nvPr/>
        </p:nvSpPr>
        <p:spPr bwMode="auto">
          <a:xfrm>
            <a:off x="3827289" y="3404601"/>
            <a:ext cx="302179" cy="211220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0" name="원통 35">
            <a:extLst>
              <a:ext uri="{FF2B5EF4-FFF2-40B4-BE49-F238E27FC236}">
                <a16:creationId xmlns:a16="http://schemas.microsoft.com/office/drawing/2014/main" id="{665D6F48-FE45-4FE5-853D-ADEB1EBEA286}"/>
              </a:ext>
            </a:extLst>
          </p:cNvPr>
          <p:cNvSpPr/>
          <p:nvPr/>
        </p:nvSpPr>
        <p:spPr>
          <a:xfrm>
            <a:off x="3438153" y="4591196"/>
            <a:ext cx="1080449" cy="561560"/>
          </a:xfrm>
          <a:prstGeom prst="can">
            <a:avLst>
              <a:gd name="adj" fmla="val 30934"/>
            </a:avLst>
          </a:prstGeom>
          <a:solidFill>
            <a:srgbClr val="FFFFFF">
              <a:lumMod val="95000"/>
            </a:srgbClr>
          </a:solidFill>
          <a:ln w="1270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36000" tIns="36000" rIns="36000" bIns="36000" rtlCol="0" anchor="ctr"/>
          <a:lstStyle/>
          <a:p>
            <a:pPr marL="0" marR="0" lvl="0" indent="0" algn="ctr" defTabSz="914400" rtl="0" eaLnBrk="0" fontAlgn="ctr" latinLnBrk="1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C53DC28-6656-4512-9A8D-30633A604DB3}"/>
              </a:ext>
            </a:extLst>
          </p:cNvPr>
          <p:cNvSpPr/>
          <p:nvPr/>
        </p:nvSpPr>
        <p:spPr bwMode="auto">
          <a:xfrm>
            <a:off x="3672381" y="4666618"/>
            <a:ext cx="724479" cy="520403"/>
          </a:xfrm>
          <a:prstGeom prst="rect">
            <a:avLst/>
          </a:prstGeom>
          <a:noFill/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spcBef>
                <a:spcPts val="1000"/>
              </a:spcBef>
              <a:spcAft>
                <a:spcPct val="0"/>
              </a:spcAft>
              <a:defRPr/>
            </a:pPr>
            <a:r>
              <a:rPr kumimoji="1" lang="en-US" altLang="ko-KR" sz="11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D-0 </a:t>
            </a:r>
            <a:r>
              <a:rPr kumimoji="1" lang="ko-KR" altLang="en-US" sz="11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이행 </a:t>
            </a:r>
            <a:r>
              <a:rPr kumimoji="1" lang="en-US" altLang="ko-KR" sz="11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(DT0)</a:t>
            </a:r>
            <a:endParaRPr kumimoji="1" lang="ko-KR" altLang="en-US" sz="1100" spc="-10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23D10C2-3B72-46B9-9E6E-D59A712EE406}"/>
              </a:ext>
            </a:extLst>
          </p:cNvPr>
          <p:cNvCxnSpPr>
            <a:stCxn id="84" idx="4"/>
            <a:endCxn id="70" idx="2"/>
          </p:cNvCxnSpPr>
          <p:nvPr/>
        </p:nvCxnSpPr>
        <p:spPr>
          <a:xfrm>
            <a:off x="1908072" y="4862243"/>
            <a:ext cx="1530081" cy="97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11EDF8-9799-4BB1-BF91-F59CD3BEB575}"/>
              </a:ext>
            </a:extLst>
          </p:cNvPr>
          <p:cNvSpPr/>
          <p:nvPr/>
        </p:nvSpPr>
        <p:spPr>
          <a:xfrm>
            <a:off x="2148812" y="3795267"/>
            <a:ext cx="9829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 indent="0" algn="ctr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spc="-10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① </a:t>
            </a:r>
            <a:r>
              <a:rPr kumimoji="1" lang="ko-KR" altLang="en-US" sz="12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anose="020B0604020202020204" pitchFamily="34" charset="0"/>
              </a:rPr>
              <a:t>데이터 이행</a:t>
            </a:r>
            <a:endParaRPr kumimoji="1" lang="ko-KR" altLang="en-US" sz="1200" spc="-10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576DD8A-FFD6-4974-B0E6-CCEAC72CA1B5}"/>
              </a:ext>
            </a:extLst>
          </p:cNvPr>
          <p:cNvCxnSpPr>
            <a:stCxn id="137" idx="2"/>
            <a:endCxn id="138" idx="0"/>
          </p:cNvCxnSpPr>
          <p:nvPr/>
        </p:nvCxnSpPr>
        <p:spPr>
          <a:xfrm>
            <a:off x="5318363" y="5618164"/>
            <a:ext cx="33042" cy="449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20">
            <a:extLst>
              <a:ext uri="{FF2B5EF4-FFF2-40B4-BE49-F238E27FC236}">
                <a16:creationId xmlns:a16="http://schemas.microsoft.com/office/drawing/2014/main" id="{A74946D9-7577-4554-9935-00D75963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082" y="2744630"/>
            <a:ext cx="1556938" cy="2569464"/>
          </a:xfrm>
          <a:prstGeom prst="rect">
            <a:avLst/>
          </a:prstGeom>
          <a:solidFill>
            <a:srgbClr val="DEEBF7"/>
          </a:solidFill>
          <a:ln w="6350" algn="ctr">
            <a:noFill/>
            <a:round/>
            <a:headEnd/>
            <a:tailEnd/>
          </a:ln>
          <a:effectLst>
            <a:innerShdw dist="25400" dir="16200000">
              <a:srgbClr val="CBCBCB"/>
            </a:innerShdw>
          </a:effectLst>
        </p:spPr>
        <p:txBody>
          <a:bodyPr lIns="90141" tIns="0" rIns="90141" bIns="0" anchor="ctr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0" marR="0" lvl="0" indent="0" algn="ctr" defTabSz="97396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  <a:cs typeface="+mn-cs"/>
            </a:endParaRPr>
          </a:p>
        </p:txBody>
      </p:sp>
      <p:sp>
        <p:nvSpPr>
          <p:cNvPr id="67" name="원통 35">
            <a:extLst>
              <a:ext uri="{FF2B5EF4-FFF2-40B4-BE49-F238E27FC236}">
                <a16:creationId xmlns:a16="http://schemas.microsoft.com/office/drawing/2014/main" id="{665D6F48-FE45-4FE5-853D-ADEB1EBEA286}"/>
              </a:ext>
            </a:extLst>
          </p:cNvPr>
          <p:cNvSpPr/>
          <p:nvPr/>
        </p:nvSpPr>
        <p:spPr>
          <a:xfrm>
            <a:off x="6240685" y="4564161"/>
            <a:ext cx="1080449" cy="561560"/>
          </a:xfrm>
          <a:prstGeom prst="can">
            <a:avLst>
              <a:gd name="adj" fmla="val 30934"/>
            </a:avLst>
          </a:prstGeom>
          <a:solidFill>
            <a:srgbClr val="FFFFFF">
              <a:lumMod val="95000"/>
            </a:srgbClr>
          </a:solidFill>
          <a:ln w="1270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36000" tIns="36000" rIns="36000" bIns="36000" rtlCol="0" anchor="ctr"/>
          <a:lstStyle/>
          <a:p>
            <a:pPr marL="0" marR="0" lvl="0" indent="0" algn="ctr" defTabSz="914400" rtl="0" eaLnBrk="0" fontAlgn="ctr" latinLnBrk="1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68" name="원통 35">
            <a:extLst>
              <a:ext uri="{FF2B5EF4-FFF2-40B4-BE49-F238E27FC236}">
                <a16:creationId xmlns:a16="http://schemas.microsoft.com/office/drawing/2014/main" id="{B3DF32D1-2D60-4E6A-8289-53DEBCC71A80}"/>
              </a:ext>
            </a:extLst>
          </p:cNvPr>
          <p:cNvSpPr/>
          <p:nvPr/>
        </p:nvSpPr>
        <p:spPr>
          <a:xfrm>
            <a:off x="6094436" y="2841077"/>
            <a:ext cx="1080449" cy="534488"/>
          </a:xfrm>
          <a:prstGeom prst="can">
            <a:avLst>
              <a:gd name="adj" fmla="val 30934"/>
            </a:avLst>
          </a:prstGeom>
          <a:solidFill>
            <a:srgbClr val="FFFFFF">
              <a:lumMod val="95000"/>
            </a:srgbClr>
          </a:solidFill>
          <a:ln w="1270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36000" tIns="36000" rIns="36000" bIns="36000" rtlCol="0" anchor="ctr"/>
          <a:lstStyle/>
          <a:p>
            <a:pPr marL="0" marR="0" lvl="0" indent="0" algn="ctr" defTabSz="914400" rtl="0" eaLnBrk="0" fontAlgn="ctr" latinLnBrk="1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7D0900"/>
              </a:buClr>
              <a:buSzTx/>
              <a:buFontTx/>
              <a:buNone/>
              <a:tabLst/>
              <a:defRPr/>
            </a:pPr>
            <a:endParaRPr kumimoji="1" lang="ko-KR" altLang="en-US" sz="1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7C1E743-1ED7-4AD8-A11D-83D18C617F3A}"/>
              </a:ext>
            </a:extLst>
          </p:cNvPr>
          <p:cNvSpPr/>
          <p:nvPr/>
        </p:nvSpPr>
        <p:spPr>
          <a:xfrm>
            <a:off x="5878082" y="2494271"/>
            <a:ext cx="1558706" cy="252000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300" b="0" i="0" u="none" strike="noStrike" kern="0" cap="none" spc="0" normalizeH="0" baseline="0" noProof="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prstClr val="white"/>
                    </a:gs>
                    <a:gs pos="0">
                      <a:prstClr val="white"/>
                    </a:gs>
                  </a:gsLst>
                  <a:lin ang="0" scaled="1"/>
                </a:gra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MDT </a:t>
            </a:r>
            <a:r>
              <a:rPr kumimoji="1" lang="ko-KR" altLang="en-US" sz="1300" b="0" i="0" u="none" strike="noStrike" kern="0" cap="none" spc="0" normalizeH="0" baseline="0" noProof="0" dirty="0" smtClean="0">
                <a:ln>
                  <a:solidFill>
                    <a:prstClr val="white">
                      <a:lumMod val="85000"/>
                      <a:alpha val="0"/>
                    </a:prstClr>
                  </a:solidFill>
                </a:ln>
                <a:gradFill>
                  <a:gsLst>
                    <a:gs pos="100000">
                      <a:prstClr val="white"/>
                    </a:gs>
                    <a:gs pos="0">
                      <a:prstClr val="white"/>
                    </a:gs>
                  </a:gsLst>
                  <a:lin ang="0" scaled="1"/>
                </a:gradFill>
                <a:effectLst/>
                <a:uLnTx/>
                <a:uFillTx/>
                <a:latin typeface="현대하모니 M" panose="02020603020101020101" pitchFamily="18" charset="-127"/>
                <a:ea typeface="현대하모니 M" panose="02020603020101020101" pitchFamily="18" charset="-127"/>
                <a:cs typeface="+mn-cs"/>
              </a:rPr>
              <a:t>실행</a:t>
            </a:r>
            <a:endParaRPr kumimoji="1" lang="ko-KR" altLang="en-US" sz="1300" b="0" i="0" u="none" strike="noStrike" kern="0" cap="none" spc="0" normalizeH="0" baseline="0" noProof="0" dirty="0">
              <a:ln>
                <a:solidFill>
                  <a:prstClr val="white">
                    <a:lumMod val="85000"/>
                    <a:alpha val="0"/>
                  </a:prstClr>
                </a:solidFill>
              </a:ln>
              <a:gradFill>
                <a:gsLst>
                  <a:gs pos="100000">
                    <a:prstClr val="white"/>
                  </a:gs>
                  <a:gs pos="0">
                    <a:prstClr val="white"/>
                  </a:gs>
                </a:gsLst>
                <a:lin ang="0" scaled="1"/>
              </a:gra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7F1FAA-D0E8-4D2F-A357-41462BD91472}"/>
              </a:ext>
            </a:extLst>
          </p:cNvPr>
          <p:cNvSpPr txBox="1"/>
          <p:nvPr/>
        </p:nvSpPr>
        <p:spPr>
          <a:xfrm>
            <a:off x="6019469" y="3678266"/>
            <a:ext cx="1296226" cy="29238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CC"/>
            </a:solidFill>
          </a:ln>
        </p:spPr>
        <p:txBody>
          <a:bodyPr wrap="square" lIns="36000" rIns="36000" rtlCol="0">
            <a:spAutoFit/>
          </a:bodyPr>
          <a:lstStyle/>
          <a:p>
            <a:pPr algn="ctr" eaLnBrk="0" fontAlgn="base" latinLnBrk="0" hangingPunct="0"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ko-KR" altLang="en-US" sz="1300" spc="-100" dirty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④ </a:t>
            </a:r>
            <a:r>
              <a:rPr kumimoji="1" lang="en-US" altLang="ko-KR" sz="13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MDT </a:t>
            </a:r>
            <a:r>
              <a:rPr kumimoji="1" lang="ko-KR" altLang="en-US" sz="13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실행</a:t>
            </a:r>
            <a:endParaRPr kumimoji="1" lang="en-US" altLang="ko-KR" sz="1300" spc="-10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A9934F7-88C0-4E52-82C3-0E816C34174F}"/>
              </a:ext>
            </a:extLst>
          </p:cNvPr>
          <p:cNvSpPr/>
          <p:nvPr/>
        </p:nvSpPr>
        <p:spPr bwMode="auto">
          <a:xfrm>
            <a:off x="6352214" y="2901271"/>
            <a:ext cx="608673" cy="526554"/>
          </a:xfrm>
          <a:prstGeom prst="rect">
            <a:avLst/>
          </a:prstGeom>
          <a:noFill/>
          <a:ln w="12700">
            <a:noFill/>
          </a:ln>
        </p:spPr>
        <p:txBody>
          <a:bodyPr wrap="square" lIns="36000" tIns="0" rIns="36000" bIns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STD (</a:t>
            </a:r>
            <a:r>
              <a:rPr kumimoji="1" lang="ko-KR" altLang="en-US" sz="11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 전</a:t>
            </a:r>
            <a:r>
              <a:rPr kumimoji="1" lang="en-US" altLang="ko-KR" sz="11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78" name="Text Box 155">
            <a:extLst>
              <a:ext uri="{FF2B5EF4-FFF2-40B4-BE49-F238E27FC236}">
                <a16:creationId xmlns:a16="http://schemas.microsoft.com/office/drawing/2014/main" id="{DB8B8AC9-4F98-48B9-9C42-19A3DEB63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68" y="6030912"/>
            <a:ext cx="1201116" cy="363234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C2C2C2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현대하모니 L"/>
                <a:ea typeface="현대하모니 L"/>
                <a:cs typeface="+mn-cs"/>
              </a:rPr>
              <a:t>관련 설계사항 변경</a:t>
            </a:r>
            <a:r>
              <a:rPr kumimoji="0" lang="en-US" altLang="ko-KR" sz="11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현대하모니 L"/>
                <a:ea typeface="현대하모니 L"/>
                <a:cs typeface="+mn-cs"/>
              </a:rPr>
              <a:t/>
            </a:r>
            <a:br>
              <a:rPr kumimoji="0" lang="en-US" altLang="ko-KR" sz="11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현대하모니 L"/>
                <a:ea typeface="현대하모니 L"/>
                <a:cs typeface="+mn-cs"/>
              </a:rPr>
            </a:br>
            <a:r>
              <a:rPr kumimoji="0" lang="ko-KR" altLang="en-US" sz="11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현대하모니 L"/>
                <a:ea typeface="현대하모니 L"/>
                <a:cs typeface="+mn-cs"/>
              </a:rPr>
              <a:t>및</a:t>
            </a:r>
            <a:r>
              <a:rPr kumimoji="0" lang="en-US" altLang="ko-KR" sz="11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현대하모니 L"/>
                <a:ea typeface="현대하모니 L"/>
                <a:cs typeface="+mn-cs"/>
              </a:rPr>
              <a:t> </a:t>
            </a:r>
            <a:r>
              <a:rPr kumimoji="0" lang="ko-KR" altLang="en-US" sz="1100" b="0" i="0" u="none" strike="noStrike" kern="1200" cap="none" spc="-5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현대하모니 L"/>
                <a:ea typeface="현대하모니 L"/>
                <a:cs typeface="+mn-cs"/>
              </a:rPr>
              <a:t>프로그램 수정</a:t>
            </a:r>
          </a:p>
        </p:txBody>
      </p:sp>
      <p:cxnSp>
        <p:nvCxnSpPr>
          <p:cNvPr id="85" name="꺾인 연결선 185">
            <a:extLst>
              <a:ext uri="{FF2B5EF4-FFF2-40B4-BE49-F238E27FC236}">
                <a16:creationId xmlns:a16="http://schemas.microsoft.com/office/drawing/2014/main" id="{634E928C-E57C-4ADA-AEEA-9D5EAEDD6804}"/>
              </a:ext>
            </a:extLst>
          </p:cNvPr>
          <p:cNvCxnSpPr>
            <a:stCxn id="78" idx="3"/>
            <a:endCxn id="74" idx="3"/>
          </p:cNvCxnSpPr>
          <p:nvPr/>
        </p:nvCxnSpPr>
        <p:spPr>
          <a:xfrm flipV="1">
            <a:off x="7239984" y="3824460"/>
            <a:ext cx="75711" cy="2388069"/>
          </a:xfrm>
          <a:prstGeom prst="bentConnector3">
            <a:avLst>
              <a:gd name="adj1" fmla="val 401938"/>
            </a:avLst>
          </a:prstGeom>
          <a:ln>
            <a:solidFill>
              <a:srgbClr val="969696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아래쪽 화살표 89">
            <a:extLst>
              <a:ext uri="{FF2B5EF4-FFF2-40B4-BE49-F238E27FC236}">
                <a16:creationId xmlns:a16="http://schemas.microsoft.com/office/drawing/2014/main" id="{76CA4740-1F3B-4B6A-B406-D0D83DED1B78}"/>
              </a:ext>
            </a:extLst>
          </p:cNvPr>
          <p:cNvSpPr/>
          <p:nvPr/>
        </p:nvSpPr>
        <p:spPr bwMode="auto">
          <a:xfrm>
            <a:off x="6478731" y="4284547"/>
            <a:ext cx="302179" cy="211220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A9934F7-88C0-4E52-82C3-0E816C34174F}"/>
              </a:ext>
            </a:extLst>
          </p:cNvPr>
          <p:cNvSpPr/>
          <p:nvPr/>
        </p:nvSpPr>
        <p:spPr bwMode="auto">
          <a:xfrm>
            <a:off x="6493755" y="4659375"/>
            <a:ext cx="608673" cy="526554"/>
          </a:xfrm>
          <a:prstGeom prst="rect">
            <a:avLst/>
          </a:prstGeom>
          <a:noFill/>
          <a:ln w="12700">
            <a:noFill/>
          </a:ln>
        </p:spPr>
        <p:txBody>
          <a:bodyPr wrap="square" lIns="36000" tIns="0" rIns="36000" bIns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STD (</a:t>
            </a:r>
            <a:r>
              <a:rPr kumimoji="1" lang="ko-KR" altLang="en-US" sz="11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실행 후</a:t>
            </a:r>
            <a:r>
              <a:rPr kumimoji="1" lang="en-US" altLang="ko-KR" sz="1100" dirty="0" smtClean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93" name="아래쪽 화살표 89">
            <a:extLst>
              <a:ext uri="{FF2B5EF4-FFF2-40B4-BE49-F238E27FC236}">
                <a16:creationId xmlns:a16="http://schemas.microsoft.com/office/drawing/2014/main" id="{76CA4740-1F3B-4B6A-B406-D0D83DED1B78}"/>
              </a:ext>
            </a:extLst>
          </p:cNvPr>
          <p:cNvSpPr/>
          <p:nvPr/>
        </p:nvSpPr>
        <p:spPr bwMode="auto">
          <a:xfrm>
            <a:off x="6478731" y="3404601"/>
            <a:ext cx="302179" cy="211220"/>
          </a:xfrm>
          <a:prstGeom prst="downArrow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7" name="왼쪽/오른쪽 화살표 96"/>
          <p:cNvSpPr/>
          <p:nvPr/>
        </p:nvSpPr>
        <p:spPr>
          <a:xfrm>
            <a:off x="5073065" y="4762711"/>
            <a:ext cx="615229" cy="263158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77F1FAA-D0E8-4D2F-A357-41462BD91472}"/>
              </a:ext>
            </a:extLst>
          </p:cNvPr>
          <p:cNvSpPr txBox="1"/>
          <p:nvPr/>
        </p:nvSpPr>
        <p:spPr>
          <a:xfrm>
            <a:off x="8557921" y="3736974"/>
            <a:ext cx="973788" cy="292388"/>
          </a:xfrm>
          <a:prstGeom prst="rect">
            <a:avLst/>
          </a:prstGeom>
          <a:solidFill>
            <a:schemeClr val="bg1"/>
          </a:solidFill>
          <a:ln w="19050">
            <a:solidFill>
              <a:srgbClr val="0000CC"/>
            </a:solidFill>
          </a:ln>
        </p:spPr>
        <p:txBody>
          <a:bodyPr wrap="square" lIns="36000" rIns="36000" rtlCol="0">
            <a:spAutoFit/>
          </a:bodyPr>
          <a:lstStyle/>
          <a:p>
            <a:pPr algn="ctr" eaLnBrk="0" fontAlgn="base" latinLnBrk="0" hangingPunct="0"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ko-KR" altLang="en-US" sz="13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⑥</a:t>
            </a:r>
            <a:r>
              <a:rPr kumimoji="1" lang="en-US" altLang="ko-KR" sz="13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kumimoji="1" lang="ko-KR" altLang="en-US" sz="1300" spc="-100" dirty="0" smtClean="0">
                <a:ln>
                  <a:solidFill>
                    <a:srgbClr val="29489F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데이터 원복</a:t>
            </a:r>
            <a:endParaRPr kumimoji="1" lang="en-US" altLang="ko-KR" sz="1300" spc="-100" dirty="0">
              <a:ln>
                <a:solidFill>
                  <a:srgbClr val="29489F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2" name="원형 화살표 11"/>
          <p:cNvSpPr/>
          <p:nvPr/>
        </p:nvSpPr>
        <p:spPr>
          <a:xfrm rot="5400000" flipH="1">
            <a:off x="6534435" y="2982874"/>
            <a:ext cx="2216630" cy="193303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II. MDT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대상 목록 및 결과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9813" y="743332"/>
            <a:ext cx="2650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</a:t>
            </a:r>
            <a:r>
              <a:rPr lang="ko-KR" altLang="en-US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대상 화면 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화면 </a:t>
            </a:r>
            <a:r>
              <a:rPr lang="en-US" altLang="ko-KR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+ </a:t>
            </a:r>
            <a:r>
              <a:rPr lang="ko-KR" altLang="en-US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</a:t>
            </a:r>
            <a:r>
              <a:rPr lang="en-US" altLang="ko-KR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 21, DB:183</a:t>
            </a:r>
            <a:r>
              <a:rPr lang="ko-KR" altLang="en-US" sz="1100" dirty="0" smtClean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</a:t>
            </a:r>
            <a:r>
              <a:rPr lang="en-US" altLang="ko-KR" sz="1100" dirty="0" smtClean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endParaRPr lang="ko-KR" altLang="en-US" sz="11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47150"/>
              </p:ext>
            </p:extLst>
          </p:nvPr>
        </p:nvGraphicFramePr>
        <p:xfrm>
          <a:off x="242238" y="1014126"/>
          <a:ext cx="9414229" cy="5463680"/>
        </p:xfrm>
        <a:graphic>
          <a:graphicData uri="http://schemas.openxmlformats.org/drawingml/2006/table">
            <a:tbl>
              <a:tblPr/>
              <a:tblGrid>
                <a:gridCol w="233025">
                  <a:extLst>
                    <a:ext uri="{9D8B030D-6E8A-4147-A177-3AD203B41FA5}">
                      <a16:colId xmlns:a16="http://schemas.microsoft.com/office/drawing/2014/main" val="2597766580"/>
                    </a:ext>
                  </a:extLst>
                </a:gridCol>
                <a:gridCol w="629169">
                  <a:extLst>
                    <a:ext uri="{9D8B030D-6E8A-4147-A177-3AD203B41FA5}">
                      <a16:colId xmlns:a16="http://schemas.microsoft.com/office/drawing/2014/main" val="4051847368"/>
                    </a:ext>
                  </a:extLst>
                </a:gridCol>
                <a:gridCol w="302932">
                  <a:extLst>
                    <a:ext uri="{9D8B030D-6E8A-4147-A177-3AD203B41FA5}">
                      <a16:colId xmlns:a16="http://schemas.microsoft.com/office/drawing/2014/main" val="3867649849"/>
                    </a:ext>
                  </a:extLst>
                </a:gridCol>
                <a:gridCol w="933902">
                  <a:extLst>
                    <a:ext uri="{9D8B030D-6E8A-4147-A177-3AD203B41FA5}">
                      <a16:colId xmlns:a16="http://schemas.microsoft.com/office/drawing/2014/main" val="711701155"/>
                    </a:ext>
                  </a:extLst>
                </a:gridCol>
                <a:gridCol w="874207">
                  <a:extLst>
                    <a:ext uri="{9D8B030D-6E8A-4147-A177-3AD203B41FA5}">
                      <a16:colId xmlns:a16="http://schemas.microsoft.com/office/drawing/2014/main" val="1373394836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3895796475"/>
                    </a:ext>
                  </a:extLst>
                </a:gridCol>
                <a:gridCol w="1256044">
                  <a:extLst>
                    <a:ext uri="{9D8B030D-6E8A-4147-A177-3AD203B41FA5}">
                      <a16:colId xmlns:a16="http://schemas.microsoft.com/office/drawing/2014/main" val="2674931332"/>
                    </a:ext>
                  </a:extLst>
                </a:gridCol>
                <a:gridCol w="1584726">
                  <a:extLst>
                    <a:ext uri="{9D8B030D-6E8A-4147-A177-3AD203B41FA5}">
                      <a16:colId xmlns:a16="http://schemas.microsoft.com/office/drawing/2014/main" val="3229171533"/>
                    </a:ext>
                  </a:extLst>
                </a:gridCol>
                <a:gridCol w="1701086">
                  <a:extLst>
                    <a:ext uri="{9D8B030D-6E8A-4147-A177-3AD203B41FA5}">
                      <a16:colId xmlns:a16="http://schemas.microsoft.com/office/drawing/2014/main" val="944611186"/>
                    </a:ext>
                  </a:extLst>
                </a:gridCol>
              </a:tblGrid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#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업무그룹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수행구분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PGM ID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PGM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명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최초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최종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비고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31505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PMI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계수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IPB0940U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업체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-PMI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수출재고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일치율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72.3%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일치율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97.1% (24.8%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▲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608903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CAO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계수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IPB0530U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정량발주 재고정보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UPDATE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수출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일치율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60.3%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일치율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99.2% (38.9%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▲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482541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본사자동이관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ITB0240U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내수사업소부족량계산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AsIs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21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창고 불출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fontAlgn="ctr"/>
                      <a:r>
                        <a:rPr lang="en-US" altLang="ko-KR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ToBe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3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 창고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볼출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AsIs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21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 창고 불출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fontAlgn="ctr"/>
                      <a:r>
                        <a:rPr lang="en-US" altLang="ko-KR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ToBe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11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 창고 불출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fontAlgn="ctr"/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전체 물류창고 불출 정상 판정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KIA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사업소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통합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11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개로 조정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 </a:t>
                      </a:r>
                    </a:p>
                    <a:p>
                      <a:pPr algn="l" fontAlgn="ctr"/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이관 수량 검증 완료 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fontAlgn="ctr"/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현업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회 결과 공유 및 피드백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171724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본사자동이관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ITB0340U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본사자동이관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UDPM-WHSCD2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621899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본사자동이관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ITB0230U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본사자동이관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49710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6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해외영업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생성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HEB0050U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오더생성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OP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9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 실행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fontAlgn="ctr"/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대상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:1,736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 오도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불일치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283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 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VSQ,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LOCATION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정보 부재 등 조치 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OP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및 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스케쥴러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14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 실행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fontAlgn="ctr"/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대상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1,736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 오더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불일치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476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개 </a:t>
                      </a:r>
                      <a:endParaRPr lang="en-US" altLang="ko-KR" sz="105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모든 불일치 건 확인 결과 정상 판정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14"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생성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컨펌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피킹지시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Sub Invoice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indent="0" algn="l" fontAlgn="ctr">
                        <a:buNone/>
                      </a:pP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에 이르는 메인 배치 흐름 검증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69483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7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컨펌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HEB0110U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오더컨펌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081564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8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컨펌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HEB0090U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오더재컨펌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UP/MZ)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251152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9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컨펌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HEB0100U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오더재컨펌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SQ)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469736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HEB0010I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ORDER OFFER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169210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11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HEB0170U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VOR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538965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12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HEB0180U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C-G-E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타입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0218308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13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HEB0200U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할당우선순위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740373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14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HEB0230U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GENERAL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999369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15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피킹지시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HEB0270U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PICKING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스케쥴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411698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16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피킹지시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HEB0280U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PICKING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지시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453620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17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SUB INVOICE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HEB0300U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공정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Order Daily Finish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022291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18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SUB INVOICE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HEB0290U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공정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Batch INVOCING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66193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19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배치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할당집계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HEB0470U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SUMMARY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771689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20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국내영업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UF003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S/S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판매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10,061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건 중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79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건 차이 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전부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정상 판정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로직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변경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RO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구분코드에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따른 </a:t>
                      </a:r>
                      <a:r>
                        <a:rPr lang="ko-KR" altLang="en-US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로직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반영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354128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21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화면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UF002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C/S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소액업체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예약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판매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543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건 중 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건 차이</a:t>
                      </a:r>
                      <a:endParaRPr lang="en-US" altLang="ko-KR" sz="105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(DPM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데이터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X, </a:t>
                      </a:r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정상 판정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7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0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III. 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MDT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수행 시 얻은 교훈 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(Lessoned Learn)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2620" y="800100"/>
            <a:ext cx="896328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채번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테이블을 이용하여 키를 생성하는 배치는 반드시 배치 실행 전 </a:t>
            </a:r>
            <a:r>
              <a:rPr lang="ko-KR" altLang="en-US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채번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UPDATE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선행 필요</a:t>
            </a:r>
            <a:endParaRPr lang="en-US" altLang="ko-KR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배치 실행 순서에 따른 의미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파악 중요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뒷장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‘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해외영업 배치 흐름 순서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’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참조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  <a:endParaRPr lang="en-US" altLang="ko-KR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MDT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데이터 준비 시 배치와 화면의 데이터는 분리하여 이행 필요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필요한 시점 차이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화면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실행 전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아침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7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업무 시작 전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실행 후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오후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6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업무 종료 후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배치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(D-1)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오후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6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업무 종료 후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(D-0)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아침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7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 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(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업무 시작 전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</a:p>
          <a:p>
            <a:pPr marL="800100" lvl="1" indent="-342900">
              <a:buAutoNum type="arabicPeriod"/>
            </a:pPr>
            <a:endParaRPr lang="en-US" altLang="ko-KR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MDT 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실행 결과 화면보다는 배치 테스트에 더 적합함을 확인함</a:t>
            </a:r>
            <a:r>
              <a:rPr lang="en-US" altLang="ko-KR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1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[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참조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]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해외영업 배치 실행 순서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03" y="1286190"/>
            <a:ext cx="3447787" cy="49437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C6C1FB-E6B3-4417-8D7C-B4201FE356A0}"/>
              </a:ext>
            </a:extLst>
          </p:cNvPr>
          <p:cNvSpPr/>
          <p:nvPr/>
        </p:nvSpPr>
        <p:spPr bwMode="auto">
          <a:xfrm>
            <a:off x="184421" y="812139"/>
            <a:ext cx="3463132" cy="32760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8100" dir="16200000" rotWithShape="0">
              <a:schemeClr val="tx1">
                <a:lumMod val="65000"/>
                <a:lumOff val="35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E9B21B-36BE-4594-B73A-D3084315E5AB}"/>
              </a:ext>
            </a:extLst>
          </p:cNvPr>
          <p:cNvSpPr/>
          <p:nvPr/>
        </p:nvSpPr>
        <p:spPr>
          <a:xfrm>
            <a:off x="890314" y="868220"/>
            <a:ext cx="2051346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요청 시 전달받은 배치 흐름</a:t>
            </a:r>
            <a:endParaRPr kumimoji="1" lang="ko-KR" altLang="en-US" sz="1400" b="0" i="0" u="none" strike="noStrike" kern="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11254"/>
              </p:ext>
            </p:extLst>
          </p:nvPr>
        </p:nvGraphicFramePr>
        <p:xfrm>
          <a:off x="4019340" y="1373443"/>
          <a:ext cx="5516545" cy="4856544"/>
        </p:xfrm>
        <a:graphic>
          <a:graphicData uri="http://schemas.openxmlformats.org/drawingml/2006/table">
            <a:tbl>
              <a:tblPr/>
              <a:tblGrid>
                <a:gridCol w="488350">
                  <a:extLst>
                    <a:ext uri="{9D8B030D-6E8A-4147-A177-3AD203B41FA5}">
                      <a16:colId xmlns:a16="http://schemas.microsoft.com/office/drawing/2014/main" val="3383543066"/>
                    </a:ext>
                  </a:extLst>
                </a:gridCol>
                <a:gridCol w="488350">
                  <a:extLst>
                    <a:ext uri="{9D8B030D-6E8A-4147-A177-3AD203B41FA5}">
                      <a16:colId xmlns:a16="http://schemas.microsoft.com/office/drawing/2014/main" val="3953531785"/>
                    </a:ext>
                  </a:extLst>
                </a:gridCol>
                <a:gridCol w="336295">
                  <a:extLst>
                    <a:ext uri="{9D8B030D-6E8A-4147-A177-3AD203B41FA5}">
                      <a16:colId xmlns:a16="http://schemas.microsoft.com/office/drawing/2014/main" val="3198772169"/>
                    </a:ext>
                  </a:extLst>
                </a:gridCol>
                <a:gridCol w="640404">
                  <a:extLst>
                    <a:ext uri="{9D8B030D-6E8A-4147-A177-3AD203B41FA5}">
                      <a16:colId xmlns:a16="http://schemas.microsoft.com/office/drawing/2014/main" val="770228444"/>
                    </a:ext>
                  </a:extLst>
                </a:gridCol>
                <a:gridCol w="533568">
                  <a:extLst>
                    <a:ext uri="{9D8B030D-6E8A-4147-A177-3AD203B41FA5}">
                      <a16:colId xmlns:a16="http://schemas.microsoft.com/office/drawing/2014/main" val="615939621"/>
                    </a:ext>
                  </a:extLst>
                </a:gridCol>
                <a:gridCol w="1076178">
                  <a:extLst>
                    <a:ext uri="{9D8B030D-6E8A-4147-A177-3AD203B41FA5}">
                      <a16:colId xmlns:a16="http://schemas.microsoft.com/office/drawing/2014/main" val="3134375921"/>
                    </a:ext>
                  </a:extLst>
                </a:gridCol>
                <a:gridCol w="488350">
                  <a:extLst>
                    <a:ext uri="{9D8B030D-6E8A-4147-A177-3AD203B41FA5}">
                      <a16:colId xmlns:a16="http://schemas.microsoft.com/office/drawing/2014/main" val="1837514568"/>
                    </a:ext>
                  </a:extLst>
                </a:gridCol>
                <a:gridCol w="488350">
                  <a:extLst>
                    <a:ext uri="{9D8B030D-6E8A-4147-A177-3AD203B41FA5}">
                      <a16:colId xmlns:a16="http://schemas.microsoft.com/office/drawing/2014/main" val="3766047596"/>
                    </a:ext>
                  </a:extLst>
                </a:gridCol>
                <a:gridCol w="488350">
                  <a:extLst>
                    <a:ext uri="{9D8B030D-6E8A-4147-A177-3AD203B41FA5}">
                      <a16:colId xmlns:a16="http://schemas.microsoft.com/office/drawing/2014/main" val="3117558807"/>
                    </a:ext>
                  </a:extLst>
                </a:gridCol>
                <a:gridCol w="488350">
                  <a:extLst>
                    <a:ext uri="{9D8B030D-6E8A-4147-A177-3AD203B41FA5}">
                      <a16:colId xmlns:a16="http://schemas.microsoft.com/office/drawing/2014/main" val="590060452"/>
                    </a:ext>
                  </a:extLst>
                </a:gridCol>
              </a:tblGrid>
              <a:tr h="1734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수행시간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순서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수행구분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Appl.ID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반복횟수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4:30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12:05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47393"/>
                  </a:ext>
                </a:extLst>
              </a:tr>
              <a:tr h="173448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22:05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생성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HEB0050U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오더생성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339454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22:18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컨펌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HEB0110U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오더컨펌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308968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22:38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HEB0010I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ORDER OFFER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619367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22:40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HEB0200U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할당우선순위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453635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22:42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HEB0230U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GENERAL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008773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23:19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피킹지시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HEB0270U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PICKING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스케쥴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116521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23:23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피킹지시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HEB0280U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PICKING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지시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071204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23:28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SUB INVOICE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HEB0290U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공정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Batch INVOCING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884085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23:53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HEB0300U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공정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-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Order Daily Finish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618070"/>
                  </a:ext>
                </a:extLst>
              </a:tr>
              <a:tr h="173448"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스케쥴러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4:30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생성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HEB0050U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오더생성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640441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컨펌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HEB0090U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오더재컨펌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UP/MZ)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14176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컨펌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HEB0100U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오더재컨펌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SQ)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862493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컨펌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HEB0110U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오더컨펌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09040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HEB0170U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VOR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801947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HEB0180U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C-G-E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타입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623548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HEB0200U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할당우선순위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737886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피킹지시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HEB0280U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PICKING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지시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26746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HEB0470U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SUMMARY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849135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생성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HEB0560U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딜러직배오더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201146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생성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HEB0580U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딜러직배주소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37742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12:05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생성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HEB0050U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오더생성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49172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컨펌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HEB0090U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오더재컨펌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UP/MZ)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189548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컨펌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HEB0100U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오더재컨펌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SQ)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658831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컨펌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HEB0110U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오더컨펌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648385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HEB0170U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할당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VOR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663146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생성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HEB0560U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딜러직배오더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270541"/>
                  </a:ext>
                </a:extLst>
              </a:tr>
              <a:tr h="1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오더 생성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HEB0580U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딜러직배주소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6940" marR="6940" marT="69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34104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CC6C1FB-E6B3-4417-8D7C-B4201FE356A0}"/>
              </a:ext>
            </a:extLst>
          </p:cNvPr>
          <p:cNvSpPr/>
          <p:nvPr/>
        </p:nvSpPr>
        <p:spPr bwMode="auto">
          <a:xfrm>
            <a:off x="3878665" y="812139"/>
            <a:ext cx="5657219" cy="32760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8100" dir="16200000" rotWithShape="0">
              <a:schemeClr val="tx1">
                <a:lumMod val="65000"/>
                <a:lumOff val="35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E9B21B-36BE-4594-B73A-D3084315E5AB}"/>
              </a:ext>
            </a:extLst>
          </p:cNvPr>
          <p:cNvSpPr/>
          <p:nvPr/>
        </p:nvSpPr>
        <p:spPr>
          <a:xfrm>
            <a:off x="5031780" y="868220"/>
            <a:ext cx="3350988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838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kern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CL </a:t>
            </a:r>
            <a:r>
              <a:rPr kumimoji="1" lang="ko-KR" altLang="en-US" sz="1400" kern="0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분석 후 배치 흐름 조정</a:t>
            </a:r>
            <a:endParaRPr kumimoji="1" lang="ko-KR" altLang="en-US" sz="1400" b="0" i="0" u="none" strike="noStrike" kern="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10154" y="4039437"/>
            <a:ext cx="1537399" cy="1024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486778" y="2321169"/>
            <a:ext cx="90435" cy="110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꺾인 연결선 17"/>
          <p:cNvCxnSpPr>
            <a:stCxn id="5" idx="3"/>
            <a:endCxn id="16" idx="6"/>
          </p:cNvCxnSpPr>
          <p:nvPr/>
        </p:nvCxnSpPr>
        <p:spPr>
          <a:xfrm flipH="1" flipV="1">
            <a:off x="3577213" y="2376435"/>
            <a:ext cx="70340" cy="2175468"/>
          </a:xfrm>
          <a:prstGeom prst="bentConnector3">
            <a:avLst>
              <a:gd name="adj1" fmla="val -32499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5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IV. 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MDT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시 데이터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보정 내역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530830"/>
              </p:ext>
            </p:extLst>
          </p:nvPr>
        </p:nvGraphicFramePr>
        <p:xfrm>
          <a:off x="192618" y="853349"/>
          <a:ext cx="9493992" cy="4673245"/>
        </p:xfrm>
        <a:graphic>
          <a:graphicData uri="http://schemas.openxmlformats.org/drawingml/2006/table">
            <a:tbl>
              <a:tblPr/>
              <a:tblGrid>
                <a:gridCol w="239010">
                  <a:extLst>
                    <a:ext uri="{9D8B030D-6E8A-4147-A177-3AD203B41FA5}">
                      <a16:colId xmlns:a16="http://schemas.microsoft.com/office/drawing/2014/main" val="2597766580"/>
                    </a:ext>
                  </a:extLst>
                </a:gridCol>
                <a:gridCol w="1401380">
                  <a:extLst>
                    <a:ext uri="{9D8B030D-6E8A-4147-A177-3AD203B41FA5}">
                      <a16:colId xmlns:a16="http://schemas.microsoft.com/office/drawing/2014/main" val="3895796475"/>
                    </a:ext>
                  </a:extLst>
                </a:gridCol>
                <a:gridCol w="943181">
                  <a:extLst>
                    <a:ext uri="{9D8B030D-6E8A-4147-A177-3AD203B41FA5}">
                      <a16:colId xmlns:a16="http://schemas.microsoft.com/office/drawing/2014/main" val="2674931332"/>
                    </a:ext>
                  </a:extLst>
                </a:gridCol>
                <a:gridCol w="3755240">
                  <a:extLst>
                    <a:ext uri="{9D8B030D-6E8A-4147-A177-3AD203B41FA5}">
                      <a16:colId xmlns:a16="http://schemas.microsoft.com/office/drawing/2014/main" val="3229171533"/>
                    </a:ext>
                  </a:extLst>
                </a:gridCol>
                <a:gridCol w="3155181">
                  <a:extLst>
                    <a:ext uri="{9D8B030D-6E8A-4147-A177-3AD203B41FA5}">
                      <a16:colId xmlns:a16="http://schemas.microsoft.com/office/drawing/2014/main" val="944611186"/>
                    </a:ext>
                  </a:extLst>
                </a:gridCol>
              </a:tblGrid>
              <a:tr h="71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#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항목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대상 테이블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내용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조치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031505"/>
                  </a:ext>
                </a:extLst>
              </a:tr>
              <a:tr h="11111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채번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관련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TBSLAUNBR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테이블 업데이트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안하고 배치 실행할 경우 </a:t>
                      </a:r>
                      <a:r>
                        <a:rPr lang="ko-KR" alt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키중복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에러 발생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키필드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‘UTRF_SND_NO’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업데이트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해외영업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키필드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‘MPIC_PICK_NO’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업데이트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608903"/>
                  </a:ext>
                </a:extLst>
              </a:tr>
              <a:tr h="71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2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로케이션 수량 불일치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TBSLAULOC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 마스터의 수량과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LOC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수량 불일치로 할당 시 에러 발생</a:t>
                      </a:r>
                      <a:endParaRPr lang="en-US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MDT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시에는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LOC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수량 강제 조정 후 실행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482541"/>
                  </a:ext>
                </a:extLst>
              </a:tr>
              <a:tr h="71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로케이션 정보 부재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TBSLAULOC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자동화 창고 관련 로케이션이 누락되어 있음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. 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재고 마스터 정보를 기반으로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LOC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보정</a:t>
                      </a: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54128"/>
                  </a:ext>
                </a:extLst>
              </a:tr>
              <a:tr h="71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사업소 코드 변경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TBSIPMSPR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D00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이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DH0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로 변경됨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DB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업데이트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76104"/>
                  </a:ext>
                </a:extLst>
              </a:tr>
              <a:tr h="71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컬럼 빈 데이터 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TBSIPMVPM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SD_CLASS_CD 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빈 레코드 </a:t>
                      </a: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1</a:t>
                      </a:r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건 존재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해당 레코드 삭제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8990" marR="8990" marT="899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090772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1926" y="2682910"/>
            <a:ext cx="9524684" cy="1426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388" y="5586839"/>
            <a:ext cx="969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※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로케이션 관련 데이터는 전환 시 어떻게 적용되는지 확인 필요하다고 판단됨 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이행 후 </a:t>
            </a:r>
            <a:r>
              <a:rPr lang="ko-KR" altLang="en-US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후보정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처리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? 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등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414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V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.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후속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테스트 일정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C0F38-1EE8-4A15-A4A5-5E6031186542}"/>
              </a:ext>
            </a:extLst>
          </p:cNvPr>
          <p:cNvSpPr txBox="1"/>
          <p:nvPr/>
        </p:nvSpPr>
        <p:spPr>
          <a:xfrm>
            <a:off x="200025" y="777104"/>
            <a:ext cx="9478963" cy="318924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spAutoFit/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후속으로 각 모듈로부터 중요하게 검증할 배치 목록을 받아 남은 기간 추가 테스트 진행 예정 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(36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개 배치 대상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kumimoji="1" lang="en-US" altLang="ko-KR" sz="1600" b="0" i="0" u="none" strike="noStrike" kern="1200" cap="none" spc="-40" normalizeH="0" baseline="0" noProof="0" dirty="0" smtClean="0">
              <a:ln>
                <a:solidFill>
                  <a:srgbClr val="184183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C6C1FB-E6B3-4417-8D7C-B4201FE356A0}"/>
              </a:ext>
            </a:extLst>
          </p:cNvPr>
          <p:cNvSpPr/>
          <p:nvPr/>
        </p:nvSpPr>
        <p:spPr bwMode="auto">
          <a:xfrm>
            <a:off x="200025" y="1207438"/>
            <a:ext cx="9469437" cy="32760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8100" dir="16200000" rotWithShape="0">
              <a:schemeClr val="tx1">
                <a:lumMod val="65000"/>
                <a:lumOff val="35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745999906"/>
              </p:ext>
            </p:extLst>
          </p:nvPr>
        </p:nvGraphicFramePr>
        <p:xfrm>
          <a:off x="311500" y="1326800"/>
          <a:ext cx="9357962" cy="639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73474"/>
              </p:ext>
            </p:extLst>
          </p:nvPr>
        </p:nvGraphicFramePr>
        <p:xfrm>
          <a:off x="311499" y="2085466"/>
          <a:ext cx="9284677" cy="4473855"/>
        </p:xfrm>
        <a:graphic>
          <a:graphicData uri="http://schemas.openxmlformats.org/drawingml/2006/table">
            <a:tbl>
              <a:tblPr/>
              <a:tblGrid>
                <a:gridCol w="361975">
                  <a:extLst>
                    <a:ext uri="{9D8B030D-6E8A-4147-A177-3AD203B41FA5}">
                      <a16:colId xmlns:a16="http://schemas.microsoft.com/office/drawing/2014/main" val="1434884193"/>
                    </a:ext>
                  </a:extLst>
                </a:gridCol>
                <a:gridCol w="597260">
                  <a:extLst>
                    <a:ext uri="{9D8B030D-6E8A-4147-A177-3AD203B41FA5}">
                      <a16:colId xmlns:a16="http://schemas.microsoft.com/office/drawing/2014/main" val="3816719699"/>
                    </a:ext>
                  </a:extLst>
                </a:gridCol>
                <a:gridCol w="696803">
                  <a:extLst>
                    <a:ext uri="{9D8B030D-6E8A-4147-A177-3AD203B41FA5}">
                      <a16:colId xmlns:a16="http://schemas.microsoft.com/office/drawing/2014/main" val="3440418231"/>
                    </a:ext>
                  </a:extLst>
                </a:gridCol>
                <a:gridCol w="886841">
                  <a:extLst>
                    <a:ext uri="{9D8B030D-6E8A-4147-A177-3AD203B41FA5}">
                      <a16:colId xmlns:a16="http://schemas.microsoft.com/office/drawing/2014/main" val="2544142886"/>
                    </a:ext>
                  </a:extLst>
                </a:gridCol>
                <a:gridCol w="2488583">
                  <a:extLst>
                    <a:ext uri="{9D8B030D-6E8A-4147-A177-3AD203B41FA5}">
                      <a16:colId xmlns:a16="http://schemas.microsoft.com/office/drawing/2014/main" val="1482471604"/>
                    </a:ext>
                  </a:extLst>
                </a:gridCol>
                <a:gridCol w="606310">
                  <a:extLst>
                    <a:ext uri="{9D8B030D-6E8A-4147-A177-3AD203B41FA5}">
                      <a16:colId xmlns:a16="http://schemas.microsoft.com/office/drawing/2014/main" val="1930442956"/>
                    </a:ext>
                  </a:extLst>
                </a:gridCol>
                <a:gridCol w="696803">
                  <a:extLst>
                    <a:ext uri="{9D8B030D-6E8A-4147-A177-3AD203B41FA5}">
                      <a16:colId xmlns:a16="http://schemas.microsoft.com/office/drawing/2014/main" val="1782360220"/>
                    </a:ext>
                  </a:extLst>
                </a:gridCol>
                <a:gridCol w="2950102">
                  <a:extLst>
                    <a:ext uri="{9D8B030D-6E8A-4147-A177-3AD203B41FA5}">
                      <a16:colId xmlns:a16="http://schemas.microsoft.com/office/drawing/2014/main" val="2492505484"/>
                    </a:ext>
                  </a:extLst>
                </a:gridCol>
              </a:tblGrid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Appl. ID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AsIs Appl.ID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구동주기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592364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국내영업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UWB0890U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CBUAWB102U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도매자동할당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DAILY        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김병석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341943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국내영업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UWB0900U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CBUAWB103U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도매자동할당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DAILY - 3PL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김병석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456260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국내영업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UNB0900U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CBUAWB104S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CR-A) HAIMS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도매청구전송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(CRP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청구생성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이대원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048538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국내영업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UGB0120U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CBUAGB150U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대리점별매출한도생성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김주홍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434437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국내영업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UWB0150U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CBUAFB120U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WTF DAILY UPDATE FROM RTS(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오현희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879091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국내영업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UWB0950U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CBUAWB120U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도매목표대실적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DAILY UPDATE ing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신일조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028035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국내영업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UNB0710U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CBUAWB551U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당월－판촉품목매출액생성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ADG USED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김주홍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748689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국내영업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UNB0010U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CBUAGB130U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대리점별종합현황생성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송효선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420260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국내영업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UWB1270U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CBUAWB179U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품목점예매청구집계－대리점별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Daily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안진영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011495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IPB0930U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CBHAVB708U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업체－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PMI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내수사업소재고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 PGM JKH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김무섭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786090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IPB0030U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CBHAOB003U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SOQ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생성작업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pgm JI,K,H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정담용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334136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IPB0020U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CBHAOB003K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SOQ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생성작업（기아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pgm JI,K,H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정담용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244246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IMB2440U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CBUAPB374U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PIS 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완료여부，폐기대상，정상화작업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박근영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재고건전성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수불마감후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IMB2430U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통합개발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41189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IMB2430U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CBUAPB373U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PIS - CRS_QTY SETTING PGM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박근영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재고건전성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수불마감후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81939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IMB2420U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CBUAPB372U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PIS 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내수재고건정성계산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박근영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재고건전성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수불마감후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IMB2410U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통합개발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0859824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IMB2410U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CBUAPB372R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PIS 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수출재고건정성계산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박근영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재고건전성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수불마감후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213829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IMB2400U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CBUAPB371U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PIS - SET DEMAND, AMS KIT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박근영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재고건전성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수불마감후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IMB2390U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통합개발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775428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IMB2390U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CBUAPB371R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PIS - SET DEMAND, AMS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호환부번적용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박근영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재고건전성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수불마감후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016527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IMB2380U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CBUAPB370U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PIS 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내수재고건전성대상생성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박근영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재고건전성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수불마감후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06827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IMB2370U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CBUAPB370R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PIS 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수출재고건전성대상생성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박근영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재고건전성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수불마감후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840453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IMB2190U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CBUAPB352U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PIS -&gt; ISS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IVENTORY SOUNDNESS SUMMURY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박근영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재고건전성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수불마감후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410856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PAB0180U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CBHAVB002U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업체품목 등록작업（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PVN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생성）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 E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함기권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066664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PCB0390U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CBHABB097S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원가－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PMD --&gt; PHS ADD pgm GCH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최성호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447442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PCB0400U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CBHABB097U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원가－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PHR --&gt; PHS ADD pgm GCH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최성호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387166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PCB0060U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CBHABB102E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원가－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PVN 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가대상작업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 GCH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최성호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856776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PCB0110U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CBHABB102U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원가－입고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가대상작업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 GCH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최성호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207323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PCB0150U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CBHABB111U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원가－발주０가대상작업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 GCH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최성호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002509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PCB0220U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CBHABB113U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원가－임시가대상입력작업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pgm GCH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최성호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661707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PCB0200U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CBHABB145U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원가－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PVN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입고일자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 PGM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최성호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383565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PMB0670U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CBHAIB001E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소급－이체입고대상생성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강정훈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486755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PMB0680U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CBHAIB001S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소급－이체입고대상생성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포장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강정훈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331173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PMB0790U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CBHAIB001U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소급－이체입고유형셋업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강정훈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22138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PMB0690U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CBHAIB003U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소급－소급정산데이터생성 및 이동가계산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강정훈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545096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PMB0681U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CBHAIB011U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소급－이체입고대상생성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용품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강정훈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224582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PUB0250U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CBHAOB066U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재고통계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SAM-FILE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2BRAND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김애경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161251"/>
                  </a:ext>
                </a:extLst>
              </a:tr>
              <a:tr h="120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PUB1060U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CBHAUB790U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납입율／준수율 생성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김애경 위원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824" marR="4824" marT="48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55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6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 Box 1109">
            <a:extLst>
              <a:ext uri="{FF2B5EF4-FFF2-40B4-BE49-F238E27FC236}">
                <a16:creationId xmlns:a16="http://schemas.microsoft.com/office/drawing/2014/main" id="{9A971ED7-EAA4-4BE8-8BF5-CF2AE60DE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6" y="188640"/>
            <a:ext cx="798943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참고</a:t>
            </a:r>
            <a:r>
              <a:rPr lang="en-US" altLang="ko-KR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. MDT </a:t>
            </a:r>
            <a:r>
              <a:rPr lang="ko-KR" altLang="en-US" sz="2500" dirty="0" smtClean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rPr>
              <a:t>실행 절차</a:t>
            </a:r>
            <a:endParaRPr kumimoji="0" lang="ko-KR" altLang="en-US" sz="1500" dirty="0">
              <a:solidFill>
                <a:srgbClr val="000000"/>
              </a:solidFill>
              <a:latin typeface="현대하모니 B" pitchFamily="18" charset="-127"/>
              <a:ea typeface="현대하모니 B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4048B1-702A-46C4-8998-9C2F4C6CEA35}"/>
              </a:ext>
            </a:extLst>
          </p:cNvPr>
          <p:cNvSpPr/>
          <p:nvPr/>
        </p:nvSpPr>
        <p:spPr bwMode="auto">
          <a:xfrm>
            <a:off x="205618" y="1536609"/>
            <a:ext cx="9473369" cy="33532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8100" dir="16200000" rotWithShape="0">
              <a:schemeClr val="tx1">
                <a:lumMod val="65000"/>
                <a:lumOff val="35000"/>
              </a:scheme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95555" y="1630392"/>
            <a:ext cx="8108735" cy="4085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1. MDT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 준비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D-1, D-0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이행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전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후 데이터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95555" y="2265211"/>
            <a:ext cx="8108735" cy="4085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원복 쿼리 준비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후 검증하고 나서 재실행을 위해 데이터 원복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(DB2: LOAD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문 사용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095555" y="2900030"/>
            <a:ext cx="8108735" cy="4085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3.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백업 쿼리 준비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후 결과 데이터 스냅샷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(DB2: Create ‘TABLE’ Select with Data)</a:t>
            </a:r>
            <a:endParaRPr lang="ko-KR" altLang="en-US" sz="1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95555" y="3540506"/>
            <a:ext cx="8108735" cy="4085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4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 (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화면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파라미터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데이터 준비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업무테이블로부터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DATASET </a:t>
            </a:r>
            <a:r>
              <a:rPr lang="ko-KR" altLang="en-US" sz="160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역구성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(DB2: Insert Select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문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95555" y="5439306"/>
            <a:ext cx="8108735" cy="4085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6</a:t>
            </a:r>
            <a:r>
              <a:rPr lang="en-US" altLang="ko-KR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 MDT </a:t>
            </a:r>
            <a:r>
              <a:rPr lang="ko-KR" altLang="en-US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</a:t>
            </a:r>
            <a:r>
              <a:rPr lang="en-US" altLang="ko-KR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/</a:t>
            </a:r>
            <a:r>
              <a:rPr lang="ko-KR" altLang="en-US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D-0 </a:t>
            </a:r>
            <a:r>
              <a:rPr lang="ko-KR" altLang="en-US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데이터와 비교 검증</a:t>
            </a:r>
            <a:endParaRPr lang="ko-KR" altLang="en-US" sz="1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5149923" y="2038919"/>
            <a:ext cx="0" cy="22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5149923" y="2673738"/>
            <a:ext cx="0" cy="22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9" idx="0"/>
          </p:cNvCxnSpPr>
          <p:nvPr/>
        </p:nvCxnSpPr>
        <p:spPr>
          <a:xfrm>
            <a:off x="5149923" y="3308557"/>
            <a:ext cx="0" cy="231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095555" y="6074126"/>
            <a:ext cx="8108735" cy="4085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7</a:t>
            </a:r>
            <a:r>
              <a:rPr lang="en-US" altLang="ko-KR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 </a:t>
            </a:r>
            <a:r>
              <a:rPr lang="ko-KR" altLang="en-US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갭 차이 </a:t>
            </a:r>
            <a:r>
              <a:rPr lang="ko-KR" altLang="en-US" sz="1600" dirty="0" err="1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업무팀에</a:t>
            </a:r>
            <a:r>
              <a:rPr lang="ko-KR" altLang="en-US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전달하여 소스 보완 이후 재 배포 및 데이터 원복 </a:t>
            </a:r>
            <a:r>
              <a:rPr lang="en-US" altLang="ko-KR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준비된 원복 쿼리 사용</a:t>
            </a:r>
            <a:r>
              <a:rPr lang="en-US" altLang="ko-KR" sz="1600" dirty="0" smtClean="0">
                <a:solidFill>
                  <a:srgbClr val="0000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17" name="직선 화살표 연결선 16"/>
          <p:cNvCxnSpPr>
            <a:stCxn id="10" idx="2"/>
            <a:endCxn id="16" idx="0"/>
          </p:cNvCxnSpPr>
          <p:nvPr/>
        </p:nvCxnSpPr>
        <p:spPr>
          <a:xfrm>
            <a:off x="5149923" y="5847833"/>
            <a:ext cx="0" cy="226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00025" y="1630392"/>
            <a:ext cx="800639" cy="35826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사전</a:t>
            </a:r>
            <a:endParaRPr lang="en-US" altLang="ko-KR" sz="14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준비</a:t>
            </a:r>
            <a:endParaRPr lang="en-US" altLang="ko-KR" sz="14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95555" y="4804487"/>
            <a:ext cx="8108735" cy="4085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5-2. (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배치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당일 날짜로 실행되는 경우 소스 </a:t>
            </a:r>
            <a:r>
              <a:rPr lang="ko-KR" altLang="en-US" sz="160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하드코딩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처리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(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또는 </a:t>
            </a:r>
            <a:r>
              <a:rPr lang="ko-KR" altLang="en-US" sz="1600" dirty="0" err="1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파라미터로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날짜 받게 수정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24" name="직선 화살표 연결선 23"/>
          <p:cNvCxnSpPr>
            <a:stCxn id="23" idx="2"/>
            <a:endCxn id="10" idx="0"/>
          </p:cNvCxnSpPr>
          <p:nvPr/>
        </p:nvCxnSpPr>
        <p:spPr>
          <a:xfrm>
            <a:off x="5149923" y="5213014"/>
            <a:ext cx="0" cy="22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00024" y="5439306"/>
            <a:ext cx="800639" cy="10433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MDT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</a:t>
            </a:r>
            <a:endParaRPr lang="en-US" altLang="ko-KR" sz="1400" dirty="0" smtClean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EC0F38-1EE8-4A15-A4A5-5E6031186542}"/>
              </a:ext>
            </a:extLst>
          </p:cNvPr>
          <p:cNvSpPr txBox="1"/>
          <p:nvPr/>
        </p:nvSpPr>
        <p:spPr>
          <a:xfrm>
            <a:off x="200025" y="777104"/>
            <a:ext cx="9478963" cy="318924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spAutoFit/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MDT 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실행은 아래와 같은 절차로 실행한다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. (</a:t>
            </a:r>
            <a:r>
              <a:rPr kumimoji="1" lang="ko-KR" altLang="en-US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참고</a:t>
            </a:r>
            <a:r>
              <a:rPr kumimoji="1" lang="en-US" altLang="ko-KR" sz="1600" spc="-40" dirty="0" smtClean="0">
                <a:ln>
                  <a:solidFill>
                    <a:srgbClr val="184183">
                      <a:alpha val="0"/>
                    </a:srgbClr>
                  </a:solidFill>
                </a:ln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</a:t>
            </a:r>
            <a:endParaRPr kumimoji="1" lang="ko-KR" altLang="en-US" sz="1600" b="0" i="0" u="none" strike="noStrike" kern="1200" cap="none" spc="-40" normalizeH="0" baseline="0" noProof="0" dirty="0">
              <a:ln>
                <a:solidFill>
                  <a:srgbClr val="184183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현대하모니 M" panose="02020603020101020101" pitchFamily="18" charset="-127"/>
              <a:ea typeface="현대하모니 M" panose="02020603020101020101" pitchFamily="18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95555" y="4153296"/>
            <a:ext cx="8108735" cy="40852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5-1. (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배치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배치 실행 순서 확인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: CL 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분석하여 도출 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(DB2</a:t>
            </a:r>
            <a:r>
              <a:rPr lang="ko-KR" altLang="en-US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의 경우</a:t>
            </a:r>
            <a:r>
              <a:rPr lang="en-US" altLang="ko-KR" sz="16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cxnSp>
        <p:nvCxnSpPr>
          <p:cNvPr id="28" name="꺾인 연결선 27"/>
          <p:cNvCxnSpPr>
            <a:stCxn id="16" idx="3"/>
            <a:endCxn id="10" idx="3"/>
          </p:cNvCxnSpPr>
          <p:nvPr/>
        </p:nvCxnSpPr>
        <p:spPr>
          <a:xfrm flipV="1">
            <a:off x="9204290" y="5643570"/>
            <a:ext cx="12700" cy="63482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기본 디자인">
  <a:themeElements>
    <a:clrScheme name="사용자 지정 1">
      <a:dk1>
        <a:srgbClr val="000000"/>
      </a:dk1>
      <a:lt1>
        <a:srgbClr val="FFFFFF"/>
      </a:lt1>
      <a:dk2>
        <a:srgbClr val="CCCCFF"/>
      </a:dk2>
      <a:lt2>
        <a:srgbClr val="727272"/>
      </a:lt2>
      <a:accent1>
        <a:srgbClr val="003399"/>
      </a:accent1>
      <a:accent2>
        <a:srgbClr val="7889FB"/>
      </a:accent2>
      <a:accent3>
        <a:srgbClr val="DED3B6"/>
      </a:accent3>
      <a:accent4>
        <a:srgbClr val="000000"/>
      </a:accent4>
      <a:accent5>
        <a:srgbClr val="C0C0C0"/>
      </a:accent5>
      <a:accent6>
        <a:srgbClr val="6C7CE3"/>
      </a:accent6>
      <a:hlink>
        <a:srgbClr val="DED3B6"/>
      </a:hlink>
      <a:folHlink>
        <a:srgbClr val="DDDDDD"/>
      </a:folHlink>
    </a:clrScheme>
    <a:fontScheme name="사용자 지정 1">
      <a:majorFont>
        <a:latin typeface="현대하모니 M"/>
        <a:ea typeface="현대하모니 M"/>
        <a:cs typeface=""/>
      </a:majorFont>
      <a:minorFont>
        <a:latin typeface="현대하모니 M"/>
        <a:ea typeface="현대하모니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8F8F8"/>
        </a:solidFill>
        <a:ln w="3175"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1000"/>
          </a:spcBef>
          <a:defRPr sz="1300" dirty="0" smtClean="0">
            <a:ln>
              <a:solidFill>
                <a:schemeClr val="bg1">
                  <a:lumMod val="75000"/>
                  <a:alpha val="0"/>
                </a:schemeClr>
              </a:solidFill>
            </a:ln>
            <a:solidFill>
              <a:schemeClr val="tx1"/>
            </a:solidFill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300" dirty="0" err="1" smtClean="0">
            <a:ln>
              <a:solidFill>
                <a:srgbClr val="000000">
                  <a:alpha val="0"/>
                </a:srgbClr>
              </a:solidFill>
            </a:ln>
            <a:latin typeface="현대하모니 M" panose="02020603020101020101" pitchFamily="18" charset="-127"/>
            <a:ea typeface="현대하모니 M" panose="02020603020101020101" pitchFamily="18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3">
        <a:dk1>
          <a:srgbClr val="000000"/>
        </a:dk1>
        <a:lt1>
          <a:srgbClr val="FFFFFF"/>
        </a:lt1>
        <a:dk2>
          <a:srgbClr val="CCCCFF"/>
        </a:dk2>
        <a:lt2>
          <a:srgbClr val="727272"/>
        </a:lt2>
        <a:accent1>
          <a:srgbClr val="003399"/>
        </a:accent1>
        <a:accent2>
          <a:srgbClr val="7889FB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6C7CE3"/>
        </a:accent6>
        <a:hlink>
          <a:srgbClr val="DED3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8CF358E528B4A4C8E895FFA285DDF78" ma:contentTypeVersion="11" ma:contentTypeDescription="새 문서를 만듭니다." ma:contentTypeScope="" ma:versionID="791bf665e68da28aeb078ab645f2c0bc">
  <xsd:schema xmlns:xsd="http://www.w3.org/2001/XMLSchema" xmlns:xs="http://www.w3.org/2001/XMLSchema" xmlns:p="http://schemas.microsoft.com/office/2006/metadata/properties" xmlns:ns2="3cdd693e-0914-42b2-bcc3-6d41f0d20422" xmlns:ns3="85704b26-1c9b-4fa5-99ef-32b8747908c9" targetNamespace="http://schemas.microsoft.com/office/2006/metadata/properties" ma:root="true" ma:fieldsID="774be20a63e20b803a849b1155d7da83" ns2:_="" ns3:_="">
    <xsd:import namespace="3cdd693e-0914-42b2-bcc3-6d41f0d20422"/>
    <xsd:import namespace="85704b26-1c9b-4fa5-99ef-32b8747908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dd693e-0914-42b2-bcc3-6d41f0d204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98b4ddb5-9792-4103-acad-6387fb66c9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04b26-1c9b-4fa5-99ef-32b8747908c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04bacf9-c76d-4570-bd63-8b7c948c8b31}" ma:internalName="TaxCatchAll" ma:showField="CatchAllData" ma:web="85704b26-1c9b-4fa5-99ef-32b8747908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704b26-1c9b-4fa5-99ef-32b8747908c9" xsi:nil="true"/>
    <lcf76f155ced4ddcb4097134ff3c332f xmlns="3cdd693e-0914-42b2-bcc3-6d41f0d2042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16B1AD-C61E-434B-9501-A9D4F5E33F61}"/>
</file>

<file path=customXml/itemProps2.xml><?xml version="1.0" encoding="utf-8"?>
<ds:datastoreItem xmlns:ds="http://schemas.openxmlformats.org/officeDocument/2006/customXml" ds:itemID="{CC3A23E0-2096-49D9-ACD8-CF0A4A6B75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90F085-0301-4DB6-938C-5EF6CE2ED311}">
  <ds:schemaRefs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6043768e-d830-46a9-ad1f-9823f3fde69d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0060d82-8c13-4667-8f41-3eac58da9617}" enabled="1" method="Privileged" siteId="{c3009ee9-85dd-4ecf-a86f-79941767d706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60057</TotalTime>
  <Words>1827</Words>
  <Application>Microsoft Office PowerPoint</Application>
  <PresentationFormat>A4 용지(210x297mm)</PresentationFormat>
  <Paragraphs>807</Paragraphs>
  <Slides>8</Slides>
  <Notes>8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9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31" baseType="lpstr">
      <vt:lpstr>KoPub돋움체 Light</vt:lpstr>
      <vt:lpstr>KoPub돋움체 Medium</vt:lpstr>
      <vt:lpstr>Open Sans</vt:lpstr>
      <vt:lpstr>굴림</vt:lpstr>
      <vt:lpstr>나눔바른고딕</vt:lpstr>
      <vt:lpstr>맑은 고딕</vt:lpstr>
      <vt:lpstr>현대하모니 B</vt:lpstr>
      <vt:lpstr>현대하모니 L</vt:lpstr>
      <vt:lpstr>현대하모니 M</vt:lpstr>
      <vt:lpstr>Arial</vt:lpstr>
      <vt:lpstr>Calibri</vt:lpstr>
      <vt:lpstr>Calibri Light</vt:lpstr>
      <vt:lpstr>Segoe UI</vt:lpstr>
      <vt:lpstr>Office 테마</vt:lpstr>
      <vt:lpstr>4_기본 디자인</vt:lpstr>
      <vt:lpstr>2_Office 테마</vt:lpstr>
      <vt:lpstr>3_Office 테마</vt:lpstr>
      <vt:lpstr>4_Office 테마</vt:lpstr>
      <vt:lpstr>5_기본 디자인</vt:lpstr>
      <vt:lpstr>6_기본 디자인</vt:lpstr>
      <vt:lpstr>7_기본 디자인</vt:lpstr>
      <vt:lpstr>8_기본 디자인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HAE</dc:creator>
  <cp:lastModifiedBy>이승용 IT지원</cp:lastModifiedBy>
  <cp:revision>1119</cp:revision>
  <dcterms:created xsi:type="dcterms:W3CDTF">2022-04-26T07:14:23Z</dcterms:created>
  <dcterms:modified xsi:type="dcterms:W3CDTF">2024-02-26T00:15:13Z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0x010100C8CF358E528B4A4C8E895FFA285DDF78</vt:lpwstr>
  </property>
  <property fmtid="{D5CDD505-2E9C-101B-9397-08002B2CF9AE}" pid="3" name="ClassificationContentMarkingFooterLocations">
    <vt:lpwstr>Office 테마:3\4_기본 디자인:3\2_Office 테마:3</vt:lpwstr>
  </property>
  <property fmtid="{D5CDD505-2E9C-101B-9397-08002B2CF9AE}" pid="4" name="ClassificationContentMarkingFooterText">
    <vt:lpwstr>일반(Anyuser)/today@hyundai-autoever.com 본 문서는 HyundaiAutoever의 정보자산이므로 무단으로 전재 및 복제할 수 없으며, 이를 위반할 시에는 당사 사규 및 관련 법규에 의해 제재를 받을 수 있습니다.</vt:lpwstr>
  </property>
  <property fmtid="{D5CDD505-2E9C-101B-9397-08002B2CF9AE}" pid="5" name="MSIP_Label_c6d9a7a2-a2c9-479c-a560-d79de4b6971b_Enabled">
    <vt:lpwstr>true</vt:lpwstr>
  </property>
  <property fmtid="{D5CDD505-2E9C-101B-9397-08002B2CF9AE}" pid="6" name="MSIP_Label_c6d9a7a2-a2c9-479c-a560-d79de4b6971b_SetDate">
    <vt:lpwstr>2024-02-26T00:15:13Z</vt:lpwstr>
  </property>
  <property fmtid="{D5CDD505-2E9C-101B-9397-08002B2CF9AE}" pid="7" name="MSIP_Label_c6d9a7a2-a2c9-479c-a560-d79de4b6971b_Method">
    <vt:lpwstr>Privileged</vt:lpwstr>
  </property>
  <property fmtid="{D5CDD505-2E9C-101B-9397-08002B2CF9AE}" pid="8" name="MSIP_Label_c6d9a7a2-a2c9-479c-a560-d79de4b6971b_Name">
    <vt:lpwstr>사외 정책</vt:lpwstr>
  </property>
  <property fmtid="{D5CDD505-2E9C-101B-9397-08002B2CF9AE}" pid="9" name="MSIP_Label_c6d9a7a2-a2c9-479c-a560-d79de4b6971b_SiteId">
    <vt:lpwstr>7cf932c0-bced-4490-b11f-48d23b1fe0d9</vt:lpwstr>
  </property>
  <property fmtid="{D5CDD505-2E9C-101B-9397-08002B2CF9AE}" pid="10" name="MSIP_Label_c6d9a7a2-a2c9-479c-a560-d79de4b6971b_ActionId">
    <vt:lpwstr>a834cb9d-7dc2-4b3a-b7e2-4d067abb29ef</vt:lpwstr>
  </property>
  <property fmtid="{D5CDD505-2E9C-101B-9397-08002B2CF9AE}" pid="11" name="MSIP_Label_c6d9a7a2-a2c9-479c-a560-d79de4b6971b_ContentBits">
    <vt:lpwstr>6</vt:lpwstr>
  </property>
  <property fmtid="{D5CDD505-2E9C-101B-9397-08002B2CF9AE}" pid="12" name="Order">
    <vt:r8>3361400</vt:r8>
  </property>
</Properties>
</file>