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AAFA9C-30EA-43A8-94BE-B5D810F1FE66}" v="59" dt="2025-02-03T12:55:26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Petik" userId="S::279832@student.calderdale.ac.uk::949749a2-af6e-499f-addf-07aaaf735eab" providerId="AD" clId="Web-{5FAAFA9C-30EA-43A8-94BE-B5D810F1FE66}"/>
    <pc:docChg chg="modSld">
      <pc:chgData name="Martin Petik" userId="S::279832@student.calderdale.ac.uk::949749a2-af6e-499f-addf-07aaaf735eab" providerId="AD" clId="Web-{5FAAFA9C-30EA-43A8-94BE-B5D810F1FE66}" dt="2025-02-03T12:55:26.794" v="61" actId="20577"/>
      <pc:docMkLst>
        <pc:docMk/>
      </pc:docMkLst>
      <pc:sldChg chg="addSp delSp modSp">
        <pc:chgData name="Martin Petik" userId="S::279832@student.calderdale.ac.uk::949749a2-af6e-499f-addf-07aaaf735eab" providerId="AD" clId="Web-{5FAAFA9C-30EA-43A8-94BE-B5D810F1FE66}" dt="2025-02-03T12:55:26.794" v="61" actId="20577"/>
        <pc:sldMkLst>
          <pc:docMk/>
          <pc:sldMk cId="3577038974" sldId="261"/>
        </pc:sldMkLst>
        <pc:spChg chg="mod">
          <ac:chgData name="Martin Petik" userId="S::279832@student.calderdale.ac.uk::949749a2-af6e-499f-addf-07aaaf735eab" providerId="AD" clId="Web-{5FAAFA9C-30EA-43A8-94BE-B5D810F1FE66}" dt="2025-02-03T12:46:17.884" v="3" actId="20577"/>
          <ac:spMkLst>
            <pc:docMk/>
            <pc:sldMk cId="3577038974" sldId="261"/>
            <ac:spMk id="2" creationId="{328D3B35-9A05-4493-A8FD-2BA18B3ABAD1}"/>
          </ac:spMkLst>
        </pc:spChg>
        <pc:spChg chg="mod">
          <ac:chgData name="Martin Petik" userId="S::279832@student.calderdale.ac.uk::949749a2-af6e-499f-addf-07aaaf735eab" providerId="AD" clId="Web-{5FAAFA9C-30EA-43A8-94BE-B5D810F1FE66}" dt="2025-02-03T12:55:26.794" v="61" actId="20577"/>
          <ac:spMkLst>
            <pc:docMk/>
            <pc:sldMk cId="3577038974" sldId="261"/>
            <ac:spMk id="3" creationId="{DF5863B6-6C3C-47B9-9D8B-526465A9DF34}"/>
          </ac:spMkLst>
        </pc:spChg>
        <pc:spChg chg="mod">
          <ac:chgData name="Martin Petik" userId="S::279832@student.calderdale.ac.uk::949749a2-af6e-499f-addf-07aaaf735eab" providerId="AD" clId="Web-{5FAAFA9C-30EA-43A8-94BE-B5D810F1FE66}" dt="2025-02-03T12:51:38.551" v="47" actId="20577"/>
          <ac:spMkLst>
            <pc:docMk/>
            <pc:sldMk cId="3577038974" sldId="261"/>
            <ac:spMk id="4" creationId="{7B0AFD2A-297D-43F6-96BB-CF0DBFF7C5F0}"/>
          </ac:spMkLst>
        </pc:spChg>
        <pc:spChg chg="add del mod">
          <ac:chgData name="Martin Petik" userId="S::279832@student.calderdale.ac.uk::949749a2-af6e-499f-addf-07aaaf735eab" providerId="AD" clId="Web-{5FAAFA9C-30EA-43A8-94BE-B5D810F1FE66}" dt="2025-02-03T12:51:42.724" v="51"/>
          <ac:spMkLst>
            <pc:docMk/>
            <pc:sldMk cId="3577038974" sldId="261"/>
            <ac:spMk id="5" creationId="{4D330DF6-FF03-45AC-5F92-68103F9AD1E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F6B99-B9F9-492C-B46D-68F459F09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2921A-A8F1-4808-B83F-1AF80606A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0A49D-56AF-44E5-8908-E53C4C79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59C7-4FE7-483B-ACCB-F3868D169C36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B5579-334D-4D80-8320-47445FBFE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1E877-6A04-4C88-891A-C503E2BC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736C-2BAE-4895-9815-37E78E4B0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96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02C21-89B5-4E60-BFC3-D3F93E445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A0853-FA31-4F7D-8D4E-24EF9D1A6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99D58-7A97-4ED3-A6E5-66397EAFF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59C7-4FE7-483B-ACCB-F3868D169C36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AFAD2-573F-4812-80F4-F5D1A946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7EC92-8EF0-4806-975E-B9AB97CA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736C-2BAE-4895-9815-37E78E4B0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28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8F817D-2FC2-42C4-BC14-D18451DC2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06B61-47AF-469C-8BFF-3E38D0811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02672-F5B1-44B5-9BF1-52AEDF99A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59C7-4FE7-483B-ACCB-F3868D169C36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14A29-FFC2-442B-ABC1-752E301E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1DEE5-2383-4DED-B078-27C1C93D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736C-2BAE-4895-9815-37E78E4B0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90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27EE-2350-48E3-9841-80141CCA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C51F2-1918-486D-9A38-AEB07384B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F031D-724A-4F42-822E-22600EBB0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59C7-4FE7-483B-ACCB-F3868D169C36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65A4-7E14-42A0-A6D2-936F5B0B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CED31-16EF-4034-AB5D-C502CE35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736C-2BAE-4895-9815-37E78E4B0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4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212C4-AD85-42EC-A938-749499529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94D62-89EF-47DA-BD3A-B7BE3C55E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AEA0C-1970-46B7-B130-D8F01726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59C7-4FE7-483B-ACCB-F3868D169C36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F6515-FC93-4894-B300-F4C6F853A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E96B3-DBCE-4CBB-BC94-202AA5E0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736C-2BAE-4895-9815-37E78E4B0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5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BDACA-6B83-49C7-AC83-3A295D036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4A694-DC8B-46C3-9A33-34FB1579E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A6E5C-287D-4FB9-9836-B35811B7E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081C8-885E-4F62-B986-7F0E2904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59C7-4FE7-483B-ACCB-F3868D169C36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2E2DA-E0C2-407A-908B-20D2F85CB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BFFAC-000F-456F-9B86-355F8DDDF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736C-2BAE-4895-9815-37E78E4B0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45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7A51D-1502-488E-876A-E3320332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9D300-2679-4231-BC22-232045236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05956-046B-4264-90B5-EFFC90F7D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7B501F-F4C8-4A51-9676-AB9411683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6DAB83-E2BD-4934-A1AA-32EA1E8F2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B84F84-5A1B-4B24-9F8D-62A3DA29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59C7-4FE7-483B-ACCB-F3868D169C36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8B2299-8087-4007-9352-DD783A47F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62471-F4AF-46F7-A710-14184AE2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736C-2BAE-4895-9815-37E78E4B0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229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5B17-10DA-4116-83BE-1FC4C53F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C280C-D833-4770-A205-A4658AAA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59C7-4FE7-483B-ACCB-F3868D169C36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7F3F92-A091-4933-B669-D0B09C73C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5BAA9-D5EE-4885-9EE7-F1F33E4F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736C-2BAE-4895-9815-37E78E4B0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15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BE925E-E2B0-4860-81F0-27DAED80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59C7-4FE7-483B-ACCB-F3868D169C36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F4D0DF-227E-4C1B-B524-61F723C4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C49CA-BD43-498F-A27B-5CD81D63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736C-2BAE-4895-9815-37E78E4B0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40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93B7-5198-4949-B41C-D3CA4E0FE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1F180-CC57-4724-AE2C-EB04D51AC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BFBF9-F6C8-4D56-A813-2A960133B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FC609-6BC4-4F41-9595-173F4ECF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59C7-4FE7-483B-ACCB-F3868D169C36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420FA-182E-4201-8DC9-F2A813EC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9B921-623C-4021-A1EA-F4C00B1B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736C-2BAE-4895-9815-37E78E4B0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65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EB3F4-9C91-4F81-95B1-29D0D9FEC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99A6FF-E7D4-47AA-803B-AE35193BC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FC13A-3EED-44A2-9D64-75B735FD9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54432-A088-46D8-8141-7D4D54237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59C7-4FE7-483B-ACCB-F3868D169C36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0318C-B78E-47F8-937A-30207DEB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01F9D-231E-4330-8ECE-5AC86150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736C-2BAE-4895-9815-37E78E4B0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08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92F689-10FE-490A-A51D-D5443DE9D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2DB76-27D3-4A19-A459-6BE39B44F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1FBA0-7321-49D1-88E5-2EB8437FB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659C7-4FE7-483B-ACCB-F3868D169C36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AE68A-1783-4503-985B-5605FF999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87D8-8683-4FA3-BBEE-80CBB1A9A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5736C-2BAE-4895-9815-37E78E4B0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33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3B35-9A05-4493-A8FD-2BA18B3A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alibri Light"/>
                <a:ea typeface="Calibri Light"/>
                <a:cs typeface="Calibri Light"/>
              </a:rPr>
              <a:t>Project Management </a:t>
            </a:r>
            <a:br>
              <a:rPr lang="en-GB"/>
            </a:br>
            <a:r>
              <a:rPr lang="en-GB"/>
              <a:t>Key words / Terminology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863B6-6C3C-47B9-9D8B-526465A9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/>
              <a:t>Tender = </a:t>
            </a:r>
            <a:r>
              <a:rPr lang="en-GB" sz="1600">
                <a:solidFill>
                  <a:srgbClr val="1F1F1F"/>
                </a:solidFill>
                <a:ea typeface="+mn-lt"/>
                <a:cs typeface="+mn-lt"/>
              </a:rPr>
              <a:t> </a:t>
            </a:r>
            <a:r>
              <a:rPr lang="en-GB" sz="1700">
                <a:solidFill>
                  <a:srgbClr val="040C28"/>
                </a:solidFill>
                <a:ea typeface="+mn-lt"/>
                <a:cs typeface="+mn-lt"/>
              </a:rPr>
              <a:t>the invitation to submit a bid for a project</a:t>
            </a:r>
            <a:endParaRPr lang="en-GB" sz="1700">
              <a:ea typeface="+mn-lt"/>
              <a:cs typeface="+mn-lt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GB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/>
              <a:t>Scope = </a:t>
            </a:r>
            <a:r>
              <a:rPr lang="en-GB" sz="1500">
                <a:solidFill>
                  <a:srgbClr val="040C28"/>
                </a:solidFill>
                <a:ea typeface="+mn-lt"/>
                <a:cs typeface="+mn-lt"/>
              </a:rPr>
              <a:t>a way to set boundaries on your project and define exactly what goals, deadlines, and project deliverables you'll be working towards</a:t>
            </a:r>
            <a:endParaRPr lang="en-GB" sz="1500">
              <a:ea typeface="+mn-lt"/>
              <a:cs typeface="+mn-lt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GB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/>
              <a:t>Deliverable </a:t>
            </a:r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= </a:t>
            </a:r>
            <a:r>
              <a:rPr lang="en-GB" sz="26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GB" sz="1700">
                <a:solidFill>
                  <a:srgbClr val="040C28"/>
                </a:solidFill>
                <a:ea typeface="+mn-lt"/>
                <a:cs typeface="+mn-lt"/>
              </a:rPr>
              <a:t>the specific outputs, products, or results that a project intends to produce and deliver to its stakeholders</a:t>
            </a:r>
            <a:r>
              <a:rPr lang="en-GB" sz="1700">
                <a:solidFill>
                  <a:srgbClr val="1F1F1F"/>
                </a:solidFill>
                <a:ea typeface="+mn-lt"/>
                <a:cs typeface="+mn-lt"/>
              </a:rPr>
              <a:t>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/>
              <a:t>Feasibility Study = </a:t>
            </a:r>
            <a:r>
              <a:rPr lang="en-GB" sz="1900" err="1">
                <a:solidFill>
                  <a:srgbClr val="040C28"/>
                </a:solidFill>
                <a:ea typeface="+mn-lt"/>
                <a:cs typeface="+mn-lt"/>
              </a:rPr>
              <a:t>analyzes</a:t>
            </a:r>
            <a:r>
              <a:rPr lang="en-GB" sz="1900">
                <a:solidFill>
                  <a:srgbClr val="040C28"/>
                </a:solidFill>
                <a:ea typeface="+mn-lt"/>
                <a:cs typeface="+mn-lt"/>
              </a:rPr>
              <a:t> the viability of a project to determine whether the project or venture is likely to succeed</a:t>
            </a:r>
            <a:endParaRPr lang="en-GB">
              <a:ea typeface="+mn-lt"/>
              <a:cs typeface="+mn-lt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GB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/>
              <a:t>Resource </a:t>
            </a:r>
            <a:r>
              <a:rPr lang="en-GB" sz="1900">
                <a:solidFill>
                  <a:srgbClr val="040C28"/>
                </a:solidFill>
                <a:ea typeface="+mn-lt"/>
                <a:cs typeface="+mn-lt"/>
              </a:rPr>
              <a:t>a necessary asset whose main role is to help carry out a certain task or project</a:t>
            </a:r>
            <a:endParaRPr lang="en-GB">
              <a:ea typeface="Calibri"/>
              <a:cs typeface="Calibri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GB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/>
              <a:t>Stakeholder = </a:t>
            </a:r>
            <a:r>
              <a:rPr lang="en-GB" sz="1700">
                <a:solidFill>
                  <a:srgbClr val="474747"/>
                </a:solidFill>
                <a:ea typeface="+mn-lt"/>
                <a:cs typeface="+mn-lt"/>
              </a:rPr>
              <a:t> </a:t>
            </a:r>
            <a:r>
              <a:rPr lang="en-GB" sz="1700">
                <a:solidFill>
                  <a:srgbClr val="040C28"/>
                </a:solidFill>
                <a:ea typeface="+mn-lt"/>
                <a:cs typeface="+mn-lt"/>
              </a:rPr>
              <a:t>single individuals or entire organizations who are affected by the execution or outcome of a </a:t>
            </a:r>
            <a:r>
              <a:rPr lang="en-GB" sz="1700" err="1">
                <a:solidFill>
                  <a:srgbClr val="040C28"/>
                </a:solidFill>
                <a:ea typeface="+mn-lt"/>
                <a:cs typeface="+mn-lt"/>
              </a:rPr>
              <a:t>projec</a:t>
            </a:r>
            <a:endParaRPr lang="en-GB" err="1">
              <a:ea typeface="Calibri"/>
              <a:cs typeface="Calibri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GB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AFD2A-297D-43F6-96BB-CF0DBFF7C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9068" y="1825625"/>
            <a:ext cx="5224732" cy="435133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/>
              <a:t>Gantt Chart = </a:t>
            </a:r>
            <a:r>
              <a:rPr lang="en-GB" sz="1500">
                <a:solidFill>
                  <a:srgbClr val="040C28"/>
                </a:solidFill>
                <a:ea typeface="+mn-lt"/>
                <a:cs typeface="+mn-lt"/>
              </a:rPr>
              <a:t>a project management tool assisting in the planning and scheduling of projects of all sizes</a:t>
            </a:r>
            <a:endParaRPr lang="en-GB">
              <a:ea typeface="+mn-lt"/>
              <a:cs typeface="+mn-lt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GB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/>
              <a:t>Deadline = </a:t>
            </a:r>
            <a:r>
              <a:rPr lang="en-GB" sz="1500">
                <a:solidFill>
                  <a:srgbClr val="1F1F1F"/>
                </a:solidFill>
                <a:ea typeface="+mn-lt"/>
                <a:cs typeface="+mn-lt"/>
              </a:rPr>
              <a:t> </a:t>
            </a:r>
            <a:r>
              <a:rPr lang="en-GB" sz="1500">
                <a:solidFill>
                  <a:srgbClr val="040C28"/>
                </a:solidFill>
                <a:ea typeface="+mn-lt"/>
                <a:cs typeface="+mn-lt"/>
              </a:rPr>
              <a:t>a certain date by which a project must be completed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>
                <a:ea typeface="Calibri"/>
                <a:cs typeface="Calibri"/>
              </a:rPr>
              <a:t> </a:t>
            </a:r>
            <a:endParaRPr lang="en-GB"/>
          </a:p>
          <a:p>
            <a:pPr>
              <a:buFont typeface="Courier New" panose="02070309020205020404" pitchFamily="49" charset="0"/>
              <a:buChar char="o"/>
            </a:pPr>
            <a:r>
              <a:rPr lang="en-GB"/>
              <a:t>Milestone = </a:t>
            </a:r>
            <a:r>
              <a:rPr lang="en-GB" sz="1600">
                <a:solidFill>
                  <a:srgbClr val="1F1F1F"/>
                </a:solidFill>
                <a:ea typeface="+mn-lt"/>
                <a:cs typeface="+mn-lt"/>
              </a:rPr>
              <a:t> </a:t>
            </a:r>
            <a:r>
              <a:rPr lang="en-GB" sz="1600">
                <a:solidFill>
                  <a:srgbClr val="040C28"/>
                </a:solidFill>
                <a:ea typeface="+mn-lt"/>
                <a:cs typeface="+mn-lt"/>
              </a:rPr>
              <a:t>a specific point within a project's life cycle used to measure the progress toward the ultimate goal</a:t>
            </a:r>
            <a:endParaRPr lang="en-GB">
              <a:ea typeface="Calibri"/>
              <a:cs typeface="Calibri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GB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/>
              <a:t>Dependency = </a:t>
            </a:r>
            <a:r>
              <a:rPr lang="en-GB" sz="1600">
                <a:solidFill>
                  <a:srgbClr val="040C28"/>
                </a:solidFill>
                <a:ea typeface="+mn-lt"/>
                <a:cs typeface="+mn-lt"/>
              </a:rPr>
              <a:t>a task that relies on the completion of a different task</a:t>
            </a:r>
            <a:endParaRPr lang="en-GB">
              <a:ea typeface="Calibri"/>
              <a:cs typeface="Calibri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GB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/>
              <a:t>Contingency = </a:t>
            </a:r>
            <a:r>
              <a:rPr lang="en-GB" sz="1600">
                <a:solidFill>
                  <a:srgbClr val="1F1F1F"/>
                </a:solidFill>
                <a:ea typeface="+mn-lt"/>
                <a:cs typeface="+mn-lt"/>
              </a:rPr>
              <a:t>s </a:t>
            </a:r>
            <a:r>
              <a:rPr lang="en-GB" sz="1600">
                <a:solidFill>
                  <a:srgbClr val="040C28"/>
                </a:solidFill>
                <a:ea typeface="+mn-lt"/>
                <a:cs typeface="+mn-lt"/>
              </a:rPr>
              <a:t>a backup plan designed to address unexpected events or risks that could impact the project's timeline, budget, or quality</a:t>
            </a:r>
            <a:endParaRPr lang="en-GB">
              <a:ea typeface="+mn-lt"/>
              <a:cs typeface="+mn-lt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7038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78f3c0c-4133-4f6a-9daa-2c9775c785c0" xsi:nil="true"/>
    <ReferenceId xmlns="fdecc4a3-9253-4eeb-8f80-571ecb1d43ae" xsi:nil="true"/>
    <lcf76f155ced4ddcb4097134ff3c332f xmlns="fdecc4a3-9253-4eeb-8f80-571ecb1d43ae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C32630CEB9C5418A11DB4FC8588D27" ma:contentTypeVersion="12" ma:contentTypeDescription="Create a new document." ma:contentTypeScope="" ma:versionID="b9750b3241efda85dff789950e05c6ae">
  <xsd:schema xmlns:xsd="http://www.w3.org/2001/XMLSchema" xmlns:xs="http://www.w3.org/2001/XMLSchema" xmlns:p="http://schemas.microsoft.com/office/2006/metadata/properties" xmlns:ns2="fdecc4a3-9253-4eeb-8f80-571ecb1d43ae" xmlns:ns3="378f3c0c-4133-4f6a-9daa-2c9775c785c0" targetNamespace="http://schemas.microsoft.com/office/2006/metadata/properties" ma:root="true" ma:fieldsID="01caa31ad07a31e0662fe69ec2e324e5" ns2:_="" ns3:_="">
    <xsd:import namespace="fdecc4a3-9253-4eeb-8f80-571ecb1d43ae"/>
    <xsd:import namespace="378f3c0c-4133-4f6a-9daa-2c9775c785c0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ecc4a3-9253-4eeb-8f80-571ecb1d43ae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a57a1849-b295-4aa1-b313-e478b77e199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8f3c0c-4133-4f6a-9daa-2c9775c785c0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b4ef2857-bab1-4a83-9255-1cd059e177f9}" ma:internalName="TaxCatchAll" ma:showField="CatchAllData" ma:web="378f3c0c-4133-4f6a-9daa-2c9775c785c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36BC99-DB35-4352-B891-BD9ADF95C26B}">
  <ds:schemaRefs>
    <ds:schemaRef ds:uri="378f3c0c-4133-4f6a-9daa-2c9775c785c0"/>
    <ds:schemaRef ds:uri="fdecc4a3-9253-4eeb-8f80-571ecb1d43ae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14024FF-7C13-4FA3-833F-78EBFD86FA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56FC7B-78BE-4651-8D6D-492E1073E024}">
  <ds:schemaRefs>
    <ds:schemaRef ds:uri="378f3c0c-4133-4f6a-9daa-2c9775c785c0"/>
    <ds:schemaRef ds:uri="fdecc4a3-9253-4eeb-8f80-571ecb1d43a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Project Management  Key words / Terminology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Barlow</dc:creator>
  <cp:revision>1</cp:revision>
  <dcterms:created xsi:type="dcterms:W3CDTF">2025-01-30T11:30:58Z</dcterms:created>
  <dcterms:modified xsi:type="dcterms:W3CDTF">2025-02-03T12:55:42Z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0x01010090C32630CEB9C5418A11DB4FC8588D27</vt:lpwstr>
  </property>
  <property fmtid="{D5CDD505-2E9C-101B-9397-08002B2CF9AE}" pid="3" name="Order">
    <vt:r8>584400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TemplateUrl">
    <vt:lpwstr/>
  </property>
</Properties>
</file>