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4C6A-1820-4618-9D36-C8A3D5240C5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32B-8363-474F-A7FF-BABE1282DB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524000" y="3509963"/>
            <a:ext cx="9144000" cy="0"/>
          </a:xfrm>
          <a:prstGeom prst="line">
            <a:avLst/>
          </a:prstGeom>
          <a:ln w="41275">
            <a:solidFill>
              <a:srgbClr val="9E1B2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84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4C6A-1820-4618-9D36-C8A3D5240C5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32B-8363-474F-A7FF-BABE1282D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6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4C6A-1820-4618-9D36-C8A3D5240C5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32B-8363-474F-A7FF-BABE1282D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4C6A-1820-4618-9D36-C8A3D5240C5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32B-8363-474F-A7FF-BABE1282DB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0523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4C6A-1820-4618-9D36-C8A3D5240C5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32B-8363-474F-A7FF-BABE1282D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00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4C6A-1820-4618-9D36-C8A3D5240C5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32B-8363-474F-A7FF-BABE1282D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95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4C6A-1820-4618-9D36-C8A3D5240C5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32B-8363-474F-A7FF-BABE1282D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17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4C6A-1820-4618-9D36-C8A3D5240C5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32B-8363-474F-A7FF-BABE1282DBC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7088" y="1681163"/>
            <a:ext cx="10526712" cy="21440"/>
          </a:xfrm>
          <a:prstGeom prst="line">
            <a:avLst/>
          </a:prstGeom>
          <a:ln w="41275">
            <a:solidFill>
              <a:srgbClr val="9E1B2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785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4C6A-1820-4618-9D36-C8A3D5240C5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32B-8363-474F-A7FF-BABE1282DBC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724900" y="365125"/>
            <a:ext cx="0" cy="5811838"/>
          </a:xfrm>
          <a:prstGeom prst="line">
            <a:avLst/>
          </a:prstGeom>
          <a:ln w="41275">
            <a:solidFill>
              <a:srgbClr val="9E1B2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16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4C6A-1820-4618-9D36-C8A3D5240C5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32B-8363-474F-A7FF-BABE1282DBC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7088" y="1681163"/>
            <a:ext cx="10526712" cy="21440"/>
          </a:xfrm>
          <a:prstGeom prst="line">
            <a:avLst/>
          </a:prstGeom>
          <a:ln w="41275">
            <a:solidFill>
              <a:srgbClr val="9E1B2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02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4C6A-1820-4618-9D36-C8A3D5240C5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32B-8363-474F-A7FF-BABE1282DB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20738" y="4568023"/>
            <a:ext cx="10526712" cy="21440"/>
          </a:xfrm>
          <a:prstGeom prst="line">
            <a:avLst/>
          </a:prstGeom>
          <a:ln w="41275">
            <a:solidFill>
              <a:srgbClr val="9E1B2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65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4C6A-1820-4618-9D36-C8A3D5240C5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32B-8363-474F-A7FF-BABE1282DB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27088" y="1681163"/>
            <a:ext cx="10526712" cy="21440"/>
          </a:xfrm>
          <a:prstGeom prst="line">
            <a:avLst/>
          </a:prstGeom>
          <a:ln w="41275">
            <a:solidFill>
              <a:srgbClr val="9E1B2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435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4C6A-1820-4618-9D36-C8A3D5240C5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32B-8363-474F-A7FF-BABE1282DB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827088" y="1681163"/>
            <a:ext cx="10526712" cy="21440"/>
          </a:xfrm>
          <a:prstGeom prst="line">
            <a:avLst/>
          </a:prstGeom>
          <a:ln w="41275">
            <a:solidFill>
              <a:srgbClr val="9E1B2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265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4C6A-1820-4618-9D36-C8A3D5240C5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32B-8363-474F-A7FF-BABE1282DBCF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827088" y="1681163"/>
            <a:ext cx="10526712" cy="21440"/>
          </a:xfrm>
          <a:prstGeom prst="line">
            <a:avLst/>
          </a:prstGeom>
          <a:ln w="41275">
            <a:solidFill>
              <a:srgbClr val="9E1B2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3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4C6A-1820-4618-9D36-C8A3D5240C5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32B-8363-474F-A7FF-BABE1282D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4C6A-1820-4618-9D36-C8A3D5240C5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32B-8363-474F-A7FF-BABE1282DB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27088" y="2050809"/>
            <a:ext cx="3944937" cy="13181"/>
          </a:xfrm>
          <a:prstGeom prst="line">
            <a:avLst/>
          </a:prstGeom>
          <a:ln w="41275">
            <a:solidFill>
              <a:srgbClr val="9E1B2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5859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4C6A-1820-4618-9D36-C8A3D5240C5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32B-8363-474F-A7FF-BABE1282DB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27088" y="2050809"/>
            <a:ext cx="3944937" cy="13181"/>
          </a:xfrm>
          <a:prstGeom prst="line">
            <a:avLst/>
          </a:prstGeom>
          <a:ln w="41275">
            <a:solidFill>
              <a:srgbClr val="9E1B2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51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F5F4C6A-1820-4618-9D36-C8A3D5240C5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D2332B-8363-474F-A7FF-BABE1282D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4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F481-333D-4B0F-A87B-12A3F0334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Object Pool Pattern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F60DE-8D0E-4906-A7DB-21DCC5795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Tyler Ellsworth -- Stuart Harley -- Joseph Skubal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043A-65C8-41B5-8F06-2ED839AD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Object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B72CB-5BED-43CF-A8A1-3275F5CDE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efficient when instantiating many particularly expensive objects instead of creating and deleting them over and over</a:t>
            </a:r>
          </a:p>
          <a:p>
            <a:endParaRPr lang="en-US" dirty="0"/>
          </a:p>
          <a:p>
            <a:r>
              <a:rPr lang="en-US" dirty="0"/>
              <a:t>Users “check out” the object while they use it and then return it to the pool when they are finished </a:t>
            </a:r>
            <a:r>
              <a:rPr lang="en-US"/>
              <a:t>using it</a:t>
            </a:r>
          </a:p>
          <a:p>
            <a:endParaRPr lang="en-US" dirty="0"/>
          </a:p>
          <a:p>
            <a:r>
              <a:rPr lang="en-US" dirty="0"/>
              <a:t>The size of the pool is determined by who runs the program, thus setting the max possible size/number of objects available at any given time</a:t>
            </a:r>
          </a:p>
        </p:txBody>
      </p:sp>
      <p:pic>
        <p:nvPicPr>
          <p:cNvPr id="1026" name="Picture 2" descr="Image result for object pool">
            <a:extLst>
              <a:ext uri="{FF2B5EF4-FFF2-40B4-BE49-F238E27FC236}">
                <a16:creationId xmlns:a16="http://schemas.microsoft.com/office/drawing/2014/main" id="{2B47CA0B-B375-461A-909F-41A6BE9C5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867" y="5462588"/>
            <a:ext cx="52101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C82517C-14AD-494F-8A51-12C06AC2E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867" y="338138"/>
            <a:ext cx="52101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5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27C1-676E-4932-A3D6-C97B3DFD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9C396C-38A9-44ED-98F1-1D27EC985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25" y="525462"/>
            <a:ext cx="8406975" cy="5807075"/>
          </a:xfrm>
        </p:spPr>
      </p:pic>
    </p:spTree>
    <p:extLst>
      <p:ext uri="{BB962C8B-B14F-4D97-AF65-F5344CB8AC3E}">
        <p14:creationId xmlns:p14="http://schemas.microsoft.com/office/powerpoint/2010/main" val="311040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E0F2-C63C-43D8-B01B-B3BBCAA3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12" y="1046961"/>
            <a:ext cx="3458592" cy="4881578"/>
          </a:xfrm>
        </p:spPr>
        <p:txBody>
          <a:bodyPr>
            <a:normAutofit/>
          </a:bodyPr>
          <a:lstStyle/>
          <a:p>
            <a:r>
              <a:rPr lang="en-US" dirty="0"/>
              <a:t>Simplified</a:t>
            </a:r>
            <a:br>
              <a:rPr lang="en-US" dirty="0"/>
            </a:br>
            <a:r>
              <a:rPr lang="en-US" dirty="0"/>
              <a:t>Sequence</a:t>
            </a:r>
            <a:br>
              <a:rPr lang="en-US" dirty="0"/>
            </a:br>
            <a:r>
              <a:rPr lang="en-US" dirty="0"/>
              <a:t>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3ACB82-EBF9-44A3-BE78-61C96FEC5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787" y="365125"/>
            <a:ext cx="7485183" cy="6245251"/>
          </a:xfrm>
        </p:spPr>
      </p:pic>
    </p:spTree>
    <p:extLst>
      <p:ext uri="{BB962C8B-B14F-4D97-AF65-F5344CB8AC3E}">
        <p14:creationId xmlns:p14="http://schemas.microsoft.com/office/powerpoint/2010/main" val="323624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93EB-FC84-435F-93AD-698B19F5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of Object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924A3-0E26-4268-B6E1-470CDCBA8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Greatly boosts the performance of an application as objects are not constantly being created and deleted</a:t>
            </a:r>
          </a:p>
          <a:p>
            <a:endParaRPr lang="en-US" dirty="0"/>
          </a:p>
          <a:p>
            <a:r>
              <a:rPr lang="en-US" dirty="0"/>
              <a:t>Connections are managed and can be reused and shared</a:t>
            </a:r>
          </a:p>
          <a:p>
            <a:endParaRPr lang="en-US" dirty="0"/>
          </a:p>
          <a:p>
            <a:r>
              <a:rPr lang="en-US" dirty="0"/>
              <a:t>A limit on the maximum number of objects can be created so only a set amount of space is taken up at most</a:t>
            </a:r>
          </a:p>
          <a:p>
            <a:endParaRPr lang="en-US" dirty="0"/>
          </a:p>
        </p:txBody>
      </p:sp>
      <p:pic>
        <p:nvPicPr>
          <p:cNvPr id="4098" name="Picture 2" descr="Image result for recycle">
            <a:extLst>
              <a:ext uri="{FF2B5EF4-FFF2-40B4-BE49-F238E27FC236}">
                <a16:creationId xmlns:a16="http://schemas.microsoft.com/office/drawing/2014/main" id="{E1AB6849-05A9-4CB1-8556-13972B55F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638" y="2334597"/>
            <a:ext cx="1969577" cy="1892170"/>
          </a:xfrm>
          <a:prstGeom prst="rect">
            <a:avLst/>
          </a:prstGeom>
          <a:noFill/>
          <a:ln w="127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34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69F8-AF9D-4D54-A390-F7BA30BF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of Object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A071B-1C44-492F-9F9B-B16D44CE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max number of objects is limited, if too many objects are trying to be created bottlenecking could occur</a:t>
            </a:r>
          </a:p>
          <a:p>
            <a:endParaRPr lang="en-US" dirty="0"/>
          </a:p>
          <a:p>
            <a:r>
              <a:rPr lang="en-US" dirty="0"/>
              <a:t>A user may not return the object after using it, taking up an object slot and taking up space</a:t>
            </a:r>
          </a:p>
          <a:p>
            <a:endParaRPr lang="en-US" dirty="0"/>
          </a:p>
          <a:p>
            <a:r>
              <a:rPr lang="en-US" dirty="0"/>
              <a:t>Methods used by different threads need to be </a:t>
            </a:r>
          </a:p>
          <a:p>
            <a:pPr marL="0" indent="0">
              <a:buNone/>
            </a:pPr>
            <a:r>
              <a:rPr lang="en-US" dirty="0"/>
              <a:t>   synchronized and as such may run out of sync</a:t>
            </a:r>
          </a:p>
        </p:txBody>
      </p:sp>
      <p:pic>
        <p:nvPicPr>
          <p:cNvPr id="2050" name="Picture 2" descr="Image result for synchronize">
            <a:extLst>
              <a:ext uri="{FF2B5EF4-FFF2-40B4-BE49-F238E27FC236}">
                <a16:creationId xmlns:a16="http://schemas.microsoft.com/office/drawing/2014/main" id="{C37B34C6-AC8D-466F-AA97-1984DACB8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284" y="4310063"/>
            <a:ext cx="1866900" cy="1866900"/>
          </a:xfrm>
          <a:prstGeom prst="rect">
            <a:avLst/>
          </a:prstGeom>
          <a:noFill/>
          <a:ln w="127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bottlenick">
            <a:extLst>
              <a:ext uri="{FF2B5EF4-FFF2-40B4-BE49-F238E27FC236}">
                <a16:creationId xmlns:a16="http://schemas.microsoft.com/office/drawing/2014/main" id="{DC08C833-E9E5-416D-A5BA-9F2A1A896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025" y="2303146"/>
            <a:ext cx="3138775" cy="99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47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9D226-8CA4-4BFF-9DD6-4EEB6CBA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Object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53C33-B742-4DD8-B465-8F573B250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pool pattern is most efficient when the rate of initializing an instance of the class is very high</a:t>
            </a:r>
          </a:p>
          <a:p>
            <a:endParaRPr lang="en-US" dirty="0"/>
          </a:p>
          <a:p>
            <a:r>
              <a:rPr lang="en-US" dirty="0"/>
              <a:t>Able to be used if your application is constantly creating and destroying expensive objects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Useful for setting a max number of objects able to be created at any given time to avoid clutter</a:t>
            </a:r>
          </a:p>
        </p:txBody>
      </p:sp>
      <p:pic>
        <p:nvPicPr>
          <p:cNvPr id="3078" name="Picture 6" descr="Image result for dollar si">
            <a:extLst>
              <a:ext uri="{FF2B5EF4-FFF2-40B4-BE49-F238E27FC236}">
                <a16:creationId xmlns:a16="http://schemas.microsoft.com/office/drawing/2014/main" id="{1B20A016-5B98-46B1-9A76-E627F1F9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79" y="2612572"/>
            <a:ext cx="1822676" cy="1822676"/>
          </a:xfrm>
          <a:prstGeom prst="rect">
            <a:avLst/>
          </a:prstGeom>
          <a:noFill/>
          <a:ln w="127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05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4485-153E-406F-A082-E35B1C30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Object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3AD0-DD00-405C-83B4-01567EBAC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Use: Improve an applications performance</a:t>
            </a:r>
          </a:p>
          <a:p>
            <a:endParaRPr lang="en-US" dirty="0"/>
          </a:p>
          <a:p>
            <a:r>
              <a:rPr lang="en-US" dirty="0"/>
              <a:t>Advantages: Objects are not being created or destroyed</a:t>
            </a:r>
          </a:p>
          <a:p>
            <a:pPr marL="0" indent="0">
              <a:buNone/>
            </a:pPr>
            <a:r>
              <a:rPr lang="en-US" dirty="0"/>
              <a:t>		    Max number of objects that can be created</a:t>
            </a:r>
          </a:p>
          <a:p>
            <a:endParaRPr lang="en-US" dirty="0"/>
          </a:p>
          <a:p>
            <a:r>
              <a:rPr lang="en-US" dirty="0"/>
              <a:t>Disadvantages: Bottlenecking may occur</a:t>
            </a:r>
          </a:p>
          <a:p>
            <a:pPr marL="0" indent="0">
              <a:buNone/>
            </a:pPr>
            <a:r>
              <a:rPr lang="en-US" dirty="0"/>
              <a:t>		          </a:t>
            </a:r>
            <a:r>
              <a:rPr lang="en-US" sz="1100" dirty="0"/>
              <a:t> </a:t>
            </a:r>
            <a:r>
              <a:rPr lang="en-US" dirty="0"/>
              <a:t>Threads may run out of sync</a:t>
            </a:r>
          </a:p>
        </p:txBody>
      </p:sp>
    </p:spTree>
    <p:extLst>
      <p:ext uri="{BB962C8B-B14F-4D97-AF65-F5344CB8AC3E}">
        <p14:creationId xmlns:p14="http://schemas.microsoft.com/office/powerpoint/2010/main" val="299957860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675459D-E5B0-49D1-875D-A928828C6746}" vid="{63B9960D-0B79-42F6-B062-EA082E947F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92</TotalTime>
  <Words>306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Theme1</vt:lpstr>
      <vt:lpstr>Object Pool Pattern</vt:lpstr>
      <vt:lpstr>About Object Pool</vt:lpstr>
      <vt:lpstr>UML</vt:lpstr>
      <vt:lpstr>Simplified Sequence Diagrams</vt:lpstr>
      <vt:lpstr>Pros of Object Pool</vt:lpstr>
      <vt:lpstr>Cons of Object Pool</vt:lpstr>
      <vt:lpstr>When To Use Object Pool</vt:lpstr>
      <vt:lpstr>Summary of Object Pool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Pool Pattern</dc:title>
  <dc:creator>Skubal, Joseph</dc:creator>
  <cp:lastModifiedBy>Harley, Stuart</cp:lastModifiedBy>
  <cp:revision>13</cp:revision>
  <dcterms:created xsi:type="dcterms:W3CDTF">2020-01-22T14:37:08Z</dcterms:created>
  <dcterms:modified xsi:type="dcterms:W3CDTF">2020-02-15T04:40:00Z</dcterms:modified>
</cp:coreProperties>
</file>