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90" d="100"/>
          <a:sy n="90" d="100"/>
        </p:scale>
        <p:origin x="65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Politics and Polls: 2016 v.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85C8-549D-4B2A-9441-A2DB3AB4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Group Members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3B76-3127-4783-BD50-CCE8399C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Stuart Hunter</a:t>
            </a:r>
          </a:p>
          <a:p>
            <a:r>
              <a:rPr lang="en-US" sz="3200" dirty="0" err="1"/>
              <a:t>Shahrzad</a:t>
            </a:r>
            <a:r>
              <a:rPr lang="en-US" sz="3200" dirty="0"/>
              <a:t> </a:t>
            </a:r>
            <a:r>
              <a:rPr lang="en-US" sz="3200" dirty="0" err="1"/>
              <a:t>Khoobyari</a:t>
            </a:r>
            <a:endParaRPr lang="en-US" sz="3200" dirty="0"/>
          </a:p>
          <a:p>
            <a:r>
              <a:rPr lang="en-US" sz="3200" dirty="0"/>
              <a:t>Michelle </a:t>
            </a:r>
            <a:r>
              <a:rPr lang="en-US" sz="3200" dirty="0" err="1"/>
              <a:t>Taymuree</a:t>
            </a:r>
            <a:endParaRPr lang="en-US" sz="3200" dirty="0"/>
          </a:p>
          <a:p>
            <a:r>
              <a:rPr lang="en-US" sz="3200" dirty="0"/>
              <a:t>Victor Tran</a:t>
            </a:r>
          </a:p>
        </p:txBody>
      </p:sp>
    </p:spTree>
    <p:extLst>
      <p:ext uri="{BB962C8B-B14F-4D97-AF65-F5344CB8AC3E}">
        <p14:creationId xmlns:p14="http://schemas.microsoft.com/office/powerpoint/2010/main" val="272775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4D0D-6F1B-4541-B946-8380EE44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2016 General Election v 2020 General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8B55-7FE9-4AF5-82A3-95EFC7A8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Initial topic did not have retrievable data to analyze </a:t>
            </a:r>
          </a:p>
          <a:p>
            <a:pPr lvl="1"/>
            <a:r>
              <a:rPr lang="en-US" sz="1600" dirty="0"/>
              <a:t>Team pivoted to a current event topic</a:t>
            </a:r>
          </a:p>
          <a:p>
            <a:r>
              <a:rPr lang="en-US" sz="1800" dirty="0"/>
              <a:t>Team landed on examining data from the 2016 general election and comparing this to the 2020 general election</a:t>
            </a:r>
          </a:p>
          <a:p>
            <a:r>
              <a:rPr lang="en-US" sz="1800" dirty="0"/>
              <a:t>Two data sources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agona Book" panose="02020503050505020204" pitchFamily="18" charset="0"/>
              </a:rPr>
              <a:t>US 2016 General Election Results by State and County (from Data World)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agona Book" panose="02020503050505020204" pitchFamily="18" charset="0"/>
              </a:rPr>
              <a:t>US 2020 General Election Polling Data (from FiveThirtyEight)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agona Book" panose="020205030505050202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1096-164E-4671-B135-E1EAAFDB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“E” -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49CA-86DE-475F-8015-7935B324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files in csv format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Used </a:t>
            </a:r>
            <a:r>
              <a:rPr lang="en-US" sz="2400" dirty="0" err="1"/>
              <a:t>Jupyter</a:t>
            </a:r>
            <a:r>
              <a:rPr lang="en-US" sz="2400" dirty="0"/>
              <a:t> Notebook and Pandas to:</a:t>
            </a:r>
          </a:p>
          <a:p>
            <a:pPr lvl="1"/>
            <a:r>
              <a:rPr lang="en-US" sz="2000" dirty="0"/>
              <a:t>Read the files</a:t>
            </a:r>
          </a:p>
          <a:p>
            <a:pPr lvl="1"/>
            <a:r>
              <a:rPr lang="en-US" sz="2000" dirty="0"/>
              <a:t>Create </a:t>
            </a:r>
            <a:r>
              <a:rPr lang="en-US" sz="2000" dirty="0" err="1"/>
              <a:t>dataframes</a:t>
            </a:r>
            <a:endParaRPr lang="en-US" sz="2000" dirty="0"/>
          </a:p>
          <a:p>
            <a:pPr lvl="1"/>
            <a:r>
              <a:rPr lang="en-US" sz="2000" dirty="0"/>
              <a:t>Merge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F90A-652A-488C-8099-7998950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“T”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4257-8506-4553-966A-2DC42C44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 clean up performed </a:t>
            </a:r>
          </a:p>
          <a:p>
            <a:pPr lvl="1"/>
            <a:r>
              <a:rPr lang="en-US" sz="1800" dirty="0"/>
              <a:t>The following columns were removed: </a:t>
            </a:r>
          </a:p>
          <a:p>
            <a:pPr lvl="2"/>
            <a:r>
              <a:rPr lang="en-US" sz="1600" dirty="0"/>
              <a:t>Start and Stop time stamps</a:t>
            </a:r>
          </a:p>
          <a:p>
            <a:pPr lvl="2"/>
            <a:r>
              <a:rPr lang="en-US" sz="1600" dirty="0"/>
              <a:t>Internal polling information</a:t>
            </a:r>
          </a:p>
          <a:p>
            <a:pPr lvl="2"/>
            <a:r>
              <a:rPr lang="en-US" sz="1600" dirty="0"/>
              <a:t>Free text “notes”</a:t>
            </a:r>
          </a:p>
          <a:p>
            <a:pPr lvl="2"/>
            <a:r>
              <a:rPr lang="en-US" sz="1600" dirty="0"/>
              <a:t>URL addresses </a:t>
            </a:r>
          </a:p>
          <a:p>
            <a:pPr lvl="2"/>
            <a:r>
              <a:rPr lang="en-US" sz="1600" dirty="0"/>
              <a:t>Questionnaire numbers</a:t>
            </a:r>
          </a:p>
          <a:p>
            <a:pPr lvl="2"/>
            <a:r>
              <a:rPr lang="en-US" sz="1600" dirty="0"/>
              <a:t>Polling IDs</a:t>
            </a:r>
          </a:p>
          <a:p>
            <a:pPr lvl="1"/>
            <a:r>
              <a:rPr lang="en-US" sz="1800" dirty="0"/>
              <a:t>Eliminated incomplete polling data</a:t>
            </a:r>
          </a:p>
          <a:p>
            <a:pPr lvl="1"/>
            <a:r>
              <a:rPr lang="en-US" sz="1800" dirty="0"/>
              <a:t>Similar data between the two csv files were subsequently put into </a:t>
            </a:r>
            <a:r>
              <a:rPr lang="en-US" sz="1800" dirty="0" err="1"/>
              <a:t>dataframes</a:t>
            </a:r>
            <a:endParaRPr lang="en-US" sz="1800" dirty="0"/>
          </a:p>
          <a:p>
            <a:pPr lvl="1"/>
            <a:r>
              <a:rPr lang="en-US" sz="1800" dirty="0"/>
              <a:t>Renamed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9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A7B6-9602-4F68-A4D9-073E9AFC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“L”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4C46-767A-4316-9091-D1A988AC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SQL/</a:t>
            </a:r>
            <a:r>
              <a:rPr lang="en-US" sz="1600" dirty="0" err="1"/>
              <a:t>pgAdmin</a:t>
            </a:r>
            <a:r>
              <a:rPr lang="en-US" sz="1600" dirty="0"/>
              <a:t> tables were created</a:t>
            </a:r>
          </a:p>
          <a:p>
            <a:pPr lvl="1"/>
            <a:r>
              <a:rPr lang="en-US" sz="1400" dirty="0"/>
              <a:t>Data is relational </a:t>
            </a:r>
          </a:p>
          <a:p>
            <a:pPr lvl="1"/>
            <a:r>
              <a:rPr lang="en-US" sz="1400" dirty="0">
                <a:solidFill>
                  <a:srgbClr val="1D1C1D"/>
                </a:solidFill>
                <a:latin typeface="Slack-Lato"/>
              </a:rPr>
              <a:t>T</a:t>
            </a:r>
            <a:r>
              <a:rPr lang="en-US" sz="1400" b="0" i="0" dirty="0">
                <a:solidFill>
                  <a:srgbClr val="1D1C1D"/>
                </a:solidFill>
                <a:effectLst/>
                <a:latin typeface="Slack-Lato"/>
              </a:rPr>
              <a:t>abular form for ease of analysis</a:t>
            </a:r>
          </a:p>
          <a:p>
            <a:pPr lvl="1"/>
            <a:r>
              <a:rPr lang="en-US" sz="1400" dirty="0">
                <a:solidFill>
                  <a:srgbClr val="1D1C1D"/>
                </a:solidFill>
              </a:rPr>
              <a:t>Familiarity with SQL</a:t>
            </a:r>
            <a:endParaRPr lang="en-US" sz="1400" b="0" i="0" dirty="0">
              <a:solidFill>
                <a:srgbClr val="1D1C1D"/>
              </a:solidFill>
              <a:effectLst/>
            </a:endParaRPr>
          </a:p>
          <a:p>
            <a:r>
              <a:rPr lang="en-US" sz="1600" b="0" i="0" dirty="0">
                <a:solidFill>
                  <a:srgbClr val="1D1C1D"/>
                </a:solidFill>
                <a:effectLst/>
              </a:rPr>
              <a:t>MongoDB was not utilized</a:t>
            </a:r>
          </a:p>
          <a:p>
            <a:pPr lvl="1"/>
            <a:r>
              <a:rPr lang="en-US" sz="1400" b="0" i="0" dirty="0">
                <a:solidFill>
                  <a:srgbClr val="1D1C1D"/>
                </a:solidFill>
                <a:effectLst/>
              </a:rPr>
              <a:t>Data did not need to be scaled</a:t>
            </a:r>
          </a:p>
          <a:p>
            <a:pPr lvl="1"/>
            <a:r>
              <a:rPr lang="en-US" sz="1400" dirty="0">
                <a:solidFill>
                  <a:srgbClr val="1D1C1D"/>
                </a:solidFill>
              </a:rPr>
              <a:t>P</a:t>
            </a:r>
            <a:r>
              <a:rPr lang="en-US" sz="1400" b="0" i="0" dirty="0">
                <a:solidFill>
                  <a:srgbClr val="1D1C1D"/>
                </a:solidFill>
                <a:effectLst/>
              </a:rPr>
              <a:t>oll data from two election cycles limited to participating population</a:t>
            </a:r>
            <a:endParaRPr lang="en-US" sz="1400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577E121-9D76-4BF4-9341-CF7B0EDE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11" y="1432958"/>
            <a:ext cx="4178595" cy="46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0BA3-7662-45AC-AF44-37546EDE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4BB6330-85F3-4C17-87EA-B6BD6DF66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7" y="2014194"/>
            <a:ext cx="6416145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4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0BA3-7662-45AC-AF44-37546EDE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Content Placeholder 6" descr="Chart, application&#10;&#10;Description automatically generated">
            <a:extLst>
              <a:ext uri="{FF2B5EF4-FFF2-40B4-BE49-F238E27FC236}">
                <a16:creationId xmlns:a16="http://schemas.microsoft.com/office/drawing/2014/main" id="{C3EB2E03-88F8-4442-BACB-F9C98432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559" y="2014194"/>
            <a:ext cx="7321891" cy="3849687"/>
          </a:xfrm>
        </p:spPr>
      </p:pic>
    </p:spTree>
    <p:extLst>
      <p:ext uri="{BB962C8B-B14F-4D97-AF65-F5344CB8AC3E}">
        <p14:creationId xmlns:p14="http://schemas.microsoft.com/office/powerpoint/2010/main" val="106796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{EC63304E-DBAB-4B72-8855-4321F18F78B3}tf78829772_win32</Template>
  <TotalTime>1444</TotalTime>
  <Words>216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Garamond</vt:lpstr>
      <vt:lpstr>Sagona Book</vt:lpstr>
      <vt:lpstr>Sagona ExtraLight</vt:lpstr>
      <vt:lpstr>Slack-Lato</vt:lpstr>
      <vt:lpstr>SavonVTI</vt:lpstr>
      <vt:lpstr>Politics and Polls: 2016 v. 2020</vt:lpstr>
      <vt:lpstr>Group Members </vt:lpstr>
      <vt:lpstr>Background: 2016 General Election v 2020 General Election</vt:lpstr>
      <vt:lpstr>“E” - Extract</vt:lpstr>
      <vt:lpstr>“T” - Transform</vt:lpstr>
      <vt:lpstr>“L” - Load</vt:lpstr>
      <vt:lpstr>Data Analysis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Polls: 2016 v. 2020</dc:title>
  <dc:creator>mntaymuree@yahoo.com</dc:creator>
  <cp:lastModifiedBy>mntaymuree@yahoo.com</cp:lastModifiedBy>
  <cp:revision>7</cp:revision>
  <dcterms:created xsi:type="dcterms:W3CDTF">2020-11-12T23:23:27Z</dcterms:created>
  <dcterms:modified xsi:type="dcterms:W3CDTF">2020-11-13T23:28:03Z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