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25.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256" r:id="rId2"/>
    <p:sldId id="272" r:id="rId3"/>
    <p:sldId id="273" r:id="rId4"/>
    <p:sldId id="277" r:id="rId5"/>
    <p:sldId id="278" r:id="rId6"/>
    <p:sldId id="293" r:id="rId7"/>
    <p:sldId id="279" r:id="rId8"/>
    <p:sldId id="281" r:id="rId9"/>
    <p:sldId id="282" r:id="rId10"/>
    <p:sldId id="284" r:id="rId11"/>
    <p:sldId id="285" r:id="rId12"/>
    <p:sldId id="287" r:id="rId13"/>
    <p:sldId id="291" r:id="rId14"/>
    <p:sldId id="289" r:id="rId15"/>
    <p:sldId id="288" r:id="rId16"/>
    <p:sldId id="267" r:id="rId17"/>
    <p:sldId id="275" r:id="rId18"/>
    <p:sldId id="274" r:id="rId19"/>
    <p:sldId id="295" r:id="rId20"/>
    <p:sldId id="294" r:id="rId21"/>
    <p:sldId id="270" r:id="rId22"/>
    <p:sldId id="286" r:id="rId23"/>
    <p:sldId id="290"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9" d="100"/>
          <a:sy n="89" d="100"/>
        </p:scale>
        <p:origin x="846" y="-528"/>
      </p:cViewPr>
      <p:guideLst/>
    </p:cSldViewPr>
  </p:slid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E7D832C-1D96-4FD9-86B2-86F3B25FBD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E922F8B-FB81-44A2-A105-54ABF7ACCC1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4B74FDB-6B21-41D1-9E0C-860DCB279B74}" type="datetimeFigureOut">
              <a:rPr lang="zh-CN" altLang="en-US" smtClean="0"/>
              <a:t>2019/8/24</a:t>
            </a:fld>
            <a:endParaRPr lang="zh-CN" altLang="en-US"/>
          </a:p>
        </p:txBody>
      </p:sp>
      <p:sp>
        <p:nvSpPr>
          <p:cNvPr id="4" name="页脚占位符 3">
            <a:extLst>
              <a:ext uri="{FF2B5EF4-FFF2-40B4-BE49-F238E27FC236}">
                <a16:creationId xmlns:a16="http://schemas.microsoft.com/office/drawing/2014/main" id="{B24B216D-6793-4F49-9508-DBFA6178546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A8F985A8-8694-47D7-9628-4C5F067C5C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FB8C4E-B110-4AEC-A143-1211E722E2FE}" type="slidenum">
              <a:rPr lang="zh-CN" altLang="en-US" smtClean="0"/>
              <a:t>‹#›</a:t>
            </a:fld>
            <a:endParaRPr lang="zh-CN" altLang="en-US"/>
          </a:p>
        </p:txBody>
      </p:sp>
    </p:spTree>
    <p:extLst>
      <p:ext uri="{BB962C8B-B14F-4D97-AF65-F5344CB8AC3E}">
        <p14:creationId xmlns:p14="http://schemas.microsoft.com/office/powerpoint/2010/main" val="6066851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07A246-CD69-45B5-85D7-3E06CD93E137}" type="datetimeFigureOut">
              <a:rPr lang="zh-CN" altLang="en-US" smtClean="0"/>
              <a:t>2019/8/24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46731B-E08B-42DB-8292-2B6DEBD650E3}" type="slidenum">
              <a:rPr lang="zh-CN" altLang="en-US" smtClean="0"/>
              <a:t>‹#›</a:t>
            </a:fld>
            <a:endParaRPr lang="zh-CN" altLang="en-US"/>
          </a:p>
        </p:txBody>
      </p:sp>
    </p:spTree>
    <p:extLst>
      <p:ext uri="{BB962C8B-B14F-4D97-AF65-F5344CB8AC3E}">
        <p14:creationId xmlns:p14="http://schemas.microsoft.com/office/powerpoint/2010/main" val="1493056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746731B-E08B-42DB-8292-2B6DEBD650E3}" type="slidenum">
              <a:rPr lang="zh-CN" altLang="en-US" smtClean="0"/>
              <a:t>8</a:t>
            </a:fld>
            <a:endParaRPr lang="zh-CN" altLang="en-US"/>
          </a:p>
        </p:txBody>
      </p:sp>
    </p:spTree>
    <p:extLst>
      <p:ext uri="{BB962C8B-B14F-4D97-AF65-F5344CB8AC3E}">
        <p14:creationId xmlns:p14="http://schemas.microsoft.com/office/powerpoint/2010/main" val="2148245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746731B-E08B-42DB-8292-2B6DEBD650E3}" type="slidenum">
              <a:rPr lang="zh-CN" altLang="en-US" smtClean="0"/>
              <a:t>9</a:t>
            </a:fld>
            <a:endParaRPr lang="zh-CN" altLang="en-US"/>
          </a:p>
        </p:txBody>
      </p:sp>
    </p:spTree>
    <p:extLst>
      <p:ext uri="{BB962C8B-B14F-4D97-AF65-F5344CB8AC3E}">
        <p14:creationId xmlns:p14="http://schemas.microsoft.com/office/powerpoint/2010/main" val="132006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85C815D4-CE6E-400E-B636-05170132E461}" type="datetimeFigureOut">
              <a:rPr lang="zh-CN" altLang="en-US" smtClean="0"/>
              <a:t>2019/8/24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A98D53B-9795-4343-9573-51BE53AB63C7}" type="slidenum">
              <a:rPr lang="zh-CN" altLang="en-US" smtClean="0"/>
              <a:t>‹#›</a:t>
            </a:fld>
            <a:endParaRPr lang="zh-CN" altLang="en-US"/>
          </a:p>
        </p:txBody>
      </p:sp>
    </p:spTree>
    <p:extLst>
      <p:ext uri="{BB962C8B-B14F-4D97-AF65-F5344CB8AC3E}">
        <p14:creationId xmlns:p14="http://schemas.microsoft.com/office/powerpoint/2010/main" val="912423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5C815D4-CE6E-400E-B636-05170132E461}" type="datetimeFigureOut">
              <a:rPr lang="zh-CN" altLang="en-US" smtClean="0"/>
              <a:t>2019/8/24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A98D53B-9795-4343-9573-51BE53AB63C7}" type="slidenum">
              <a:rPr lang="zh-CN" altLang="en-US" smtClean="0"/>
              <a:t>‹#›</a:t>
            </a:fld>
            <a:endParaRPr lang="zh-CN" altLang="en-US"/>
          </a:p>
        </p:txBody>
      </p:sp>
    </p:spTree>
    <p:extLst>
      <p:ext uri="{BB962C8B-B14F-4D97-AF65-F5344CB8AC3E}">
        <p14:creationId xmlns:p14="http://schemas.microsoft.com/office/powerpoint/2010/main" val="740050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5C815D4-CE6E-400E-B636-05170132E461}" type="datetimeFigureOut">
              <a:rPr lang="zh-CN" altLang="en-US" smtClean="0"/>
              <a:t>2019/8/24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A98D53B-9795-4343-9573-51BE53AB63C7}" type="slidenum">
              <a:rPr lang="zh-CN" altLang="en-US" smtClean="0"/>
              <a:t>‹#›</a:t>
            </a:fld>
            <a:endParaRPr lang="zh-CN" altLang="en-US"/>
          </a:p>
        </p:txBody>
      </p:sp>
    </p:spTree>
    <p:extLst>
      <p:ext uri="{BB962C8B-B14F-4D97-AF65-F5344CB8AC3E}">
        <p14:creationId xmlns:p14="http://schemas.microsoft.com/office/powerpoint/2010/main" val="845300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5C815D4-CE6E-400E-B636-05170132E461}" type="datetimeFigureOut">
              <a:rPr lang="zh-CN" altLang="en-US" smtClean="0"/>
              <a:t>2019/8/24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A98D53B-9795-4343-9573-51BE53AB63C7}" type="slidenum">
              <a:rPr lang="zh-CN" altLang="en-US" smtClean="0"/>
              <a:t>‹#›</a:t>
            </a:fld>
            <a:endParaRPr lang="zh-CN" altLang="en-US"/>
          </a:p>
        </p:txBody>
      </p:sp>
    </p:spTree>
    <p:extLst>
      <p:ext uri="{BB962C8B-B14F-4D97-AF65-F5344CB8AC3E}">
        <p14:creationId xmlns:p14="http://schemas.microsoft.com/office/powerpoint/2010/main" val="3467519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85C815D4-CE6E-400E-B636-05170132E461}" type="datetimeFigureOut">
              <a:rPr lang="zh-CN" altLang="en-US" smtClean="0"/>
              <a:t>2019/8/24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A98D53B-9795-4343-9573-51BE53AB63C7}" type="slidenum">
              <a:rPr lang="zh-CN" altLang="en-US" smtClean="0"/>
              <a:t>‹#›</a:t>
            </a:fld>
            <a:endParaRPr lang="zh-CN" altLang="en-US"/>
          </a:p>
        </p:txBody>
      </p:sp>
    </p:spTree>
    <p:extLst>
      <p:ext uri="{BB962C8B-B14F-4D97-AF65-F5344CB8AC3E}">
        <p14:creationId xmlns:p14="http://schemas.microsoft.com/office/powerpoint/2010/main" val="515942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5C815D4-CE6E-400E-B636-05170132E461}" type="datetimeFigureOut">
              <a:rPr lang="zh-CN" altLang="en-US" smtClean="0"/>
              <a:t>2019/8/24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A98D53B-9795-4343-9573-51BE53AB63C7}" type="slidenum">
              <a:rPr lang="zh-CN" altLang="en-US" smtClean="0"/>
              <a:t>‹#›</a:t>
            </a:fld>
            <a:endParaRPr lang="zh-CN" altLang="en-US"/>
          </a:p>
        </p:txBody>
      </p:sp>
    </p:spTree>
    <p:extLst>
      <p:ext uri="{BB962C8B-B14F-4D97-AF65-F5344CB8AC3E}">
        <p14:creationId xmlns:p14="http://schemas.microsoft.com/office/powerpoint/2010/main" val="1681214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5C815D4-CE6E-400E-B636-05170132E461}" type="datetimeFigureOut">
              <a:rPr lang="zh-CN" altLang="en-US" smtClean="0"/>
              <a:t>2019/8/24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A98D53B-9795-4343-9573-51BE53AB63C7}" type="slidenum">
              <a:rPr lang="zh-CN" altLang="en-US" smtClean="0"/>
              <a:t>‹#›</a:t>
            </a:fld>
            <a:endParaRPr lang="zh-CN" altLang="en-US"/>
          </a:p>
        </p:txBody>
      </p:sp>
    </p:spTree>
    <p:extLst>
      <p:ext uri="{BB962C8B-B14F-4D97-AF65-F5344CB8AC3E}">
        <p14:creationId xmlns:p14="http://schemas.microsoft.com/office/powerpoint/2010/main" val="276418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5C815D4-CE6E-400E-B636-05170132E461}" type="datetimeFigureOut">
              <a:rPr lang="zh-CN" altLang="en-US" smtClean="0"/>
              <a:t>2019/8/24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A98D53B-9795-4343-9573-51BE53AB63C7}" type="slidenum">
              <a:rPr lang="zh-CN" altLang="en-US" smtClean="0"/>
              <a:t>‹#›</a:t>
            </a:fld>
            <a:endParaRPr lang="zh-CN" altLang="en-US"/>
          </a:p>
        </p:txBody>
      </p:sp>
    </p:spTree>
    <p:extLst>
      <p:ext uri="{BB962C8B-B14F-4D97-AF65-F5344CB8AC3E}">
        <p14:creationId xmlns:p14="http://schemas.microsoft.com/office/powerpoint/2010/main" val="3459362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C815D4-CE6E-400E-B636-05170132E461}" type="datetimeFigureOut">
              <a:rPr lang="zh-CN" altLang="en-US" smtClean="0"/>
              <a:t>2019/8/24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A98D53B-9795-4343-9573-51BE53AB63C7}" type="slidenum">
              <a:rPr lang="zh-CN" altLang="en-US" smtClean="0"/>
              <a:t>‹#›</a:t>
            </a:fld>
            <a:endParaRPr lang="zh-CN" altLang="en-US"/>
          </a:p>
        </p:txBody>
      </p:sp>
      <p:sp>
        <p:nvSpPr>
          <p:cNvPr id="5" name="円/楕円 13">
            <a:extLst>
              <a:ext uri="{FF2B5EF4-FFF2-40B4-BE49-F238E27FC236}">
                <a16:creationId xmlns:a16="http://schemas.microsoft.com/office/drawing/2014/main" id="{27CA28BA-E2B4-4453-9EB8-90F245ED652E}"/>
              </a:ext>
            </a:extLst>
          </p:cNvPr>
          <p:cNvSpPr/>
          <p:nvPr userDrawn="1"/>
        </p:nvSpPr>
        <p:spPr>
          <a:xfrm>
            <a:off x="7844202" y="6228092"/>
            <a:ext cx="533450" cy="711266"/>
          </a:xfrm>
          <a:prstGeom prst="ellipse">
            <a:avLst/>
          </a:prstGeom>
          <a:solidFill>
            <a:srgbClr val="B143DD"/>
          </a:soli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1224565" eaLnBrk="1" fontAlgn="auto" latinLnBrk="0" hangingPunct="1">
              <a:lnSpc>
                <a:spcPct val="100000"/>
              </a:lnSpc>
              <a:spcBef>
                <a:spcPts val="0"/>
              </a:spcBef>
              <a:spcAft>
                <a:spcPts val="0"/>
              </a:spcAft>
              <a:buClrTx/>
              <a:buSzTx/>
              <a:buFontTx/>
              <a:buNone/>
              <a:tabLst/>
              <a:defRPr/>
            </a:pPr>
            <a:endParaRPr kumimoji="1" lang="ja-JP" altLang="en-US" sz="2400" b="0" i="0" u="none" strike="noStrike" kern="0" cap="none" spc="0" normalizeH="0" baseline="0" noProof="0">
              <a:ln>
                <a:noFill/>
              </a:ln>
              <a:solidFill>
                <a:prstClr val="white"/>
              </a:solidFill>
              <a:effectLst/>
              <a:uLnTx/>
              <a:uFillTx/>
              <a:latin typeface="Open Sans"/>
              <a:cs typeface="+mn-cs"/>
            </a:endParaRPr>
          </a:p>
        </p:txBody>
      </p:sp>
      <p:sp>
        <p:nvSpPr>
          <p:cNvPr id="6" name="円/楕円 11">
            <a:extLst>
              <a:ext uri="{FF2B5EF4-FFF2-40B4-BE49-F238E27FC236}">
                <a16:creationId xmlns:a16="http://schemas.microsoft.com/office/drawing/2014/main" id="{0ADF007C-9F9E-427C-8797-3A0CFE9ED6BF}"/>
              </a:ext>
            </a:extLst>
          </p:cNvPr>
          <p:cNvSpPr/>
          <p:nvPr userDrawn="1"/>
        </p:nvSpPr>
        <p:spPr>
          <a:xfrm>
            <a:off x="8036235" y="5772870"/>
            <a:ext cx="341417" cy="455222"/>
          </a:xfrm>
          <a:prstGeom prst="ellipse">
            <a:avLst/>
          </a:prstGeom>
          <a:solidFill>
            <a:srgbClr val="00ACE2"/>
          </a:soli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1224565" eaLnBrk="1" fontAlgn="auto" latinLnBrk="0" hangingPunct="1">
              <a:lnSpc>
                <a:spcPct val="100000"/>
              </a:lnSpc>
              <a:spcBef>
                <a:spcPts val="0"/>
              </a:spcBef>
              <a:spcAft>
                <a:spcPts val="0"/>
              </a:spcAft>
              <a:buClrTx/>
              <a:buSzTx/>
              <a:buFontTx/>
              <a:buNone/>
              <a:tabLst/>
              <a:defRPr/>
            </a:pPr>
            <a:endParaRPr kumimoji="1" lang="ja-JP" altLang="en-US" sz="2400" b="0" i="0" u="none" strike="noStrike" kern="0" cap="none" spc="0" normalizeH="0" baseline="0" noProof="0">
              <a:ln>
                <a:noFill/>
              </a:ln>
              <a:solidFill>
                <a:prstClr val="white"/>
              </a:solidFill>
              <a:effectLst/>
              <a:uLnTx/>
              <a:uFillTx/>
              <a:latin typeface="Open Sans"/>
              <a:cs typeface="+mn-cs"/>
            </a:endParaRPr>
          </a:p>
        </p:txBody>
      </p:sp>
      <p:sp>
        <p:nvSpPr>
          <p:cNvPr id="7" name="円/楕円 3">
            <a:extLst>
              <a:ext uri="{FF2B5EF4-FFF2-40B4-BE49-F238E27FC236}">
                <a16:creationId xmlns:a16="http://schemas.microsoft.com/office/drawing/2014/main" id="{3BF9554E-A4E6-474E-995D-299F3624D12F}"/>
              </a:ext>
            </a:extLst>
          </p:cNvPr>
          <p:cNvSpPr/>
          <p:nvPr userDrawn="1"/>
        </p:nvSpPr>
        <p:spPr>
          <a:xfrm>
            <a:off x="8392477" y="5826465"/>
            <a:ext cx="751523" cy="1002030"/>
          </a:xfrm>
          <a:prstGeom prst="ellipse">
            <a:avLst/>
          </a:prstGeom>
          <a:solidFill>
            <a:srgbClr val="FD497C"/>
          </a:soli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1224565" eaLnBrk="1" fontAlgn="auto" latinLnBrk="0" hangingPunct="1">
              <a:lnSpc>
                <a:spcPct val="100000"/>
              </a:lnSpc>
              <a:spcBef>
                <a:spcPts val="0"/>
              </a:spcBef>
              <a:spcAft>
                <a:spcPts val="0"/>
              </a:spcAft>
              <a:buClrTx/>
              <a:buSzTx/>
              <a:buFontTx/>
              <a:buNone/>
              <a:tabLst/>
              <a:defRPr/>
            </a:pPr>
            <a:endParaRPr kumimoji="1" lang="ja-JP" altLang="en-US" sz="2400" b="0" i="0" u="none" strike="noStrike" kern="0" cap="none" spc="0" normalizeH="0" baseline="0" noProof="0">
              <a:ln>
                <a:noFill/>
              </a:ln>
              <a:solidFill>
                <a:prstClr val="white"/>
              </a:solidFill>
              <a:effectLst/>
              <a:uLnTx/>
              <a:uFillTx/>
              <a:latin typeface="Open Sans"/>
              <a:cs typeface="+mn-cs"/>
            </a:endParaRPr>
          </a:p>
        </p:txBody>
      </p:sp>
    </p:spTree>
    <p:extLst>
      <p:ext uri="{BB962C8B-B14F-4D97-AF65-F5344CB8AC3E}">
        <p14:creationId xmlns:p14="http://schemas.microsoft.com/office/powerpoint/2010/main" val="4284991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85C815D4-CE6E-400E-B636-05170132E461}" type="datetimeFigureOut">
              <a:rPr lang="zh-CN" altLang="en-US" smtClean="0"/>
              <a:t>2019/8/24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A98D53B-9795-4343-9573-51BE53AB63C7}" type="slidenum">
              <a:rPr lang="zh-CN" altLang="en-US" smtClean="0"/>
              <a:t>‹#›</a:t>
            </a:fld>
            <a:endParaRPr lang="zh-CN" altLang="en-US"/>
          </a:p>
        </p:txBody>
      </p:sp>
    </p:spTree>
    <p:extLst>
      <p:ext uri="{BB962C8B-B14F-4D97-AF65-F5344CB8AC3E}">
        <p14:creationId xmlns:p14="http://schemas.microsoft.com/office/powerpoint/2010/main" val="185504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85C815D4-CE6E-400E-B636-05170132E461}" type="datetimeFigureOut">
              <a:rPr lang="zh-CN" altLang="en-US" smtClean="0"/>
              <a:t>2019/8/24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A98D53B-9795-4343-9573-51BE53AB63C7}" type="slidenum">
              <a:rPr lang="zh-CN" altLang="en-US" smtClean="0"/>
              <a:t>‹#›</a:t>
            </a:fld>
            <a:endParaRPr lang="zh-CN" altLang="en-US"/>
          </a:p>
        </p:txBody>
      </p:sp>
    </p:spTree>
    <p:extLst>
      <p:ext uri="{BB962C8B-B14F-4D97-AF65-F5344CB8AC3E}">
        <p14:creationId xmlns:p14="http://schemas.microsoft.com/office/powerpoint/2010/main" val="1584985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C815D4-CE6E-400E-B636-05170132E461}" type="datetimeFigureOut">
              <a:rPr lang="zh-CN" altLang="en-US" smtClean="0"/>
              <a:t>2019/8/24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98D53B-9795-4343-9573-51BE53AB63C7}" type="slidenum">
              <a:rPr lang="zh-CN" altLang="en-US" smtClean="0"/>
              <a:t>‹#›</a:t>
            </a:fld>
            <a:endParaRPr lang="zh-CN" altLang="en-US"/>
          </a:p>
        </p:txBody>
      </p:sp>
    </p:spTree>
    <p:extLst>
      <p:ext uri="{BB962C8B-B14F-4D97-AF65-F5344CB8AC3E}">
        <p14:creationId xmlns:p14="http://schemas.microsoft.com/office/powerpoint/2010/main" val="29627450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テキスト プレースホルダー 6">
            <a:extLst>
              <a:ext uri="{FF2B5EF4-FFF2-40B4-BE49-F238E27FC236}">
                <a16:creationId xmlns:a16="http://schemas.microsoft.com/office/drawing/2014/main" id="{10933974-1FAA-4FFD-9EA5-1164451BEE92}"/>
              </a:ext>
            </a:extLst>
          </p:cNvPr>
          <p:cNvSpPr txBox="1">
            <a:spLocks/>
          </p:cNvSpPr>
          <p:nvPr/>
        </p:nvSpPr>
        <p:spPr>
          <a:xfrm>
            <a:off x="991893" y="3084482"/>
            <a:ext cx="7385759" cy="533450"/>
          </a:xfrm>
          <a:prstGeom prst="rect">
            <a:avLst/>
          </a:prstGeom>
        </p:spPr>
        <p:txBody>
          <a:bodyPr vert="horz" lIns="122456" tIns="61229" rIns="122456" bIns="61229" rtlCol="0"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4000" kern="1200" baseline="0">
                <a:solidFill>
                  <a:schemeClr val="tx2"/>
                </a:solidFill>
                <a:latin typeface="Route 159 UltraLight"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defTabSz="1224565">
              <a:spcBef>
                <a:spcPts val="900"/>
              </a:spcBef>
              <a:defRPr/>
            </a:pPr>
            <a:r>
              <a:rPr lang="en-US" altLang="zh-CN" dirty="0">
                <a:solidFill>
                  <a:srgbClr val="545454"/>
                </a:solidFill>
                <a:latin typeface="Times New Roman" panose="02020603050405020304" pitchFamily="18" charset="0"/>
                <a:ea typeface="黑体" panose="02010609060101010101" pitchFamily="49" charset="-122"/>
                <a:cs typeface="Times New Roman" panose="02020603050405020304" pitchFamily="18" charset="0"/>
              </a:rPr>
              <a:t>-</a:t>
            </a:r>
            <a:r>
              <a:rPr lang="en-US" altLang="ja-JP" dirty="0">
                <a:solidFill>
                  <a:srgbClr val="545454"/>
                </a:solidFill>
                <a:latin typeface="Times New Roman" panose="02020603050405020304" pitchFamily="18" charset="0"/>
                <a:ea typeface="黑体" panose="02010609060101010101" pitchFamily="49" charset="-122"/>
                <a:cs typeface="Times New Roman" panose="02020603050405020304" pitchFamily="18" charset="0"/>
              </a:rPr>
              <a:t>T</a:t>
            </a:r>
            <a:r>
              <a:rPr lang="en-US" altLang="zh-CN" dirty="0">
                <a:solidFill>
                  <a:srgbClr val="545454"/>
                </a:solidFill>
                <a:latin typeface="Times New Roman" panose="02020603050405020304" pitchFamily="18" charset="0"/>
                <a:ea typeface="黑体" panose="02010609060101010101" pitchFamily="49" charset="-122"/>
                <a:cs typeface="Times New Roman" panose="02020603050405020304" pitchFamily="18" charset="0"/>
              </a:rPr>
              <a:t>owards Automated Semi-</a:t>
            </a:r>
            <a:r>
              <a:rPr lang="en-US" altLang="zh-CN" dirty="0" err="1">
                <a:solidFill>
                  <a:srgbClr val="545454"/>
                </a:solidFill>
                <a:latin typeface="Times New Roman" panose="02020603050405020304" pitchFamily="18" charset="0"/>
                <a:ea typeface="黑体" panose="02010609060101010101" pitchFamily="49" charset="-122"/>
                <a:cs typeface="Times New Roman" panose="02020603050405020304" pitchFamily="18" charset="0"/>
              </a:rPr>
              <a:t>Supervised</a:t>
            </a:r>
            <a:r>
              <a:rPr lang="en-US" altLang="zh-CN" dirty="0">
                <a:solidFill>
                  <a:srgbClr val="545454"/>
                </a:solidFill>
                <a:latin typeface="Times New Roman" panose="02020603050405020304" pitchFamily="18" charset="0"/>
                <a:ea typeface="黑体" panose="02010609060101010101" pitchFamily="49" charset="-122"/>
                <a:cs typeface="Times New Roman" panose="02020603050405020304" pitchFamily="18" charset="0"/>
              </a:rPr>
              <a:t> learning-</a:t>
            </a:r>
            <a:endParaRPr lang="ja-JP" altLang="en-US" dirty="0">
              <a:solidFill>
                <a:srgbClr val="545454"/>
              </a:solidFill>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3" name="グループ化 5">
            <a:extLst>
              <a:ext uri="{FF2B5EF4-FFF2-40B4-BE49-F238E27FC236}">
                <a16:creationId xmlns:a16="http://schemas.microsoft.com/office/drawing/2014/main" id="{CBD7C458-E47D-4654-AF55-2A23EE7D9AC3}"/>
              </a:ext>
            </a:extLst>
          </p:cNvPr>
          <p:cNvGrpSpPr/>
          <p:nvPr/>
        </p:nvGrpSpPr>
        <p:grpSpPr>
          <a:xfrm>
            <a:off x="4163947" y="4554539"/>
            <a:ext cx="816104" cy="141395"/>
            <a:chOff x="8595214" y="6592642"/>
            <a:chExt cx="1088138" cy="188527"/>
          </a:xfrm>
        </p:grpSpPr>
        <p:sp>
          <p:nvSpPr>
            <p:cNvPr id="14" name="円/楕円 23">
              <a:extLst>
                <a:ext uri="{FF2B5EF4-FFF2-40B4-BE49-F238E27FC236}">
                  <a16:creationId xmlns:a16="http://schemas.microsoft.com/office/drawing/2014/main" id="{80E650FA-B186-4443-9600-5CACAFB6AA22}"/>
                </a:ext>
              </a:extLst>
            </p:cNvPr>
            <p:cNvSpPr/>
            <p:nvPr userDrawn="1"/>
          </p:nvSpPr>
          <p:spPr>
            <a:xfrm>
              <a:off x="9048943" y="6592642"/>
              <a:ext cx="188527" cy="188527"/>
            </a:xfrm>
            <a:prstGeom prst="ellipse">
              <a:avLst/>
            </a:prstGeom>
            <a:solidFill>
              <a:srgbClr val="545454"/>
            </a:soli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1224565">
                <a:defRPr/>
              </a:pPr>
              <a:endParaRPr kumimoji="1" lang="ja-JP" altLang="en-US" sz="2400" kern="0">
                <a:solidFill>
                  <a:prstClr val="white"/>
                </a:solidFill>
                <a:latin typeface="Open Sans"/>
              </a:endParaRPr>
            </a:p>
          </p:txBody>
        </p:sp>
        <p:sp>
          <p:nvSpPr>
            <p:cNvPr id="15" name="円/楕円 24">
              <a:extLst>
                <a:ext uri="{FF2B5EF4-FFF2-40B4-BE49-F238E27FC236}">
                  <a16:creationId xmlns:a16="http://schemas.microsoft.com/office/drawing/2014/main" id="{62BBB25D-7F3D-4305-ACC1-EFBC806C52C8}"/>
                </a:ext>
              </a:extLst>
            </p:cNvPr>
            <p:cNvSpPr/>
            <p:nvPr userDrawn="1"/>
          </p:nvSpPr>
          <p:spPr>
            <a:xfrm>
              <a:off x="8595214" y="6592642"/>
              <a:ext cx="188527" cy="188527"/>
            </a:xfrm>
            <a:prstGeom prst="ellipse">
              <a:avLst/>
            </a:prstGeom>
            <a:solidFill>
              <a:srgbClr val="545454"/>
            </a:soli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1224565">
                <a:defRPr/>
              </a:pPr>
              <a:endParaRPr kumimoji="1" lang="ja-JP" altLang="en-US" sz="2400" kern="0">
                <a:solidFill>
                  <a:prstClr val="white"/>
                </a:solidFill>
                <a:latin typeface="Open Sans"/>
              </a:endParaRPr>
            </a:p>
          </p:txBody>
        </p:sp>
        <p:sp>
          <p:nvSpPr>
            <p:cNvPr id="16" name="円/楕円 25">
              <a:extLst>
                <a:ext uri="{FF2B5EF4-FFF2-40B4-BE49-F238E27FC236}">
                  <a16:creationId xmlns:a16="http://schemas.microsoft.com/office/drawing/2014/main" id="{28853969-733F-4EA8-92FD-925416B1EEA6}"/>
                </a:ext>
              </a:extLst>
            </p:cNvPr>
            <p:cNvSpPr/>
            <p:nvPr userDrawn="1"/>
          </p:nvSpPr>
          <p:spPr>
            <a:xfrm>
              <a:off x="9494825" y="6592642"/>
              <a:ext cx="188527" cy="188527"/>
            </a:xfrm>
            <a:prstGeom prst="ellipse">
              <a:avLst/>
            </a:prstGeom>
            <a:solidFill>
              <a:srgbClr val="545454"/>
            </a:soli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1224565">
                <a:defRPr/>
              </a:pPr>
              <a:endParaRPr kumimoji="1" lang="ja-JP" altLang="en-US" sz="2400" kern="0">
                <a:solidFill>
                  <a:prstClr val="white"/>
                </a:solidFill>
                <a:latin typeface="Open Sans"/>
              </a:endParaRPr>
            </a:p>
          </p:txBody>
        </p:sp>
      </p:grpSp>
      <p:sp>
        <p:nvSpPr>
          <p:cNvPr id="17" name="円/楕円 3">
            <a:extLst>
              <a:ext uri="{FF2B5EF4-FFF2-40B4-BE49-F238E27FC236}">
                <a16:creationId xmlns:a16="http://schemas.microsoft.com/office/drawing/2014/main" id="{B97DAA3D-F151-411B-8381-4F96AF79F9AE}"/>
              </a:ext>
            </a:extLst>
          </p:cNvPr>
          <p:cNvSpPr/>
          <p:nvPr/>
        </p:nvSpPr>
        <p:spPr>
          <a:xfrm>
            <a:off x="2973741" y="1122616"/>
            <a:ext cx="493445" cy="493445"/>
          </a:xfrm>
          <a:prstGeom prst="ellipse">
            <a:avLst/>
          </a:prstGeom>
          <a:solidFill>
            <a:srgbClr val="FD497C"/>
          </a:soli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1224565">
              <a:defRPr/>
            </a:pPr>
            <a:endParaRPr kumimoji="1" lang="ja-JP" altLang="en-US" sz="2400" kern="0">
              <a:solidFill>
                <a:prstClr val="white"/>
              </a:solidFill>
              <a:latin typeface="Open Sans"/>
            </a:endParaRPr>
          </a:p>
        </p:txBody>
      </p:sp>
      <p:sp>
        <p:nvSpPr>
          <p:cNvPr id="18" name="円/楕円 11">
            <a:extLst>
              <a:ext uri="{FF2B5EF4-FFF2-40B4-BE49-F238E27FC236}">
                <a16:creationId xmlns:a16="http://schemas.microsoft.com/office/drawing/2014/main" id="{3E026FF0-8C2C-421E-92B2-EBA7D6090400}"/>
              </a:ext>
            </a:extLst>
          </p:cNvPr>
          <p:cNvSpPr/>
          <p:nvPr/>
        </p:nvSpPr>
        <p:spPr>
          <a:xfrm>
            <a:off x="3809690" y="1122616"/>
            <a:ext cx="493445" cy="493445"/>
          </a:xfrm>
          <a:prstGeom prst="ellipse">
            <a:avLst/>
          </a:prstGeom>
          <a:solidFill>
            <a:srgbClr val="00ACE2"/>
          </a:soli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1224565">
              <a:defRPr/>
            </a:pPr>
            <a:endParaRPr kumimoji="1" lang="ja-JP" altLang="en-US" sz="2400" kern="0">
              <a:solidFill>
                <a:prstClr val="white"/>
              </a:solidFill>
              <a:latin typeface="Open Sans"/>
            </a:endParaRPr>
          </a:p>
        </p:txBody>
      </p:sp>
      <p:sp>
        <p:nvSpPr>
          <p:cNvPr id="19" name="円/楕円 12">
            <a:extLst>
              <a:ext uri="{FF2B5EF4-FFF2-40B4-BE49-F238E27FC236}">
                <a16:creationId xmlns:a16="http://schemas.microsoft.com/office/drawing/2014/main" id="{2ECE2C71-C52B-425D-AAE6-70F4DFE9A3A7}"/>
              </a:ext>
            </a:extLst>
          </p:cNvPr>
          <p:cNvSpPr/>
          <p:nvPr/>
        </p:nvSpPr>
        <p:spPr>
          <a:xfrm>
            <a:off x="4645639" y="1122616"/>
            <a:ext cx="493445" cy="493445"/>
          </a:xfrm>
          <a:prstGeom prst="ellipse">
            <a:avLst/>
          </a:prstGeom>
          <a:solidFill>
            <a:srgbClr val="87C32F"/>
          </a:soli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1224565">
              <a:defRPr/>
            </a:pPr>
            <a:endParaRPr kumimoji="1" lang="ja-JP" altLang="en-US" sz="2400" kern="0">
              <a:solidFill>
                <a:prstClr val="white"/>
              </a:solidFill>
              <a:latin typeface="Open Sans"/>
            </a:endParaRPr>
          </a:p>
        </p:txBody>
      </p:sp>
      <p:sp>
        <p:nvSpPr>
          <p:cNvPr id="20" name="円/楕円 13">
            <a:extLst>
              <a:ext uri="{FF2B5EF4-FFF2-40B4-BE49-F238E27FC236}">
                <a16:creationId xmlns:a16="http://schemas.microsoft.com/office/drawing/2014/main" id="{87C65F26-9EB4-4025-97B8-66F23F9B291B}"/>
              </a:ext>
            </a:extLst>
          </p:cNvPr>
          <p:cNvSpPr/>
          <p:nvPr/>
        </p:nvSpPr>
        <p:spPr>
          <a:xfrm>
            <a:off x="5481588" y="1122616"/>
            <a:ext cx="493445" cy="493445"/>
          </a:xfrm>
          <a:prstGeom prst="ellipse">
            <a:avLst/>
          </a:prstGeom>
          <a:solidFill>
            <a:srgbClr val="B143DD"/>
          </a:soli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1224565">
              <a:defRPr/>
            </a:pPr>
            <a:endParaRPr kumimoji="1" lang="ja-JP" altLang="en-US" sz="2400" kern="0">
              <a:solidFill>
                <a:prstClr val="white"/>
              </a:solidFill>
              <a:latin typeface="Open Sans"/>
            </a:endParaRPr>
          </a:p>
        </p:txBody>
      </p:sp>
      <p:sp>
        <p:nvSpPr>
          <p:cNvPr id="21" name="文本框 20">
            <a:extLst>
              <a:ext uri="{FF2B5EF4-FFF2-40B4-BE49-F238E27FC236}">
                <a16:creationId xmlns:a16="http://schemas.microsoft.com/office/drawing/2014/main" id="{55450EAA-7B5A-451B-A763-CED9E8AE70B2}"/>
              </a:ext>
            </a:extLst>
          </p:cNvPr>
          <p:cNvSpPr txBox="1"/>
          <p:nvPr/>
        </p:nvSpPr>
        <p:spPr>
          <a:xfrm>
            <a:off x="4234645" y="4801095"/>
            <a:ext cx="803765" cy="323165"/>
          </a:xfrm>
          <a:prstGeom prst="rect">
            <a:avLst/>
          </a:prstGeom>
          <a:noFill/>
        </p:spPr>
        <p:txBody>
          <a:bodyPr wrap="square" rtlCol="0">
            <a:spAutoFit/>
          </a:bodyPr>
          <a:lstStyle/>
          <a:p>
            <a:r>
              <a:rPr lang="zh-CN" altLang="en-US" sz="1500" dirty="0">
                <a:latin typeface="宋体" panose="02010600030101010101" pitchFamily="2" charset="-122"/>
                <a:ea typeface="宋体" panose="02010600030101010101" pitchFamily="2" charset="-122"/>
              </a:rPr>
              <a:t>蒋文君</a:t>
            </a:r>
          </a:p>
        </p:txBody>
      </p:sp>
      <p:sp>
        <p:nvSpPr>
          <p:cNvPr id="22" name="タイトル 4" hidden="1">
            <a:extLst>
              <a:ext uri="{FF2B5EF4-FFF2-40B4-BE49-F238E27FC236}">
                <a16:creationId xmlns:a16="http://schemas.microsoft.com/office/drawing/2014/main" id="{0AB9902E-2FC4-488B-A366-E58F761AE5E2}"/>
              </a:ext>
            </a:extLst>
          </p:cNvPr>
          <p:cNvSpPr txBox="1">
            <a:spLocks/>
          </p:cNvSpPr>
          <p:nvPr/>
        </p:nvSpPr>
        <p:spPr>
          <a:xfrm>
            <a:off x="840555" y="2428648"/>
            <a:ext cx="7265084" cy="741304"/>
          </a:xfrm>
          <a:prstGeom prst="rect">
            <a:avLst/>
          </a:prstGeom>
        </p:spPr>
        <p:txBody>
          <a:bodyPr vert="horz" lIns="122456" tIns="61229" rIns="122456" bIns="61229" rtlCol="0" anchor="t">
            <a:noAutofit/>
          </a:bodyPr>
          <a:lstStyle>
            <a:lvl1pPr algn="ctr" defTabSz="1632753" rtl="0" eaLnBrk="1" latinLnBrk="0" hangingPunct="1">
              <a:spcBef>
                <a:spcPct val="0"/>
              </a:spcBef>
              <a:buNone/>
              <a:defRPr kumimoji="1" sz="9600" kern="1200" baseline="0">
                <a:solidFill>
                  <a:schemeClr val="accent1"/>
                </a:solidFill>
                <a:latin typeface="Route 159 UltraLight" pitchFamily="50" charset="0"/>
                <a:ea typeface="+mj-ea"/>
                <a:cs typeface="+mj-cs"/>
              </a:defRPr>
            </a:lvl1pPr>
          </a:lstStyle>
          <a:p>
            <a:pPr defTabSz="1224565">
              <a:defRPr/>
            </a:pPr>
            <a:r>
              <a:rPr lang="en-US" altLang="ja-JP" sz="4500" dirty="0">
                <a:solidFill>
                  <a:srgbClr val="00ACE2"/>
                </a:solidFill>
              </a:rPr>
              <a:t>VEGA</a:t>
            </a:r>
            <a:endParaRPr lang="ja-JP" altLang="en-US" sz="4500" dirty="0">
              <a:solidFill>
                <a:srgbClr val="00ACE2"/>
              </a:solidFill>
            </a:endParaRPr>
          </a:p>
        </p:txBody>
      </p:sp>
      <p:sp>
        <p:nvSpPr>
          <p:cNvPr id="23" name="円/楕円 13">
            <a:extLst>
              <a:ext uri="{FF2B5EF4-FFF2-40B4-BE49-F238E27FC236}">
                <a16:creationId xmlns:a16="http://schemas.microsoft.com/office/drawing/2014/main" id="{864A3B9F-9D93-4F95-966B-850A547AF9A9}"/>
              </a:ext>
            </a:extLst>
          </p:cNvPr>
          <p:cNvSpPr/>
          <p:nvPr/>
        </p:nvSpPr>
        <p:spPr>
          <a:xfrm>
            <a:off x="7844202" y="5528319"/>
            <a:ext cx="533450" cy="533450"/>
          </a:xfrm>
          <a:prstGeom prst="ellipse">
            <a:avLst/>
          </a:prstGeom>
          <a:solidFill>
            <a:srgbClr val="B143DD"/>
          </a:soli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1224565">
              <a:defRPr/>
            </a:pPr>
            <a:endParaRPr kumimoji="1" lang="ja-JP" altLang="en-US" sz="2400" kern="0">
              <a:solidFill>
                <a:prstClr val="white"/>
              </a:solidFill>
              <a:latin typeface="Open Sans"/>
            </a:endParaRPr>
          </a:p>
        </p:txBody>
      </p:sp>
      <p:sp>
        <p:nvSpPr>
          <p:cNvPr id="24" name="円/楕円 11">
            <a:extLst>
              <a:ext uri="{FF2B5EF4-FFF2-40B4-BE49-F238E27FC236}">
                <a16:creationId xmlns:a16="http://schemas.microsoft.com/office/drawing/2014/main" id="{85AEC42C-BF4F-4F20-A25F-BE1DE92F6A60}"/>
              </a:ext>
            </a:extLst>
          </p:cNvPr>
          <p:cNvSpPr/>
          <p:nvPr/>
        </p:nvSpPr>
        <p:spPr>
          <a:xfrm>
            <a:off x="8036235" y="5186902"/>
            <a:ext cx="341417" cy="341417"/>
          </a:xfrm>
          <a:prstGeom prst="ellipse">
            <a:avLst/>
          </a:prstGeom>
          <a:solidFill>
            <a:srgbClr val="00ACE2"/>
          </a:soli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1224565">
              <a:defRPr/>
            </a:pPr>
            <a:endParaRPr kumimoji="1" lang="ja-JP" altLang="en-US" sz="2400" kern="0">
              <a:solidFill>
                <a:prstClr val="white"/>
              </a:solidFill>
              <a:latin typeface="Open Sans"/>
            </a:endParaRPr>
          </a:p>
        </p:txBody>
      </p:sp>
      <p:sp>
        <p:nvSpPr>
          <p:cNvPr id="25" name="円/楕円 3">
            <a:extLst>
              <a:ext uri="{FF2B5EF4-FFF2-40B4-BE49-F238E27FC236}">
                <a16:creationId xmlns:a16="http://schemas.microsoft.com/office/drawing/2014/main" id="{345399B6-FE5F-4AFD-8F1F-3A18ADCAD62D}"/>
              </a:ext>
            </a:extLst>
          </p:cNvPr>
          <p:cNvSpPr/>
          <p:nvPr/>
        </p:nvSpPr>
        <p:spPr>
          <a:xfrm>
            <a:off x="8392477" y="5227099"/>
            <a:ext cx="751523" cy="751523"/>
          </a:xfrm>
          <a:prstGeom prst="ellipse">
            <a:avLst/>
          </a:prstGeom>
          <a:solidFill>
            <a:srgbClr val="FD497C"/>
          </a:soli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1224565">
              <a:defRPr/>
            </a:pPr>
            <a:endParaRPr kumimoji="1" lang="ja-JP" altLang="en-US" sz="2400" kern="0">
              <a:solidFill>
                <a:prstClr val="white"/>
              </a:solidFill>
              <a:latin typeface="Open Sans"/>
            </a:endParaRPr>
          </a:p>
        </p:txBody>
      </p:sp>
      <p:sp>
        <p:nvSpPr>
          <p:cNvPr id="2" name="文本框 1">
            <a:extLst>
              <a:ext uri="{FF2B5EF4-FFF2-40B4-BE49-F238E27FC236}">
                <a16:creationId xmlns:a16="http://schemas.microsoft.com/office/drawing/2014/main" id="{B8E5ECEB-870C-48FB-B424-099E243D5D58}"/>
              </a:ext>
            </a:extLst>
          </p:cNvPr>
          <p:cNvSpPr txBox="1"/>
          <p:nvPr/>
        </p:nvSpPr>
        <p:spPr>
          <a:xfrm>
            <a:off x="3532551" y="3651757"/>
            <a:ext cx="2606742" cy="369332"/>
          </a:xfrm>
          <a:prstGeom prst="rect">
            <a:avLst/>
          </a:prstGeom>
          <a:noFill/>
        </p:spPr>
        <p:txBody>
          <a:bodyPr wrap="square" rtlCol="0">
            <a:spAutoFit/>
          </a:bodyPr>
          <a:lstStyle/>
          <a:p>
            <a:pPr algn="l"/>
            <a:r>
              <a:rPr lang="en-US" altLang="zh-CN" b="1" spc="225" dirty="0">
                <a:solidFill>
                  <a:srgbClr val="00B0F0"/>
                </a:solidFill>
                <a:latin typeface="宋体" panose="02010600030101010101" pitchFamily="2" charset="-122"/>
                <a:ea typeface="宋体" panose="02010600030101010101" pitchFamily="2" charset="-122"/>
              </a:rPr>
              <a:t>-</a:t>
            </a:r>
            <a:r>
              <a:rPr lang="zh-CN" altLang="en-US" b="1" spc="225" dirty="0">
                <a:solidFill>
                  <a:srgbClr val="00B0F0"/>
                </a:solidFill>
                <a:latin typeface="宋体" panose="02010600030101010101" pitchFamily="2" charset="-122"/>
                <a:ea typeface="宋体" panose="02010600030101010101" pitchFamily="2" charset="-122"/>
              </a:rPr>
              <a:t>自动半监督学习</a:t>
            </a:r>
            <a:r>
              <a:rPr lang="en-US" altLang="zh-CN" b="1" spc="225" dirty="0">
                <a:solidFill>
                  <a:srgbClr val="00B0F0"/>
                </a:solidFill>
                <a:latin typeface="宋体" panose="02010600030101010101" pitchFamily="2" charset="-122"/>
                <a:ea typeface="宋体" panose="02010600030101010101" pitchFamily="2" charset="-122"/>
              </a:rPr>
              <a:t>-</a:t>
            </a:r>
            <a:endParaRPr lang="zh-CN" altLang="en-US" b="1" spc="225" dirty="0">
              <a:solidFill>
                <a:srgbClr val="00B0F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03691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円/楕円 12">
            <a:extLst>
              <a:ext uri="{FF2B5EF4-FFF2-40B4-BE49-F238E27FC236}">
                <a16:creationId xmlns:a16="http://schemas.microsoft.com/office/drawing/2014/main" id="{D964AAAB-B6F9-4E75-B69A-E33BF86ABC86}"/>
              </a:ext>
            </a:extLst>
          </p:cNvPr>
          <p:cNvSpPr/>
          <p:nvPr/>
        </p:nvSpPr>
        <p:spPr>
          <a:xfrm>
            <a:off x="1036008" y="1462948"/>
            <a:ext cx="281858" cy="281858"/>
          </a:xfrm>
          <a:prstGeom prst="ellipse">
            <a:avLst/>
          </a:prstGeom>
          <a:solidFill>
            <a:srgbClr val="FD497C"/>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5" name="円/楕円 13">
            <a:extLst>
              <a:ext uri="{FF2B5EF4-FFF2-40B4-BE49-F238E27FC236}">
                <a16:creationId xmlns:a16="http://schemas.microsoft.com/office/drawing/2014/main" id="{E6B63C99-CB74-4197-8C79-4B4BA4F1BF9D}"/>
              </a:ext>
            </a:extLst>
          </p:cNvPr>
          <p:cNvSpPr/>
          <p:nvPr/>
        </p:nvSpPr>
        <p:spPr>
          <a:xfrm>
            <a:off x="35543" y="857251"/>
            <a:ext cx="669413" cy="500000"/>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solidFill>
            <a:srgbClr val="00ACE2"/>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6" name="円/楕円 17">
            <a:extLst>
              <a:ext uri="{FF2B5EF4-FFF2-40B4-BE49-F238E27FC236}">
                <a16:creationId xmlns:a16="http://schemas.microsoft.com/office/drawing/2014/main" id="{EBA6CFBF-E95F-42FE-A3F6-3504A40FBE30}"/>
              </a:ext>
            </a:extLst>
          </p:cNvPr>
          <p:cNvSpPr/>
          <p:nvPr/>
        </p:nvSpPr>
        <p:spPr>
          <a:xfrm>
            <a:off x="511178" y="1357250"/>
            <a:ext cx="387555" cy="387555"/>
          </a:xfrm>
          <a:prstGeom prst="ellipse">
            <a:avLst/>
          </a:prstGeom>
          <a:solidFill>
            <a:srgbClr val="87C32F"/>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7" name="円/楕円 18">
            <a:extLst>
              <a:ext uri="{FF2B5EF4-FFF2-40B4-BE49-F238E27FC236}">
                <a16:creationId xmlns:a16="http://schemas.microsoft.com/office/drawing/2014/main" id="{6A00E90E-877B-425E-A767-6BAD3A2C843C}"/>
              </a:ext>
            </a:extLst>
          </p:cNvPr>
          <p:cNvSpPr/>
          <p:nvPr/>
        </p:nvSpPr>
        <p:spPr>
          <a:xfrm>
            <a:off x="832085" y="878962"/>
            <a:ext cx="485781" cy="485781"/>
          </a:xfrm>
          <a:prstGeom prst="ellipse">
            <a:avLst/>
          </a:prstGeom>
          <a:solidFill>
            <a:srgbClr val="FFA513"/>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8" name="タイトル 1">
            <a:extLst>
              <a:ext uri="{FF2B5EF4-FFF2-40B4-BE49-F238E27FC236}">
                <a16:creationId xmlns:a16="http://schemas.microsoft.com/office/drawing/2014/main" id="{8BF9139F-C1AD-49AB-B840-743A55F19173}"/>
              </a:ext>
            </a:extLst>
          </p:cNvPr>
          <p:cNvSpPr txBox="1">
            <a:spLocks/>
          </p:cNvSpPr>
          <p:nvPr/>
        </p:nvSpPr>
        <p:spPr>
          <a:xfrm>
            <a:off x="1411585" y="856381"/>
            <a:ext cx="6083506" cy="557837"/>
          </a:xfrm>
          <a:prstGeom prst="rect">
            <a:avLst/>
          </a:prstGeom>
        </p:spPr>
        <p:txBody>
          <a:bodyPr vert="horz" lIns="122456" tIns="61229" rIns="122456" bIns="61229" rtlCol="0" anchor="ctr">
            <a:normAutofit/>
          </a:bodyPr>
          <a:lst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a:lstStyle>
          <a:p>
            <a:pPr defTabSz="1224565">
              <a:defRPr/>
            </a:pPr>
            <a:r>
              <a:rPr lang="zh-CN" altLang="en-US" sz="2250" b="1" dirty="0">
                <a:solidFill>
                  <a:srgbClr val="1C1C1C">
                    <a:lumMod val="75000"/>
                    <a:lumOff val="25000"/>
                  </a:srgbClr>
                </a:solidFill>
                <a:latin typeface="黑体" panose="02010609060101010101" pitchFamily="49" charset="-122"/>
                <a:ea typeface="黑体" panose="02010609060101010101" pitchFamily="49" charset="-122"/>
              </a:rPr>
              <a:t>大间隔参数筛选法</a:t>
            </a:r>
            <a:endParaRPr lang="ja-JP" altLang="en-US" sz="2250" b="1" dirty="0">
              <a:solidFill>
                <a:srgbClr val="1C1C1C">
                  <a:lumMod val="75000"/>
                  <a:lumOff val="25000"/>
                </a:srgbClr>
              </a:solidFill>
              <a:latin typeface="黑体" panose="02010609060101010101" pitchFamily="49" charset="-122"/>
              <a:ea typeface="黑体" panose="02010609060101010101" pitchFamily="49" charset="-122"/>
            </a:endParaRPr>
          </a:p>
        </p:txBody>
      </p:sp>
      <p:sp>
        <p:nvSpPr>
          <p:cNvPr id="9" name="正方形/長方形 7">
            <a:extLst>
              <a:ext uri="{FF2B5EF4-FFF2-40B4-BE49-F238E27FC236}">
                <a16:creationId xmlns:a16="http://schemas.microsoft.com/office/drawing/2014/main" id="{6F4CA20C-5943-4935-A38B-EFF9D0CFF5BC}"/>
              </a:ext>
            </a:extLst>
          </p:cNvPr>
          <p:cNvSpPr/>
          <p:nvPr/>
        </p:nvSpPr>
        <p:spPr>
          <a:xfrm>
            <a:off x="1527483" y="1379929"/>
            <a:ext cx="1471252" cy="34289"/>
          </a:xfrm>
          <a:prstGeom prst="rect">
            <a:avLst/>
          </a:prstGeom>
          <a:solidFill>
            <a:srgbClr val="00ACE2"/>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10" name="文本框 9">
            <a:extLst>
              <a:ext uri="{FF2B5EF4-FFF2-40B4-BE49-F238E27FC236}">
                <a16:creationId xmlns:a16="http://schemas.microsoft.com/office/drawing/2014/main" id="{2A135CDE-3CEB-4254-801D-8D1293610FA6}"/>
              </a:ext>
            </a:extLst>
          </p:cNvPr>
          <p:cNvSpPr txBox="1"/>
          <p:nvPr/>
        </p:nvSpPr>
        <p:spPr>
          <a:xfrm>
            <a:off x="1527483" y="1377051"/>
            <a:ext cx="3795204" cy="403957"/>
          </a:xfrm>
          <a:prstGeom prst="rect">
            <a:avLst/>
          </a:prstGeom>
          <a:noFill/>
        </p:spPr>
        <p:txBody>
          <a:bodyPr wrap="square" rtlCol="0">
            <a:spAutoFit/>
          </a:bodyPr>
          <a:lstStyle/>
          <a:p>
            <a:pPr>
              <a:lnSpc>
                <a:spcPct val="150000"/>
              </a:lnSpc>
            </a:pPr>
            <a:r>
              <a:rPr lang="en-US" altLang="zh-CN" sz="1350" dirty="0">
                <a:solidFill>
                  <a:srgbClr val="00B0F0"/>
                </a:solidFill>
              </a:rPr>
              <a:t>Large Margin Hyperparameter Selection</a:t>
            </a:r>
            <a:endParaRPr lang="zh-CN" altLang="en-US" sz="1200" dirty="0">
              <a:solidFill>
                <a:srgbClr val="00B0F0"/>
              </a:solidFill>
              <a:latin typeface="Times New Roman" panose="02020603050405020304" pitchFamily="18" charset="0"/>
            </a:endParaRPr>
          </a:p>
        </p:txBody>
      </p:sp>
      <p:pic>
        <p:nvPicPr>
          <p:cNvPr id="20" name="图片 19">
            <a:extLst>
              <a:ext uri="{FF2B5EF4-FFF2-40B4-BE49-F238E27FC236}">
                <a16:creationId xmlns:a16="http://schemas.microsoft.com/office/drawing/2014/main" id="{1C9DB587-A460-48A3-BA0A-1B7DC8C4F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910" y="2008237"/>
            <a:ext cx="7474499" cy="3445890"/>
          </a:xfrm>
          <a:prstGeom prst="rect">
            <a:avLst/>
          </a:prstGeom>
        </p:spPr>
      </p:pic>
    </p:spTree>
    <p:extLst>
      <p:ext uri="{BB962C8B-B14F-4D97-AF65-F5344CB8AC3E}">
        <p14:creationId xmlns:p14="http://schemas.microsoft.com/office/powerpoint/2010/main" val="41472986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円/楕円 12">
            <a:extLst>
              <a:ext uri="{FF2B5EF4-FFF2-40B4-BE49-F238E27FC236}">
                <a16:creationId xmlns:a16="http://schemas.microsoft.com/office/drawing/2014/main" id="{D964AAAB-B6F9-4E75-B69A-E33BF86ABC86}"/>
              </a:ext>
            </a:extLst>
          </p:cNvPr>
          <p:cNvSpPr/>
          <p:nvPr/>
        </p:nvSpPr>
        <p:spPr>
          <a:xfrm>
            <a:off x="1036008" y="1462948"/>
            <a:ext cx="281858" cy="281858"/>
          </a:xfrm>
          <a:prstGeom prst="ellipse">
            <a:avLst/>
          </a:prstGeom>
          <a:solidFill>
            <a:srgbClr val="FD497C"/>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5" name="円/楕円 13">
            <a:extLst>
              <a:ext uri="{FF2B5EF4-FFF2-40B4-BE49-F238E27FC236}">
                <a16:creationId xmlns:a16="http://schemas.microsoft.com/office/drawing/2014/main" id="{E6B63C99-CB74-4197-8C79-4B4BA4F1BF9D}"/>
              </a:ext>
            </a:extLst>
          </p:cNvPr>
          <p:cNvSpPr/>
          <p:nvPr/>
        </p:nvSpPr>
        <p:spPr>
          <a:xfrm>
            <a:off x="35543" y="857251"/>
            <a:ext cx="669413" cy="500000"/>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solidFill>
            <a:srgbClr val="00ACE2"/>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6" name="円/楕円 17">
            <a:extLst>
              <a:ext uri="{FF2B5EF4-FFF2-40B4-BE49-F238E27FC236}">
                <a16:creationId xmlns:a16="http://schemas.microsoft.com/office/drawing/2014/main" id="{EBA6CFBF-E95F-42FE-A3F6-3504A40FBE30}"/>
              </a:ext>
            </a:extLst>
          </p:cNvPr>
          <p:cNvSpPr/>
          <p:nvPr/>
        </p:nvSpPr>
        <p:spPr>
          <a:xfrm>
            <a:off x="511178" y="1357250"/>
            <a:ext cx="387555" cy="387555"/>
          </a:xfrm>
          <a:prstGeom prst="ellipse">
            <a:avLst/>
          </a:prstGeom>
          <a:solidFill>
            <a:srgbClr val="87C32F"/>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7" name="円/楕円 18">
            <a:extLst>
              <a:ext uri="{FF2B5EF4-FFF2-40B4-BE49-F238E27FC236}">
                <a16:creationId xmlns:a16="http://schemas.microsoft.com/office/drawing/2014/main" id="{6A00E90E-877B-425E-A767-6BAD3A2C843C}"/>
              </a:ext>
            </a:extLst>
          </p:cNvPr>
          <p:cNvSpPr/>
          <p:nvPr/>
        </p:nvSpPr>
        <p:spPr>
          <a:xfrm>
            <a:off x="832085" y="878962"/>
            <a:ext cx="485781" cy="485781"/>
          </a:xfrm>
          <a:prstGeom prst="ellipse">
            <a:avLst/>
          </a:prstGeom>
          <a:solidFill>
            <a:srgbClr val="FFA513"/>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8" name="タイトル 1">
            <a:extLst>
              <a:ext uri="{FF2B5EF4-FFF2-40B4-BE49-F238E27FC236}">
                <a16:creationId xmlns:a16="http://schemas.microsoft.com/office/drawing/2014/main" id="{8BF9139F-C1AD-49AB-B840-743A55F19173}"/>
              </a:ext>
            </a:extLst>
          </p:cNvPr>
          <p:cNvSpPr txBox="1">
            <a:spLocks/>
          </p:cNvSpPr>
          <p:nvPr/>
        </p:nvSpPr>
        <p:spPr>
          <a:xfrm>
            <a:off x="1411585" y="856381"/>
            <a:ext cx="6083506" cy="557837"/>
          </a:xfrm>
          <a:prstGeom prst="rect">
            <a:avLst/>
          </a:prstGeom>
        </p:spPr>
        <p:txBody>
          <a:bodyPr vert="horz" lIns="122456" tIns="61229" rIns="122456" bIns="61229" rtlCol="0" anchor="ctr">
            <a:normAutofit/>
          </a:bodyPr>
          <a:lst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a:lstStyle>
          <a:p>
            <a:pPr defTabSz="1224565">
              <a:defRPr/>
            </a:pPr>
            <a:r>
              <a:rPr lang="zh-CN" altLang="en-US" sz="2250" b="1" dirty="0">
                <a:solidFill>
                  <a:srgbClr val="1C1C1C">
                    <a:lumMod val="75000"/>
                    <a:lumOff val="25000"/>
                  </a:srgbClr>
                </a:solidFill>
                <a:latin typeface="黑体" panose="02010609060101010101" pitchFamily="49" charset="-122"/>
                <a:ea typeface="黑体" panose="02010609060101010101" pitchFamily="49" charset="-122"/>
              </a:rPr>
              <a:t>实验</a:t>
            </a:r>
            <a:endParaRPr lang="ja-JP" altLang="en-US" sz="2250" b="1" dirty="0">
              <a:solidFill>
                <a:srgbClr val="1C1C1C">
                  <a:lumMod val="75000"/>
                  <a:lumOff val="25000"/>
                </a:srgbClr>
              </a:solidFill>
              <a:latin typeface="黑体" panose="02010609060101010101" pitchFamily="49" charset="-122"/>
              <a:ea typeface="黑体" panose="02010609060101010101" pitchFamily="49" charset="-122"/>
            </a:endParaRPr>
          </a:p>
        </p:txBody>
      </p:sp>
      <p:sp>
        <p:nvSpPr>
          <p:cNvPr id="9" name="正方形/長方形 7">
            <a:extLst>
              <a:ext uri="{FF2B5EF4-FFF2-40B4-BE49-F238E27FC236}">
                <a16:creationId xmlns:a16="http://schemas.microsoft.com/office/drawing/2014/main" id="{6F4CA20C-5943-4935-A38B-EFF9D0CFF5BC}"/>
              </a:ext>
            </a:extLst>
          </p:cNvPr>
          <p:cNvSpPr/>
          <p:nvPr/>
        </p:nvSpPr>
        <p:spPr>
          <a:xfrm>
            <a:off x="1527483" y="1379929"/>
            <a:ext cx="1471252" cy="34289"/>
          </a:xfrm>
          <a:prstGeom prst="rect">
            <a:avLst/>
          </a:prstGeom>
          <a:solidFill>
            <a:srgbClr val="00ACE2"/>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2" name="文本框 1">
            <a:extLst>
              <a:ext uri="{FF2B5EF4-FFF2-40B4-BE49-F238E27FC236}">
                <a16:creationId xmlns:a16="http://schemas.microsoft.com/office/drawing/2014/main" id="{6D04630B-2579-4D0D-B236-418BD00DB3F5}"/>
              </a:ext>
            </a:extLst>
          </p:cNvPr>
          <p:cNvSpPr txBox="1"/>
          <p:nvPr/>
        </p:nvSpPr>
        <p:spPr>
          <a:xfrm>
            <a:off x="1775652" y="1744805"/>
            <a:ext cx="5719439" cy="2315827"/>
          </a:xfrm>
          <a:prstGeom prst="rect">
            <a:avLst/>
          </a:prstGeom>
          <a:noFill/>
        </p:spPr>
        <p:txBody>
          <a:bodyPr wrap="square" rtlCol="0">
            <a:spAutoFit/>
          </a:bodyPr>
          <a:lstStyle/>
          <a:p>
            <a:pPr algn="l">
              <a:lnSpc>
                <a:spcPct val="150000"/>
              </a:lnSpc>
            </a:pPr>
            <a:r>
              <a:rPr lang="en-US" altLang="zh-CN" sz="1400" dirty="0">
                <a:latin typeface="Times New Roman" panose="02020603050405020304" pitchFamily="18" charset="0"/>
              </a:rPr>
              <a:t>1</a:t>
            </a:r>
            <a:r>
              <a:rPr lang="zh-CN" altLang="en-US" sz="1400" dirty="0">
                <a:latin typeface="Times New Roman" panose="02020603050405020304" pitchFamily="18" charset="0"/>
              </a:rPr>
              <a:t>、选</a:t>
            </a:r>
            <a:r>
              <a:rPr lang="zh-CN" altLang="en-US" sz="1400" dirty="0">
                <a:latin typeface="Times New Roman" panose="02020603050405020304" pitchFamily="18" charset="0"/>
              </a:rPr>
              <a:t>了</a:t>
            </a:r>
            <a:r>
              <a:rPr lang="en-US" altLang="zh-CN" sz="1400" dirty="0">
                <a:latin typeface="Times New Roman" panose="02020603050405020304" pitchFamily="18" charset="0"/>
              </a:rPr>
              <a:t>40</a:t>
            </a:r>
            <a:r>
              <a:rPr lang="zh-CN" altLang="en-US" sz="1400" dirty="0">
                <a:latin typeface="Times New Roman" panose="02020603050405020304" pitchFamily="18" charset="0"/>
              </a:rPr>
              <a:t>个各行各业的数据集，如物理，商业，生活等，同两种监督学习的算法和两种半监督学习算法进行对比</a:t>
            </a:r>
            <a:r>
              <a:rPr lang="zh-CN" altLang="en-US" sz="1400" dirty="0">
                <a:latin typeface="Times New Roman" panose="02020603050405020304" pitchFamily="18" charset="0"/>
              </a:rPr>
              <a:t>。</a:t>
            </a:r>
            <a:endParaRPr lang="en-US" altLang="zh-CN" sz="1400" dirty="0">
              <a:latin typeface="Times New Roman" panose="02020603050405020304" pitchFamily="18" charset="0"/>
            </a:endParaRPr>
          </a:p>
          <a:p>
            <a:pPr algn="l">
              <a:lnSpc>
                <a:spcPct val="150000"/>
              </a:lnSpc>
            </a:pPr>
            <a:r>
              <a:rPr lang="en-US" altLang="zh-CN" sz="1400" dirty="0">
                <a:latin typeface="Times New Roman" panose="02020603050405020304" pitchFamily="18" charset="0"/>
              </a:rPr>
              <a:t>2</a:t>
            </a:r>
            <a:r>
              <a:rPr lang="zh-CN" altLang="en-US" sz="1400" dirty="0">
                <a:latin typeface="Times New Roman" panose="02020603050405020304" pitchFamily="18" charset="0"/>
              </a:rPr>
              <a:t>、对于</a:t>
            </a:r>
            <a:r>
              <a:rPr lang="zh-CN" altLang="en-US" sz="1400" dirty="0">
                <a:latin typeface="Times New Roman" panose="02020603050405020304" pitchFamily="18" charset="0"/>
              </a:rPr>
              <a:t>每一个数据集，随机选择一定数量的数据作为</a:t>
            </a:r>
            <a:r>
              <a:rPr lang="en-US" altLang="zh-CN" sz="1400" dirty="0">
                <a:latin typeface="Times New Roman" panose="02020603050405020304" pitchFamily="18" charset="0"/>
              </a:rPr>
              <a:t>labeled data</a:t>
            </a:r>
            <a:r>
              <a:rPr lang="zh-CN" altLang="en-US" sz="1400" dirty="0">
                <a:latin typeface="Times New Roman" panose="02020603050405020304" pitchFamily="18" charset="0"/>
              </a:rPr>
              <a:t>，剩下都均为</a:t>
            </a:r>
            <a:r>
              <a:rPr lang="en-US" altLang="zh-CN" sz="1400" dirty="0">
                <a:latin typeface="Times New Roman" panose="02020603050405020304" pitchFamily="18" charset="0"/>
              </a:rPr>
              <a:t>unlabeled data</a:t>
            </a:r>
            <a:r>
              <a:rPr lang="zh-CN" altLang="en-US" sz="1400" dirty="0">
                <a:latin typeface="Times New Roman" panose="02020603050405020304" pitchFamily="18" charset="0"/>
              </a:rPr>
              <a:t>；随机划分</a:t>
            </a:r>
            <a:r>
              <a:rPr lang="en-US" altLang="zh-CN" sz="1400" dirty="0">
                <a:latin typeface="Times New Roman" panose="02020603050405020304" pitchFamily="18" charset="0"/>
              </a:rPr>
              <a:t>20</a:t>
            </a:r>
            <a:r>
              <a:rPr lang="zh-CN" altLang="en-US" sz="1400" dirty="0">
                <a:latin typeface="Times New Roman" panose="02020603050405020304" pitchFamily="18" charset="0"/>
              </a:rPr>
              <a:t>次，取它们的平均性能。</a:t>
            </a:r>
            <a:endParaRPr lang="en-US" altLang="zh-CN" sz="1400" dirty="0">
              <a:latin typeface="Times New Roman" panose="02020603050405020304" pitchFamily="18" charset="0"/>
            </a:endParaRPr>
          </a:p>
          <a:p>
            <a:pPr algn="l">
              <a:lnSpc>
                <a:spcPct val="150000"/>
              </a:lnSpc>
            </a:pPr>
            <a:r>
              <a:rPr lang="en-US" altLang="zh-CN" sz="1400" dirty="0">
                <a:latin typeface="Times New Roman" panose="02020603050405020304" pitchFamily="18" charset="0"/>
              </a:rPr>
              <a:t>3</a:t>
            </a:r>
            <a:r>
              <a:rPr lang="zh-CN" altLang="en-US" sz="1400" dirty="0">
                <a:latin typeface="Times New Roman" panose="02020603050405020304" pitchFamily="18" charset="0"/>
              </a:rPr>
              <a:t>、评价</a:t>
            </a:r>
            <a:r>
              <a:rPr lang="zh-CN" altLang="en-US" sz="1400" dirty="0">
                <a:latin typeface="Times New Roman" panose="02020603050405020304" pitchFamily="18" charset="0"/>
              </a:rPr>
              <a:t>指标：</a:t>
            </a:r>
            <a:endParaRPr lang="en-US" altLang="zh-CN" sz="1400" dirty="0">
              <a:latin typeface="Times New Roman" panose="02020603050405020304" pitchFamily="18" charset="0"/>
            </a:endParaRPr>
          </a:p>
          <a:p>
            <a:pPr>
              <a:lnSpc>
                <a:spcPct val="150000"/>
              </a:lnSpc>
            </a:pPr>
            <a:r>
              <a:rPr lang="en-US" altLang="zh-CN" sz="1400" dirty="0">
                <a:latin typeface="Times New Roman" panose="02020603050405020304" pitchFamily="18" charset="0"/>
              </a:rPr>
              <a:t>ACC</a:t>
            </a:r>
            <a:r>
              <a:rPr lang="zh-CN" altLang="en-US" sz="1400" dirty="0">
                <a:latin typeface="Times New Roman" panose="02020603050405020304" pitchFamily="18" charset="0"/>
              </a:rPr>
              <a:t>和</a:t>
            </a:r>
            <a:r>
              <a:rPr lang="en-US" altLang="zh-CN" sz="1400" dirty="0">
                <a:latin typeface="Times New Roman" panose="02020603050405020304" pitchFamily="18" charset="0"/>
              </a:rPr>
              <a:t>AUC</a:t>
            </a:r>
            <a:r>
              <a:rPr lang="zh-CN" altLang="en-US" sz="1400" dirty="0">
                <a:latin typeface="Times New Roman" panose="02020603050405020304" pitchFamily="18" charset="0"/>
              </a:rPr>
              <a:t>；这里的</a:t>
            </a:r>
            <a:r>
              <a:rPr lang="en-US" altLang="zh-CN" sz="1400" dirty="0">
                <a:latin typeface="Times New Roman" panose="02020603050405020304" pitchFamily="18" charset="0"/>
              </a:rPr>
              <a:t>ACC</a:t>
            </a:r>
            <a:r>
              <a:rPr lang="zh-CN" altLang="en-US" sz="1400" dirty="0">
                <a:latin typeface="Times New Roman" panose="02020603050405020304" pitchFamily="18" charset="0"/>
              </a:rPr>
              <a:t>和</a:t>
            </a:r>
            <a:r>
              <a:rPr lang="en-US" altLang="zh-CN" sz="1400" dirty="0">
                <a:latin typeface="Times New Roman" panose="02020603050405020304" pitchFamily="18" charset="0"/>
              </a:rPr>
              <a:t>AUC</a:t>
            </a:r>
            <a:r>
              <a:rPr lang="zh-CN" altLang="en-US" sz="1400" dirty="0">
                <a:latin typeface="Times New Roman" panose="02020603050405020304" pitchFamily="18" charset="0"/>
              </a:rPr>
              <a:t>值都取</a:t>
            </a:r>
            <a:r>
              <a:rPr lang="en-US" altLang="zh-CN" sz="1400" dirty="0">
                <a:latin typeface="Times New Roman" panose="02020603050405020304" pitchFamily="18" charset="0"/>
              </a:rPr>
              <a:t>x%</a:t>
            </a:r>
            <a:r>
              <a:rPr lang="zh-CN" altLang="en-US" sz="1400" dirty="0">
                <a:latin typeface="Times New Roman" panose="02020603050405020304" pitchFamily="18" charset="0"/>
              </a:rPr>
              <a:t>（百分值），取值范围为</a:t>
            </a:r>
            <a:r>
              <a:rPr lang="en-US" altLang="zh-CN" sz="1400" dirty="0">
                <a:latin typeface="Times New Roman" panose="02020603050405020304" pitchFamily="18" charset="0"/>
              </a:rPr>
              <a:t>0-100</a:t>
            </a:r>
          </a:p>
        </p:txBody>
      </p:sp>
      <p:sp>
        <p:nvSpPr>
          <p:cNvPr id="3" name="文本框 2">
            <a:extLst>
              <a:ext uri="{FF2B5EF4-FFF2-40B4-BE49-F238E27FC236}">
                <a16:creationId xmlns:a16="http://schemas.microsoft.com/office/drawing/2014/main" id="{8F9875C0-8F52-4E49-8482-3799D6601F99}"/>
              </a:ext>
            </a:extLst>
          </p:cNvPr>
          <p:cNvSpPr txBox="1"/>
          <p:nvPr/>
        </p:nvSpPr>
        <p:spPr>
          <a:xfrm>
            <a:off x="1775652" y="4060632"/>
            <a:ext cx="4461029" cy="1673600"/>
          </a:xfrm>
          <a:prstGeom prst="rect">
            <a:avLst/>
          </a:prstGeom>
          <a:noFill/>
        </p:spPr>
        <p:txBody>
          <a:bodyPr wrap="square" rtlCol="0">
            <a:spAutoFit/>
          </a:bodyPr>
          <a:lstStyle/>
          <a:p>
            <a:pPr algn="l">
              <a:lnSpc>
                <a:spcPct val="150000"/>
              </a:lnSpc>
            </a:pPr>
            <a:r>
              <a:rPr lang="en-US" altLang="zh-CN" sz="1400" dirty="0">
                <a:latin typeface="Times New Roman" panose="02020603050405020304" pitchFamily="18" charset="0"/>
              </a:rPr>
              <a:t>4</a:t>
            </a:r>
            <a:r>
              <a:rPr lang="zh-CN" altLang="en-US" sz="1400" dirty="0">
                <a:latin typeface="Times New Roman" panose="02020603050405020304" pitchFamily="18" charset="0"/>
              </a:rPr>
              <a:t>、用来对比的算法：</a:t>
            </a:r>
            <a:endParaRPr lang="en-US" altLang="zh-CN" sz="1400" dirty="0">
              <a:latin typeface="Times New Roman" panose="02020603050405020304" pitchFamily="18" charset="0"/>
            </a:endParaRPr>
          </a:p>
          <a:p>
            <a:pPr marL="214313" indent="-214313">
              <a:lnSpc>
                <a:spcPct val="150000"/>
              </a:lnSpc>
              <a:buFont typeface="Arial" panose="020B0604020202020204" pitchFamily="34" charset="0"/>
              <a:buChar char="•"/>
            </a:pPr>
            <a:r>
              <a:rPr lang="en-US" altLang="zh-CN" sz="1400" dirty="0">
                <a:latin typeface="Times New Roman" panose="02020603050405020304" pitchFamily="18" charset="0"/>
              </a:rPr>
              <a:t>SVM</a:t>
            </a:r>
            <a:r>
              <a:rPr lang="zh-CN" altLang="en-US" sz="1400" dirty="0">
                <a:latin typeface="Times New Roman" panose="02020603050405020304" pitchFamily="18" charset="0"/>
              </a:rPr>
              <a:t>：只对</a:t>
            </a:r>
            <a:r>
              <a:rPr lang="en-US" altLang="zh-CN" sz="1400" dirty="0">
                <a:latin typeface="Times New Roman" panose="02020603050405020304" pitchFamily="18" charset="0"/>
              </a:rPr>
              <a:t>labels</a:t>
            </a:r>
            <a:r>
              <a:rPr lang="zh-CN" altLang="en-US" sz="1400" dirty="0">
                <a:latin typeface="Times New Roman" panose="02020603050405020304" pitchFamily="18" charset="0"/>
              </a:rPr>
              <a:t>数据</a:t>
            </a:r>
            <a:r>
              <a:rPr lang="zh-CN" altLang="en-US" sz="1400" dirty="0">
                <a:latin typeface="Times New Roman" panose="02020603050405020304" pitchFamily="18" charset="0"/>
              </a:rPr>
              <a:t>训练</a:t>
            </a:r>
            <a:endParaRPr lang="en-US" altLang="zh-CN" sz="1400" dirty="0">
              <a:latin typeface="Times New Roman" panose="02020603050405020304" pitchFamily="18" charset="0"/>
            </a:endParaRPr>
          </a:p>
          <a:p>
            <a:pPr marL="214313" indent="-214313">
              <a:lnSpc>
                <a:spcPct val="150000"/>
              </a:lnSpc>
              <a:buFont typeface="Arial" panose="020B0604020202020204" pitchFamily="34" charset="0"/>
              <a:buChar char="•"/>
            </a:pPr>
            <a:r>
              <a:rPr lang="en-US" altLang="zh-CN" sz="1400" dirty="0"/>
              <a:t>AUTO-SKLEARN</a:t>
            </a:r>
            <a:endParaRPr lang="en-US" altLang="zh-CN" sz="1400" dirty="0"/>
          </a:p>
          <a:p>
            <a:pPr marL="214313" indent="-214313">
              <a:lnSpc>
                <a:spcPct val="150000"/>
              </a:lnSpc>
              <a:buFont typeface="Arial" panose="020B0604020202020204" pitchFamily="34" charset="0"/>
              <a:buChar char="•"/>
            </a:pPr>
            <a:r>
              <a:rPr lang="en-US" altLang="zh-CN" sz="1400" dirty="0"/>
              <a:t>CMN: The classic graph-based SSL technique</a:t>
            </a:r>
          </a:p>
          <a:p>
            <a:pPr marL="214313" indent="-214313">
              <a:lnSpc>
                <a:spcPct val="150000"/>
              </a:lnSpc>
              <a:buFont typeface="Arial" panose="020B0604020202020204" pitchFamily="34" charset="0"/>
              <a:buChar char="•"/>
            </a:pPr>
            <a:r>
              <a:rPr lang="en-US" altLang="zh-CN" sz="1400" dirty="0"/>
              <a:t>TSVM: The classic large margin SSL technique</a:t>
            </a:r>
            <a:endParaRPr lang="zh-CN" altLang="en-US" sz="1400" dirty="0">
              <a:latin typeface="Times New Roman" panose="02020603050405020304" pitchFamily="18" charset="0"/>
            </a:endParaRPr>
          </a:p>
        </p:txBody>
      </p:sp>
    </p:spTree>
    <p:extLst>
      <p:ext uri="{BB962C8B-B14F-4D97-AF65-F5344CB8AC3E}">
        <p14:creationId xmlns:p14="http://schemas.microsoft.com/office/powerpoint/2010/main" val="330026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円/楕円 12">
            <a:extLst>
              <a:ext uri="{FF2B5EF4-FFF2-40B4-BE49-F238E27FC236}">
                <a16:creationId xmlns:a16="http://schemas.microsoft.com/office/drawing/2014/main" id="{D964AAAB-B6F9-4E75-B69A-E33BF86ABC86}"/>
              </a:ext>
            </a:extLst>
          </p:cNvPr>
          <p:cNvSpPr/>
          <p:nvPr/>
        </p:nvSpPr>
        <p:spPr>
          <a:xfrm>
            <a:off x="1036008" y="1462948"/>
            <a:ext cx="281858" cy="281858"/>
          </a:xfrm>
          <a:prstGeom prst="ellipse">
            <a:avLst/>
          </a:prstGeom>
          <a:solidFill>
            <a:srgbClr val="FD497C"/>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5" name="円/楕円 13">
            <a:extLst>
              <a:ext uri="{FF2B5EF4-FFF2-40B4-BE49-F238E27FC236}">
                <a16:creationId xmlns:a16="http://schemas.microsoft.com/office/drawing/2014/main" id="{E6B63C99-CB74-4197-8C79-4B4BA4F1BF9D}"/>
              </a:ext>
            </a:extLst>
          </p:cNvPr>
          <p:cNvSpPr/>
          <p:nvPr/>
        </p:nvSpPr>
        <p:spPr>
          <a:xfrm>
            <a:off x="35543" y="857251"/>
            <a:ext cx="669413" cy="500000"/>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solidFill>
            <a:srgbClr val="00ACE2"/>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6" name="円/楕円 17">
            <a:extLst>
              <a:ext uri="{FF2B5EF4-FFF2-40B4-BE49-F238E27FC236}">
                <a16:creationId xmlns:a16="http://schemas.microsoft.com/office/drawing/2014/main" id="{EBA6CFBF-E95F-42FE-A3F6-3504A40FBE30}"/>
              </a:ext>
            </a:extLst>
          </p:cNvPr>
          <p:cNvSpPr/>
          <p:nvPr/>
        </p:nvSpPr>
        <p:spPr>
          <a:xfrm>
            <a:off x="511178" y="1357250"/>
            <a:ext cx="387555" cy="387555"/>
          </a:xfrm>
          <a:prstGeom prst="ellipse">
            <a:avLst/>
          </a:prstGeom>
          <a:solidFill>
            <a:srgbClr val="87C32F"/>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7" name="円/楕円 18">
            <a:extLst>
              <a:ext uri="{FF2B5EF4-FFF2-40B4-BE49-F238E27FC236}">
                <a16:creationId xmlns:a16="http://schemas.microsoft.com/office/drawing/2014/main" id="{6A00E90E-877B-425E-A767-6BAD3A2C843C}"/>
              </a:ext>
            </a:extLst>
          </p:cNvPr>
          <p:cNvSpPr/>
          <p:nvPr/>
        </p:nvSpPr>
        <p:spPr>
          <a:xfrm>
            <a:off x="832085" y="878962"/>
            <a:ext cx="485781" cy="485781"/>
          </a:xfrm>
          <a:prstGeom prst="ellipse">
            <a:avLst/>
          </a:prstGeom>
          <a:solidFill>
            <a:srgbClr val="FFA513"/>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8" name="タイトル 1">
            <a:extLst>
              <a:ext uri="{FF2B5EF4-FFF2-40B4-BE49-F238E27FC236}">
                <a16:creationId xmlns:a16="http://schemas.microsoft.com/office/drawing/2014/main" id="{8BF9139F-C1AD-49AB-B840-743A55F19173}"/>
              </a:ext>
            </a:extLst>
          </p:cNvPr>
          <p:cNvSpPr txBox="1">
            <a:spLocks/>
          </p:cNvSpPr>
          <p:nvPr/>
        </p:nvSpPr>
        <p:spPr>
          <a:xfrm>
            <a:off x="1411585" y="856381"/>
            <a:ext cx="6083506" cy="557837"/>
          </a:xfrm>
          <a:prstGeom prst="rect">
            <a:avLst/>
          </a:prstGeom>
        </p:spPr>
        <p:txBody>
          <a:bodyPr vert="horz" lIns="122456" tIns="61229" rIns="122456" bIns="61229" rtlCol="0" anchor="ctr">
            <a:normAutofit/>
          </a:bodyPr>
          <a:lst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a:lstStyle>
          <a:p>
            <a:pPr defTabSz="1224565">
              <a:defRPr/>
            </a:pPr>
            <a:r>
              <a:rPr lang="zh-CN" altLang="en-US" sz="2250" b="1" dirty="0">
                <a:solidFill>
                  <a:srgbClr val="1C1C1C">
                    <a:lumMod val="75000"/>
                    <a:lumOff val="25000"/>
                  </a:srgbClr>
                </a:solidFill>
                <a:latin typeface="黑体" panose="02010609060101010101" pitchFamily="49" charset="-122"/>
                <a:ea typeface="黑体" panose="02010609060101010101" pitchFamily="49" charset="-122"/>
              </a:rPr>
              <a:t>实验</a:t>
            </a:r>
            <a:endParaRPr lang="ja-JP" altLang="en-US" sz="2250" b="1" dirty="0">
              <a:solidFill>
                <a:srgbClr val="1C1C1C">
                  <a:lumMod val="75000"/>
                  <a:lumOff val="25000"/>
                </a:srgbClr>
              </a:solidFill>
              <a:latin typeface="黑体" panose="02010609060101010101" pitchFamily="49" charset="-122"/>
              <a:ea typeface="黑体" panose="02010609060101010101" pitchFamily="49" charset="-122"/>
            </a:endParaRPr>
          </a:p>
        </p:txBody>
      </p:sp>
      <p:sp>
        <p:nvSpPr>
          <p:cNvPr id="9" name="正方形/長方形 7">
            <a:extLst>
              <a:ext uri="{FF2B5EF4-FFF2-40B4-BE49-F238E27FC236}">
                <a16:creationId xmlns:a16="http://schemas.microsoft.com/office/drawing/2014/main" id="{6F4CA20C-5943-4935-A38B-EFF9D0CFF5BC}"/>
              </a:ext>
            </a:extLst>
          </p:cNvPr>
          <p:cNvSpPr/>
          <p:nvPr/>
        </p:nvSpPr>
        <p:spPr>
          <a:xfrm>
            <a:off x="1527483" y="1379929"/>
            <a:ext cx="1471252" cy="34289"/>
          </a:xfrm>
          <a:prstGeom prst="rect">
            <a:avLst/>
          </a:prstGeom>
          <a:solidFill>
            <a:srgbClr val="00ACE2"/>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pic>
        <p:nvPicPr>
          <p:cNvPr id="12" name="图片 11">
            <a:extLst>
              <a:ext uri="{FF2B5EF4-FFF2-40B4-BE49-F238E27FC236}">
                <a16:creationId xmlns:a16="http://schemas.microsoft.com/office/drawing/2014/main" id="{4AE0EAE2-124D-4166-A072-FC59BEEFE0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085" y="2223093"/>
            <a:ext cx="7364224" cy="3408974"/>
          </a:xfrm>
          <a:prstGeom prst="rect">
            <a:avLst/>
          </a:prstGeom>
        </p:spPr>
      </p:pic>
      <p:sp>
        <p:nvSpPr>
          <p:cNvPr id="13" name="文本框 12">
            <a:extLst>
              <a:ext uri="{FF2B5EF4-FFF2-40B4-BE49-F238E27FC236}">
                <a16:creationId xmlns:a16="http://schemas.microsoft.com/office/drawing/2014/main" id="{F132DCF3-CB0F-4524-A98C-FA5451E19119}"/>
              </a:ext>
            </a:extLst>
          </p:cNvPr>
          <p:cNvSpPr txBox="1"/>
          <p:nvPr/>
        </p:nvSpPr>
        <p:spPr>
          <a:xfrm>
            <a:off x="4761961" y="1238683"/>
            <a:ext cx="3695330" cy="704552"/>
          </a:xfrm>
          <a:prstGeom prst="rect">
            <a:avLst/>
          </a:prstGeom>
          <a:noFill/>
        </p:spPr>
        <p:txBody>
          <a:bodyPr wrap="square" rtlCol="0">
            <a:spAutoFit/>
          </a:bodyPr>
          <a:lstStyle/>
          <a:p>
            <a:pPr>
              <a:lnSpc>
                <a:spcPct val="150000"/>
              </a:lnSpc>
            </a:pPr>
            <a:r>
              <a:rPr lang="it-IT" altLang="zh-CN" sz="1400" dirty="0"/>
              <a:t>Per(AUTO-SSL)</a:t>
            </a:r>
            <a:r>
              <a:rPr lang="en-US" altLang="zh-CN" sz="1400" dirty="0"/>
              <a:t>-</a:t>
            </a:r>
            <a:r>
              <a:rPr lang="it-IT" altLang="zh-CN" sz="1400" dirty="0"/>
              <a:t>Per(AUTO-SKLEARN</a:t>
            </a:r>
            <a:r>
              <a:rPr lang="zh-CN" altLang="en-US" sz="1400" dirty="0"/>
              <a:t>）</a:t>
            </a:r>
            <a:endParaRPr lang="en-US" altLang="zh-CN" sz="1400" dirty="0"/>
          </a:p>
          <a:p>
            <a:pPr>
              <a:lnSpc>
                <a:spcPct val="150000"/>
              </a:lnSpc>
            </a:pPr>
            <a:r>
              <a:rPr lang="en-US" altLang="zh-CN" sz="1400" dirty="0">
                <a:latin typeface="Times New Roman" panose="02020603050405020304" pitchFamily="18" charset="0"/>
              </a:rPr>
              <a:t>//</a:t>
            </a:r>
            <a:r>
              <a:rPr lang="zh-CN" altLang="en-US" sz="1400" dirty="0">
                <a:latin typeface="Times New Roman" panose="02020603050405020304" pitchFamily="18" charset="0"/>
              </a:rPr>
              <a:t>多个数据集的平均性能</a:t>
            </a:r>
          </a:p>
        </p:txBody>
      </p:sp>
      <p:sp>
        <p:nvSpPr>
          <p:cNvPr id="14" name="文本框 13">
            <a:extLst>
              <a:ext uri="{FF2B5EF4-FFF2-40B4-BE49-F238E27FC236}">
                <a16:creationId xmlns:a16="http://schemas.microsoft.com/office/drawing/2014/main" id="{4D4E9171-64BC-4B3C-99F0-F096E13BDE2D}"/>
              </a:ext>
            </a:extLst>
          </p:cNvPr>
          <p:cNvSpPr txBox="1"/>
          <p:nvPr/>
        </p:nvSpPr>
        <p:spPr>
          <a:xfrm>
            <a:off x="1455140" y="1421857"/>
            <a:ext cx="3418021" cy="704552"/>
          </a:xfrm>
          <a:prstGeom prst="rect">
            <a:avLst/>
          </a:prstGeom>
          <a:noFill/>
        </p:spPr>
        <p:txBody>
          <a:bodyPr wrap="square" rtlCol="0">
            <a:spAutoFit/>
          </a:bodyPr>
          <a:lstStyle/>
          <a:p>
            <a:pPr algn="l">
              <a:lnSpc>
                <a:spcPct val="150000"/>
              </a:lnSpc>
            </a:pPr>
            <a:r>
              <a:rPr lang="en-US" altLang="zh-CN" sz="1400" dirty="0">
                <a:latin typeface="Times New Roman" panose="02020603050405020304" pitchFamily="18" charset="0"/>
              </a:rPr>
              <a:t>1</a:t>
            </a:r>
            <a:r>
              <a:rPr lang="zh-CN" altLang="en-US" sz="1400" dirty="0">
                <a:latin typeface="Times New Roman" panose="02020603050405020304" pitchFamily="18" charset="0"/>
              </a:rPr>
              <a:t>、当</a:t>
            </a:r>
            <a:r>
              <a:rPr lang="zh-CN" altLang="en-US" sz="1400" dirty="0">
                <a:latin typeface="Times New Roman" panose="02020603050405020304" pitchFamily="18" charset="0"/>
              </a:rPr>
              <a:t>每个数据集中的标记数据只有</a:t>
            </a:r>
            <a:r>
              <a:rPr lang="en-US" altLang="zh-CN" sz="1400" dirty="0">
                <a:latin typeface="Times New Roman" panose="02020603050405020304" pitchFamily="18" charset="0"/>
              </a:rPr>
              <a:t>20</a:t>
            </a:r>
            <a:r>
              <a:rPr lang="zh-CN" altLang="en-US" sz="1400" dirty="0">
                <a:latin typeface="Times New Roman" panose="02020603050405020304" pitchFamily="18" charset="0"/>
              </a:rPr>
              <a:t>个的时候</a:t>
            </a:r>
          </a:p>
        </p:txBody>
      </p:sp>
    </p:spTree>
    <p:extLst>
      <p:ext uri="{BB962C8B-B14F-4D97-AF65-F5344CB8AC3E}">
        <p14:creationId xmlns:p14="http://schemas.microsoft.com/office/powerpoint/2010/main" val="36630503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DD67747-C429-4C3F-AB1B-172670B5D3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008" y="2441423"/>
            <a:ext cx="6808396" cy="3216893"/>
          </a:xfrm>
          <a:prstGeom prst="rect">
            <a:avLst/>
          </a:prstGeom>
        </p:spPr>
      </p:pic>
      <p:sp>
        <p:nvSpPr>
          <p:cNvPr id="4" name="円/楕円 12">
            <a:extLst>
              <a:ext uri="{FF2B5EF4-FFF2-40B4-BE49-F238E27FC236}">
                <a16:creationId xmlns:a16="http://schemas.microsoft.com/office/drawing/2014/main" id="{D964AAAB-B6F9-4E75-B69A-E33BF86ABC86}"/>
              </a:ext>
            </a:extLst>
          </p:cNvPr>
          <p:cNvSpPr/>
          <p:nvPr/>
        </p:nvSpPr>
        <p:spPr>
          <a:xfrm>
            <a:off x="1036008" y="1462948"/>
            <a:ext cx="281858" cy="281858"/>
          </a:xfrm>
          <a:prstGeom prst="ellipse">
            <a:avLst/>
          </a:prstGeom>
          <a:solidFill>
            <a:srgbClr val="FD497C"/>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5" name="円/楕円 13">
            <a:extLst>
              <a:ext uri="{FF2B5EF4-FFF2-40B4-BE49-F238E27FC236}">
                <a16:creationId xmlns:a16="http://schemas.microsoft.com/office/drawing/2014/main" id="{E6B63C99-CB74-4197-8C79-4B4BA4F1BF9D}"/>
              </a:ext>
            </a:extLst>
          </p:cNvPr>
          <p:cNvSpPr/>
          <p:nvPr/>
        </p:nvSpPr>
        <p:spPr>
          <a:xfrm>
            <a:off x="35543" y="857251"/>
            <a:ext cx="669413" cy="500000"/>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solidFill>
            <a:srgbClr val="00ACE2"/>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6" name="円/楕円 17">
            <a:extLst>
              <a:ext uri="{FF2B5EF4-FFF2-40B4-BE49-F238E27FC236}">
                <a16:creationId xmlns:a16="http://schemas.microsoft.com/office/drawing/2014/main" id="{EBA6CFBF-E95F-42FE-A3F6-3504A40FBE30}"/>
              </a:ext>
            </a:extLst>
          </p:cNvPr>
          <p:cNvSpPr/>
          <p:nvPr/>
        </p:nvSpPr>
        <p:spPr>
          <a:xfrm>
            <a:off x="511178" y="1357250"/>
            <a:ext cx="387555" cy="387555"/>
          </a:xfrm>
          <a:prstGeom prst="ellipse">
            <a:avLst/>
          </a:prstGeom>
          <a:solidFill>
            <a:srgbClr val="87C32F"/>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7" name="円/楕円 18">
            <a:extLst>
              <a:ext uri="{FF2B5EF4-FFF2-40B4-BE49-F238E27FC236}">
                <a16:creationId xmlns:a16="http://schemas.microsoft.com/office/drawing/2014/main" id="{6A00E90E-877B-425E-A767-6BAD3A2C843C}"/>
              </a:ext>
            </a:extLst>
          </p:cNvPr>
          <p:cNvSpPr/>
          <p:nvPr/>
        </p:nvSpPr>
        <p:spPr>
          <a:xfrm>
            <a:off x="832085" y="878962"/>
            <a:ext cx="485781" cy="485781"/>
          </a:xfrm>
          <a:prstGeom prst="ellipse">
            <a:avLst/>
          </a:prstGeom>
          <a:solidFill>
            <a:srgbClr val="FFA513"/>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8" name="タイトル 1">
            <a:extLst>
              <a:ext uri="{FF2B5EF4-FFF2-40B4-BE49-F238E27FC236}">
                <a16:creationId xmlns:a16="http://schemas.microsoft.com/office/drawing/2014/main" id="{8BF9139F-C1AD-49AB-B840-743A55F19173}"/>
              </a:ext>
            </a:extLst>
          </p:cNvPr>
          <p:cNvSpPr txBox="1">
            <a:spLocks/>
          </p:cNvSpPr>
          <p:nvPr/>
        </p:nvSpPr>
        <p:spPr>
          <a:xfrm>
            <a:off x="1411585" y="856381"/>
            <a:ext cx="6083506" cy="557837"/>
          </a:xfrm>
          <a:prstGeom prst="rect">
            <a:avLst/>
          </a:prstGeom>
        </p:spPr>
        <p:txBody>
          <a:bodyPr vert="horz" lIns="122456" tIns="61229" rIns="122456" bIns="61229" rtlCol="0" anchor="ctr">
            <a:normAutofit/>
          </a:bodyPr>
          <a:lst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a:lstStyle>
          <a:p>
            <a:pPr defTabSz="1224565">
              <a:defRPr/>
            </a:pPr>
            <a:r>
              <a:rPr lang="zh-CN" altLang="en-US" sz="2250" b="1" dirty="0">
                <a:solidFill>
                  <a:srgbClr val="1C1C1C">
                    <a:lumMod val="75000"/>
                    <a:lumOff val="25000"/>
                  </a:srgbClr>
                </a:solidFill>
                <a:latin typeface="黑体" panose="02010609060101010101" pitchFamily="49" charset="-122"/>
                <a:ea typeface="黑体" panose="02010609060101010101" pitchFamily="49" charset="-122"/>
              </a:rPr>
              <a:t>实验</a:t>
            </a:r>
            <a:endParaRPr lang="ja-JP" altLang="en-US" sz="2250" b="1" dirty="0">
              <a:solidFill>
                <a:srgbClr val="1C1C1C">
                  <a:lumMod val="75000"/>
                  <a:lumOff val="25000"/>
                </a:srgbClr>
              </a:solidFill>
              <a:latin typeface="黑体" panose="02010609060101010101" pitchFamily="49" charset="-122"/>
              <a:ea typeface="黑体" panose="02010609060101010101" pitchFamily="49" charset="-122"/>
            </a:endParaRPr>
          </a:p>
        </p:txBody>
      </p:sp>
      <p:sp>
        <p:nvSpPr>
          <p:cNvPr id="9" name="正方形/長方形 7">
            <a:extLst>
              <a:ext uri="{FF2B5EF4-FFF2-40B4-BE49-F238E27FC236}">
                <a16:creationId xmlns:a16="http://schemas.microsoft.com/office/drawing/2014/main" id="{6F4CA20C-5943-4935-A38B-EFF9D0CFF5BC}"/>
              </a:ext>
            </a:extLst>
          </p:cNvPr>
          <p:cNvSpPr/>
          <p:nvPr/>
        </p:nvSpPr>
        <p:spPr>
          <a:xfrm>
            <a:off x="1527483" y="1379929"/>
            <a:ext cx="1471252" cy="34289"/>
          </a:xfrm>
          <a:prstGeom prst="rect">
            <a:avLst/>
          </a:prstGeom>
          <a:solidFill>
            <a:srgbClr val="00ACE2"/>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13" name="文本框 12">
            <a:extLst>
              <a:ext uri="{FF2B5EF4-FFF2-40B4-BE49-F238E27FC236}">
                <a16:creationId xmlns:a16="http://schemas.microsoft.com/office/drawing/2014/main" id="{F132DCF3-CB0F-4524-A98C-FA5451E19119}"/>
              </a:ext>
            </a:extLst>
          </p:cNvPr>
          <p:cNvSpPr txBox="1"/>
          <p:nvPr/>
        </p:nvSpPr>
        <p:spPr>
          <a:xfrm>
            <a:off x="4774133" y="1135300"/>
            <a:ext cx="3695330" cy="1027204"/>
          </a:xfrm>
          <a:prstGeom prst="rect">
            <a:avLst/>
          </a:prstGeom>
          <a:noFill/>
        </p:spPr>
        <p:txBody>
          <a:bodyPr wrap="square" rtlCol="0">
            <a:spAutoFit/>
          </a:bodyPr>
          <a:lstStyle/>
          <a:p>
            <a:pPr>
              <a:lnSpc>
                <a:spcPct val="150000"/>
              </a:lnSpc>
            </a:pPr>
            <a:r>
              <a:rPr lang="zh-CN" altLang="en-US" sz="1400" dirty="0">
                <a:solidFill>
                  <a:srgbClr val="FF0000"/>
                </a:solidFill>
              </a:rPr>
              <a:t>红色：</a:t>
            </a:r>
            <a:r>
              <a:rPr lang="it-IT" altLang="zh-CN" sz="1400" dirty="0"/>
              <a:t>Per(AUTO-SSL)</a:t>
            </a:r>
            <a:r>
              <a:rPr lang="en-US" altLang="zh-CN" sz="1400" dirty="0"/>
              <a:t>-</a:t>
            </a:r>
            <a:r>
              <a:rPr lang="it-IT" altLang="zh-CN" sz="1400" dirty="0"/>
              <a:t>Per(SVM</a:t>
            </a:r>
            <a:r>
              <a:rPr lang="zh-CN" altLang="en-US" sz="1400" dirty="0"/>
              <a:t>）</a:t>
            </a:r>
            <a:endParaRPr lang="en-US" altLang="zh-CN" sz="1400" dirty="0"/>
          </a:p>
          <a:p>
            <a:pPr>
              <a:lnSpc>
                <a:spcPct val="150000"/>
              </a:lnSpc>
            </a:pPr>
            <a:r>
              <a:rPr lang="zh-CN" altLang="en-US" sz="1400" dirty="0">
                <a:solidFill>
                  <a:srgbClr val="00B0F0"/>
                </a:solidFill>
                <a:latin typeface="Times New Roman" panose="02020603050405020304" pitchFamily="18" charset="0"/>
              </a:rPr>
              <a:t>蓝色：</a:t>
            </a:r>
            <a:r>
              <a:rPr lang="it-IT" altLang="zh-CN" sz="1400" dirty="0"/>
              <a:t>Per(TSVM)</a:t>
            </a:r>
            <a:r>
              <a:rPr lang="en-US" altLang="zh-CN" sz="1400" dirty="0"/>
              <a:t>-</a:t>
            </a:r>
            <a:r>
              <a:rPr lang="it-IT" altLang="zh-CN" sz="1400" dirty="0"/>
              <a:t>Per(SVM</a:t>
            </a:r>
            <a:r>
              <a:rPr lang="zh-CN" altLang="en-US" sz="1400" dirty="0"/>
              <a:t>）</a:t>
            </a:r>
            <a:endParaRPr lang="en-US" altLang="zh-CN" sz="1400" dirty="0"/>
          </a:p>
          <a:p>
            <a:pPr>
              <a:lnSpc>
                <a:spcPct val="150000"/>
              </a:lnSpc>
            </a:pPr>
            <a:r>
              <a:rPr lang="zh-CN" altLang="en-US" sz="1400" dirty="0">
                <a:solidFill>
                  <a:srgbClr val="92D050"/>
                </a:solidFill>
                <a:latin typeface="Times New Roman" panose="02020603050405020304" pitchFamily="18" charset="0"/>
              </a:rPr>
              <a:t>绿色：</a:t>
            </a:r>
            <a:r>
              <a:rPr lang="it-IT" altLang="zh-CN" sz="1400" dirty="0"/>
              <a:t>Per(CMN)</a:t>
            </a:r>
            <a:r>
              <a:rPr lang="en-US" altLang="zh-CN" sz="1400" dirty="0"/>
              <a:t>-</a:t>
            </a:r>
            <a:r>
              <a:rPr lang="it-IT" altLang="zh-CN" sz="1400" dirty="0"/>
              <a:t>Per(SVM</a:t>
            </a:r>
            <a:r>
              <a:rPr lang="zh-CN" altLang="en-US" sz="1400" dirty="0"/>
              <a:t>）</a:t>
            </a:r>
            <a:endParaRPr lang="en-US" altLang="zh-CN" sz="1400" dirty="0"/>
          </a:p>
        </p:txBody>
      </p:sp>
      <p:sp>
        <p:nvSpPr>
          <p:cNvPr id="14" name="文本框 13">
            <a:extLst>
              <a:ext uri="{FF2B5EF4-FFF2-40B4-BE49-F238E27FC236}">
                <a16:creationId xmlns:a16="http://schemas.microsoft.com/office/drawing/2014/main" id="{4D4E9171-64BC-4B3C-99F0-F096E13BDE2D}"/>
              </a:ext>
            </a:extLst>
          </p:cNvPr>
          <p:cNvSpPr txBox="1"/>
          <p:nvPr/>
        </p:nvSpPr>
        <p:spPr>
          <a:xfrm>
            <a:off x="1455140" y="1421857"/>
            <a:ext cx="3418021" cy="704552"/>
          </a:xfrm>
          <a:prstGeom prst="rect">
            <a:avLst/>
          </a:prstGeom>
          <a:noFill/>
        </p:spPr>
        <p:txBody>
          <a:bodyPr wrap="square" rtlCol="0">
            <a:spAutoFit/>
          </a:bodyPr>
          <a:lstStyle/>
          <a:p>
            <a:pPr algn="l">
              <a:lnSpc>
                <a:spcPct val="150000"/>
              </a:lnSpc>
            </a:pPr>
            <a:r>
              <a:rPr lang="en-US" altLang="zh-CN" sz="1400" dirty="0">
                <a:latin typeface="Times New Roman" panose="02020603050405020304" pitchFamily="18" charset="0"/>
              </a:rPr>
              <a:t>1</a:t>
            </a:r>
            <a:r>
              <a:rPr lang="zh-CN" altLang="en-US" sz="1400" dirty="0">
                <a:latin typeface="Times New Roman" panose="02020603050405020304" pitchFamily="18" charset="0"/>
              </a:rPr>
              <a:t>、当</a:t>
            </a:r>
            <a:r>
              <a:rPr lang="zh-CN" altLang="en-US" sz="1400" dirty="0">
                <a:latin typeface="Times New Roman" panose="02020603050405020304" pitchFamily="18" charset="0"/>
              </a:rPr>
              <a:t>每个数据集中的标记数据只有</a:t>
            </a:r>
            <a:r>
              <a:rPr lang="en-US" altLang="zh-CN" sz="1400" dirty="0">
                <a:latin typeface="Times New Roman" panose="02020603050405020304" pitchFamily="18" charset="0"/>
              </a:rPr>
              <a:t>20</a:t>
            </a:r>
            <a:r>
              <a:rPr lang="zh-CN" altLang="en-US" sz="1400" dirty="0">
                <a:latin typeface="Times New Roman" panose="02020603050405020304" pitchFamily="18" charset="0"/>
              </a:rPr>
              <a:t>个的时候</a:t>
            </a:r>
          </a:p>
        </p:txBody>
      </p:sp>
    </p:spTree>
    <p:extLst>
      <p:ext uri="{BB962C8B-B14F-4D97-AF65-F5344CB8AC3E}">
        <p14:creationId xmlns:p14="http://schemas.microsoft.com/office/powerpoint/2010/main" val="23268148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円/楕円 12">
            <a:extLst>
              <a:ext uri="{FF2B5EF4-FFF2-40B4-BE49-F238E27FC236}">
                <a16:creationId xmlns:a16="http://schemas.microsoft.com/office/drawing/2014/main" id="{D964AAAB-B6F9-4E75-B69A-E33BF86ABC86}"/>
              </a:ext>
            </a:extLst>
          </p:cNvPr>
          <p:cNvSpPr/>
          <p:nvPr/>
        </p:nvSpPr>
        <p:spPr>
          <a:xfrm>
            <a:off x="1036008" y="1462948"/>
            <a:ext cx="281858" cy="281858"/>
          </a:xfrm>
          <a:prstGeom prst="ellipse">
            <a:avLst/>
          </a:prstGeom>
          <a:solidFill>
            <a:srgbClr val="FD497C"/>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5" name="円/楕円 13">
            <a:extLst>
              <a:ext uri="{FF2B5EF4-FFF2-40B4-BE49-F238E27FC236}">
                <a16:creationId xmlns:a16="http://schemas.microsoft.com/office/drawing/2014/main" id="{E6B63C99-CB74-4197-8C79-4B4BA4F1BF9D}"/>
              </a:ext>
            </a:extLst>
          </p:cNvPr>
          <p:cNvSpPr/>
          <p:nvPr/>
        </p:nvSpPr>
        <p:spPr>
          <a:xfrm>
            <a:off x="35543" y="857251"/>
            <a:ext cx="669413" cy="500000"/>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solidFill>
            <a:srgbClr val="00ACE2"/>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6" name="円/楕円 17">
            <a:extLst>
              <a:ext uri="{FF2B5EF4-FFF2-40B4-BE49-F238E27FC236}">
                <a16:creationId xmlns:a16="http://schemas.microsoft.com/office/drawing/2014/main" id="{EBA6CFBF-E95F-42FE-A3F6-3504A40FBE30}"/>
              </a:ext>
            </a:extLst>
          </p:cNvPr>
          <p:cNvSpPr/>
          <p:nvPr/>
        </p:nvSpPr>
        <p:spPr>
          <a:xfrm>
            <a:off x="511178" y="1357250"/>
            <a:ext cx="387555" cy="387555"/>
          </a:xfrm>
          <a:prstGeom prst="ellipse">
            <a:avLst/>
          </a:prstGeom>
          <a:solidFill>
            <a:srgbClr val="87C32F"/>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7" name="円/楕円 18">
            <a:extLst>
              <a:ext uri="{FF2B5EF4-FFF2-40B4-BE49-F238E27FC236}">
                <a16:creationId xmlns:a16="http://schemas.microsoft.com/office/drawing/2014/main" id="{6A00E90E-877B-425E-A767-6BAD3A2C843C}"/>
              </a:ext>
            </a:extLst>
          </p:cNvPr>
          <p:cNvSpPr/>
          <p:nvPr/>
        </p:nvSpPr>
        <p:spPr>
          <a:xfrm>
            <a:off x="832085" y="878962"/>
            <a:ext cx="485781" cy="485781"/>
          </a:xfrm>
          <a:prstGeom prst="ellipse">
            <a:avLst/>
          </a:prstGeom>
          <a:solidFill>
            <a:srgbClr val="FFA513"/>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8" name="タイトル 1">
            <a:extLst>
              <a:ext uri="{FF2B5EF4-FFF2-40B4-BE49-F238E27FC236}">
                <a16:creationId xmlns:a16="http://schemas.microsoft.com/office/drawing/2014/main" id="{8BF9139F-C1AD-49AB-B840-743A55F19173}"/>
              </a:ext>
            </a:extLst>
          </p:cNvPr>
          <p:cNvSpPr txBox="1">
            <a:spLocks/>
          </p:cNvSpPr>
          <p:nvPr/>
        </p:nvSpPr>
        <p:spPr>
          <a:xfrm>
            <a:off x="1411585" y="856381"/>
            <a:ext cx="6083506" cy="557837"/>
          </a:xfrm>
          <a:prstGeom prst="rect">
            <a:avLst/>
          </a:prstGeom>
        </p:spPr>
        <p:txBody>
          <a:bodyPr vert="horz" lIns="122456" tIns="61229" rIns="122456" bIns="61229" rtlCol="0" anchor="ctr">
            <a:normAutofit/>
          </a:bodyPr>
          <a:lst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a:lstStyle>
          <a:p>
            <a:pPr defTabSz="1224565">
              <a:defRPr/>
            </a:pPr>
            <a:r>
              <a:rPr lang="zh-CN" altLang="en-US" sz="2250" b="1" dirty="0">
                <a:solidFill>
                  <a:srgbClr val="1C1C1C">
                    <a:lumMod val="75000"/>
                    <a:lumOff val="25000"/>
                  </a:srgbClr>
                </a:solidFill>
                <a:latin typeface="黑体" panose="02010609060101010101" pitchFamily="49" charset="-122"/>
                <a:ea typeface="黑体" panose="02010609060101010101" pitchFamily="49" charset="-122"/>
              </a:rPr>
              <a:t>实验</a:t>
            </a:r>
            <a:endParaRPr lang="ja-JP" altLang="en-US" sz="2250" b="1" dirty="0">
              <a:solidFill>
                <a:srgbClr val="1C1C1C">
                  <a:lumMod val="75000"/>
                  <a:lumOff val="25000"/>
                </a:srgbClr>
              </a:solidFill>
              <a:latin typeface="黑体" panose="02010609060101010101" pitchFamily="49" charset="-122"/>
              <a:ea typeface="黑体" panose="02010609060101010101" pitchFamily="49" charset="-122"/>
            </a:endParaRPr>
          </a:p>
        </p:txBody>
      </p:sp>
      <p:sp>
        <p:nvSpPr>
          <p:cNvPr id="9" name="正方形/長方形 7">
            <a:extLst>
              <a:ext uri="{FF2B5EF4-FFF2-40B4-BE49-F238E27FC236}">
                <a16:creationId xmlns:a16="http://schemas.microsoft.com/office/drawing/2014/main" id="{6F4CA20C-5943-4935-A38B-EFF9D0CFF5BC}"/>
              </a:ext>
            </a:extLst>
          </p:cNvPr>
          <p:cNvSpPr/>
          <p:nvPr/>
        </p:nvSpPr>
        <p:spPr>
          <a:xfrm>
            <a:off x="1527483" y="1379929"/>
            <a:ext cx="1471252" cy="34289"/>
          </a:xfrm>
          <a:prstGeom prst="rect">
            <a:avLst/>
          </a:prstGeom>
          <a:solidFill>
            <a:srgbClr val="00ACE2"/>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pic>
        <p:nvPicPr>
          <p:cNvPr id="10" name="图片 9">
            <a:extLst>
              <a:ext uri="{FF2B5EF4-FFF2-40B4-BE49-F238E27FC236}">
                <a16:creationId xmlns:a16="http://schemas.microsoft.com/office/drawing/2014/main" id="{ACA307CF-6608-4CFD-8D80-D9FDAD02B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733" y="2421939"/>
            <a:ext cx="7480482" cy="3264332"/>
          </a:xfrm>
          <a:prstGeom prst="rect">
            <a:avLst/>
          </a:prstGeom>
        </p:spPr>
      </p:pic>
      <p:sp>
        <p:nvSpPr>
          <p:cNvPr id="18" name="矩形 17">
            <a:extLst>
              <a:ext uri="{FF2B5EF4-FFF2-40B4-BE49-F238E27FC236}">
                <a16:creationId xmlns:a16="http://schemas.microsoft.com/office/drawing/2014/main" id="{D187A23D-2412-458A-80A3-1D27BE88FF93}"/>
              </a:ext>
            </a:extLst>
          </p:cNvPr>
          <p:cNvSpPr/>
          <p:nvPr/>
        </p:nvSpPr>
        <p:spPr>
          <a:xfrm>
            <a:off x="1699891" y="2852545"/>
            <a:ext cx="272988" cy="1464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矩形 18">
            <a:extLst>
              <a:ext uri="{FF2B5EF4-FFF2-40B4-BE49-F238E27FC236}">
                <a16:creationId xmlns:a16="http://schemas.microsoft.com/office/drawing/2014/main" id="{BD5FAFEA-24A3-454C-BFA8-26FC3AA8405D}"/>
              </a:ext>
            </a:extLst>
          </p:cNvPr>
          <p:cNvSpPr/>
          <p:nvPr/>
        </p:nvSpPr>
        <p:spPr>
          <a:xfrm>
            <a:off x="1699891" y="2999029"/>
            <a:ext cx="387288" cy="1142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文本框 19">
            <a:extLst>
              <a:ext uri="{FF2B5EF4-FFF2-40B4-BE49-F238E27FC236}">
                <a16:creationId xmlns:a16="http://schemas.microsoft.com/office/drawing/2014/main" id="{ACC35D36-9089-49CB-BA73-A00F549F9FBB}"/>
              </a:ext>
            </a:extLst>
          </p:cNvPr>
          <p:cNvSpPr txBox="1"/>
          <p:nvPr/>
        </p:nvSpPr>
        <p:spPr>
          <a:xfrm>
            <a:off x="1527482" y="1462947"/>
            <a:ext cx="5735763" cy="704552"/>
          </a:xfrm>
          <a:prstGeom prst="rect">
            <a:avLst/>
          </a:prstGeom>
          <a:noFill/>
        </p:spPr>
        <p:txBody>
          <a:bodyPr wrap="square" rtlCol="0">
            <a:spAutoFit/>
          </a:bodyPr>
          <a:lstStyle/>
          <a:p>
            <a:pPr algn="l">
              <a:lnSpc>
                <a:spcPct val="150000"/>
              </a:lnSpc>
            </a:pPr>
            <a:r>
              <a:rPr lang="en-US" altLang="zh-CN" sz="1400" dirty="0">
                <a:latin typeface="Times New Roman" panose="02020603050405020304" pitchFamily="18" charset="0"/>
              </a:rPr>
              <a:t>2</a:t>
            </a:r>
            <a:r>
              <a:rPr lang="zh-CN" altLang="en-US" sz="1400" dirty="0">
                <a:latin typeface="Times New Roman" panose="02020603050405020304" pitchFamily="18" charset="0"/>
              </a:rPr>
              <a:t>、随着</a:t>
            </a:r>
            <a:r>
              <a:rPr lang="en-US" altLang="zh-CN" sz="1400" dirty="0">
                <a:latin typeface="Times New Roman" panose="02020603050405020304" pitchFamily="18" charset="0"/>
              </a:rPr>
              <a:t>labeled data</a:t>
            </a:r>
            <a:r>
              <a:rPr lang="zh-CN" altLang="en-US" sz="1400" dirty="0">
                <a:latin typeface="Times New Roman" panose="02020603050405020304" pitchFamily="18" charset="0"/>
              </a:rPr>
              <a:t>数量的增多，</a:t>
            </a:r>
            <a:r>
              <a:rPr lang="en-US" altLang="zh-CN" sz="1400" dirty="0" err="1">
                <a:latin typeface="Times New Roman" panose="02020603050405020304" pitchFamily="18" charset="0"/>
              </a:rPr>
              <a:t>autoSSL</a:t>
            </a:r>
            <a:r>
              <a:rPr lang="zh-CN" altLang="en-US" sz="1400" dirty="0">
                <a:latin typeface="Times New Roman" panose="02020603050405020304" pitchFamily="18" charset="0"/>
              </a:rPr>
              <a:t>也能保持性能比</a:t>
            </a:r>
            <a:r>
              <a:rPr lang="en-US" altLang="zh-CN" sz="1400" dirty="0">
                <a:latin typeface="Times New Roman" panose="02020603050405020304" pitchFamily="18" charset="0"/>
              </a:rPr>
              <a:t>SVM</a:t>
            </a:r>
            <a:r>
              <a:rPr lang="zh-CN" altLang="en-US" sz="1400" dirty="0">
                <a:latin typeface="Times New Roman" panose="02020603050405020304" pitchFamily="18" charset="0"/>
              </a:rPr>
              <a:t>好或者不相上下。</a:t>
            </a:r>
          </a:p>
        </p:txBody>
      </p:sp>
    </p:spTree>
    <p:extLst>
      <p:ext uri="{BB962C8B-B14F-4D97-AF65-F5344CB8AC3E}">
        <p14:creationId xmlns:p14="http://schemas.microsoft.com/office/powerpoint/2010/main" val="21300071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円/楕円 12">
            <a:extLst>
              <a:ext uri="{FF2B5EF4-FFF2-40B4-BE49-F238E27FC236}">
                <a16:creationId xmlns:a16="http://schemas.microsoft.com/office/drawing/2014/main" id="{D964AAAB-B6F9-4E75-B69A-E33BF86ABC86}"/>
              </a:ext>
            </a:extLst>
          </p:cNvPr>
          <p:cNvSpPr/>
          <p:nvPr/>
        </p:nvSpPr>
        <p:spPr>
          <a:xfrm>
            <a:off x="1036008" y="1462948"/>
            <a:ext cx="281858" cy="281858"/>
          </a:xfrm>
          <a:prstGeom prst="ellipse">
            <a:avLst/>
          </a:prstGeom>
          <a:solidFill>
            <a:srgbClr val="FD497C"/>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5" name="円/楕円 13">
            <a:extLst>
              <a:ext uri="{FF2B5EF4-FFF2-40B4-BE49-F238E27FC236}">
                <a16:creationId xmlns:a16="http://schemas.microsoft.com/office/drawing/2014/main" id="{E6B63C99-CB74-4197-8C79-4B4BA4F1BF9D}"/>
              </a:ext>
            </a:extLst>
          </p:cNvPr>
          <p:cNvSpPr/>
          <p:nvPr/>
        </p:nvSpPr>
        <p:spPr>
          <a:xfrm>
            <a:off x="35543" y="857251"/>
            <a:ext cx="669413" cy="500000"/>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solidFill>
            <a:srgbClr val="00ACE2"/>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6" name="円/楕円 17">
            <a:extLst>
              <a:ext uri="{FF2B5EF4-FFF2-40B4-BE49-F238E27FC236}">
                <a16:creationId xmlns:a16="http://schemas.microsoft.com/office/drawing/2014/main" id="{EBA6CFBF-E95F-42FE-A3F6-3504A40FBE30}"/>
              </a:ext>
            </a:extLst>
          </p:cNvPr>
          <p:cNvSpPr/>
          <p:nvPr/>
        </p:nvSpPr>
        <p:spPr>
          <a:xfrm>
            <a:off x="511178" y="1357250"/>
            <a:ext cx="387555" cy="387555"/>
          </a:xfrm>
          <a:prstGeom prst="ellipse">
            <a:avLst/>
          </a:prstGeom>
          <a:solidFill>
            <a:srgbClr val="87C32F"/>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7" name="円/楕円 18">
            <a:extLst>
              <a:ext uri="{FF2B5EF4-FFF2-40B4-BE49-F238E27FC236}">
                <a16:creationId xmlns:a16="http://schemas.microsoft.com/office/drawing/2014/main" id="{6A00E90E-877B-425E-A767-6BAD3A2C843C}"/>
              </a:ext>
            </a:extLst>
          </p:cNvPr>
          <p:cNvSpPr/>
          <p:nvPr/>
        </p:nvSpPr>
        <p:spPr>
          <a:xfrm>
            <a:off x="832085" y="878962"/>
            <a:ext cx="485781" cy="485781"/>
          </a:xfrm>
          <a:prstGeom prst="ellipse">
            <a:avLst/>
          </a:prstGeom>
          <a:solidFill>
            <a:srgbClr val="FFA513"/>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8" name="タイトル 1">
            <a:extLst>
              <a:ext uri="{FF2B5EF4-FFF2-40B4-BE49-F238E27FC236}">
                <a16:creationId xmlns:a16="http://schemas.microsoft.com/office/drawing/2014/main" id="{8BF9139F-C1AD-49AB-B840-743A55F19173}"/>
              </a:ext>
            </a:extLst>
          </p:cNvPr>
          <p:cNvSpPr txBox="1">
            <a:spLocks/>
          </p:cNvSpPr>
          <p:nvPr/>
        </p:nvSpPr>
        <p:spPr>
          <a:xfrm>
            <a:off x="1411585" y="856381"/>
            <a:ext cx="6083506" cy="557837"/>
          </a:xfrm>
          <a:prstGeom prst="rect">
            <a:avLst/>
          </a:prstGeom>
        </p:spPr>
        <p:txBody>
          <a:bodyPr vert="horz" lIns="122456" tIns="61229" rIns="122456" bIns="61229" rtlCol="0" anchor="ctr">
            <a:normAutofit/>
          </a:bodyPr>
          <a:lst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a:lstStyle>
          <a:p>
            <a:pPr defTabSz="1224565">
              <a:defRPr/>
            </a:pPr>
            <a:r>
              <a:rPr lang="zh-CN" altLang="en-US" sz="2250" b="1" dirty="0">
                <a:solidFill>
                  <a:srgbClr val="1C1C1C">
                    <a:lumMod val="75000"/>
                    <a:lumOff val="25000"/>
                  </a:srgbClr>
                </a:solidFill>
                <a:latin typeface="黑体" panose="02010609060101010101" pitchFamily="49" charset="-122"/>
                <a:ea typeface="黑体" panose="02010609060101010101" pitchFamily="49" charset="-122"/>
              </a:rPr>
              <a:t>总结和思考</a:t>
            </a:r>
            <a:endParaRPr lang="ja-JP" altLang="en-US" sz="2250" b="1" dirty="0">
              <a:solidFill>
                <a:srgbClr val="1C1C1C">
                  <a:lumMod val="75000"/>
                  <a:lumOff val="25000"/>
                </a:srgbClr>
              </a:solidFill>
              <a:latin typeface="黑体" panose="02010609060101010101" pitchFamily="49" charset="-122"/>
              <a:ea typeface="黑体" panose="02010609060101010101" pitchFamily="49" charset="-122"/>
            </a:endParaRPr>
          </a:p>
        </p:txBody>
      </p:sp>
      <p:sp>
        <p:nvSpPr>
          <p:cNvPr id="9" name="正方形/長方形 7">
            <a:extLst>
              <a:ext uri="{FF2B5EF4-FFF2-40B4-BE49-F238E27FC236}">
                <a16:creationId xmlns:a16="http://schemas.microsoft.com/office/drawing/2014/main" id="{6F4CA20C-5943-4935-A38B-EFF9D0CFF5BC}"/>
              </a:ext>
            </a:extLst>
          </p:cNvPr>
          <p:cNvSpPr/>
          <p:nvPr/>
        </p:nvSpPr>
        <p:spPr>
          <a:xfrm>
            <a:off x="1527483" y="1379929"/>
            <a:ext cx="1471252" cy="34289"/>
          </a:xfrm>
          <a:prstGeom prst="rect">
            <a:avLst/>
          </a:prstGeom>
          <a:solidFill>
            <a:srgbClr val="00ACE2"/>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2" name="矩形 1">
            <a:extLst>
              <a:ext uri="{FF2B5EF4-FFF2-40B4-BE49-F238E27FC236}">
                <a16:creationId xmlns:a16="http://schemas.microsoft.com/office/drawing/2014/main" id="{3949CA4E-9FF6-45F3-8E63-7F4EBB468E97}"/>
              </a:ext>
            </a:extLst>
          </p:cNvPr>
          <p:cNvSpPr/>
          <p:nvPr/>
        </p:nvSpPr>
        <p:spPr>
          <a:xfrm>
            <a:off x="1527484" y="1744805"/>
            <a:ext cx="5836544" cy="3602140"/>
          </a:xfrm>
          <a:prstGeom prst="rect">
            <a:avLst/>
          </a:prstGeom>
        </p:spPr>
        <p:txBody>
          <a:bodyPr wrap="square">
            <a:spAutoFit/>
          </a:bodyPr>
          <a:lstStyle/>
          <a:p>
            <a:pPr>
              <a:lnSpc>
                <a:spcPct val="150000"/>
              </a:lnSpc>
            </a:pPr>
            <a:r>
              <a:rPr lang="zh-CN" altLang="en-US" sz="1400" dirty="0">
                <a:solidFill>
                  <a:srgbClr val="00B0F0"/>
                </a:solidFill>
                <a:latin typeface="宋体" panose="02010600030101010101" pitchFamily="2" charset="-122"/>
                <a:ea typeface="宋体" panose="02010600030101010101" pitchFamily="2" charset="-122"/>
              </a:rPr>
              <a:t>总结</a:t>
            </a:r>
            <a:endParaRPr lang="en-US" altLang="zh-CN" sz="1400" dirty="0">
              <a:solidFill>
                <a:srgbClr val="00B0F0"/>
              </a:solidFill>
              <a:latin typeface="宋体" panose="02010600030101010101" pitchFamily="2" charset="-122"/>
              <a:ea typeface="宋体" panose="02010600030101010101" pitchFamily="2" charset="-122"/>
            </a:endParaRPr>
          </a:p>
          <a:p>
            <a:pPr marL="257175" indent="-257175">
              <a:lnSpc>
                <a:spcPct val="150000"/>
              </a:lnSpc>
              <a:buFont typeface="+mj-lt"/>
              <a:buAutoNum type="arabicPeriod"/>
            </a:pPr>
            <a:r>
              <a:rPr lang="zh-CN" altLang="en-US" sz="1400" dirty="0">
                <a:solidFill>
                  <a:srgbClr val="000000"/>
                </a:solidFill>
                <a:latin typeface="宋体" panose="02010600030101010101" pitchFamily="2" charset="-122"/>
                <a:ea typeface="宋体" panose="02010600030101010101" pitchFamily="2" charset="-122"/>
              </a:rPr>
              <a:t>本文提出了</a:t>
            </a:r>
            <a:r>
              <a:rPr lang="en-US" altLang="zh-CN" sz="1400" dirty="0">
                <a:solidFill>
                  <a:srgbClr val="000000"/>
                </a:solidFill>
                <a:latin typeface="宋体" panose="02010600030101010101" pitchFamily="2" charset="-122"/>
                <a:ea typeface="宋体" panose="02010600030101010101" pitchFamily="2" charset="-122"/>
              </a:rPr>
              <a:t>auto-SSL</a:t>
            </a:r>
            <a:r>
              <a:rPr lang="zh-CN" altLang="en-US" sz="1400" dirty="0">
                <a:solidFill>
                  <a:srgbClr val="000000"/>
                </a:solidFill>
                <a:latin typeface="宋体" panose="02010600030101010101" pitchFamily="2" charset="-122"/>
                <a:ea typeface="宋体" panose="02010600030101010101" pitchFamily="2" charset="-122"/>
              </a:rPr>
              <a:t>系统。</a:t>
            </a:r>
          </a:p>
          <a:p>
            <a:pPr marL="257175" indent="-257175">
              <a:lnSpc>
                <a:spcPct val="150000"/>
              </a:lnSpc>
              <a:buFont typeface="+mj-lt"/>
              <a:buAutoNum type="arabicPeriod"/>
            </a:pPr>
            <a:r>
              <a:rPr lang="zh-CN" altLang="en-US" sz="1400" dirty="0">
                <a:solidFill>
                  <a:srgbClr val="000000"/>
                </a:solidFill>
                <a:latin typeface="宋体" panose="02010600030101010101" pitchFamily="2" charset="-122"/>
                <a:ea typeface="宋体" panose="02010600030101010101" pitchFamily="2" charset="-122"/>
              </a:rPr>
              <a:t>首先采用了</a:t>
            </a:r>
            <a:r>
              <a:rPr lang="en-US" altLang="zh-CN" sz="1400" dirty="0">
                <a:solidFill>
                  <a:srgbClr val="000000"/>
                </a:solidFill>
                <a:latin typeface="宋体" panose="02010600030101010101" pitchFamily="2" charset="-122"/>
                <a:ea typeface="宋体" panose="02010600030101010101" pitchFamily="2" charset="-122"/>
              </a:rPr>
              <a:t>meta-</a:t>
            </a:r>
            <a:r>
              <a:rPr lang="en-US" altLang="zh-CN" sz="1400" dirty="0" err="1">
                <a:solidFill>
                  <a:srgbClr val="000000"/>
                </a:solidFill>
                <a:latin typeface="宋体" panose="02010600030101010101" pitchFamily="2" charset="-122"/>
                <a:ea typeface="宋体" panose="02010600030101010101" pitchFamily="2" charset="-122"/>
              </a:rPr>
              <a:t>leanring</a:t>
            </a:r>
            <a:r>
              <a:rPr lang="zh-CN" altLang="en-US" sz="1400" dirty="0">
                <a:solidFill>
                  <a:srgbClr val="000000"/>
                </a:solidFill>
                <a:latin typeface="宋体" panose="02010600030101010101" pitchFamily="2" charset="-122"/>
                <a:ea typeface="宋体" panose="02010600030101010101" pitchFamily="2" charset="-122"/>
              </a:rPr>
              <a:t>，从</a:t>
            </a:r>
            <a:r>
              <a:rPr lang="zh-CN" altLang="en-US" sz="1400" dirty="0">
                <a:solidFill>
                  <a:srgbClr val="000000"/>
                </a:solidFill>
                <a:latin typeface="宋体" panose="02010600030101010101" pitchFamily="2" charset="-122"/>
                <a:ea typeface="宋体" panose="02010600030101010101" pitchFamily="2" charset="-122"/>
              </a:rPr>
              <a:t>数据集中抽取元特征，包括传统元特征和非监督学习所得。</a:t>
            </a:r>
          </a:p>
          <a:p>
            <a:pPr marL="257175" indent="-257175">
              <a:lnSpc>
                <a:spcPct val="150000"/>
              </a:lnSpc>
              <a:buFont typeface="+mj-lt"/>
              <a:buAutoNum type="arabicPeriod"/>
            </a:pPr>
            <a:r>
              <a:rPr lang="zh-CN" altLang="en-US" sz="1400" dirty="0">
                <a:solidFill>
                  <a:srgbClr val="000000"/>
                </a:solidFill>
                <a:latin typeface="宋体" panose="02010600030101010101" pitchFamily="2" charset="-122"/>
                <a:ea typeface="宋体" panose="02010600030101010101" pitchFamily="2" charset="-122"/>
              </a:rPr>
              <a:t>为了防止提高性能，设计了</a:t>
            </a:r>
            <a:r>
              <a:rPr lang="en-US" altLang="zh-CN" sz="1400" dirty="0">
                <a:solidFill>
                  <a:srgbClr val="000000"/>
                </a:solidFill>
                <a:latin typeface="宋体" panose="02010600030101010101" pitchFamily="2" charset="-122"/>
                <a:ea typeface="宋体" panose="02010600030101010101" pitchFamily="2" charset="-122"/>
              </a:rPr>
              <a:t>large margin </a:t>
            </a:r>
            <a:r>
              <a:rPr lang="en-US" altLang="zh-CN" sz="1400" dirty="0" err="1">
                <a:solidFill>
                  <a:srgbClr val="000000"/>
                </a:solidFill>
                <a:latin typeface="宋体" panose="02010600030101010101" pitchFamily="2" charset="-122"/>
                <a:ea typeface="宋体" panose="02010600030101010101" pitchFamily="2" charset="-122"/>
              </a:rPr>
              <a:t>princple</a:t>
            </a:r>
            <a:r>
              <a:rPr lang="zh-CN" altLang="en-US" sz="1400" dirty="0">
                <a:solidFill>
                  <a:srgbClr val="000000"/>
                </a:solidFill>
                <a:latin typeface="宋体" panose="02010600030101010101" pitchFamily="2" charset="-122"/>
                <a:ea typeface="宋体" panose="02010600030101010101" pitchFamily="2" charset="-122"/>
              </a:rPr>
              <a:t>来选择最优的超</a:t>
            </a:r>
            <a:r>
              <a:rPr lang="zh-CN" altLang="en-US" sz="1400" dirty="0">
                <a:solidFill>
                  <a:srgbClr val="000000"/>
                </a:solidFill>
                <a:latin typeface="宋体" panose="02010600030101010101" pitchFamily="2" charset="-122"/>
                <a:ea typeface="宋体" panose="02010600030101010101" pitchFamily="2" charset="-122"/>
              </a:rPr>
              <a:t>参数。</a:t>
            </a:r>
            <a:endParaRPr lang="en-US" altLang="zh-CN" sz="1400" dirty="0">
              <a:solidFill>
                <a:srgbClr val="000000"/>
              </a:solidFill>
              <a:latin typeface="宋体" panose="02010600030101010101" pitchFamily="2" charset="-122"/>
              <a:ea typeface="宋体" panose="02010600030101010101" pitchFamily="2" charset="-122"/>
            </a:endParaRPr>
          </a:p>
          <a:p>
            <a:pPr>
              <a:lnSpc>
                <a:spcPct val="150000"/>
              </a:lnSpc>
            </a:pPr>
            <a:r>
              <a:rPr lang="zh-CN" altLang="en-US" sz="1400" dirty="0">
                <a:solidFill>
                  <a:srgbClr val="00B0F0"/>
                </a:solidFill>
                <a:latin typeface="宋体" panose="02010600030101010101" pitchFamily="2" charset="-122"/>
                <a:ea typeface="宋体" panose="02010600030101010101" pitchFamily="2" charset="-122"/>
              </a:rPr>
              <a:t>思考</a:t>
            </a:r>
            <a:endParaRPr lang="en-US" altLang="zh-CN" sz="1400" dirty="0">
              <a:solidFill>
                <a:srgbClr val="00B0F0"/>
              </a:solidFill>
              <a:latin typeface="宋体" panose="02010600030101010101" pitchFamily="2" charset="-122"/>
              <a:ea typeface="宋体" panose="02010600030101010101" pitchFamily="2" charset="-122"/>
            </a:endParaRPr>
          </a:p>
          <a:p>
            <a:pPr>
              <a:lnSpc>
                <a:spcPct val="150000"/>
              </a:lnSpc>
            </a:pPr>
            <a:r>
              <a:rPr lang="zh-CN" altLang="en-US" sz="1400" dirty="0">
                <a:solidFill>
                  <a:prstClr val="black"/>
                </a:solidFill>
                <a:latin typeface="Tahoma" panose="020B0604030504040204" pitchFamily="34" charset="0"/>
                <a:ea typeface="宋体" panose="02010600030101010101" pitchFamily="2" charset="-122"/>
              </a:rPr>
              <a:t>不足：只考虑了二分类的情况，并没有考虑多分类；采用的数据集很小，并没有拓展到大的数据集。</a:t>
            </a:r>
            <a:endParaRPr lang="en-US" altLang="zh-CN" sz="1400" dirty="0">
              <a:solidFill>
                <a:prstClr val="black"/>
              </a:solidFill>
              <a:latin typeface="Tahoma" panose="020B0604030504040204" pitchFamily="34" charset="0"/>
              <a:ea typeface="宋体" panose="02010600030101010101" pitchFamily="2" charset="-122"/>
            </a:endParaRPr>
          </a:p>
          <a:p>
            <a:pPr>
              <a:lnSpc>
                <a:spcPct val="150000"/>
              </a:lnSpc>
            </a:pPr>
            <a:r>
              <a:rPr lang="zh-CN" altLang="en-US" sz="1400" dirty="0">
                <a:solidFill>
                  <a:prstClr val="black"/>
                </a:solidFill>
                <a:latin typeface="Tahoma" panose="020B0604030504040204" pitchFamily="34" charset="0"/>
                <a:ea typeface="宋体" panose="02010600030101010101" pitchFamily="2" charset="-122"/>
              </a:rPr>
              <a:t>改进：本文大多采用的是一些传统机器学习算法，可以考虑用深度学习的方法，并且结合大的数据集。</a:t>
            </a:r>
            <a:endParaRPr lang="en-US" altLang="zh-CN" sz="1400" dirty="0">
              <a:solidFill>
                <a:prstClr val="black"/>
              </a:solidFill>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21871491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39466EE-582F-4197-8967-0F472C6CA394}"/>
              </a:ext>
            </a:extLst>
          </p:cNvPr>
          <p:cNvSpPr txBox="1"/>
          <p:nvPr/>
        </p:nvSpPr>
        <p:spPr>
          <a:xfrm>
            <a:off x="3071119" y="2667253"/>
            <a:ext cx="3001763" cy="784830"/>
          </a:xfrm>
          <a:prstGeom prst="rect">
            <a:avLst/>
          </a:prstGeom>
          <a:noFill/>
        </p:spPr>
        <p:txBody>
          <a:bodyPr wrap="square" rtlCol="0">
            <a:spAutoFit/>
          </a:bodyPr>
          <a:lstStyle/>
          <a:p>
            <a:pPr algn="l"/>
            <a:r>
              <a:rPr lang="en-US" altLang="zh-CN" sz="4500" dirty="0">
                <a:solidFill>
                  <a:srgbClr val="00B0F0"/>
                </a:solidFill>
                <a:latin typeface="宋体" panose="02010600030101010101" pitchFamily="2" charset="-122"/>
                <a:ea typeface="宋体" panose="02010600030101010101" pitchFamily="2" charset="-122"/>
              </a:rPr>
              <a:t>Thank you!</a:t>
            </a:r>
            <a:endParaRPr lang="zh-CN" altLang="en-US" sz="4500" dirty="0">
              <a:solidFill>
                <a:srgbClr val="00B0F0"/>
              </a:solidFill>
              <a:latin typeface="宋体" panose="02010600030101010101" pitchFamily="2" charset="-122"/>
              <a:ea typeface="宋体" panose="02010600030101010101" pitchFamily="2" charset="-122"/>
            </a:endParaRPr>
          </a:p>
        </p:txBody>
      </p:sp>
      <p:sp>
        <p:nvSpPr>
          <p:cNvPr id="3" name="円/楕円 3">
            <a:extLst>
              <a:ext uri="{FF2B5EF4-FFF2-40B4-BE49-F238E27FC236}">
                <a16:creationId xmlns:a16="http://schemas.microsoft.com/office/drawing/2014/main" id="{0CA62798-B91A-4B40-8103-C3074EFD6287}"/>
              </a:ext>
            </a:extLst>
          </p:cNvPr>
          <p:cNvSpPr/>
          <p:nvPr/>
        </p:nvSpPr>
        <p:spPr>
          <a:xfrm>
            <a:off x="2973741" y="1695157"/>
            <a:ext cx="493445" cy="493445"/>
          </a:xfrm>
          <a:prstGeom prst="ellipse">
            <a:avLst/>
          </a:prstGeom>
          <a:solidFill>
            <a:srgbClr val="FD497C"/>
          </a:soli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1224565">
              <a:defRPr/>
            </a:pPr>
            <a:endParaRPr kumimoji="1" lang="ja-JP" altLang="en-US" sz="2400" kern="0">
              <a:solidFill>
                <a:prstClr val="white"/>
              </a:solidFill>
              <a:latin typeface="Open Sans"/>
            </a:endParaRPr>
          </a:p>
        </p:txBody>
      </p:sp>
      <p:sp>
        <p:nvSpPr>
          <p:cNvPr id="4" name="円/楕円 11">
            <a:extLst>
              <a:ext uri="{FF2B5EF4-FFF2-40B4-BE49-F238E27FC236}">
                <a16:creationId xmlns:a16="http://schemas.microsoft.com/office/drawing/2014/main" id="{D209C1FE-6838-4BD2-88F3-B4B113FD1946}"/>
              </a:ext>
            </a:extLst>
          </p:cNvPr>
          <p:cNvSpPr/>
          <p:nvPr/>
        </p:nvSpPr>
        <p:spPr>
          <a:xfrm>
            <a:off x="3809690" y="1695157"/>
            <a:ext cx="493445" cy="493445"/>
          </a:xfrm>
          <a:prstGeom prst="ellipse">
            <a:avLst/>
          </a:prstGeom>
          <a:solidFill>
            <a:srgbClr val="00ACE2"/>
          </a:soli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1224565">
              <a:defRPr/>
            </a:pPr>
            <a:endParaRPr kumimoji="1" lang="ja-JP" altLang="en-US" sz="2400" kern="0">
              <a:solidFill>
                <a:prstClr val="white"/>
              </a:solidFill>
              <a:latin typeface="Open Sans"/>
            </a:endParaRPr>
          </a:p>
        </p:txBody>
      </p:sp>
      <p:sp>
        <p:nvSpPr>
          <p:cNvPr id="5" name="円/楕円 12">
            <a:extLst>
              <a:ext uri="{FF2B5EF4-FFF2-40B4-BE49-F238E27FC236}">
                <a16:creationId xmlns:a16="http://schemas.microsoft.com/office/drawing/2014/main" id="{D5C2EE13-1E62-45EC-9B08-BEB5ED475169}"/>
              </a:ext>
            </a:extLst>
          </p:cNvPr>
          <p:cNvSpPr/>
          <p:nvPr/>
        </p:nvSpPr>
        <p:spPr>
          <a:xfrm>
            <a:off x="4645639" y="1695157"/>
            <a:ext cx="493445" cy="493445"/>
          </a:xfrm>
          <a:prstGeom prst="ellipse">
            <a:avLst/>
          </a:prstGeom>
          <a:solidFill>
            <a:srgbClr val="87C32F"/>
          </a:soli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1224565">
              <a:defRPr/>
            </a:pPr>
            <a:endParaRPr kumimoji="1" lang="ja-JP" altLang="en-US" sz="2400" kern="0">
              <a:solidFill>
                <a:prstClr val="white"/>
              </a:solidFill>
              <a:latin typeface="Open Sans"/>
            </a:endParaRPr>
          </a:p>
        </p:txBody>
      </p:sp>
      <p:sp>
        <p:nvSpPr>
          <p:cNvPr id="6" name="円/楕円 13">
            <a:extLst>
              <a:ext uri="{FF2B5EF4-FFF2-40B4-BE49-F238E27FC236}">
                <a16:creationId xmlns:a16="http://schemas.microsoft.com/office/drawing/2014/main" id="{48B0A0F4-87F9-441B-B2CB-268AF5061CA8}"/>
              </a:ext>
            </a:extLst>
          </p:cNvPr>
          <p:cNvSpPr/>
          <p:nvPr/>
        </p:nvSpPr>
        <p:spPr>
          <a:xfrm>
            <a:off x="5481588" y="1695157"/>
            <a:ext cx="493445" cy="493445"/>
          </a:xfrm>
          <a:prstGeom prst="ellipse">
            <a:avLst/>
          </a:prstGeom>
          <a:solidFill>
            <a:srgbClr val="B143DD"/>
          </a:soli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1224565">
              <a:defRPr/>
            </a:pPr>
            <a:endParaRPr kumimoji="1" lang="ja-JP" altLang="en-US" sz="2400" kern="0">
              <a:solidFill>
                <a:prstClr val="white"/>
              </a:solidFill>
              <a:latin typeface="Open Sans"/>
            </a:endParaRPr>
          </a:p>
        </p:txBody>
      </p:sp>
    </p:spTree>
    <p:extLst>
      <p:ext uri="{BB962C8B-B14F-4D97-AF65-F5344CB8AC3E}">
        <p14:creationId xmlns:p14="http://schemas.microsoft.com/office/powerpoint/2010/main" val="17475312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DFAFDBB-DF66-400D-B099-A8D9C4ABEFA5}"/>
              </a:ext>
            </a:extLst>
          </p:cNvPr>
          <p:cNvSpPr txBox="1"/>
          <p:nvPr/>
        </p:nvSpPr>
        <p:spPr>
          <a:xfrm>
            <a:off x="6258758" y="3068085"/>
            <a:ext cx="2317072" cy="461665"/>
          </a:xfrm>
          <a:prstGeom prst="rect">
            <a:avLst/>
          </a:prstGeom>
          <a:noFill/>
        </p:spPr>
        <p:txBody>
          <a:bodyPr wrap="square" rtlCol="0">
            <a:spAutoFit/>
          </a:bodyPr>
          <a:lstStyle/>
          <a:p>
            <a:pPr algn="l"/>
            <a:r>
              <a:rPr lang="zh-CN" altLang="en-US" sz="1200" dirty="0"/>
              <a:t>学习的过程就是不断重复左图</a:t>
            </a:r>
            <a:r>
              <a:rPr lang="en-US" altLang="zh-CN" sz="1200" dirty="0"/>
              <a:t>1</a:t>
            </a:r>
            <a:r>
              <a:rPr lang="zh-CN" altLang="en-US" sz="1200" dirty="0"/>
              <a:t>，直到收敛。</a:t>
            </a:r>
            <a:endParaRPr lang="en-US" altLang="zh-CN" sz="1200" dirty="0"/>
          </a:p>
        </p:txBody>
      </p:sp>
      <p:pic>
        <p:nvPicPr>
          <p:cNvPr id="4" name="图片 3">
            <a:extLst>
              <a:ext uri="{FF2B5EF4-FFF2-40B4-BE49-F238E27FC236}">
                <a16:creationId xmlns:a16="http://schemas.microsoft.com/office/drawing/2014/main" id="{5BDC9F0B-AEE1-46B9-BC98-B9CA693DF2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411" y="1375300"/>
            <a:ext cx="4500873" cy="2131366"/>
          </a:xfrm>
          <a:prstGeom prst="rect">
            <a:avLst/>
          </a:prstGeom>
        </p:spPr>
      </p:pic>
      <p:pic>
        <p:nvPicPr>
          <p:cNvPr id="6" name="图片 5">
            <a:extLst>
              <a:ext uri="{FF2B5EF4-FFF2-40B4-BE49-F238E27FC236}">
                <a16:creationId xmlns:a16="http://schemas.microsoft.com/office/drawing/2014/main" id="{720159C0-1B0F-4AE2-88E7-EE6F83A70E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411" y="3932507"/>
            <a:ext cx="4572000" cy="1550194"/>
          </a:xfrm>
          <a:prstGeom prst="rect">
            <a:avLst/>
          </a:prstGeom>
        </p:spPr>
      </p:pic>
      <p:sp>
        <p:nvSpPr>
          <p:cNvPr id="7" name="文本框 6">
            <a:extLst>
              <a:ext uri="{FF2B5EF4-FFF2-40B4-BE49-F238E27FC236}">
                <a16:creationId xmlns:a16="http://schemas.microsoft.com/office/drawing/2014/main" id="{299D5E35-717C-432C-AF65-5ABA667DD006}"/>
              </a:ext>
            </a:extLst>
          </p:cNvPr>
          <p:cNvSpPr txBox="1"/>
          <p:nvPr/>
        </p:nvSpPr>
        <p:spPr>
          <a:xfrm>
            <a:off x="2496846" y="3506666"/>
            <a:ext cx="932155" cy="461665"/>
          </a:xfrm>
          <a:prstGeom prst="rect">
            <a:avLst/>
          </a:prstGeom>
          <a:noFill/>
        </p:spPr>
        <p:txBody>
          <a:bodyPr wrap="square" rtlCol="0">
            <a:spAutoFit/>
          </a:bodyPr>
          <a:lstStyle/>
          <a:p>
            <a:pPr algn="l"/>
            <a:r>
              <a:rPr lang="zh-CN" altLang="en-US" sz="1200" dirty="0"/>
              <a:t>单个训练步</a:t>
            </a:r>
          </a:p>
        </p:txBody>
      </p:sp>
    </p:spTree>
    <p:extLst>
      <p:ext uri="{BB962C8B-B14F-4D97-AF65-F5344CB8AC3E}">
        <p14:creationId xmlns:p14="http://schemas.microsoft.com/office/powerpoint/2010/main" val="1627749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36375A8-0DE0-4C2F-8930-E5EF7C409BB8}"/>
              </a:ext>
            </a:extLst>
          </p:cNvPr>
          <p:cNvSpPr txBox="1"/>
          <p:nvPr/>
        </p:nvSpPr>
        <p:spPr>
          <a:xfrm>
            <a:off x="466078" y="1383253"/>
            <a:ext cx="605901" cy="461665"/>
          </a:xfrm>
          <a:prstGeom prst="rect">
            <a:avLst/>
          </a:prstGeom>
          <a:noFill/>
        </p:spPr>
        <p:txBody>
          <a:bodyPr wrap="square" rtlCol="0">
            <a:spAutoFit/>
          </a:bodyPr>
          <a:lstStyle/>
          <a:p>
            <a:pPr algn="l"/>
            <a:r>
              <a:rPr lang="zh-CN" altLang="en-US" sz="1200" dirty="0"/>
              <a:t>元学习</a:t>
            </a:r>
          </a:p>
        </p:txBody>
      </p:sp>
      <p:sp>
        <p:nvSpPr>
          <p:cNvPr id="3" name="文本框 2">
            <a:extLst>
              <a:ext uri="{FF2B5EF4-FFF2-40B4-BE49-F238E27FC236}">
                <a16:creationId xmlns:a16="http://schemas.microsoft.com/office/drawing/2014/main" id="{18B5E08F-5604-4DC5-9756-51D8C5E8C564}"/>
              </a:ext>
            </a:extLst>
          </p:cNvPr>
          <p:cNvSpPr txBox="1"/>
          <p:nvPr/>
        </p:nvSpPr>
        <p:spPr>
          <a:xfrm>
            <a:off x="459419" y="1935887"/>
            <a:ext cx="2931001" cy="461665"/>
          </a:xfrm>
          <a:prstGeom prst="rect">
            <a:avLst/>
          </a:prstGeom>
          <a:noFill/>
        </p:spPr>
        <p:txBody>
          <a:bodyPr wrap="square" rtlCol="0">
            <a:spAutoFit/>
          </a:bodyPr>
          <a:lstStyle/>
          <a:p>
            <a:r>
              <a:rPr lang="zh-CN" altLang="en-US" sz="1200" dirty="0"/>
              <a:t>元学习的思想是学习「学习（训练）」过程</a:t>
            </a:r>
          </a:p>
        </p:txBody>
      </p:sp>
      <p:pic>
        <p:nvPicPr>
          <p:cNvPr id="4" name="图片 3">
            <a:extLst>
              <a:ext uri="{FF2B5EF4-FFF2-40B4-BE49-F238E27FC236}">
                <a16:creationId xmlns:a16="http://schemas.microsoft.com/office/drawing/2014/main" id="{6AB7FF55-BB2C-4745-9D0D-7524E27F4175}"/>
              </a:ext>
            </a:extLst>
          </p:cNvPr>
          <p:cNvPicPr>
            <a:picLocks noChangeAspect="1"/>
          </p:cNvPicPr>
          <p:nvPr/>
        </p:nvPicPr>
        <p:blipFill>
          <a:blip r:embed="rId2"/>
          <a:stretch>
            <a:fillRect/>
          </a:stretch>
        </p:blipFill>
        <p:spPr>
          <a:xfrm>
            <a:off x="459419" y="2333302"/>
            <a:ext cx="2830386" cy="1873050"/>
          </a:xfrm>
          <a:prstGeom prst="rect">
            <a:avLst/>
          </a:prstGeom>
        </p:spPr>
      </p:pic>
      <p:sp>
        <p:nvSpPr>
          <p:cNvPr id="7" name="文本框 6">
            <a:extLst>
              <a:ext uri="{FF2B5EF4-FFF2-40B4-BE49-F238E27FC236}">
                <a16:creationId xmlns:a16="http://schemas.microsoft.com/office/drawing/2014/main" id="{A2214052-15DA-4493-BE1F-0395EC0D0F28}"/>
              </a:ext>
            </a:extLst>
          </p:cNvPr>
          <p:cNvSpPr txBox="1"/>
          <p:nvPr/>
        </p:nvSpPr>
        <p:spPr>
          <a:xfrm>
            <a:off x="1432209" y="4580116"/>
            <a:ext cx="985421" cy="830997"/>
          </a:xfrm>
          <a:prstGeom prst="rect">
            <a:avLst/>
          </a:prstGeom>
          <a:noFill/>
        </p:spPr>
        <p:txBody>
          <a:bodyPr wrap="square" rtlCol="0">
            <a:spAutoFit/>
          </a:bodyPr>
          <a:lstStyle/>
          <a:p>
            <a:pPr algn="l"/>
            <a:r>
              <a:rPr lang="zh-CN" altLang="en-US" sz="1200" dirty="0"/>
              <a:t>元学习器；粉色的星星表示元学习器的参数</a:t>
            </a:r>
          </a:p>
        </p:txBody>
      </p:sp>
      <p:pic>
        <p:nvPicPr>
          <p:cNvPr id="5" name="图片 4">
            <a:extLst>
              <a:ext uri="{FF2B5EF4-FFF2-40B4-BE49-F238E27FC236}">
                <a16:creationId xmlns:a16="http://schemas.microsoft.com/office/drawing/2014/main" id="{D57299CE-4C34-4370-82C7-0F5442006853}"/>
              </a:ext>
            </a:extLst>
          </p:cNvPr>
          <p:cNvPicPr>
            <a:picLocks noChangeAspect="1"/>
          </p:cNvPicPr>
          <p:nvPr/>
        </p:nvPicPr>
        <p:blipFill>
          <a:blip r:embed="rId3"/>
          <a:stretch>
            <a:fillRect/>
          </a:stretch>
        </p:blipFill>
        <p:spPr>
          <a:xfrm>
            <a:off x="3390419" y="1542079"/>
            <a:ext cx="5695200" cy="3380035"/>
          </a:xfrm>
          <a:prstGeom prst="rect">
            <a:avLst/>
          </a:prstGeom>
        </p:spPr>
      </p:pic>
      <p:sp>
        <p:nvSpPr>
          <p:cNvPr id="8" name="文本框 7">
            <a:extLst>
              <a:ext uri="{FF2B5EF4-FFF2-40B4-BE49-F238E27FC236}">
                <a16:creationId xmlns:a16="http://schemas.microsoft.com/office/drawing/2014/main" id="{463B77DA-D6D5-47BB-B2EC-4275F12E46CC}"/>
              </a:ext>
            </a:extLst>
          </p:cNvPr>
          <p:cNvSpPr txBox="1"/>
          <p:nvPr/>
        </p:nvSpPr>
        <p:spPr>
          <a:xfrm>
            <a:off x="4800601" y="4984073"/>
            <a:ext cx="1191827" cy="276999"/>
          </a:xfrm>
          <a:prstGeom prst="rect">
            <a:avLst/>
          </a:prstGeom>
          <a:noFill/>
        </p:spPr>
        <p:txBody>
          <a:bodyPr wrap="square" rtlCol="0">
            <a:spAutoFit/>
          </a:bodyPr>
          <a:lstStyle/>
          <a:p>
            <a:pPr algn="l"/>
            <a:r>
              <a:rPr lang="zh-CN" altLang="en-US" sz="1200" dirty="0"/>
              <a:t>元训练步</a:t>
            </a:r>
          </a:p>
        </p:txBody>
      </p:sp>
      <p:cxnSp>
        <p:nvCxnSpPr>
          <p:cNvPr id="10" name="直接箭头连接符 9">
            <a:extLst>
              <a:ext uri="{FF2B5EF4-FFF2-40B4-BE49-F238E27FC236}">
                <a16:creationId xmlns:a16="http://schemas.microsoft.com/office/drawing/2014/main" id="{1417A4EF-19FB-4A2E-A853-CD829A9E88FA}"/>
              </a:ext>
            </a:extLst>
          </p:cNvPr>
          <p:cNvCxnSpPr/>
          <p:nvPr/>
        </p:nvCxnSpPr>
        <p:spPr>
          <a:xfrm flipV="1">
            <a:off x="2030767" y="3780223"/>
            <a:ext cx="106532" cy="7190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061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A51962F-61FA-437B-8482-F2858D066035}"/>
              </a:ext>
            </a:extLst>
          </p:cNvPr>
          <p:cNvSpPr txBox="1"/>
          <p:nvPr/>
        </p:nvSpPr>
        <p:spPr>
          <a:xfrm>
            <a:off x="1527483" y="2031021"/>
            <a:ext cx="5240045" cy="2862322"/>
          </a:xfrm>
          <a:prstGeom prst="rect">
            <a:avLst/>
          </a:prstGeom>
          <a:noFill/>
        </p:spPr>
        <p:txBody>
          <a:bodyPr wrap="square" rtlCol="0">
            <a:spAutoFit/>
          </a:bodyPr>
          <a:lstStyle/>
          <a:p>
            <a:pPr>
              <a:lnSpc>
                <a:spcPct val="150000"/>
              </a:lnSpc>
            </a:pPr>
            <a:r>
              <a:rPr lang="zh-CN" altLang="en-US" sz="1200" dirty="0">
                <a:latin typeface="宋体" panose="02010600030101010101" pitchFamily="2" charset="-122"/>
                <a:ea typeface="宋体" panose="02010600030101010101" pitchFamily="2" charset="-122"/>
              </a:rPr>
              <a:t>主要包括以下几步，在</a:t>
            </a:r>
            <a:r>
              <a:rPr lang="zh-CN" altLang="en-US" sz="1200" dirty="0">
                <a:latin typeface="宋体" panose="02010600030101010101" pitchFamily="2" charset="-122"/>
                <a:ea typeface="宋体" panose="02010600030101010101" pitchFamily="2" charset="-122"/>
              </a:rPr>
              <a:t>给定的一堆数据</a:t>
            </a:r>
            <a:r>
              <a:rPr lang="zh-CN" altLang="en-US" sz="1200" dirty="0">
                <a:latin typeface="宋体" panose="02010600030101010101" pitchFamily="2" charset="-122"/>
                <a:ea typeface="宋体" panose="02010600030101010101" pitchFamily="2" charset="-122"/>
              </a:rPr>
              <a:t>集的情况下：</a:t>
            </a:r>
            <a:endParaRPr lang="en-US" altLang="zh-CN" sz="1200" dirty="0">
              <a:latin typeface="宋体" panose="02010600030101010101" pitchFamily="2" charset="-122"/>
              <a:ea typeface="宋体" panose="02010600030101010101" pitchFamily="2" charset="-122"/>
            </a:endParaRPr>
          </a:p>
          <a:p>
            <a:pPr>
              <a:lnSpc>
                <a:spcPct val="150000"/>
              </a:lnSpc>
            </a:pPr>
            <a:endParaRPr lang="en-US" altLang="zh-CN" sz="1200" dirty="0">
              <a:latin typeface="宋体" panose="02010600030101010101" pitchFamily="2" charset="-122"/>
              <a:ea typeface="宋体" panose="02010600030101010101" pitchFamily="2" charset="-122"/>
            </a:endParaRPr>
          </a:p>
          <a:p>
            <a:pPr marL="257175" indent="-257175">
              <a:lnSpc>
                <a:spcPct val="150000"/>
              </a:lnSpc>
              <a:buFont typeface="+mj-lt"/>
              <a:buAutoNum type="arabicPeriod"/>
            </a:pPr>
            <a:r>
              <a:rPr lang="en-US" altLang="zh-CN" sz="1200" dirty="0" err="1">
                <a:latin typeface="宋体" panose="02010600030101010101" pitchFamily="2" charset="-122"/>
                <a:ea typeface="宋体" panose="02010600030101010101" pitchFamily="2" charset="-122"/>
              </a:rPr>
              <a:t>AutoML</a:t>
            </a:r>
            <a:r>
              <a:rPr lang="zh-CN" altLang="en-US" sz="1200" dirty="0">
                <a:latin typeface="宋体" panose="02010600030101010101" pitchFamily="2" charset="-122"/>
                <a:ea typeface="宋体" panose="02010600030101010101" pitchFamily="2" charset="-122"/>
              </a:rPr>
              <a:t>系统对数据集进行元学习，提取数据集的元特征，然后使用</a:t>
            </a:r>
            <a:r>
              <a:rPr lang="zh-CN" altLang="en-US" sz="1200" dirty="0">
                <a:latin typeface="宋体" panose="02010600030101010101" pitchFamily="2" charset="-122"/>
                <a:ea typeface="宋体" panose="02010600030101010101" pitchFamily="2" charset="-122"/>
              </a:rPr>
              <a:t>监督学习</a:t>
            </a:r>
            <a:r>
              <a:rPr lang="zh-CN" altLang="en-US" sz="1200" dirty="0">
                <a:latin typeface="宋体" panose="02010600030101010101" pitchFamily="2" charset="-122"/>
                <a:ea typeface="宋体" panose="02010600030101010101" pitchFamily="2" charset="-122"/>
              </a:rPr>
              <a:t>算法</a:t>
            </a:r>
            <a:r>
              <a:rPr lang="zh-CN" altLang="en-US" sz="1200" dirty="0">
                <a:latin typeface="宋体" panose="02010600030101010101" pitchFamily="2" charset="-122"/>
                <a:ea typeface="宋体" panose="02010600030101010101" pitchFamily="2" charset="-122"/>
              </a:rPr>
              <a:t>来</a:t>
            </a:r>
            <a:r>
              <a:rPr lang="zh-CN" altLang="en-US" sz="1200" dirty="0">
                <a:latin typeface="宋体" panose="02010600030101010101" pitchFamily="2" charset="-122"/>
                <a:ea typeface="宋体" panose="02010600030101010101" pitchFamily="2" charset="-122"/>
              </a:rPr>
              <a:t>选择可能</a:t>
            </a:r>
            <a:r>
              <a:rPr lang="zh-CN" altLang="en-US" sz="1200" dirty="0">
                <a:latin typeface="宋体" panose="02010600030101010101" pitchFamily="2" charset="-122"/>
                <a:ea typeface="宋体" panose="02010600030101010101" pitchFamily="2" charset="-122"/>
              </a:rPr>
              <a:t>对</a:t>
            </a:r>
            <a:r>
              <a:rPr lang="zh-CN" altLang="en-US" sz="1200" dirty="0">
                <a:latin typeface="宋体" panose="02010600030101010101" pitchFamily="2" charset="-122"/>
                <a:ea typeface="宋体" panose="02010600030101010101" pitchFamily="2" charset="-122"/>
              </a:rPr>
              <a:t>新</a:t>
            </a:r>
            <a:r>
              <a:rPr lang="zh-CN" altLang="en-US" sz="1200" dirty="0">
                <a:latin typeface="宋体" panose="02010600030101010101" pitchFamily="2" charset="-122"/>
                <a:ea typeface="宋体" panose="02010600030101010101" pitchFamily="2" charset="-122"/>
              </a:rPr>
              <a:t>数据</a:t>
            </a:r>
            <a:r>
              <a:rPr lang="zh-CN" altLang="en-US" sz="1200" dirty="0">
                <a:latin typeface="宋体" panose="02010600030101010101" pitchFamily="2" charset="-122"/>
                <a:ea typeface="宋体" panose="02010600030101010101" pitchFamily="2" charset="-122"/>
              </a:rPr>
              <a:t>集性能良好的学习算法</a:t>
            </a:r>
            <a:endParaRPr lang="en-US" altLang="zh-CN" sz="1200" dirty="0">
              <a:latin typeface="宋体" panose="02010600030101010101" pitchFamily="2" charset="-122"/>
              <a:ea typeface="宋体" panose="02010600030101010101" pitchFamily="2" charset="-122"/>
            </a:endParaRPr>
          </a:p>
          <a:p>
            <a:pPr marL="257175" indent="-257175">
              <a:lnSpc>
                <a:spcPct val="150000"/>
              </a:lnSpc>
              <a:buFont typeface="+mj-lt"/>
              <a:buAutoNum type="arabicPeriod"/>
            </a:pPr>
            <a:r>
              <a:rPr lang="zh-CN" altLang="en-US" sz="1200" dirty="0">
                <a:latin typeface="宋体" panose="02010600030101010101" pitchFamily="2" charset="-122"/>
                <a:ea typeface="宋体" panose="02010600030101010101" pitchFamily="2" charset="-122"/>
              </a:rPr>
              <a:t>然后，</a:t>
            </a:r>
            <a:r>
              <a:rPr lang="en-US" altLang="zh-CN" sz="1200" dirty="0" err="1">
                <a:latin typeface="宋体" panose="02010600030101010101" pitchFamily="2" charset="-122"/>
                <a:ea typeface="宋体" panose="02010600030101010101" pitchFamily="2" charset="-122"/>
              </a:rPr>
              <a:t>AutoML</a:t>
            </a:r>
            <a:r>
              <a:rPr lang="zh-CN" altLang="en-US" sz="1200" dirty="0">
                <a:latin typeface="宋体" panose="02010600030101010101" pitchFamily="2" charset="-122"/>
                <a:ea typeface="宋体" panose="02010600030101010101" pitchFamily="2" charset="-122"/>
              </a:rPr>
              <a:t>系统进行超参数优化</a:t>
            </a:r>
            <a:r>
              <a:rPr lang="en-US" altLang="zh-CN"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rPr>
              <a:t>选择，为所选算法得到一个良好的候选超参数。</a:t>
            </a:r>
            <a:endParaRPr lang="en-US" altLang="zh-CN" sz="1200" dirty="0">
              <a:latin typeface="宋体" panose="02010600030101010101" pitchFamily="2" charset="-122"/>
              <a:ea typeface="宋体" panose="02010600030101010101" pitchFamily="2" charset="-122"/>
            </a:endParaRPr>
          </a:p>
          <a:p>
            <a:pPr marL="257175" indent="-257175">
              <a:lnSpc>
                <a:spcPct val="150000"/>
              </a:lnSpc>
              <a:buFont typeface="+mj-lt"/>
              <a:buAutoNum type="arabicPeriod"/>
            </a:pPr>
            <a:r>
              <a:rPr lang="zh-CN" altLang="en-US" sz="1200" dirty="0">
                <a:latin typeface="宋体" panose="02010600030101010101" pitchFamily="2" charset="-122"/>
                <a:ea typeface="宋体" panose="02010600030101010101" pitchFamily="2" charset="-122"/>
              </a:rPr>
              <a:t>然后进行模型评估，最终确定模型。</a:t>
            </a:r>
            <a:endParaRPr lang="en-US" altLang="zh-CN" sz="1200" dirty="0">
              <a:latin typeface="宋体" panose="02010600030101010101" pitchFamily="2" charset="-122"/>
              <a:ea typeface="宋体" panose="02010600030101010101" pitchFamily="2" charset="-122"/>
            </a:endParaRPr>
          </a:p>
          <a:p>
            <a:pPr marL="257175" indent="-257175">
              <a:lnSpc>
                <a:spcPct val="150000"/>
              </a:lnSpc>
              <a:buFont typeface="+mj-lt"/>
              <a:buAutoNum type="arabicPeriod"/>
            </a:pPr>
            <a:r>
              <a:rPr lang="zh-CN" altLang="en-US" sz="1200" dirty="0">
                <a:latin typeface="宋体" panose="02010600030101010101" pitchFamily="2" charset="-122"/>
                <a:ea typeface="宋体" panose="02010600030101010101" pitchFamily="2" charset="-122"/>
              </a:rPr>
              <a:t>最后，在预测阶段，给定一个新的数据集，</a:t>
            </a:r>
            <a:r>
              <a:rPr lang="en-US" altLang="zh-CN" sz="1200" dirty="0" err="1">
                <a:latin typeface="宋体" panose="02010600030101010101" pitchFamily="2" charset="-122"/>
                <a:ea typeface="宋体" panose="02010600030101010101" pitchFamily="2" charset="-122"/>
              </a:rPr>
              <a:t>AutoML</a:t>
            </a:r>
            <a:r>
              <a:rPr lang="zh-CN" altLang="en-US" sz="1200" dirty="0">
                <a:latin typeface="宋体" panose="02010600030101010101" pitchFamily="2" charset="-122"/>
                <a:ea typeface="宋体" panose="02010600030101010101" pitchFamily="2" charset="-122"/>
              </a:rPr>
              <a:t>系统首先用元特征表示数据集，然后用一个合适的算法结合之前确定的超参数进行预测，到这完成了整个学习模型。</a:t>
            </a:r>
            <a:endParaRPr lang="en-US" altLang="zh-CN" sz="1200" dirty="0">
              <a:latin typeface="宋体" panose="02010600030101010101" pitchFamily="2" charset="-122"/>
              <a:ea typeface="宋体" panose="02010600030101010101" pitchFamily="2" charset="-122"/>
            </a:endParaRPr>
          </a:p>
        </p:txBody>
      </p:sp>
      <p:sp>
        <p:nvSpPr>
          <p:cNvPr id="8" name="円/楕円 12">
            <a:extLst>
              <a:ext uri="{FF2B5EF4-FFF2-40B4-BE49-F238E27FC236}">
                <a16:creationId xmlns:a16="http://schemas.microsoft.com/office/drawing/2014/main" id="{DBAE53DC-3B1E-42BF-8B7C-2B1F5427CECF}"/>
              </a:ext>
            </a:extLst>
          </p:cNvPr>
          <p:cNvSpPr/>
          <p:nvPr/>
        </p:nvSpPr>
        <p:spPr>
          <a:xfrm>
            <a:off x="1036008" y="1462948"/>
            <a:ext cx="281858" cy="281858"/>
          </a:xfrm>
          <a:prstGeom prst="ellipse">
            <a:avLst/>
          </a:prstGeom>
          <a:solidFill>
            <a:srgbClr val="FD497C"/>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9" name="円/楕円 13">
            <a:extLst>
              <a:ext uri="{FF2B5EF4-FFF2-40B4-BE49-F238E27FC236}">
                <a16:creationId xmlns:a16="http://schemas.microsoft.com/office/drawing/2014/main" id="{F8924414-C4C9-4E28-9F18-14DE2DB83226}"/>
              </a:ext>
            </a:extLst>
          </p:cNvPr>
          <p:cNvSpPr/>
          <p:nvPr/>
        </p:nvSpPr>
        <p:spPr>
          <a:xfrm>
            <a:off x="35543" y="857251"/>
            <a:ext cx="669413" cy="500000"/>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solidFill>
            <a:srgbClr val="00ACE2"/>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10" name="円/楕円 17">
            <a:extLst>
              <a:ext uri="{FF2B5EF4-FFF2-40B4-BE49-F238E27FC236}">
                <a16:creationId xmlns:a16="http://schemas.microsoft.com/office/drawing/2014/main" id="{999561F4-5A34-424B-8D71-29520F877307}"/>
              </a:ext>
            </a:extLst>
          </p:cNvPr>
          <p:cNvSpPr/>
          <p:nvPr/>
        </p:nvSpPr>
        <p:spPr>
          <a:xfrm>
            <a:off x="511178" y="1357250"/>
            <a:ext cx="387555" cy="387555"/>
          </a:xfrm>
          <a:prstGeom prst="ellipse">
            <a:avLst/>
          </a:prstGeom>
          <a:solidFill>
            <a:srgbClr val="87C32F"/>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11" name="円/楕円 18">
            <a:extLst>
              <a:ext uri="{FF2B5EF4-FFF2-40B4-BE49-F238E27FC236}">
                <a16:creationId xmlns:a16="http://schemas.microsoft.com/office/drawing/2014/main" id="{A0D3465E-7BAB-47C5-8987-4FD4101E424F}"/>
              </a:ext>
            </a:extLst>
          </p:cNvPr>
          <p:cNvSpPr/>
          <p:nvPr/>
        </p:nvSpPr>
        <p:spPr>
          <a:xfrm>
            <a:off x="832085" y="878962"/>
            <a:ext cx="485781" cy="485781"/>
          </a:xfrm>
          <a:prstGeom prst="ellipse">
            <a:avLst/>
          </a:prstGeom>
          <a:solidFill>
            <a:srgbClr val="FFA513"/>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12" name="タイトル 1">
            <a:extLst>
              <a:ext uri="{FF2B5EF4-FFF2-40B4-BE49-F238E27FC236}">
                <a16:creationId xmlns:a16="http://schemas.microsoft.com/office/drawing/2014/main" id="{C6FB2254-319A-4B9F-9066-25853EFA87B1}"/>
              </a:ext>
            </a:extLst>
          </p:cNvPr>
          <p:cNvSpPr txBox="1">
            <a:spLocks/>
          </p:cNvSpPr>
          <p:nvPr/>
        </p:nvSpPr>
        <p:spPr>
          <a:xfrm>
            <a:off x="1411585" y="856381"/>
            <a:ext cx="6083506" cy="557837"/>
          </a:xfrm>
          <a:prstGeom prst="rect">
            <a:avLst/>
          </a:prstGeom>
        </p:spPr>
        <p:txBody>
          <a:bodyPr vert="horz" lIns="122456" tIns="61229" rIns="122456" bIns="61229" rtlCol="0" anchor="ctr">
            <a:normAutofit/>
          </a:bodyPr>
          <a:lst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a:lstStyle>
          <a:p>
            <a:pPr lvl="0">
              <a:defRPr/>
            </a:pPr>
            <a:r>
              <a:rPr lang="en-US" altLang="zh-CN" sz="2250" b="1" dirty="0">
                <a:solidFill>
                  <a:srgbClr val="1C1C1C">
                    <a:lumMod val="75000"/>
                    <a:lumOff val="25000"/>
                  </a:srgbClr>
                </a:solidFill>
                <a:latin typeface="黑体" panose="02010609060101010101" pitchFamily="49" charset="-122"/>
                <a:ea typeface="黑体" panose="02010609060101010101" pitchFamily="49" charset="-122"/>
              </a:rPr>
              <a:t>AUTO-SSL</a:t>
            </a:r>
            <a:r>
              <a:rPr lang="zh-CN" altLang="en-US" sz="2250" b="1" dirty="0">
                <a:solidFill>
                  <a:srgbClr val="1C1C1C">
                    <a:lumMod val="75000"/>
                    <a:lumOff val="25000"/>
                  </a:srgbClr>
                </a:solidFill>
                <a:latin typeface="黑体" panose="02010609060101010101" pitchFamily="49" charset="-122"/>
                <a:ea typeface="黑体" panose="02010609060101010101" pitchFamily="49" charset="-122"/>
              </a:rPr>
              <a:t>介绍</a:t>
            </a:r>
            <a:endParaRPr lang="ja-JP" altLang="en-US" sz="2250" b="1" dirty="0">
              <a:solidFill>
                <a:srgbClr val="1C1C1C">
                  <a:lumMod val="75000"/>
                  <a:lumOff val="25000"/>
                </a:srgbClr>
              </a:solidFill>
              <a:latin typeface="黑体" panose="02010609060101010101" pitchFamily="49" charset="-122"/>
              <a:ea typeface="黑体" panose="02010609060101010101" pitchFamily="49" charset="-122"/>
            </a:endParaRPr>
          </a:p>
        </p:txBody>
      </p:sp>
      <p:sp>
        <p:nvSpPr>
          <p:cNvPr id="13" name="正方形/長方形 7">
            <a:extLst>
              <a:ext uri="{FF2B5EF4-FFF2-40B4-BE49-F238E27FC236}">
                <a16:creationId xmlns:a16="http://schemas.microsoft.com/office/drawing/2014/main" id="{40F2B78D-EDC0-4158-9D4F-74BE42D66360}"/>
              </a:ext>
            </a:extLst>
          </p:cNvPr>
          <p:cNvSpPr/>
          <p:nvPr/>
        </p:nvSpPr>
        <p:spPr>
          <a:xfrm>
            <a:off x="1527483" y="1379929"/>
            <a:ext cx="1471252" cy="34289"/>
          </a:xfrm>
          <a:prstGeom prst="rect">
            <a:avLst/>
          </a:prstGeom>
          <a:solidFill>
            <a:srgbClr val="00ACE2"/>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3" name="文本框 2">
            <a:extLst>
              <a:ext uri="{FF2B5EF4-FFF2-40B4-BE49-F238E27FC236}">
                <a16:creationId xmlns:a16="http://schemas.microsoft.com/office/drawing/2014/main" id="{3209F789-C785-4249-B5E5-E5956F853651}"/>
              </a:ext>
            </a:extLst>
          </p:cNvPr>
          <p:cNvSpPr txBox="1"/>
          <p:nvPr/>
        </p:nvSpPr>
        <p:spPr>
          <a:xfrm>
            <a:off x="1519888" y="1490391"/>
            <a:ext cx="2400886" cy="323165"/>
          </a:xfrm>
          <a:prstGeom prst="rect">
            <a:avLst/>
          </a:prstGeom>
          <a:noFill/>
        </p:spPr>
        <p:txBody>
          <a:bodyPr wrap="square" rtlCol="0">
            <a:spAutoFit/>
          </a:bodyPr>
          <a:lstStyle/>
          <a:p>
            <a:pPr algn="l"/>
            <a:r>
              <a:rPr lang="en-US" altLang="zh-CN" sz="1500" dirty="0" err="1">
                <a:solidFill>
                  <a:srgbClr val="00B0F0"/>
                </a:solidFill>
                <a:latin typeface="+mj-lt"/>
                <a:ea typeface="宋体" panose="02010600030101010101" pitchFamily="2" charset="-122"/>
              </a:rPr>
              <a:t>AutoML</a:t>
            </a:r>
            <a:r>
              <a:rPr lang="zh-CN" altLang="en-US" sz="1500" dirty="0">
                <a:solidFill>
                  <a:srgbClr val="00B0F0"/>
                </a:solidFill>
                <a:latin typeface="宋体" panose="02010600030101010101" pitchFamily="2" charset="-122"/>
                <a:ea typeface="宋体" panose="02010600030101010101" pitchFamily="2" charset="-122"/>
              </a:rPr>
              <a:t>（自动机器学习）</a:t>
            </a:r>
            <a:endParaRPr lang="en-US" altLang="zh-CN" sz="1500" dirty="0">
              <a:solidFill>
                <a:srgbClr val="00B0F0"/>
              </a:solidFill>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52CC2732-5B15-4C00-915C-87B32367BEDC}"/>
              </a:ext>
            </a:extLst>
          </p:cNvPr>
          <p:cNvSpPr txBox="1"/>
          <p:nvPr/>
        </p:nvSpPr>
        <p:spPr>
          <a:xfrm>
            <a:off x="7162178" y="1884027"/>
            <a:ext cx="645851" cy="369332"/>
          </a:xfrm>
          <a:prstGeom prst="rect">
            <a:avLst/>
          </a:prstGeom>
          <a:noFill/>
        </p:spPr>
        <p:txBody>
          <a:bodyPr wrap="square" rtlCol="0">
            <a:spAutoFit/>
          </a:bodyPr>
          <a:lstStyle/>
          <a:p>
            <a:pPr algn="l">
              <a:lnSpc>
                <a:spcPct val="150000"/>
              </a:lnSpc>
            </a:pPr>
            <a:r>
              <a:rPr lang="zh-CN" altLang="en-US" sz="1200" dirty="0">
                <a:latin typeface="Times New Roman" panose="02020603050405020304" pitchFamily="18" charset="0"/>
              </a:rPr>
              <a:t>数据集</a:t>
            </a:r>
          </a:p>
        </p:txBody>
      </p:sp>
      <p:cxnSp>
        <p:nvCxnSpPr>
          <p:cNvPr id="6" name="直接箭头连接符 5">
            <a:extLst>
              <a:ext uri="{FF2B5EF4-FFF2-40B4-BE49-F238E27FC236}">
                <a16:creationId xmlns:a16="http://schemas.microsoft.com/office/drawing/2014/main" id="{C1638D3A-A45B-4123-A101-7BBF3AF7BDC1}"/>
              </a:ext>
            </a:extLst>
          </p:cNvPr>
          <p:cNvCxnSpPr/>
          <p:nvPr/>
        </p:nvCxnSpPr>
        <p:spPr>
          <a:xfrm>
            <a:off x="7485104" y="2203714"/>
            <a:ext cx="0" cy="3595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CF5D129-A040-495B-BDDC-6D7CE369CD25}"/>
              </a:ext>
            </a:extLst>
          </p:cNvPr>
          <p:cNvSpPr txBox="1"/>
          <p:nvPr/>
        </p:nvSpPr>
        <p:spPr>
          <a:xfrm>
            <a:off x="7170938" y="2563260"/>
            <a:ext cx="645851" cy="369332"/>
          </a:xfrm>
          <a:prstGeom prst="rect">
            <a:avLst/>
          </a:prstGeom>
          <a:noFill/>
        </p:spPr>
        <p:txBody>
          <a:bodyPr wrap="square" rtlCol="0">
            <a:spAutoFit/>
          </a:bodyPr>
          <a:lstStyle/>
          <a:p>
            <a:pPr algn="l">
              <a:lnSpc>
                <a:spcPct val="150000"/>
              </a:lnSpc>
            </a:pPr>
            <a:r>
              <a:rPr lang="zh-CN" altLang="en-US" sz="1200" dirty="0">
                <a:latin typeface="Times New Roman" panose="02020603050405020304" pitchFamily="18" charset="0"/>
              </a:rPr>
              <a:t>元学习</a:t>
            </a:r>
          </a:p>
        </p:txBody>
      </p:sp>
      <p:sp>
        <p:nvSpPr>
          <p:cNvPr id="15" name="文本框 14">
            <a:extLst>
              <a:ext uri="{FF2B5EF4-FFF2-40B4-BE49-F238E27FC236}">
                <a16:creationId xmlns:a16="http://schemas.microsoft.com/office/drawing/2014/main" id="{BACBDE59-7A69-4DA2-8F04-4CA19EA597FC}"/>
              </a:ext>
            </a:extLst>
          </p:cNvPr>
          <p:cNvSpPr txBox="1"/>
          <p:nvPr/>
        </p:nvSpPr>
        <p:spPr>
          <a:xfrm>
            <a:off x="7476344" y="2826590"/>
            <a:ext cx="645851" cy="369332"/>
          </a:xfrm>
          <a:prstGeom prst="rect">
            <a:avLst/>
          </a:prstGeom>
          <a:noFill/>
        </p:spPr>
        <p:txBody>
          <a:bodyPr wrap="square" rtlCol="0">
            <a:spAutoFit/>
          </a:bodyPr>
          <a:lstStyle/>
          <a:p>
            <a:pPr algn="l">
              <a:lnSpc>
                <a:spcPct val="150000"/>
              </a:lnSpc>
            </a:pPr>
            <a:r>
              <a:rPr lang="zh-CN" altLang="en-US" sz="1200" dirty="0">
                <a:latin typeface="Times New Roman" panose="02020603050405020304" pitchFamily="18" charset="0"/>
              </a:rPr>
              <a:t>元特征</a:t>
            </a:r>
          </a:p>
        </p:txBody>
      </p:sp>
      <p:cxnSp>
        <p:nvCxnSpPr>
          <p:cNvPr id="16" name="直接箭头连接符 15">
            <a:extLst>
              <a:ext uri="{FF2B5EF4-FFF2-40B4-BE49-F238E27FC236}">
                <a16:creationId xmlns:a16="http://schemas.microsoft.com/office/drawing/2014/main" id="{175ED361-6D31-4626-B1F5-A6598276B26E}"/>
              </a:ext>
            </a:extLst>
          </p:cNvPr>
          <p:cNvCxnSpPr/>
          <p:nvPr/>
        </p:nvCxnSpPr>
        <p:spPr>
          <a:xfrm>
            <a:off x="7485104" y="2860741"/>
            <a:ext cx="0" cy="3595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9CD45B04-55E4-4343-9162-816B2809628C}"/>
              </a:ext>
            </a:extLst>
          </p:cNvPr>
          <p:cNvSpPr txBox="1"/>
          <p:nvPr/>
        </p:nvSpPr>
        <p:spPr>
          <a:xfrm>
            <a:off x="7056875" y="3211240"/>
            <a:ext cx="1065320" cy="646331"/>
          </a:xfrm>
          <a:prstGeom prst="rect">
            <a:avLst/>
          </a:prstGeom>
          <a:noFill/>
        </p:spPr>
        <p:txBody>
          <a:bodyPr wrap="square" rtlCol="0">
            <a:spAutoFit/>
          </a:bodyPr>
          <a:lstStyle/>
          <a:p>
            <a:pPr algn="l">
              <a:lnSpc>
                <a:spcPct val="150000"/>
              </a:lnSpc>
            </a:pPr>
            <a:r>
              <a:rPr lang="zh-CN" altLang="en-US" sz="1200" dirty="0">
                <a:latin typeface="Times New Roman" panose="02020603050405020304" pitchFamily="18" charset="0"/>
              </a:rPr>
              <a:t>监督学习算法</a:t>
            </a:r>
          </a:p>
        </p:txBody>
      </p:sp>
      <p:sp>
        <p:nvSpPr>
          <p:cNvPr id="17" name="文本框 16">
            <a:extLst>
              <a:ext uri="{FF2B5EF4-FFF2-40B4-BE49-F238E27FC236}">
                <a16:creationId xmlns:a16="http://schemas.microsoft.com/office/drawing/2014/main" id="{74FECCD5-D329-4EB1-9B93-B3D135859E75}"/>
              </a:ext>
            </a:extLst>
          </p:cNvPr>
          <p:cNvSpPr txBox="1"/>
          <p:nvPr/>
        </p:nvSpPr>
        <p:spPr>
          <a:xfrm>
            <a:off x="7493864" y="3528233"/>
            <a:ext cx="1065320" cy="369332"/>
          </a:xfrm>
          <a:prstGeom prst="rect">
            <a:avLst/>
          </a:prstGeom>
          <a:noFill/>
        </p:spPr>
        <p:txBody>
          <a:bodyPr wrap="square" rtlCol="0">
            <a:spAutoFit/>
          </a:bodyPr>
          <a:lstStyle/>
          <a:p>
            <a:pPr algn="l">
              <a:lnSpc>
                <a:spcPct val="150000"/>
              </a:lnSpc>
            </a:pPr>
            <a:r>
              <a:rPr lang="zh-CN" altLang="en-US" sz="1200" dirty="0">
                <a:latin typeface="Times New Roman" panose="02020603050405020304" pitchFamily="18" charset="0"/>
              </a:rPr>
              <a:t>比如：</a:t>
            </a:r>
            <a:r>
              <a:rPr lang="en-US" altLang="zh-CN" sz="1200" dirty="0">
                <a:latin typeface="Times New Roman" panose="02020603050405020304" pitchFamily="18" charset="0"/>
              </a:rPr>
              <a:t>SVM</a:t>
            </a:r>
            <a:endParaRPr lang="zh-CN" altLang="en-US" sz="1200" dirty="0">
              <a:latin typeface="Times New Roman" panose="02020603050405020304" pitchFamily="18" charset="0"/>
            </a:endParaRPr>
          </a:p>
        </p:txBody>
      </p:sp>
      <p:cxnSp>
        <p:nvCxnSpPr>
          <p:cNvPr id="18" name="直接箭头连接符 17">
            <a:extLst>
              <a:ext uri="{FF2B5EF4-FFF2-40B4-BE49-F238E27FC236}">
                <a16:creationId xmlns:a16="http://schemas.microsoft.com/office/drawing/2014/main" id="{0A2D5E73-5D40-428E-BF29-A0B441AD1B83}"/>
              </a:ext>
            </a:extLst>
          </p:cNvPr>
          <p:cNvCxnSpPr/>
          <p:nvPr/>
        </p:nvCxnSpPr>
        <p:spPr>
          <a:xfrm>
            <a:off x="7476344" y="3573230"/>
            <a:ext cx="0" cy="3595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0D0F1F48-19B3-46FB-AE3D-D8052FA97321}"/>
              </a:ext>
            </a:extLst>
          </p:cNvPr>
          <p:cNvSpPr txBox="1"/>
          <p:nvPr/>
        </p:nvSpPr>
        <p:spPr>
          <a:xfrm>
            <a:off x="6858006" y="3918684"/>
            <a:ext cx="1637920" cy="369332"/>
          </a:xfrm>
          <a:prstGeom prst="rect">
            <a:avLst/>
          </a:prstGeom>
          <a:noFill/>
        </p:spPr>
        <p:txBody>
          <a:bodyPr wrap="square" rtlCol="0">
            <a:spAutoFit/>
          </a:bodyPr>
          <a:lstStyle/>
          <a:p>
            <a:pPr algn="l">
              <a:lnSpc>
                <a:spcPct val="150000"/>
              </a:lnSpc>
            </a:pPr>
            <a:r>
              <a:rPr lang="zh-CN" altLang="en-US" sz="1200" dirty="0">
                <a:latin typeface="Times New Roman" panose="02020603050405020304" pitchFamily="18" charset="0"/>
              </a:rPr>
              <a:t>参数选择，模型评估</a:t>
            </a:r>
          </a:p>
        </p:txBody>
      </p:sp>
      <p:cxnSp>
        <p:nvCxnSpPr>
          <p:cNvPr id="20" name="直接箭头连接符 19">
            <a:extLst>
              <a:ext uri="{FF2B5EF4-FFF2-40B4-BE49-F238E27FC236}">
                <a16:creationId xmlns:a16="http://schemas.microsoft.com/office/drawing/2014/main" id="{2DDFB3D2-0F56-4B7B-A907-61A2031068C8}"/>
              </a:ext>
            </a:extLst>
          </p:cNvPr>
          <p:cNvCxnSpPr/>
          <p:nvPr/>
        </p:nvCxnSpPr>
        <p:spPr>
          <a:xfrm>
            <a:off x="7476344" y="4229876"/>
            <a:ext cx="0" cy="3595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639B2F84-7BC4-45C1-80A2-11D06A7D6076}"/>
              </a:ext>
            </a:extLst>
          </p:cNvPr>
          <p:cNvSpPr txBox="1"/>
          <p:nvPr/>
        </p:nvSpPr>
        <p:spPr>
          <a:xfrm>
            <a:off x="7493864" y="4179555"/>
            <a:ext cx="1268397" cy="369332"/>
          </a:xfrm>
          <a:prstGeom prst="rect">
            <a:avLst/>
          </a:prstGeom>
          <a:noFill/>
        </p:spPr>
        <p:txBody>
          <a:bodyPr wrap="square" rtlCol="0">
            <a:spAutoFit/>
          </a:bodyPr>
          <a:lstStyle/>
          <a:p>
            <a:pPr algn="l">
              <a:lnSpc>
                <a:spcPct val="150000"/>
              </a:lnSpc>
            </a:pPr>
            <a:r>
              <a:rPr lang="zh-CN" altLang="en-US" sz="1200" dirty="0">
                <a:latin typeface="Times New Roman" panose="02020603050405020304" pitchFamily="18" charset="0"/>
              </a:rPr>
              <a:t>比如：交叉验证</a:t>
            </a:r>
          </a:p>
        </p:txBody>
      </p:sp>
      <p:sp>
        <p:nvSpPr>
          <p:cNvPr id="22" name="文本框 21">
            <a:extLst>
              <a:ext uri="{FF2B5EF4-FFF2-40B4-BE49-F238E27FC236}">
                <a16:creationId xmlns:a16="http://schemas.microsoft.com/office/drawing/2014/main" id="{B5EA40FD-3961-4AA6-A371-0EBC8EA019BF}"/>
              </a:ext>
            </a:extLst>
          </p:cNvPr>
          <p:cNvSpPr txBox="1"/>
          <p:nvPr/>
        </p:nvSpPr>
        <p:spPr>
          <a:xfrm>
            <a:off x="7667737" y="1865817"/>
            <a:ext cx="717573" cy="369332"/>
          </a:xfrm>
          <a:prstGeom prst="rect">
            <a:avLst/>
          </a:prstGeom>
          <a:noFill/>
        </p:spPr>
        <p:txBody>
          <a:bodyPr wrap="square" rtlCol="0">
            <a:spAutoFit/>
          </a:bodyPr>
          <a:lstStyle/>
          <a:p>
            <a:pPr algn="l">
              <a:lnSpc>
                <a:spcPct val="150000"/>
              </a:lnSpc>
            </a:pPr>
            <a:r>
              <a:rPr lang="en-US" altLang="zh-CN" sz="1200" dirty="0">
                <a:latin typeface="Times New Roman" panose="02020603050405020304" pitchFamily="18" charset="0"/>
              </a:rPr>
              <a:t>(</a:t>
            </a:r>
            <a:r>
              <a:rPr lang="en-US" altLang="zh-CN" sz="1200" dirty="0" err="1">
                <a:latin typeface="Times New Roman" panose="02020603050405020304" pitchFamily="18" charset="0"/>
              </a:rPr>
              <a:t>Xn,yn</a:t>
            </a:r>
            <a:r>
              <a:rPr lang="en-US" altLang="zh-CN" sz="1200" dirty="0">
                <a:latin typeface="Times New Roman" panose="02020603050405020304" pitchFamily="18" charset="0"/>
              </a:rPr>
              <a:t>)</a:t>
            </a:r>
            <a:endParaRPr lang="zh-CN" altLang="en-US" sz="1200" dirty="0">
              <a:latin typeface="Times New Roman" panose="02020603050405020304" pitchFamily="18" charset="0"/>
            </a:endParaRPr>
          </a:p>
        </p:txBody>
      </p:sp>
      <p:sp>
        <p:nvSpPr>
          <p:cNvPr id="24" name="文本框 23">
            <a:extLst>
              <a:ext uri="{FF2B5EF4-FFF2-40B4-BE49-F238E27FC236}">
                <a16:creationId xmlns:a16="http://schemas.microsoft.com/office/drawing/2014/main" id="{F598C65B-9048-4BDB-AE74-34407F822D75}"/>
              </a:ext>
            </a:extLst>
          </p:cNvPr>
          <p:cNvSpPr txBox="1"/>
          <p:nvPr/>
        </p:nvSpPr>
        <p:spPr>
          <a:xfrm>
            <a:off x="6969532" y="4596022"/>
            <a:ext cx="1158530" cy="369332"/>
          </a:xfrm>
          <a:prstGeom prst="rect">
            <a:avLst/>
          </a:prstGeom>
          <a:noFill/>
        </p:spPr>
        <p:txBody>
          <a:bodyPr wrap="square" rtlCol="0">
            <a:spAutoFit/>
          </a:bodyPr>
          <a:lstStyle/>
          <a:p>
            <a:pPr algn="l">
              <a:lnSpc>
                <a:spcPct val="150000"/>
              </a:lnSpc>
            </a:pPr>
            <a:r>
              <a:rPr lang="zh-CN" altLang="en-US" sz="1200" dirty="0">
                <a:latin typeface="Times New Roman" panose="02020603050405020304" pitchFamily="18" charset="0"/>
              </a:rPr>
              <a:t>得到最终模型</a:t>
            </a:r>
          </a:p>
        </p:txBody>
      </p:sp>
      <p:sp>
        <p:nvSpPr>
          <p:cNvPr id="25" name="文本框 24">
            <a:extLst>
              <a:ext uri="{FF2B5EF4-FFF2-40B4-BE49-F238E27FC236}">
                <a16:creationId xmlns:a16="http://schemas.microsoft.com/office/drawing/2014/main" id="{03151CDA-0F36-4212-8BC4-C3EA35267990}"/>
              </a:ext>
            </a:extLst>
          </p:cNvPr>
          <p:cNvSpPr txBox="1"/>
          <p:nvPr/>
        </p:nvSpPr>
        <p:spPr>
          <a:xfrm>
            <a:off x="1411585" y="5073514"/>
            <a:ext cx="5520557" cy="646331"/>
          </a:xfrm>
          <a:prstGeom prst="rect">
            <a:avLst/>
          </a:prstGeom>
          <a:noFill/>
        </p:spPr>
        <p:txBody>
          <a:bodyPr wrap="square" rtlCol="0">
            <a:spAutoFit/>
          </a:bodyPr>
          <a:lstStyle/>
          <a:p>
            <a:pPr algn="l">
              <a:lnSpc>
                <a:spcPct val="150000"/>
              </a:lnSpc>
            </a:pPr>
            <a:r>
              <a:rPr lang="en-US" altLang="zh-CN" sz="1200" dirty="0">
                <a:latin typeface="Times New Roman" panose="02020603050405020304" pitchFamily="18" charset="0"/>
              </a:rPr>
              <a:t>Meta-learning</a:t>
            </a:r>
            <a:r>
              <a:rPr lang="zh-CN" altLang="en-US" sz="1200" dirty="0">
                <a:latin typeface="Times New Roman" panose="02020603050405020304" pitchFamily="18" charset="0"/>
              </a:rPr>
              <a:t>是对贝叶斯优化的补充。但是它无法提供关于性能的详细信息。</a:t>
            </a:r>
            <a:endParaRPr lang="en-US" altLang="zh-CN" sz="1200" dirty="0">
              <a:latin typeface="Times New Roman" panose="02020603050405020304" pitchFamily="18" charset="0"/>
            </a:endParaRPr>
          </a:p>
          <a:p>
            <a:pPr algn="l">
              <a:lnSpc>
                <a:spcPct val="150000"/>
              </a:lnSpc>
            </a:pPr>
            <a:r>
              <a:rPr lang="zh-CN" altLang="en-US" sz="1200" dirty="0">
                <a:latin typeface="Times New Roman" panose="02020603050405020304" pitchFamily="18" charset="0"/>
              </a:rPr>
              <a:t>贝叶斯优化虽然可以，但是对于超大参数空间的</a:t>
            </a:r>
            <a:r>
              <a:rPr lang="en-US" altLang="zh-CN" sz="1200" dirty="0">
                <a:latin typeface="Times New Roman" panose="02020603050405020304" pitchFamily="18" charset="0"/>
              </a:rPr>
              <a:t>ML</a:t>
            </a:r>
            <a:r>
              <a:rPr lang="zh-CN" altLang="en-US" sz="1200" dirty="0">
                <a:latin typeface="Times New Roman" panose="02020603050405020304" pitchFamily="18" charset="0"/>
              </a:rPr>
              <a:t>框架，启动比较慢。</a:t>
            </a:r>
          </a:p>
        </p:txBody>
      </p:sp>
      <p:sp>
        <p:nvSpPr>
          <p:cNvPr id="26" name="文本框 25">
            <a:extLst>
              <a:ext uri="{FF2B5EF4-FFF2-40B4-BE49-F238E27FC236}">
                <a16:creationId xmlns:a16="http://schemas.microsoft.com/office/drawing/2014/main" id="{83B4F2CC-7B9B-49FE-9799-6D03EACA04F5}"/>
              </a:ext>
            </a:extLst>
          </p:cNvPr>
          <p:cNvSpPr txBox="1"/>
          <p:nvPr/>
        </p:nvSpPr>
        <p:spPr>
          <a:xfrm>
            <a:off x="1519888" y="1739500"/>
            <a:ext cx="4966942" cy="369332"/>
          </a:xfrm>
          <a:prstGeom prst="rect">
            <a:avLst/>
          </a:prstGeom>
          <a:noFill/>
        </p:spPr>
        <p:txBody>
          <a:bodyPr wrap="square" rtlCol="0">
            <a:spAutoFit/>
          </a:bodyPr>
          <a:lstStyle/>
          <a:p>
            <a:pPr>
              <a:lnSpc>
                <a:spcPct val="150000"/>
              </a:lnSpc>
            </a:pPr>
            <a:r>
              <a:rPr lang="zh-CN" altLang="en-US" sz="1200" dirty="0">
                <a:latin typeface="Times New Roman" panose="02020603050405020304" pitchFamily="18" charset="0"/>
              </a:rPr>
              <a:t>参考文献：</a:t>
            </a:r>
            <a:r>
              <a:rPr lang="en-US" altLang="zh-CN" sz="1200" dirty="0">
                <a:latin typeface="Times New Roman" panose="02020603050405020304" pitchFamily="18" charset="0"/>
              </a:rPr>
              <a:t>efficient-and-robust-automated-machine-learning</a:t>
            </a:r>
            <a:endParaRPr lang="zh-CN" altLang="en-US" sz="1200" dirty="0">
              <a:latin typeface="Times New Roman" panose="02020603050405020304" pitchFamily="18" charset="0"/>
            </a:endParaRPr>
          </a:p>
        </p:txBody>
      </p:sp>
    </p:spTree>
    <p:extLst>
      <p:ext uri="{BB962C8B-B14F-4D97-AF65-F5344CB8AC3E}">
        <p14:creationId xmlns:p14="http://schemas.microsoft.com/office/powerpoint/2010/main" val="3337634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円/楕円 12">
            <a:extLst>
              <a:ext uri="{FF2B5EF4-FFF2-40B4-BE49-F238E27FC236}">
                <a16:creationId xmlns:a16="http://schemas.microsoft.com/office/drawing/2014/main" id="{82555522-F18A-4345-9AE2-D4B1F31B7010}"/>
              </a:ext>
            </a:extLst>
          </p:cNvPr>
          <p:cNvSpPr/>
          <p:nvPr/>
        </p:nvSpPr>
        <p:spPr>
          <a:xfrm>
            <a:off x="1036008" y="1462948"/>
            <a:ext cx="281858" cy="281858"/>
          </a:xfrm>
          <a:prstGeom prst="ellipse">
            <a:avLst/>
          </a:prstGeom>
          <a:solidFill>
            <a:srgbClr val="FD497C"/>
          </a:solidFill>
          <a:ln w="25400" cap="flat" cmpd="sng" algn="ctr">
            <a:noFill/>
            <a:prstDash val="solid"/>
          </a:ln>
          <a:effectLst/>
        </p:spPr>
        <p:txBody>
          <a:bodyPr rtlCol="0" anchor="ctr"/>
          <a:lstStyle/>
          <a:p>
            <a:pPr algn="ctr" defTabSz="1224565">
              <a:defRPr/>
            </a:pPr>
            <a:endParaRPr kumimoji="1" lang="ja-JP" altLang="en-US" sz="2000" kern="0">
              <a:solidFill>
                <a:prstClr val="white"/>
              </a:solidFill>
              <a:latin typeface="Open Sans"/>
            </a:endParaRPr>
          </a:p>
        </p:txBody>
      </p:sp>
      <p:sp>
        <p:nvSpPr>
          <p:cNvPr id="3" name="円/楕円 13">
            <a:extLst>
              <a:ext uri="{FF2B5EF4-FFF2-40B4-BE49-F238E27FC236}">
                <a16:creationId xmlns:a16="http://schemas.microsoft.com/office/drawing/2014/main" id="{DF13FD74-B477-470B-9D2A-C53F45641F54}"/>
              </a:ext>
            </a:extLst>
          </p:cNvPr>
          <p:cNvSpPr/>
          <p:nvPr/>
        </p:nvSpPr>
        <p:spPr>
          <a:xfrm>
            <a:off x="35543" y="857251"/>
            <a:ext cx="669413" cy="500000"/>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solidFill>
            <a:srgbClr val="00ACE2"/>
          </a:solidFill>
          <a:ln w="25400" cap="flat" cmpd="sng" algn="ctr">
            <a:noFill/>
            <a:prstDash val="solid"/>
          </a:ln>
          <a:effectLst/>
        </p:spPr>
        <p:txBody>
          <a:bodyPr rtlCol="0" anchor="ctr"/>
          <a:lstStyle/>
          <a:p>
            <a:pPr algn="ctr" defTabSz="1224565">
              <a:defRPr/>
            </a:pPr>
            <a:endParaRPr kumimoji="1" lang="ja-JP" altLang="en-US" sz="2000" kern="0">
              <a:solidFill>
                <a:prstClr val="white"/>
              </a:solidFill>
              <a:latin typeface="Open Sans"/>
            </a:endParaRPr>
          </a:p>
        </p:txBody>
      </p:sp>
      <p:sp>
        <p:nvSpPr>
          <p:cNvPr id="4" name="円/楕円 17">
            <a:extLst>
              <a:ext uri="{FF2B5EF4-FFF2-40B4-BE49-F238E27FC236}">
                <a16:creationId xmlns:a16="http://schemas.microsoft.com/office/drawing/2014/main" id="{76CE85E4-83A0-48EE-B91F-007312A21242}"/>
              </a:ext>
            </a:extLst>
          </p:cNvPr>
          <p:cNvSpPr/>
          <p:nvPr/>
        </p:nvSpPr>
        <p:spPr>
          <a:xfrm>
            <a:off x="511178" y="1357250"/>
            <a:ext cx="387555" cy="387555"/>
          </a:xfrm>
          <a:prstGeom prst="ellipse">
            <a:avLst/>
          </a:prstGeom>
          <a:solidFill>
            <a:srgbClr val="87C32F"/>
          </a:solidFill>
          <a:ln w="25400" cap="flat" cmpd="sng" algn="ctr">
            <a:noFill/>
            <a:prstDash val="solid"/>
          </a:ln>
          <a:effectLst/>
        </p:spPr>
        <p:txBody>
          <a:bodyPr rtlCol="0" anchor="ctr"/>
          <a:lstStyle/>
          <a:p>
            <a:pPr algn="ctr" defTabSz="1224565">
              <a:defRPr/>
            </a:pPr>
            <a:endParaRPr kumimoji="1" lang="ja-JP" altLang="en-US" sz="2000" kern="0">
              <a:solidFill>
                <a:prstClr val="white"/>
              </a:solidFill>
              <a:latin typeface="Open Sans"/>
            </a:endParaRPr>
          </a:p>
        </p:txBody>
      </p:sp>
      <p:sp>
        <p:nvSpPr>
          <p:cNvPr id="5" name="円/楕円 18">
            <a:extLst>
              <a:ext uri="{FF2B5EF4-FFF2-40B4-BE49-F238E27FC236}">
                <a16:creationId xmlns:a16="http://schemas.microsoft.com/office/drawing/2014/main" id="{F12D9E22-9622-421F-AC45-19F5AC3B72CE}"/>
              </a:ext>
            </a:extLst>
          </p:cNvPr>
          <p:cNvSpPr/>
          <p:nvPr/>
        </p:nvSpPr>
        <p:spPr>
          <a:xfrm>
            <a:off x="832085" y="878962"/>
            <a:ext cx="485781" cy="485781"/>
          </a:xfrm>
          <a:prstGeom prst="ellipse">
            <a:avLst/>
          </a:prstGeom>
          <a:solidFill>
            <a:srgbClr val="FFA513"/>
          </a:solidFill>
          <a:ln w="25400" cap="flat" cmpd="sng" algn="ctr">
            <a:noFill/>
            <a:prstDash val="solid"/>
          </a:ln>
          <a:effectLst/>
        </p:spPr>
        <p:txBody>
          <a:bodyPr rtlCol="0" anchor="ctr"/>
          <a:lstStyle/>
          <a:p>
            <a:pPr algn="ctr" defTabSz="1224565">
              <a:defRPr/>
            </a:pPr>
            <a:endParaRPr kumimoji="1" lang="ja-JP" altLang="en-US" sz="2000" kern="0">
              <a:solidFill>
                <a:prstClr val="white"/>
              </a:solidFill>
              <a:latin typeface="Open Sans"/>
            </a:endParaRPr>
          </a:p>
        </p:txBody>
      </p:sp>
      <p:sp>
        <p:nvSpPr>
          <p:cNvPr id="6" name="タイトル 1">
            <a:extLst>
              <a:ext uri="{FF2B5EF4-FFF2-40B4-BE49-F238E27FC236}">
                <a16:creationId xmlns:a16="http://schemas.microsoft.com/office/drawing/2014/main" id="{6F5E049C-FA96-49CC-9B65-8E3E5A46B967}"/>
              </a:ext>
            </a:extLst>
          </p:cNvPr>
          <p:cNvSpPr txBox="1">
            <a:spLocks/>
          </p:cNvSpPr>
          <p:nvPr/>
        </p:nvSpPr>
        <p:spPr>
          <a:xfrm>
            <a:off x="1411585" y="856381"/>
            <a:ext cx="6083506" cy="557837"/>
          </a:xfrm>
          <a:prstGeom prst="rect">
            <a:avLst/>
          </a:prstGeom>
        </p:spPr>
        <p:txBody>
          <a:bodyPr vert="horz" lIns="122456" tIns="61229" rIns="122456" bIns="61229" rtlCol="0" anchor="ctr">
            <a:normAutofit/>
          </a:bodyPr>
          <a:lst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a:lstStyle>
          <a:p>
            <a:pPr defTabSz="1224565">
              <a:defRPr/>
            </a:pPr>
            <a:r>
              <a:rPr lang="zh-CN" altLang="en-US" sz="2000" b="1" dirty="0">
                <a:solidFill>
                  <a:srgbClr val="1C1C1C">
                    <a:lumMod val="75000"/>
                    <a:lumOff val="25000"/>
                  </a:srgbClr>
                </a:solidFill>
                <a:latin typeface="黑体" panose="02010609060101010101" pitchFamily="49" charset="-122"/>
                <a:ea typeface="黑体" panose="02010609060101010101" pitchFamily="49" charset="-122"/>
              </a:rPr>
              <a:t>目录</a:t>
            </a:r>
            <a:endParaRPr lang="ja-JP" altLang="en-US" sz="2000" b="1" dirty="0">
              <a:solidFill>
                <a:srgbClr val="1C1C1C">
                  <a:lumMod val="75000"/>
                  <a:lumOff val="25000"/>
                </a:srgbClr>
              </a:solidFill>
              <a:latin typeface="黑体" panose="02010609060101010101" pitchFamily="49" charset="-122"/>
              <a:ea typeface="黑体" panose="02010609060101010101" pitchFamily="49" charset="-122"/>
            </a:endParaRPr>
          </a:p>
        </p:txBody>
      </p:sp>
      <p:sp>
        <p:nvSpPr>
          <p:cNvPr id="7" name="正方形/長方形 7">
            <a:extLst>
              <a:ext uri="{FF2B5EF4-FFF2-40B4-BE49-F238E27FC236}">
                <a16:creationId xmlns:a16="http://schemas.microsoft.com/office/drawing/2014/main" id="{FD38338A-D3D2-492B-BBD9-ABB5D45F4454}"/>
              </a:ext>
            </a:extLst>
          </p:cNvPr>
          <p:cNvSpPr/>
          <p:nvPr/>
        </p:nvSpPr>
        <p:spPr>
          <a:xfrm>
            <a:off x="1527483" y="1379929"/>
            <a:ext cx="1471252" cy="34289"/>
          </a:xfrm>
          <a:prstGeom prst="rect">
            <a:avLst/>
          </a:prstGeom>
          <a:solidFill>
            <a:srgbClr val="00ACE2"/>
          </a:solidFill>
          <a:ln w="25400" cap="flat" cmpd="sng" algn="ctr">
            <a:noFill/>
            <a:prstDash val="solid"/>
          </a:ln>
          <a:effectLst/>
        </p:spPr>
        <p:txBody>
          <a:bodyPr rtlCol="0" anchor="ctr"/>
          <a:lstStyle/>
          <a:p>
            <a:pPr algn="ctr" defTabSz="1224565">
              <a:defRPr/>
            </a:pPr>
            <a:endParaRPr kumimoji="1" lang="ja-JP" altLang="en-US" sz="2000" kern="0">
              <a:solidFill>
                <a:prstClr val="white"/>
              </a:solidFill>
              <a:latin typeface="Open Sans"/>
            </a:endParaRPr>
          </a:p>
        </p:txBody>
      </p:sp>
      <p:grpSp>
        <p:nvGrpSpPr>
          <p:cNvPr id="8" name="组合 7">
            <a:extLst>
              <a:ext uri="{FF2B5EF4-FFF2-40B4-BE49-F238E27FC236}">
                <a16:creationId xmlns:a16="http://schemas.microsoft.com/office/drawing/2014/main" id="{C63D8974-2861-4A62-AA51-C8D310CBE4AD}"/>
              </a:ext>
            </a:extLst>
          </p:cNvPr>
          <p:cNvGrpSpPr/>
          <p:nvPr/>
        </p:nvGrpSpPr>
        <p:grpSpPr>
          <a:xfrm>
            <a:off x="1667307" y="2044484"/>
            <a:ext cx="2918548" cy="721183"/>
            <a:chOff x="2329607" y="1733898"/>
            <a:chExt cx="2612323" cy="961575"/>
          </a:xfrm>
        </p:grpSpPr>
        <p:sp>
          <p:nvSpPr>
            <p:cNvPr id="9" name="文本框 8">
              <a:extLst>
                <a:ext uri="{FF2B5EF4-FFF2-40B4-BE49-F238E27FC236}">
                  <a16:creationId xmlns:a16="http://schemas.microsoft.com/office/drawing/2014/main" id="{5DD7E4E4-9B00-40B0-AE7B-9A928FDE26AE}"/>
                </a:ext>
              </a:extLst>
            </p:cNvPr>
            <p:cNvSpPr txBox="1"/>
            <p:nvPr/>
          </p:nvSpPr>
          <p:spPr>
            <a:xfrm>
              <a:off x="2905827" y="1751627"/>
              <a:ext cx="2036103" cy="943846"/>
            </a:xfrm>
            <a:prstGeom prst="rect">
              <a:avLst/>
            </a:prstGeom>
            <a:noFill/>
          </p:spPr>
          <p:txBody>
            <a:bodyPr wrap="square" rtlCol="0">
              <a:spAutoFit/>
            </a:bodyPr>
            <a:lstStyle/>
            <a:p>
              <a:pPr defTabSz="1224565">
                <a:spcBef>
                  <a:spcPct val="0"/>
                </a:spcBef>
                <a:defRPr/>
              </a:pPr>
              <a:r>
                <a:rPr kumimoji="1" lang="zh-CN" altLang="en-US" sz="2000" b="1" dirty="0">
                  <a:solidFill>
                    <a:srgbClr val="1C1C1C">
                      <a:lumMod val="75000"/>
                      <a:lumOff val="25000"/>
                    </a:srgbClr>
                  </a:solidFill>
                  <a:latin typeface="黑体" panose="02010609060101010101" pitchFamily="49" charset="-122"/>
                  <a:ea typeface="黑体" panose="02010609060101010101" pitchFamily="49" charset="-122"/>
                </a:rPr>
                <a:t>研究背景和动机</a:t>
              </a:r>
              <a:endParaRPr kumimoji="1" lang="ja-JP" altLang="en-US" sz="2000" b="1" dirty="0">
                <a:solidFill>
                  <a:srgbClr val="1C1C1C">
                    <a:lumMod val="75000"/>
                    <a:lumOff val="25000"/>
                  </a:srgbClr>
                </a:solidFill>
                <a:latin typeface="黑体" panose="02010609060101010101" pitchFamily="49" charset="-122"/>
                <a:ea typeface="黑体" panose="02010609060101010101" pitchFamily="49" charset="-122"/>
              </a:endParaRPr>
            </a:p>
          </p:txBody>
        </p:sp>
        <p:sp>
          <p:nvSpPr>
            <p:cNvPr id="10" name="円/楕円 4">
              <a:extLst>
                <a:ext uri="{FF2B5EF4-FFF2-40B4-BE49-F238E27FC236}">
                  <a16:creationId xmlns:a16="http://schemas.microsoft.com/office/drawing/2014/main" id="{84E4B443-0E83-439A-A4FC-5EBF5907F118}"/>
                </a:ext>
              </a:extLst>
            </p:cNvPr>
            <p:cNvSpPr/>
            <p:nvPr/>
          </p:nvSpPr>
          <p:spPr>
            <a:xfrm>
              <a:off x="2329607" y="1733898"/>
              <a:ext cx="415831" cy="425046"/>
            </a:xfrm>
            <a:prstGeom prst="ellipse">
              <a:avLst/>
            </a:prstGeom>
            <a:solidFill>
              <a:srgbClr val="00ACE2"/>
            </a:solidFill>
            <a:ln w="25400" cap="flat" cmpd="sng" algn="ctr">
              <a:noFill/>
              <a:prstDash val="solid"/>
            </a:ln>
            <a:effectLst/>
          </p:spPr>
          <p:txBody>
            <a:bodyPr rtlCol="0" anchor="ctr"/>
            <a:lstStyle/>
            <a:p>
              <a:pPr algn="ctr" defTabSz="1224565">
                <a:defRPr/>
              </a:pPr>
              <a:r>
                <a:rPr kumimoji="1" lang="en-US" altLang="ja-JP" sz="2000" kern="0" dirty="0">
                  <a:solidFill>
                    <a:prstClr val="white"/>
                  </a:solidFill>
                  <a:latin typeface="Open Sans"/>
                </a:rPr>
                <a:t>1</a:t>
              </a:r>
              <a:endParaRPr kumimoji="1" lang="ja-JP" altLang="en-US" sz="2000" kern="0" dirty="0">
                <a:solidFill>
                  <a:prstClr val="white"/>
                </a:solidFill>
                <a:latin typeface="Open Sans"/>
              </a:endParaRPr>
            </a:p>
          </p:txBody>
        </p:sp>
      </p:grpSp>
      <p:grpSp>
        <p:nvGrpSpPr>
          <p:cNvPr id="11" name="组合 10">
            <a:extLst>
              <a:ext uri="{FF2B5EF4-FFF2-40B4-BE49-F238E27FC236}">
                <a16:creationId xmlns:a16="http://schemas.microsoft.com/office/drawing/2014/main" id="{2FAA4FC3-9A83-4A22-8CE4-46942449DC94}"/>
              </a:ext>
            </a:extLst>
          </p:cNvPr>
          <p:cNvGrpSpPr/>
          <p:nvPr/>
        </p:nvGrpSpPr>
        <p:grpSpPr>
          <a:xfrm>
            <a:off x="1667307" y="2598228"/>
            <a:ext cx="2918548" cy="721183"/>
            <a:chOff x="2329607" y="1733898"/>
            <a:chExt cx="2612323" cy="961575"/>
          </a:xfrm>
        </p:grpSpPr>
        <p:sp>
          <p:nvSpPr>
            <p:cNvPr id="12" name="文本框 11">
              <a:extLst>
                <a:ext uri="{FF2B5EF4-FFF2-40B4-BE49-F238E27FC236}">
                  <a16:creationId xmlns:a16="http://schemas.microsoft.com/office/drawing/2014/main" id="{5AAA8850-05CC-4209-BD62-C92C19C3D04B}"/>
                </a:ext>
              </a:extLst>
            </p:cNvPr>
            <p:cNvSpPr txBox="1"/>
            <p:nvPr/>
          </p:nvSpPr>
          <p:spPr>
            <a:xfrm>
              <a:off x="2905827" y="1751627"/>
              <a:ext cx="2036103" cy="943846"/>
            </a:xfrm>
            <a:prstGeom prst="rect">
              <a:avLst/>
            </a:prstGeom>
            <a:noFill/>
          </p:spPr>
          <p:txBody>
            <a:bodyPr wrap="square" rtlCol="0">
              <a:spAutoFit/>
            </a:bodyPr>
            <a:lstStyle/>
            <a:p>
              <a:pPr defTabSz="1224565">
                <a:spcBef>
                  <a:spcPct val="0"/>
                </a:spcBef>
                <a:defRPr/>
              </a:pPr>
              <a:r>
                <a:rPr kumimoji="1" lang="zh-CN" altLang="en-US" sz="2000" b="1" dirty="0">
                  <a:solidFill>
                    <a:srgbClr val="1C1C1C">
                      <a:lumMod val="75000"/>
                      <a:lumOff val="25000"/>
                    </a:srgbClr>
                  </a:solidFill>
                  <a:latin typeface="黑体" panose="02010609060101010101" pitchFamily="49" charset="-122"/>
                  <a:ea typeface="黑体" panose="02010609060101010101" pitchFamily="49" charset="-122"/>
                </a:rPr>
                <a:t>现有研究工作</a:t>
              </a:r>
              <a:endParaRPr kumimoji="1" lang="ja-JP" altLang="en-US" sz="2000" b="1" dirty="0">
                <a:solidFill>
                  <a:srgbClr val="1C1C1C">
                    <a:lumMod val="75000"/>
                    <a:lumOff val="25000"/>
                  </a:srgbClr>
                </a:solidFill>
                <a:latin typeface="黑体" panose="02010609060101010101" pitchFamily="49" charset="-122"/>
                <a:ea typeface="黑体" panose="02010609060101010101" pitchFamily="49" charset="-122"/>
              </a:endParaRPr>
            </a:p>
          </p:txBody>
        </p:sp>
        <p:sp>
          <p:nvSpPr>
            <p:cNvPr id="13" name="円/楕円 4">
              <a:extLst>
                <a:ext uri="{FF2B5EF4-FFF2-40B4-BE49-F238E27FC236}">
                  <a16:creationId xmlns:a16="http://schemas.microsoft.com/office/drawing/2014/main" id="{9BB99D28-8E61-4E82-91AF-841CC68F5C6A}"/>
                </a:ext>
              </a:extLst>
            </p:cNvPr>
            <p:cNvSpPr/>
            <p:nvPr/>
          </p:nvSpPr>
          <p:spPr>
            <a:xfrm>
              <a:off x="2329607" y="1733898"/>
              <a:ext cx="415831" cy="425046"/>
            </a:xfrm>
            <a:prstGeom prst="ellipse">
              <a:avLst/>
            </a:prstGeom>
            <a:solidFill>
              <a:srgbClr val="00ACE2"/>
            </a:solidFill>
            <a:ln w="25400" cap="flat" cmpd="sng" algn="ctr">
              <a:noFill/>
              <a:prstDash val="solid"/>
            </a:ln>
            <a:effectLst/>
          </p:spPr>
          <p:txBody>
            <a:bodyPr rtlCol="0" anchor="ctr"/>
            <a:lstStyle/>
            <a:p>
              <a:pPr algn="ctr" defTabSz="1224565">
                <a:defRPr/>
              </a:pPr>
              <a:r>
                <a:rPr kumimoji="1" lang="en-US" altLang="ja-JP" sz="2000" kern="0" dirty="0">
                  <a:solidFill>
                    <a:prstClr val="white"/>
                  </a:solidFill>
                  <a:latin typeface="Open Sans"/>
                </a:rPr>
                <a:t>2</a:t>
              </a:r>
              <a:endParaRPr kumimoji="1" lang="ja-JP" altLang="en-US" sz="2000" kern="0" dirty="0">
                <a:solidFill>
                  <a:prstClr val="white"/>
                </a:solidFill>
                <a:latin typeface="Open Sans"/>
              </a:endParaRPr>
            </a:p>
          </p:txBody>
        </p:sp>
      </p:grpSp>
      <p:grpSp>
        <p:nvGrpSpPr>
          <p:cNvPr id="14" name="组合 13">
            <a:extLst>
              <a:ext uri="{FF2B5EF4-FFF2-40B4-BE49-F238E27FC236}">
                <a16:creationId xmlns:a16="http://schemas.microsoft.com/office/drawing/2014/main" id="{5D170E51-3D42-4BE6-94A2-98C9063466B5}"/>
              </a:ext>
            </a:extLst>
          </p:cNvPr>
          <p:cNvGrpSpPr/>
          <p:nvPr/>
        </p:nvGrpSpPr>
        <p:grpSpPr>
          <a:xfrm>
            <a:off x="1667307" y="3170675"/>
            <a:ext cx="2766148" cy="721183"/>
            <a:chOff x="2329607" y="1733898"/>
            <a:chExt cx="2612323" cy="961575"/>
          </a:xfrm>
        </p:grpSpPr>
        <p:sp>
          <p:nvSpPr>
            <p:cNvPr id="15" name="文本框 14">
              <a:extLst>
                <a:ext uri="{FF2B5EF4-FFF2-40B4-BE49-F238E27FC236}">
                  <a16:creationId xmlns:a16="http://schemas.microsoft.com/office/drawing/2014/main" id="{57185AEB-C2F5-4A9F-AD30-1BBA2655C863}"/>
                </a:ext>
              </a:extLst>
            </p:cNvPr>
            <p:cNvSpPr txBox="1"/>
            <p:nvPr/>
          </p:nvSpPr>
          <p:spPr>
            <a:xfrm>
              <a:off x="2905827" y="1751627"/>
              <a:ext cx="2036103" cy="943846"/>
            </a:xfrm>
            <a:prstGeom prst="rect">
              <a:avLst/>
            </a:prstGeom>
            <a:noFill/>
          </p:spPr>
          <p:txBody>
            <a:bodyPr wrap="square" rtlCol="0">
              <a:spAutoFit/>
            </a:bodyPr>
            <a:lstStyle/>
            <a:p>
              <a:pPr defTabSz="1224565">
                <a:spcBef>
                  <a:spcPct val="0"/>
                </a:spcBef>
                <a:defRPr/>
              </a:pPr>
              <a:r>
                <a:rPr kumimoji="1" lang="zh-CN" altLang="en-US" sz="2000" b="1" dirty="0">
                  <a:solidFill>
                    <a:srgbClr val="1C1C1C">
                      <a:lumMod val="75000"/>
                      <a:lumOff val="25000"/>
                    </a:srgbClr>
                  </a:solidFill>
                  <a:latin typeface="黑体" panose="02010609060101010101" pitchFamily="49" charset="-122"/>
                  <a:ea typeface="黑体" panose="02010609060101010101" pitchFamily="49" charset="-122"/>
                </a:rPr>
                <a:t>模型框架及细节</a:t>
              </a:r>
              <a:endParaRPr kumimoji="1" lang="ja-JP" altLang="en-US" sz="2000" b="1" dirty="0">
                <a:solidFill>
                  <a:srgbClr val="1C1C1C">
                    <a:lumMod val="75000"/>
                    <a:lumOff val="25000"/>
                  </a:srgbClr>
                </a:solidFill>
                <a:latin typeface="黑体" panose="02010609060101010101" pitchFamily="49" charset="-122"/>
                <a:ea typeface="黑体" panose="02010609060101010101" pitchFamily="49" charset="-122"/>
              </a:endParaRPr>
            </a:p>
          </p:txBody>
        </p:sp>
        <p:sp>
          <p:nvSpPr>
            <p:cNvPr id="16" name="円/楕円 4">
              <a:extLst>
                <a:ext uri="{FF2B5EF4-FFF2-40B4-BE49-F238E27FC236}">
                  <a16:creationId xmlns:a16="http://schemas.microsoft.com/office/drawing/2014/main" id="{C522449F-F092-44B9-9ADE-F69FFC20200E}"/>
                </a:ext>
              </a:extLst>
            </p:cNvPr>
            <p:cNvSpPr/>
            <p:nvPr/>
          </p:nvSpPr>
          <p:spPr>
            <a:xfrm>
              <a:off x="2329607" y="1733898"/>
              <a:ext cx="415831" cy="425046"/>
            </a:xfrm>
            <a:prstGeom prst="ellipse">
              <a:avLst/>
            </a:prstGeom>
            <a:solidFill>
              <a:srgbClr val="00ACE2"/>
            </a:solidFill>
            <a:ln w="25400" cap="flat" cmpd="sng" algn="ctr">
              <a:noFill/>
              <a:prstDash val="solid"/>
            </a:ln>
            <a:effectLst/>
          </p:spPr>
          <p:txBody>
            <a:bodyPr rtlCol="0" anchor="ctr"/>
            <a:lstStyle/>
            <a:p>
              <a:pPr algn="ctr" defTabSz="1224565">
                <a:defRPr/>
              </a:pPr>
              <a:r>
                <a:rPr kumimoji="1" lang="en-US" altLang="ja-JP" sz="2000" kern="0" dirty="0">
                  <a:solidFill>
                    <a:prstClr val="white"/>
                  </a:solidFill>
                  <a:latin typeface="Open Sans"/>
                </a:rPr>
                <a:t>3</a:t>
              </a:r>
              <a:endParaRPr kumimoji="1" lang="ja-JP" altLang="en-US" sz="2000" kern="0" dirty="0">
                <a:solidFill>
                  <a:prstClr val="white"/>
                </a:solidFill>
                <a:latin typeface="Open Sans"/>
              </a:endParaRPr>
            </a:p>
          </p:txBody>
        </p:sp>
      </p:grpSp>
      <p:grpSp>
        <p:nvGrpSpPr>
          <p:cNvPr id="17" name="组合 16">
            <a:extLst>
              <a:ext uri="{FF2B5EF4-FFF2-40B4-BE49-F238E27FC236}">
                <a16:creationId xmlns:a16="http://schemas.microsoft.com/office/drawing/2014/main" id="{FDD53E59-D8CC-4FFA-8A28-487AB88CBB82}"/>
              </a:ext>
            </a:extLst>
          </p:cNvPr>
          <p:cNvGrpSpPr/>
          <p:nvPr/>
        </p:nvGrpSpPr>
        <p:grpSpPr>
          <a:xfrm>
            <a:off x="1667307" y="3756418"/>
            <a:ext cx="2766148" cy="413407"/>
            <a:chOff x="2329607" y="1733898"/>
            <a:chExt cx="2612323" cy="551208"/>
          </a:xfrm>
        </p:grpSpPr>
        <p:sp>
          <p:nvSpPr>
            <p:cNvPr id="18" name="文本框 17">
              <a:extLst>
                <a:ext uri="{FF2B5EF4-FFF2-40B4-BE49-F238E27FC236}">
                  <a16:creationId xmlns:a16="http://schemas.microsoft.com/office/drawing/2014/main" id="{7107E789-23CB-4D96-9583-74E6DF476371}"/>
                </a:ext>
              </a:extLst>
            </p:cNvPr>
            <p:cNvSpPr txBox="1"/>
            <p:nvPr/>
          </p:nvSpPr>
          <p:spPr>
            <a:xfrm>
              <a:off x="2905827" y="1751627"/>
              <a:ext cx="2036103" cy="533479"/>
            </a:xfrm>
            <a:prstGeom prst="rect">
              <a:avLst/>
            </a:prstGeom>
            <a:noFill/>
          </p:spPr>
          <p:txBody>
            <a:bodyPr wrap="square" rtlCol="0">
              <a:spAutoFit/>
            </a:bodyPr>
            <a:lstStyle/>
            <a:p>
              <a:pPr defTabSz="1224565">
                <a:spcBef>
                  <a:spcPct val="0"/>
                </a:spcBef>
                <a:defRPr/>
              </a:pPr>
              <a:r>
                <a:rPr kumimoji="1" lang="zh-CN" altLang="en-US" sz="2000" b="1" dirty="0">
                  <a:solidFill>
                    <a:srgbClr val="1C1C1C">
                      <a:lumMod val="75000"/>
                      <a:lumOff val="25000"/>
                    </a:srgbClr>
                  </a:solidFill>
                  <a:latin typeface="黑体" panose="02010609060101010101" pitchFamily="49" charset="-122"/>
                  <a:ea typeface="黑体" panose="02010609060101010101" pitchFamily="49" charset="-122"/>
                </a:rPr>
                <a:t>实验</a:t>
              </a:r>
              <a:endParaRPr kumimoji="1" lang="ja-JP" altLang="en-US" sz="2000" b="1" dirty="0">
                <a:solidFill>
                  <a:srgbClr val="1C1C1C">
                    <a:lumMod val="75000"/>
                    <a:lumOff val="25000"/>
                  </a:srgbClr>
                </a:solidFill>
                <a:latin typeface="黑体" panose="02010609060101010101" pitchFamily="49" charset="-122"/>
                <a:ea typeface="黑体" panose="02010609060101010101" pitchFamily="49" charset="-122"/>
              </a:endParaRPr>
            </a:p>
          </p:txBody>
        </p:sp>
        <p:sp>
          <p:nvSpPr>
            <p:cNvPr id="19" name="円/楕円 4">
              <a:extLst>
                <a:ext uri="{FF2B5EF4-FFF2-40B4-BE49-F238E27FC236}">
                  <a16:creationId xmlns:a16="http://schemas.microsoft.com/office/drawing/2014/main" id="{170F926B-9490-4335-90B3-1D7ECAB453D4}"/>
                </a:ext>
              </a:extLst>
            </p:cNvPr>
            <p:cNvSpPr/>
            <p:nvPr/>
          </p:nvSpPr>
          <p:spPr>
            <a:xfrm>
              <a:off x="2329607" y="1733898"/>
              <a:ext cx="415831" cy="425046"/>
            </a:xfrm>
            <a:prstGeom prst="ellipse">
              <a:avLst/>
            </a:prstGeom>
            <a:solidFill>
              <a:srgbClr val="00ACE2"/>
            </a:solidFill>
            <a:ln w="25400" cap="flat" cmpd="sng" algn="ctr">
              <a:noFill/>
              <a:prstDash val="solid"/>
            </a:ln>
            <a:effectLst/>
          </p:spPr>
          <p:txBody>
            <a:bodyPr rtlCol="0" anchor="ctr"/>
            <a:lstStyle/>
            <a:p>
              <a:pPr algn="ctr" defTabSz="1224565">
                <a:defRPr/>
              </a:pPr>
              <a:r>
                <a:rPr kumimoji="1" lang="en-US" altLang="ja-JP" sz="2000" kern="0" dirty="0">
                  <a:solidFill>
                    <a:prstClr val="white"/>
                  </a:solidFill>
                  <a:latin typeface="Open Sans"/>
                </a:rPr>
                <a:t>4</a:t>
              </a:r>
              <a:endParaRPr kumimoji="1" lang="ja-JP" altLang="en-US" sz="2000" kern="0" dirty="0">
                <a:solidFill>
                  <a:prstClr val="white"/>
                </a:solidFill>
                <a:latin typeface="Open Sans"/>
              </a:endParaRPr>
            </a:p>
          </p:txBody>
        </p:sp>
      </p:grpSp>
      <p:grpSp>
        <p:nvGrpSpPr>
          <p:cNvPr id="20" name="组合 19">
            <a:extLst>
              <a:ext uri="{FF2B5EF4-FFF2-40B4-BE49-F238E27FC236}">
                <a16:creationId xmlns:a16="http://schemas.microsoft.com/office/drawing/2014/main" id="{ED591497-E34F-495D-B176-476A116EFAC8}"/>
              </a:ext>
            </a:extLst>
          </p:cNvPr>
          <p:cNvGrpSpPr/>
          <p:nvPr/>
        </p:nvGrpSpPr>
        <p:grpSpPr>
          <a:xfrm>
            <a:off x="1667307" y="4342161"/>
            <a:ext cx="2766148" cy="413407"/>
            <a:chOff x="2329607" y="1733898"/>
            <a:chExt cx="2612323" cy="551208"/>
          </a:xfrm>
        </p:grpSpPr>
        <p:sp>
          <p:nvSpPr>
            <p:cNvPr id="21" name="文本框 20">
              <a:extLst>
                <a:ext uri="{FF2B5EF4-FFF2-40B4-BE49-F238E27FC236}">
                  <a16:creationId xmlns:a16="http://schemas.microsoft.com/office/drawing/2014/main" id="{39D786ED-DD04-41F0-B13D-A999B59E4B54}"/>
                </a:ext>
              </a:extLst>
            </p:cNvPr>
            <p:cNvSpPr txBox="1"/>
            <p:nvPr/>
          </p:nvSpPr>
          <p:spPr>
            <a:xfrm>
              <a:off x="2905827" y="1751627"/>
              <a:ext cx="2036103" cy="533479"/>
            </a:xfrm>
            <a:prstGeom prst="rect">
              <a:avLst/>
            </a:prstGeom>
            <a:noFill/>
          </p:spPr>
          <p:txBody>
            <a:bodyPr wrap="square" rtlCol="0">
              <a:spAutoFit/>
            </a:bodyPr>
            <a:lstStyle/>
            <a:p>
              <a:pPr defTabSz="1224565">
                <a:spcBef>
                  <a:spcPct val="0"/>
                </a:spcBef>
                <a:defRPr/>
              </a:pPr>
              <a:r>
                <a:rPr kumimoji="1" lang="zh-CN" altLang="en-US" sz="2000" b="1" dirty="0">
                  <a:solidFill>
                    <a:srgbClr val="1C1C1C">
                      <a:lumMod val="75000"/>
                      <a:lumOff val="25000"/>
                    </a:srgbClr>
                  </a:solidFill>
                  <a:latin typeface="黑体" panose="02010609060101010101" pitchFamily="49" charset="-122"/>
                  <a:ea typeface="黑体" panose="02010609060101010101" pitchFamily="49" charset="-122"/>
                </a:rPr>
                <a:t>总结和思考</a:t>
              </a:r>
              <a:endParaRPr kumimoji="1" lang="ja-JP" altLang="en-US" sz="2000" b="1" dirty="0">
                <a:solidFill>
                  <a:srgbClr val="1C1C1C">
                    <a:lumMod val="75000"/>
                    <a:lumOff val="25000"/>
                  </a:srgbClr>
                </a:solidFill>
                <a:latin typeface="黑体" panose="02010609060101010101" pitchFamily="49" charset="-122"/>
                <a:ea typeface="黑体" panose="02010609060101010101" pitchFamily="49" charset="-122"/>
              </a:endParaRPr>
            </a:p>
          </p:txBody>
        </p:sp>
        <p:sp>
          <p:nvSpPr>
            <p:cNvPr id="22" name="円/楕円 4">
              <a:extLst>
                <a:ext uri="{FF2B5EF4-FFF2-40B4-BE49-F238E27FC236}">
                  <a16:creationId xmlns:a16="http://schemas.microsoft.com/office/drawing/2014/main" id="{F2D4481C-6FD3-485B-ADF6-23737504844F}"/>
                </a:ext>
              </a:extLst>
            </p:cNvPr>
            <p:cNvSpPr/>
            <p:nvPr/>
          </p:nvSpPr>
          <p:spPr>
            <a:xfrm>
              <a:off x="2329607" y="1733898"/>
              <a:ext cx="415831" cy="425046"/>
            </a:xfrm>
            <a:prstGeom prst="ellipse">
              <a:avLst/>
            </a:prstGeom>
            <a:solidFill>
              <a:srgbClr val="00ACE2"/>
            </a:solidFill>
            <a:ln w="25400" cap="flat" cmpd="sng" algn="ctr">
              <a:noFill/>
              <a:prstDash val="solid"/>
            </a:ln>
            <a:effectLst/>
          </p:spPr>
          <p:txBody>
            <a:bodyPr rtlCol="0" anchor="ctr"/>
            <a:lstStyle/>
            <a:p>
              <a:pPr algn="ctr" defTabSz="1224565">
                <a:defRPr/>
              </a:pPr>
              <a:r>
                <a:rPr kumimoji="1" lang="en-US" altLang="ja-JP" sz="2000" kern="0" dirty="0">
                  <a:solidFill>
                    <a:prstClr val="white"/>
                  </a:solidFill>
                  <a:latin typeface="Open Sans"/>
                </a:rPr>
                <a:t>5</a:t>
              </a:r>
              <a:endParaRPr kumimoji="1" lang="ja-JP" altLang="en-US" sz="2000" kern="0" dirty="0">
                <a:solidFill>
                  <a:prstClr val="white"/>
                </a:solidFill>
                <a:latin typeface="Open Sans"/>
              </a:endParaRPr>
            </a:p>
          </p:txBody>
        </p:sp>
      </p:grpSp>
    </p:spTree>
    <p:extLst>
      <p:ext uri="{BB962C8B-B14F-4D97-AF65-F5344CB8AC3E}">
        <p14:creationId xmlns:p14="http://schemas.microsoft.com/office/powerpoint/2010/main" val="11421783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円/楕円 12">
            <a:extLst>
              <a:ext uri="{FF2B5EF4-FFF2-40B4-BE49-F238E27FC236}">
                <a16:creationId xmlns:a16="http://schemas.microsoft.com/office/drawing/2014/main" id="{DBAE53DC-3B1E-42BF-8B7C-2B1F5427CECF}"/>
              </a:ext>
            </a:extLst>
          </p:cNvPr>
          <p:cNvSpPr/>
          <p:nvPr/>
        </p:nvSpPr>
        <p:spPr>
          <a:xfrm>
            <a:off x="1036008" y="1462948"/>
            <a:ext cx="281858" cy="281858"/>
          </a:xfrm>
          <a:prstGeom prst="ellipse">
            <a:avLst/>
          </a:prstGeom>
          <a:solidFill>
            <a:srgbClr val="FD497C"/>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9" name="円/楕円 13">
            <a:extLst>
              <a:ext uri="{FF2B5EF4-FFF2-40B4-BE49-F238E27FC236}">
                <a16:creationId xmlns:a16="http://schemas.microsoft.com/office/drawing/2014/main" id="{F8924414-C4C9-4E28-9F18-14DE2DB83226}"/>
              </a:ext>
            </a:extLst>
          </p:cNvPr>
          <p:cNvSpPr/>
          <p:nvPr/>
        </p:nvSpPr>
        <p:spPr>
          <a:xfrm>
            <a:off x="35543" y="857251"/>
            <a:ext cx="669413" cy="500000"/>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solidFill>
            <a:srgbClr val="00ACE2"/>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10" name="円/楕円 17">
            <a:extLst>
              <a:ext uri="{FF2B5EF4-FFF2-40B4-BE49-F238E27FC236}">
                <a16:creationId xmlns:a16="http://schemas.microsoft.com/office/drawing/2014/main" id="{999561F4-5A34-424B-8D71-29520F877307}"/>
              </a:ext>
            </a:extLst>
          </p:cNvPr>
          <p:cNvSpPr/>
          <p:nvPr/>
        </p:nvSpPr>
        <p:spPr>
          <a:xfrm>
            <a:off x="511178" y="1357250"/>
            <a:ext cx="387555" cy="387555"/>
          </a:xfrm>
          <a:prstGeom prst="ellipse">
            <a:avLst/>
          </a:prstGeom>
          <a:solidFill>
            <a:srgbClr val="87C32F"/>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11" name="円/楕円 18">
            <a:extLst>
              <a:ext uri="{FF2B5EF4-FFF2-40B4-BE49-F238E27FC236}">
                <a16:creationId xmlns:a16="http://schemas.microsoft.com/office/drawing/2014/main" id="{A0D3465E-7BAB-47C5-8987-4FD4101E424F}"/>
              </a:ext>
            </a:extLst>
          </p:cNvPr>
          <p:cNvSpPr/>
          <p:nvPr/>
        </p:nvSpPr>
        <p:spPr>
          <a:xfrm>
            <a:off x="832085" y="878962"/>
            <a:ext cx="485781" cy="485781"/>
          </a:xfrm>
          <a:prstGeom prst="ellipse">
            <a:avLst/>
          </a:prstGeom>
          <a:solidFill>
            <a:srgbClr val="FFA513"/>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12" name="タイトル 1">
            <a:extLst>
              <a:ext uri="{FF2B5EF4-FFF2-40B4-BE49-F238E27FC236}">
                <a16:creationId xmlns:a16="http://schemas.microsoft.com/office/drawing/2014/main" id="{C6FB2254-319A-4B9F-9066-25853EFA87B1}"/>
              </a:ext>
            </a:extLst>
          </p:cNvPr>
          <p:cNvSpPr txBox="1">
            <a:spLocks/>
          </p:cNvSpPr>
          <p:nvPr/>
        </p:nvSpPr>
        <p:spPr>
          <a:xfrm>
            <a:off x="1411585" y="856381"/>
            <a:ext cx="6083506" cy="557837"/>
          </a:xfrm>
          <a:prstGeom prst="rect">
            <a:avLst/>
          </a:prstGeom>
        </p:spPr>
        <p:txBody>
          <a:bodyPr vert="horz" lIns="122456" tIns="61229" rIns="122456" bIns="61229" rtlCol="0" anchor="ctr">
            <a:normAutofit/>
          </a:bodyPr>
          <a:lst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a:lstStyle>
          <a:p>
            <a:pPr lvl="0">
              <a:defRPr/>
            </a:pPr>
            <a:r>
              <a:rPr lang="en-US" altLang="zh-CN" sz="2250" b="1" dirty="0">
                <a:solidFill>
                  <a:srgbClr val="1C1C1C">
                    <a:lumMod val="75000"/>
                    <a:lumOff val="25000"/>
                  </a:srgbClr>
                </a:solidFill>
                <a:latin typeface="黑体" panose="02010609060101010101" pitchFamily="49" charset="-122"/>
                <a:ea typeface="黑体" panose="02010609060101010101" pitchFamily="49" charset="-122"/>
              </a:rPr>
              <a:t>AUTO-SSL</a:t>
            </a:r>
            <a:r>
              <a:rPr lang="zh-CN" altLang="en-US" sz="2250" b="1" dirty="0">
                <a:solidFill>
                  <a:srgbClr val="1C1C1C">
                    <a:lumMod val="75000"/>
                    <a:lumOff val="25000"/>
                  </a:srgbClr>
                </a:solidFill>
                <a:latin typeface="黑体" panose="02010609060101010101" pitchFamily="49" charset="-122"/>
                <a:ea typeface="黑体" panose="02010609060101010101" pitchFamily="49" charset="-122"/>
              </a:rPr>
              <a:t>介绍</a:t>
            </a:r>
            <a:endParaRPr lang="ja-JP" altLang="en-US" sz="2250" b="1" dirty="0">
              <a:solidFill>
                <a:srgbClr val="1C1C1C">
                  <a:lumMod val="75000"/>
                  <a:lumOff val="25000"/>
                </a:srgbClr>
              </a:solidFill>
              <a:latin typeface="黑体" panose="02010609060101010101" pitchFamily="49" charset="-122"/>
              <a:ea typeface="黑体" panose="02010609060101010101" pitchFamily="49" charset="-122"/>
            </a:endParaRPr>
          </a:p>
        </p:txBody>
      </p:sp>
      <p:sp>
        <p:nvSpPr>
          <p:cNvPr id="13" name="正方形/長方形 7">
            <a:extLst>
              <a:ext uri="{FF2B5EF4-FFF2-40B4-BE49-F238E27FC236}">
                <a16:creationId xmlns:a16="http://schemas.microsoft.com/office/drawing/2014/main" id="{40F2B78D-EDC0-4158-9D4F-74BE42D66360}"/>
              </a:ext>
            </a:extLst>
          </p:cNvPr>
          <p:cNvSpPr/>
          <p:nvPr/>
        </p:nvSpPr>
        <p:spPr>
          <a:xfrm>
            <a:off x="1527483" y="1379929"/>
            <a:ext cx="1471252" cy="34289"/>
          </a:xfrm>
          <a:prstGeom prst="rect">
            <a:avLst/>
          </a:prstGeom>
          <a:solidFill>
            <a:srgbClr val="00ACE2"/>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3" name="文本框 2">
            <a:extLst>
              <a:ext uri="{FF2B5EF4-FFF2-40B4-BE49-F238E27FC236}">
                <a16:creationId xmlns:a16="http://schemas.microsoft.com/office/drawing/2014/main" id="{3209F789-C785-4249-B5E5-E5956F853651}"/>
              </a:ext>
            </a:extLst>
          </p:cNvPr>
          <p:cNvSpPr txBox="1"/>
          <p:nvPr/>
        </p:nvSpPr>
        <p:spPr>
          <a:xfrm>
            <a:off x="1519888" y="1490391"/>
            <a:ext cx="2400886" cy="323165"/>
          </a:xfrm>
          <a:prstGeom prst="rect">
            <a:avLst/>
          </a:prstGeom>
          <a:noFill/>
        </p:spPr>
        <p:txBody>
          <a:bodyPr wrap="square" rtlCol="0">
            <a:spAutoFit/>
          </a:bodyPr>
          <a:lstStyle/>
          <a:p>
            <a:pPr algn="l"/>
            <a:r>
              <a:rPr lang="en-US" altLang="zh-CN" sz="1500" dirty="0" err="1">
                <a:solidFill>
                  <a:srgbClr val="00B0F0"/>
                </a:solidFill>
                <a:latin typeface="+mj-lt"/>
                <a:ea typeface="宋体" panose="02010600030101010101" pitchFamily="2" charset="-122"/>
              </a:rPr>
              <a:t>AutoML</a:t>
            </a:r>
            <a:r>
              <a:rPr lang="zh-CN" altLang="en-US" sz="1500" dirty="0">
                <a:solidFill>
                  <a:srgbClr val="00B0F0"/>
                </a:solidFill>
                <a:latin typeface="宋体" panose="02010600030101010101" pitchFamily="2" charset="-122"/>
                <a:ea typeface="宋体" panose="02010600030101010101" pitchFamily="2" charset="-122"/>
              </a:rPr>
              <a:t>（自动机器学习）</a:t>
            </a:r>
            <a:endParaRPr lang="en-US" altLang="zh-CN" sz="1500" dirty="0">
              <a:solidFill>
                <a:srgbClr val="00B0F0"/>
              </a:solidFill>
              <a:latin typeface="宋体" panose="02010600030101010101" pitchFamily="2" charset="-122"/>
              <a:ea typeface="宋体" panose="02010600030101010101" pitchFamily="2" charset="-122"/>
            </a:endParaRPr>
          </a:p>
        </p:txBody>
      </p:sp>
      <p:pic>
        <p:nvPicPr>
          <p:cNvPr id="23" name="图片 22">
            <a:extLst>
              <a:ext uri="{FF2B5EF4-FFF2-40B4-BE49-F238E27FC236}">
                <a16:creationId xmlns:a16="http://schemas.microsoft.com/office/drawing/2014/main" id="{AD921276-1266-456E-8CC4-1B5BE8D08B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375" y="2129339"/>
            <a:ext cx="7715250" cy="1343025"/>
          </a:xfrm>
          <a:prstGeom prst="rect">
            <a:avLst/>
          </a:prstGeom>
        </p:spPr>
      </p:pic>
      <p:sp>
        <p:nvSpPr>
          <p:cNvPr id="26" name="文本框 25">
            <a:extLst>
              <a:ext uri="{FF2B5EF4-FFF2-40B4-BE49-F238E27FC236}">
                <a16:creationId xmlns:a16="http://schemas.microsoft.com/office/drawing/2014/main" id="{83B4F2CC-7B9B-49FE-9799-6D03EACA04F5}"/>
              </a:ext>
            </a:extLst>
          </p:cNvPr>
          <p:cNvSpPr txBox="1"/>
          <p:nvPr/>
        </p:nvSpPr>
        <p:spPr>
          <a:xfrm>
            <a:off x="1519888" y="1739500"/>
            <a:ext cx="4966942" cy="369332"/>
          </a:xfrm>
          <a:prstGeom prst="rect">
            <a:avLst/>
          </a:prstGeom>
          <a:noFill/>
        </p:spPr>
        <p:txBody>
          <a:bodyPr wrap="square" rtlCol="0">
            <a:spAutoFit/>
          </a:bodyPr>
          <a:lstStyle/>
          <a:p>
            <a:pPr>
              <a:lnSpc>
                <a:spcPct val="150000"/>
              </a:lnSpc>
            </a:pPr>
            <a:r>
              <a:rPr lang="zh-CN" altLang="en-US" sz="1200" dirty="0">
                <a:latin typeface="Times New Roman" panose="02020603050405020304" pitchFamily="18" charset="0"/>
              </a:rPr>
              <a:t>参考文献：</a:t>
            </a:r>
            <a:r>
              <a:rPr lang="en-US" altLang="zh-CN" sz="1200" dirty="0">
                <a:latin typeface="Times New Roman" panose="02020603050405020304" pitchFamily="18" charset="0"/>
              </a:rPr>
              <a:t>efficient-and-robust-automated-machine-learning</a:t>
            </a:r>
            <a:endParaRPr lang="zh-CN" altLang="en-US" sz="1200" dirty="0">
              <a:latin typeface="Times New Roman" panose="02020603050405020304" pitchFamily="18" charset="0"/>
            </a:endParaRPr>
          </a:p>
        </p:txBody>
      </p:sp>
      <p:sp>
        <p:nvSpPr>
          <p:cNvPr id="27" name="文本框 26">
            <a:extLst>
              <a:ext uri="{FF2B5EF4-FFF2-40B4-BE49-F238E27FC236}">
                <a16:creationId xmlns:a16="http://schemas.microsoft.com/office/drawing/2014/main" id="{B7CE6D14-3A72-4149-80F8-F86B55F50A08}"/>
              </a:ext>
            </a:extLst>
          </p:cNvPr>
          <p:cNvSpPr txBox="1"/>
          <p:nvPr/>
        </p:nvSpPr>
        <p:spPr>
          <a:xfrm>
            <a:off x="1566299" y="3551012"/>
            <a:ext cx="6541828" cy="2342949"/>
          </a:xfrm>
          <a:prstGeom prst="rect">
            <a:avLst/>
          </a:prstGeom>
          <a:noFill/>
        </p:spPr>
        <p:txBody>
          <a:bodyPr wrap="square" rtlCol="0">
            <a:spAutoFit/>
          </a:bodyPr>
          <a:lstStyle/>
          <a:p>
            <a:pPr>
              <a:lnSpc>
                <a:spcPct val="150000"/>
              </a:lnSpc>
            </a:pPr>
            <a:r>
              <a:rPr lang="en-US" altLang="zh-CN" sz="1350" dirty="0"/>
              <a:t>Meta-learning for finding good instantiations of machine learning frameworks</a:t>
            </a:r>
            <a:endParaRPr lang="en-US" altLang="zh-CN" sz="1200" dirty="0">
              <a:latin typeface="Times New Roman" panose="02020603050405020304" pitchFamily="18" charset="0"/>
            </a:endParaRPr>
          </a:p>
          <a:p>
            <a:pPr>
              <a:lnSpc>
                <a:spcPct val="150000"/>
              </a:lnSpc>
            </a:pPr>
            <a:r>
              <a:rPr lang="en-US" altLang="zh-CN" sz="1200" dirty="0">
                <a:latin typeface="Times New Roman" panose="02020603050405020304" pitchFamily="18" charset="0"/>
              </a:rPr>
              <a:t>1</a:t>
            </a:r>
            <a:r>
              <a:rPr lang="zh-CN" altLang="en-US" sz="1200" dirty="0">
                <a:latin typeface="Times New Roman" panose="02020603050405020304" pitchFamily="18" charset="0"/>
              </a:rPr>
              <a:t>、在线下学习阶段，对于数据库里的每个数据集（</a:t>
            </a:r>
            <a:r>
              <a:rPr lang="en-US" altLang="zh-CN" sz="1200" dirty="0">
                <a:latin typeface="Times New Roman" panose="02020603050405020304" pitchFamily="18" charset="0"/>
              </a:rPr>
              <a:t>140</a:t>
            </a:r>
            <a:r>
              <a:rPr lang="zh-CN" altLang="en-US" sz="1200" dirty="0">
                <a:latin typeface="Times New Roman" panose="02020603050405020304" pitchFamily="18" charset="0"/>
              </a:rPr>
              <a:t>个），分析每个数据集的元特征（</a:t>
            </a:r>
            <a:r>
              <a:rPr lang="en-US" altLang="zh-CN" sz="1200" dirty="0">
                <a:latin typeface="Times New Roman" panose="02020603050405020304" pitchFamily="18" charset="0"/>
              </a:rPr>
              <a:t>38</a:t>
            </a:r>
            <a:r>
              <a:rPr lang="zh-CN" altLang="en-US" sz="1200" dirty="0">
                <a:latin typeface="Times New Roman" panose="02020603050405020304" pitchFamily="18" charset="0"/>
              </a:rPr>
              <a:t>个）。用给定的</a:t>
            </a:r>
            <a:r>
              <a:rPr lang="en-US" altLang="zh-CN" sz="1200" dirty="0" err="1">
                <a:latin typeface="Times New Roman" panose="02020603050405020304" pitchFamily="18" charset="0"/>
              </a:rPr>
              <a:t>MLframework</a:t>
            </a:r>
            <a:r>
              <a:rPr lang="zh-CN" altLang="en-US" sz="1200" dirty="0">
                <a:latin typeface="Times New Roman" panose="02020603050405020304" pitchFamily="18" charset="0"/>
              </a:rPr>
              <a:t>对每个数据集进行处理，内部通过</a:t>
            </a:r>
            <a:r>
              <a:rPr lang="en-US" altLang="zh-CN" sz="1200" dirty="0">
                <a:latin typeface="Times New Roman" panose="02020603050405020304" pitchFamily="18" charset="0"/>
              </a:rPr>
              <a:t>Bayesian optimizer</a:t>
            </a:r>
            <a:r>
              <a:rPr lang="zh-CN" altLang="en-US" sz="1200" dirty="0">
                <a:latin typeface="Times New Roman" panose="02020603050405020304" pitchFamily="18" charset="0"/>
              </a:rPr>
              <a:t>和</a:t>
            </a:r>
            <a:r>
              <a:rPr lang="en-US" altLang="zh-CN" sz="1200" dirty="0">
                <a:latin typeface="Times New Roman" panose="02020603050405020304" pitchFamily="18" charset="0"/>
              </a:rPr>
              <a:t>K-fold</a:t>
            </a:r>
            <a:r>
              <a:rPr lang="zh-CN" altLang="en-US" sz="1200" dirty="0">
                <a:latin typeface="Times New Roman" panose="02020603050405020304" pitchFamily="18" charset="0"/>
              </a:rPr>
              <a:t>交叉验证（</a:t>
            </a:r>
            <a:r>
              <a:rPr lang="en-US" altLang="zh-CN" sz="1200" dirty="0" err="1">
                <a:latin typeface="Times New Roman" panose="02020603050405020304" pitchFamily="18" charset="0"/>
              </a:rPr>
              <a:t>X_train</a:t>
            </a:r>
            <a:r>
              <a:rPr lang="zh-CN" altLang="en-US" sz="1200" dirty="0">
                <a:latin typeface="Times New Roman" panose="02020603050405020304" pitchFamily="18" charset="0"/>
              </a:rPr>
              <a:t>）来调节超参数，在优化参数的过程中，会产生一些接近最优的</a:t>
            </a:r>
            <a:r>
              <a:rPr lang="en-US" altLang="zh-CN" sz="1200" dirty="0" err="1">
                <a:latin typeface="Times New Roman" panose="02020603050405020304" pitchFamily="18" charset="0"/>
              </a:rPr>
              <a:t>MLframew</a:t>
            </a:r>
            <a:r>
              <a:rPr lang="zh-CN" altLang="en-US" sz="1200" dirty="0">
                <a:latin typeface="Times New Roman" panose="02020603050405020304" pitchFamily="18" charset="0"/>
              </a:rPr>
              <a:t>实例，构建</a:t>
            </a:r>
            <a:r>
              <a:rPr lang="en-US" altLang="zh-CN" sz="1200" dirty="0" err="1">
                <a:latin typeface="Times New Roman" panose="02020603050405020304" pitchFamily="18" charset="0"/>
              </a:rPr>
              <a:t>ensemble_size</a:t>
            </a:r>
            <a:r>
              <a:rPr lang="zh-CN" altLang="en-US" sz="1200" dirty="0">
                <a:latin typeface="Times New Roman" panose="02020603050405020304" pitchFamily="18" charset="0"/>
              </a:rPr>
              <a:t>个实例的集成（防止过拟合）。最后，存储在测试集上表现最好的</a:t>
            </a:r>
            <a:r>
              <a:rPr lang="en-US" altLang="zh-CN" sz="1200" dirty="0" err="1">
                <a:latin typeface="Times New Roman" panose="02020603050405020304" pitchFamily="18" charset="0"/>
              </a:rPr>
              <a:t>ML_framework</a:t>
            </a:r>
            <a:r>
              <a:rPr lang="zh-CN" altLang="en-US" sz="1200" dirty="0">
                <a:latin typeface="Times New Roman" panose="02020603050405020304" pitchFamily="18" charset="0"/>
              </a:rPr>
              <a:t>实例。</a:t>
            </a:r>
            <a:endParaRPr lang="en-US" altLang="zh-CN" sz="1200" dirty="0">
              <a:latin typeface="Times New Roman" panose="02020603050405020304" pitchFamily="18" charset="0"/>
            </a:endParaRPr>
          </a:p>
          <a:p>
            <a:pPr>
              <a:lnSpc>
                <a:spcPct val="150000"/>
              </a:lnSpc>
            </a:pPr>
            <a:r>
              <a:rPr lang="en-US" altLang="zh-CN" sz="1200" dirty="0">
                <a:latin typeface="Times New Roman" panose="02020603050405020304" pitchFamily="18" charset="0"/>
              </a:rPr>
              <a:t>2</a:t>
            </a:r>
            <a:r>
              <a:rPr lang="zh-CN" altLang="en-US" sz="1200" dirty="0">
                <a:latin typeface="Times New Roman" panose="02020603050405020304" pitchFamily="18" charset="0"/>
              </a:rPr>
              <a:t>、对于一个新的数据集</a:t>
            </a:r>
            <a:r>
              <a:rPr lang="en-US" altLang="zh-CN" sz="1200" dirty="0">
                <a:latin typeface="Times New Roman" panose="02020603050405020304" pitchFamily="18" charset="0"/>
              </a:rPr>
              <a:t>D</a:t>
            </a:r>
            <a:r>
              <a:rPr lang="zh-CN" altLang="en-US" sz="1200" dirty="0">
                <a:latin typeface="Times New Roman" panose="02020603050405020304" pitchFamily="18" charset="0"/>
              </a:rPr>
              <a:t>，首先计算</a:t>
            </a:r>
            <a:r>
              <a:rPr lang="en-US" altLang="zh-CN" sz="1200" dirty="0">
                <a:latin typeface="Times New Roman" panose="02020603050405020304" pitchFamily="18" charset="0"/>
              </a:rPr>
              <a:t>meta-feature</a:t>
            </a:r>
            <a:r>
              <a:rPr lang="zh-CN" altLang="en-US" sz="1200" dirty="0">
                <a:latin typeface="Times New Roman" panose="02020603050405020304" pitchFamily="18" charset="0"/>
              </a:rPr>
              <a:t>，通过分别计算其与现有数据库中数据集的</a:t>
            </a:r>
            <a:r>
              <a:rPr lang="en-US" altLang="zh-CN" sz="1200" dirty="0" err="1">
                <a:latin typeface="Times New Roman" panose="02020603050405020304" pitchFamily="18" charset="0"/>
              </a:rPr>
              <a:t>metafeature</a:t>
            </a:r>
            <a:r>
              <a:rPr lang="zh-CN" altLang="en-US" sz="1200" dirty="0">
                <a:latin typeface="Times New Roman" panose="02020603050405020304" pitchFamily="18" charset="0"/>
              </a:rPr>
              <a:t>的</a:t>
            </a:r>
            <a:r>
              <a:rPr lang="en-US" altLang="zh-CN" sz="1200" dirty="0">
                <a:latin typeface="Times New Roman" panose="02020603050405020304" pitchFamily="18" charset="0"/>
              </a:rPr>
              <a:t>L1</a:t>
            </a:r>
            <a:r>
              <a:rPr lang="zh-CN" altLang="en-US" sz="1200" dirty="0">
                <a:latin typeface="Times New Roman" panose="02020603050405020304" pitchFamily="18" charset="0"/>
              </a:rPr>
              <a:t>距离，选择距离最小的前</a:t>
            </a:r>
            <a:r>
              <a:rPr lang="en-US" altLang="zh-CN" sz="1200" dirty="0">
                <a:latin typeface="Times New Roman" panose="02020603050405020304" pitchFamily="18" charset="0"/>
              </a:rPr>
              <a:t>k</a:t>
            </a:r>
            <a:r>
              <a:rPr lang="zh-CN" altLang="en-US" sz="1200" dirty="0">
                <a:latin typeface="Times New Roman" panose="02020603050405020304" pitchFamily="18" charset="0"/>
              </a:rPr>
              <a:t>个数据集对应的</a:t>
            </a:r>
            <a:r>
              <a:rPr lang="en-US" altLang="zh-CN" sz="1200" dirty="0" err="1">
                <a:latin typeface="Times New Roman" panose="02020603050405020304" pitchFamily="18" charset="0"/>
              </a:rPr>
              <a:t>MLframework</a:t>
            </a:r>
            <a:r>
              <a:rPr lang="zh-CN" altLang="en-US" sz="1200" dirty="0">
                <a:latin typeface="Times New Roman" panose="02020603050405020304" pitchFamily="18" charset="0"/>
              </a:rPr>
              <a:t>实例。</a:t>
            </a:r>
          </a:p>
        </p:txBody>
      </p:sp>
    </p:spTree>
    <p:extLst>
      <p:ext uri="{BB962C8B-B14F-4D97-AF65-F5344CB8AC3E}">
        <p14:creationId xmlns:p14="http://schemas.microsoft.com/office/powerpoint/2010/main" val="2139928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円/楕円 12">
            <a:extLst>
              <a:ext uri="{FF2B5EF4-FFF2-40B4-BE49-F238E27FC236}">
                <a16:creationId xmlns:a16="http://schemas.microsoft.com/office/drawing/2014/main" id="{DBAE53DC-3B1E-42BF-8B7C-2B1F5427CECF}"/>
              </a:ext>
            </a:extLst>
          </p:cNvPr>
          <p:cNvSpPr/>
          <p:nvPr/>
        </p:nvSpPr>
        <p:spPr>
          <a:xfrm>
            <a:off x="1036008" y="1462948"/>
            <a:ext cx="281858" cy="281858"/>
          </a:xfrm>
          <a:prstGeom prst="ellipse">
            <a:avLst/>
          </a:prstGeom>
          <a:solidFill>
            <a:srgbClr val="FD497C"/>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9" name="円/楕円 13">
            <a:extLst>
              <a:ext uri="{FF2B5EF4-FFF2-40B4-BE49-F238E27FC236}">
                <a16:creationId xmlns:a16="http://schemas.microsoft.com/office/drawing/2014/main" id="{F8924414-C4C9-4E28-9F18-14DE2DB83226}"/>
              </a:ext>
            </a:extLst>
          </p:cNvPr>
          <p:cNvSpPr/>
          <p:nvPr/>
        </p:nvSpPr>
        <p:spPr>
          <a:xfrm>
            <a:off x="35543" y="857251"/>
            <a:ext cx="669413" cy="500000"/>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solidFill>
            <a:srgbClr val="00ACE2"/>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10" name="円/楕円 17">
            <a:extLst>
              <a:ext uri="{FF2B5EF4-FFF2-40B4-BE49-F238E27FC236}">
                <a16:creationId xmlns:a16="http://schemas.microsoft.com/office/drawing/2014/main" id="{999561F4-5A34-424B-8D71-29520F877307}"/>
              </a:ext>
            </a:extLst>
          </p:cNvPr>
          <p:cNvSpPr/>
          <p:nvPr/>
        </p:nvSpPr>
        <p:spPr>
          <a:xfrm>
            <a:off x="511178" y="1357250"/>
            <a:ext cx="387555" cy="387555"/>
          </a:xfrm>
          <a:prstGeom prst="ellipse">
            <a:avLst/>
          </a:prstGeom>
          <a:solidFill>
            <a:srgbClr val="87C32F"/>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11" name="円/楕円 18">
            <a:extLst>
              <a:ext uri="{FF2B5EF4-FFF2-40B4-BE49-F238E27FC236}">
                <a16:creationId xmlns:a16="http://schemas.microsoft.com/office/drawing/2014/main" id="{A0D3465E-7BAB-47C5-8987-4FD4101E424F}"/>
              </a:ext>
            </a:extLst>
          </p:cNvPr>
          <p:cNvSpPr/>
          <p:nvPr/>
        </p:nvSpPr>
        <p:spPr>
          <a:xfrm>
            <a:off x="832085" y="878962"/>
            <a:ext cx="485781" cy="485781"/>
          </a:xfrm>
          <a:prstGeom prst="ellipse">
            <a:avLst/>
          </a:prstGeom>
          <a:solidFill>
            <a:srgbClr val="FFA513"/>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12" name="タイトル 1">
            <a:extLst>
              <a:ext uri="{FF2B5EF4-FFF2-40B4-BE49-F238E27FC236}">
                <a16:creationId xmlns:a16="http://schemas.microsoft.com/office/drawing/2014/main" id="{C6FB2254-319A-4B9F-9066-25853EFA87B1}"/>
              </a:ext>
            </a:extLst>
          </p:cNvPr>
          <p:cNvSpPr txBox="1">
            <a:spLocks/>
          </p:cNvSpPr>
          <p:nvPr/>
        </p:nvSpPr>
        <p:spPr>
          <a:xfrm>
            <a:off x="1411585" y="856381"/>
            <a:ext cx="6083506" cy="557837"/>
          </a:xfrm>
          <a:prstGeom prst="rect">
            <a:avLst/>
          </a:prstGeom>
        </p:spPr>
        <p:txBody>
          <a:bodyPr vert="horz" lIns="122456" tIns="61229" rIns="122456" bIns="61229" rtlCol="0" anchor="ctr">
            <a:normAutofit/>
          </a:bodyPr>
          <a:lst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a:lstStyle>
          <a:p>
            <a:pPr defTabSz="1224565">
              <a:defRPr/>
            </a:pPr>
            <a:r>
              <a:rPr lang="en-US" altLang="ja-JP" sz="2250" b="1" dirty="0">
                <a:solidFill>
                  <a:srgbClr val="1C1C1C">
                    <a:lumMod val="75000"/>
                    <a:lumOff val="25000"/>
                  </a:srgbClr>
                </a:solidFill>
                <a:latin typeface="黑体" panose="02010609060101010101" pitchFamily="49" charset="-122"/>
                <a:ea typeface="黑体" panose="02010609060101010101" pitchFamily="49" charset="-122"/>
              </a:rPr>
              <a:t>SSL</a:t>
            </a:r>
            <a:r>
              <a:rPr lang="en-US" altLang="zh-CN" sz="2250" b="1" dirty="0">
                <a:solidFill>
                  <a:srgbClr val="1C1C1C">
                    <a:lumMod val="75000"/>
                    <a:lumOff val="25000"/>
                  </a:srgbClr>
                </a:solidFill>
                <a:latin typeface="黑体" panose="02010609060101010101" pitchFamily="49" charset="-122"/>
                <a:ea typeface="黑体" panose="02010609060101010101" pitchFamily="49" charset="-122"/>
              </a:rPr>
              <a:t>-low density</a:t>
            </a:r>
            <a:endParaRPr lang="ja-JP" altLang="en-US" sz="2250" b="1" dirty="0">
              <a:solidFill>
                <a:srgbClr val="1C1C1C">
                  <a:lumMod val="75000"/>
                  <a:lumOff val="25000"/>
                </a:srgbClr>
              </a:solidFill>
              <a:latin typeface="黑体" panose="02010609060101010101" pitchFamily="49" charset="-122"/>
              <a:ea typeface="黑体" panose="02010609060101010101" pitchFamily="49" charset="-122"/>
            </a:endParaRPr>
          </a:p>
        </p:txBody>
      </p:sp>
      <p:sp>
        <p:nvSpPr>
          <p:cNvPr id="13" name="正方形/長方形 7">
            <a:extLst>
              <a:ext uri="{FF2B5EF4-FFF2-40B4-BE49-F238E27FC236}">
                <a16:creationId xmlns:a16="http://schemas.microsoft.com/office/drawing/2014/main" id="{40F2B78D-EDC0-4158-9D4F-74BE42D66360}"/>
              </a:ext>
            </a:extLst>
          </p:cNvPr>
          <p:cNvSpPr/>
          <p:nvPr/>
        </p:nvSpPr>
        <p:spPr>
          <a:xfrm>
            <a:off x="1527483" y="1379929"/>
            <a:ext cx="1471252" cy="34289"/>
          </a:xfrm>
          <a:prstGeom prst="rect">
            <a:avLst/>
          </a:prstGeom>
          <a:solidFill>
            <a:srgbClr val="00ACE2"/>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pic>
        <p:nvPicPr>
          <p:cNvPr id="7" name="图片 6">
            <a:extLst>
              <a:ext uri="{FF2B5EF4-FFF2-40B4-BE49-F238E27FC236}">
                <a16:creationId xmlns:a16="http://schemas.microsoft.com/office/drawing/2014/main" id="{E396EE5D-7692-48D6-9FD7-ECD98B05F3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008" y="2183837"/>
            <a:ext cx="7709405" cy="2407694"/>
          </a:xfrm>
          <a:prstGeom prst="rect">
            <a:avLst/>
          </a:prstGeom>
        </p:spPr>
      </p:pic>
      <p:sp>
        <p:nvSpPr>
          <p:cNvPr id="16" name="文本框 15">
            <a:extLst>
              <a:ext uri="{FF2B5EF4-FFF2-40B4-BE49-F238E27FC236}">
                <a16:creationId xmlns:a16="http://schemas.microsoft.com/office/drawing/2014/main" id="{ED207DB1-4E8E-4461-B404-A626B6DBA0B7}"/>
              </a:ext>
            </a:extLst>
          </p:cNvPr>
          <p:cNvSpPr txBox="1"/>
          <p:nvPr/>
        </p:nvSpPr>
        <p:spPr>
          <a:xfrm>
            <a:off x="1478133" y="1434062"/>
            <a:ext cx="1831019" cy="369332"/>
          </a:xfrm>
          <a:prstGeom prst="rect">
            <a:avLst/>
          </a:prstGeom>
          <a:noFill/>
        </p:spPr>
        <p:txBody>
          <a:bodyPr wrap="square" rtlCol="0">
            <a:spAutoFit/>
          </a:bodyPr>
          <a:lstStyle/>
          <a:p>
            <a:pPr algn="l">
              <a:lnSpc>
                <a:spcPct val="150000"/>
              </a:lnSpc>
            </a:pPr>
            <a:r>
              <a:rPr lang="zh-CN" altLang="en-US" sz="1200" dirty="0">
                <a:latin typeface="Times New Roman" panose="02020603050405020304" pitchFamily="18" charset="0"/>
              </a:rPr>
              <a:t>一种半监督学习算法</a:t>
            </a:r>
          </a:p>
        </p:txBody>
      </p:sp>
    </p:spTree>
    <p:extLst>
      <p:ext uri="{BB962C8B-B14F-4D97-AF65-F5344CB8AC3E}">
        <p14:creationId xmlns:p14="http://schemas.microsoft.com/office/powerpoint/2010/main" val="3125929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円/楕円 12">
            <a:extLst>
              <a:ext uri="{FF2B5EF4-FFF2-40B4-BE49-F238E27FC236}">
                <a16:creationId xmlns:a16="http://schemas.microsoft.com/office/drawing/2014/main" id="{AA7E16F7-8BA1-4AD3-9E56-A2CDC562462B}"/>
              </a:ext>
            </a:extLst>
          </p:cNvPr>
          <p:cNvSpPr/>
          <p:nvPr/>
        </p:nvSpPr>
        <p:spPr>
          <a:xfrm>
            <a:off x="1036008" y="1462948"/>
            <a:ext cx="281858" cy="281858"/>
          </a:xfrm>
          <a:prstGeom prst="ellipse">
            <a:avLst/>
          </a:prstGeom>
          <a:solidFill>
            <a:srgbClr val="FD497C"/>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3" name="円/楕円 13">
            <a:extLst>
              <a:ext uri="{FF2B5EF4-FFF2-40B4-BE49-F238E27FC236}">
                <a16:creationId xmlns:a16="http://schemas.microsoft.com/office/drawing/2014/main" id="{4258E42B-2A0B-45B5-B6C0-B5F839AA24AB}"/>
              </a:ext>
            </a:extLst>
          </p:cNvPr>
          <p:cNvSpPr/>
          <p:nvPr/>
        </p:nvSpPr>
        <p:spPr>
          <a:xfrm>
            <a:off x="35543" y="857251"/>
            <a:ext cx="669413" cy="500000"/>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solidFill>
            <a:srgbClr val="00ACE2"/>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4" name="円/楕円 17">
            <a:extLst>
              <a:ext uri="{FF2B5EF4-FFF2-40B4-BE49-F238E27FC236}">
                <a16:creationId xmlns:a16="http://schemas.microsoft.com/office/drawing/2014/main" id="{D84E9505-7E1A-43B7-882A-A1B32CF2A4D3}"/>
              </a:ext>
            </a:extLst>
          </p:cNvPr>
          <p:cNvSpPr/>
          <p:nvPr/>
        </p:nvSpPr>
        <p:spPr>
          <a:xfrm>
            <a:off x="511178" y="1357250"/>
            <a:ext cx="387555" cy="387555"/>
          </a:xfrm>
          <a:prstGeom prst="ellipse">
            <a:avLst/>
          </a:prstGeom>
          <a:solidFill>
            <a:srgbClr val="87C32F"/>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5" name="円/楕円 18">
            <a:extLst>
              <a:ext uri="{FF2B5EF4-FFF2-40B4-BE49-F238E27FC236}">
                <a16:creationId xmlns:a16="http://schemas.microsoft.com/office/drawing/2014/main" id="{9BBC750B-4114-45EA-862C-4573399AF31B}"/>
              </a:ext>
            </a:extLst>
          </p:cNvPr>
          <p:cNvSpPr/>
          <p:nvPr/>
        </p:nvSpPr>
        <p:spPr>
          <a:xfrm>
            <a:off x="832085" y="878962"/>
            <a:ext cx="485781" cy="485781"/>
          </a:xfrm>
          <a:prstGeom prst="ellipse">
            <a:avLst/>
          </a:prstGeom>
          <a:solidFill>
            <a:srgbClr val="FFA513"/>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6" name="タイトル 1">
            <a:extLst>
              <a:ext uri="{FF2B5EF4-FFF2-40B4-BE49-F238E27FC236}">
                <a16:creationId xmlns:a16="http://schemas.microsoft.com/office/drawing/2014/main" id="{198D3480-AD63-4BCD-BFE6-E367E57FD9AE}"/>
              </a:ext>
            </a:extLst>
          </p:cNvPr>
          <p:cNvSpPr txBox="1">
            <a:spLocks/>
          </p:cNvSpPr>
          <p:nvPr/>
        </p:nvSpPr>
        <p:spPr>
          <a:xfrm>
            <a:off x="1444995" y="939400"/>
            <a:ext cx="6083506" cy="557837"/>
          </a:xfrm>
          <a:prstGeom prst="rect">
            <a:avLst/>
          </a:prstGeom>
        </p:spPr>
        <p:txBody>
          <a:bodyPr vert="horz" lIns="122456" tIns="61229" rIns="122456" bIns="61229" rtlCol="0" anchor="ctr">
            <a:normAutofit/>
          </a:bodyPr>
          <a:lst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a:lstStyle>
          <a:p>
            <a:pPr lvl="0">
              <a:defRPr/>
            </a:pPr>
            <a:r>
              <a:rPr lang="en-US" altLang="zh-CN" sz="2250" b="1" dirty="0">
                <a:solidFill>
                  <a:srgbClr val="1C1C1C">
                    <a:lumMod val="75000"/>
                    <a:lumOff val="25000"/>
                  </a:srgbClr>
                </a:solidFill>
                <a:latin typeface="黑体" panose="02010609060101010101" pitchFamily="49" charset="-122"/>
                <a:ea typeface="黑体" panose="02010609060101010101" pitchFamily="49" charset="-122"/>
              </a:rPr>
              <a:t>Low-density</a:t>
            </a:r>
            <a:endParaRPr lang="ja-JP" altLang="en-US" sz="2250" b="1" dirty="0">
              <a:solidFill>
                <a:srgbClr val="1C1C1C">
                  <a:lumMod val="75000"/>
                  <a:lumOff val="25000"/>
                </a:srgbClr>
              </a:solidFill>
              <a:latin typeface="黑体" panose="02010609060101010101" pitchFamily="49" charset="-122"/>
              <a:ea typeface="黑体" panose="02010609060101010101" pitchFamily="49" charset="-122"/>
            </a:endParaRPr>
          </a:p>
        </p:txBody>
      </p:sp>
      <p:sp>
        <p:nvSpPr>
          <p:cNvPr id="7" name="正方形/長方形 7">
            <a:extLst>
              <a:ext uri="{FF2B5EF4-FFF2-40B4-BE49-F238E27FC236}">
                <a16:creationId xmlns:a16="http://schemas.microsoft.com/office/drawing/2014/main" id="{5EE8F3D4-88C2-4044-B453-B63BEC663C72}"/>
              </a:ext>
            </a:extLst>
          </p:cNvPr>
          <p:cNvSpPr/>
          <p:nvPr/>
        </p:nvSpPr>
        <p:spPr>
          <a:xfrm>
            <a:off x="1560893" y="1462948"/>
            <a:ext cx="1471252" cy="34289"/>
          </a:xfrm>
          <a:prstGeom prst="rect">
            <a:avLst/>
          </a:prstGeom>
          <a:solidFill>
            <a:srgbClr val="00ACE2"/>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pic>
        <p:nvPicPr>
          <p:cNvPr id="16" name="图片 15">
            <a:extLst>
              <a:ext uri="{FF2B5EF4-FFF2-40B4-BE49-F238E27FC236}">
                <a16:creationId xmlns:a16="http://schemas.microsoft.com/office/drawing/2014/main" id="{2C3201EB-0854-4C7E-993E-AD6003CF87EA}"/>
              </a:ext>
            </a:extLst>
          </p:cNvPr>
          <p:cNvPicPr>
            <a:picLocks noChangeAspect="1"/>
          </p:cNvPicPr>
          <p:nvPr/>
        </p:nvPicPr>
        <p:blipFill rotWithShape="1">
          <a:blip r:embed="rId2">
            <a:extLst>
              <a:ext uri="{28A0092B-C50C-407E-A947-70E740481C1C}">
                <a14:useLocalDpi xmlns:a14="http://schemas.microsoft.com/office/drawing/2010/main" val="0"/>
              </a:ext>
            </a:extLst>
          </a:blip>
          <a:srcRect l="4336" t="7775" r="61397" b="38713"/>
          <a:stretch/>
        </p:blipFill>
        <p:spPr>
          <a:xfrm>
            <a:off x="2296519" y="2177707"/>
            <a:ext cx="3644744" cy="2502586"/>
          </a:xfrm>
          <a:prstGeom prst="rect">
            <a:avLst/>
          </a:prstGeom>
        </p:spPr>
      </p:pic>
      <p:cxnSp>
        <p:nvCxnSpPr>
          <p:cNvPr id="18" name="直接连接符 17">
            <a:extLst>
              <a:ext uri="{FF2B5EF4-FFF2-40B4-BE49-F238E27FC236}">
                <a16:creationId xmlns:a16="http://schemas.microsoft.com/office/drawing/2014/main" id="{2B41545F-01E5-4F43-ADD7-7F1B89EFB3F8}"/>
              </a:ext>
            </a:extLst>
          </p:cNvPr>
          <p:cNvCxnSpPr>
            <a:cxnSpLocks/>
          </p:cNvCxnSpPr>
          <p:nvPr/>
        </p:nvCxnSpPr>
        <p:spPr>
          <a:xfrm flipH="1">
            <a:off x="3861787" y="2694928"/>
            <a:ext cx="1717829" cy="19175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円/楕円 4">
            <a:extLst>
              <a:ext uri="{FF2B5EF4-FFF2-40B4-BE49-F238E27FC236}">
                <a16:creationId xmlns:a16="http://schemas.microsoft.com/office/drawing/2014/main" id="{FB6C141E-24D6-450C-A5F5-3BFC25FF0B09}"/>
              </a:ext>
            </a:extLst>
          </p:cNvPr>
          <p:cNvSpPr/>
          <p:nvPr/>
        </p:nvSpPr>
        <p:spPr>
          <a:xfrm>
            <a:off x="4201227" y="2206835"/>
            <a:ext cx="224507" cy="229482"/>
          </a:xfrm>
          <a:prstGeom prst="ellipse">
            <a:avLst/>
          </a:prstGeom>
          <a:solidFill>
            <a:srgbClr val="00ACE2"/>
          </a:solidFill>
          <a:ln w="25400" cap="flat" cmpd="sng" algn="ctr">
            <a:noFill/>
            <a:prstDash val="solid"/>
          </a:ln>
          <a:effectLst/>
        </p:spPr>
        <p:txBody>
          <a:bodyPr rtlCol="0" anchor="ctr"/>
          <a:lstStyle/>
          <a:p>
            <a:pPr algn="ctr" defTabSz="1224565">
              <a:defRPr/>
            </a:pPr>
            <a:r>
              <a:rPr kumimoji="1" lang="en-US" altLang="ja-JP" sz="1200" kern="0" dirty="0">
                <a:solidFill>
                  <a:prstClr val="white"/>
                </a:solidFill>
                <a:latin typeface="Open Sans"/>
              </a:rPr>
              <a:t>1</a:t>
            </a:r>
            <a:endParaRPr kumimoji="1" lang="ja-JP" altLang="en-US" sz="1200" kern="0" dirty="0">
              <a:solidFill>
                <a:prstClr val="white"/>
              </a:solidFill>
              <a:latin typeface="Open Sans"/>
            </a:endParaRPr>
          </a:p>
        </p:txBody>
      </p:sp>
      <p:sp>
        <p:nvSpPr>
          <p:cNvPr id="22" name="円/楕円 4">
            <a:extLst>
              <a:ext uri="{FF2B5EF4-FFF2-40B4-BE49-F238E27FC236}">
                <a16:creationId xmlns:a16="http://schemas.microsoft.com/office/drawing/2014/main" id="{AC4D23AF-83C4-43F3-BF74-59D0558973DF}"/>
              </a:ext>
            </a:extLst>
          </p:cNvPr>
          <p:cNvSpPr/>
          <p:nvPr/>
        </p:nvSpPr>
        <p:spPr>
          <a:xfrm>
            <a:off x="5592016" y="2465446"/>
            <a:ext cx="224507" cy="229482"/>
          </a:xfrm>
          <a:prstGeom prst="ellipse">
            <a:avLst/>
          </a:prstGeom>
          <a:solidFill>
            <a:srgbClr val="00ACE2"/>
          </a:solidFill>
          <a:ln w="25400" cap="flat" cmpd="sng" algn="ctr">
            <a:noFill/>
            <a:prstDash val="solid"/>
          </a:ln>
          <a:effectLst/>
        </p:spPr>
        <p:txBody>
          <a:bodyPr rtlCol="0" anchor="ctr"/>
          <a:lstStyle/>
          <a:p>
            <a:pPr algn="ctr" defTabSz="1224565">
              <a:defRPr/>
            </a:pPr>
            <a:r>
              <a:rPr kumimoji="1" lang="en-US" altLang="ja-JP" sz="1200" kern="0" dirty="0">
                <a:solidFill>
                  <a:prstClr val="white"/>
                </a:solidFill>
                <a:latin typeface="Open Sans"/>
              </a:rPr>
              <a:t>2</a:t>
            </a:r>
            <a:endParaRPr kumimoji="1" lang="ja-JP" altLang="en-US" sz="1200" kern="0" dirty="0">
              <a:solidFill>
                <a:prstClr val="white"/>
              </a:solidFill>
              <a:latin typeface="Open Sans"/>
            </a:endParaRPr>
          </a:p>
        </p:txBody>
      </p:sp>
      <p:cxnSp>
        <p:nvCxnSpPr>
          <p:cNvPr id="23" name="直接连接符 22">
            <a:extLst>
              <a:ext uri="{FF2B5EF4-FFF2-40B4-BE49-F238E27FC236}">
                <a16:creationId xmlns:a16="http://schemas.microsoft.com/office/drawing/2014/main" id="{6EAF8EB1-D222-4A0C-BC21-22C108A80235}"/>
              </a:ext>
            </a:extLst>
          </p:cNvPr>
          <p:cNvCxnSpPr>
            <a:cxnSpLocks/>
          </p:cNvCxnSpPr>
          <p:nvPr/>
        </p:nvCxnSpPr>
        <p:spPr>
          <a:xfrm>
            <a:off x="3801862" y="2580187"/>
            <a:ext cx="1111928" cy="203231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円/楕円 4">
            <a:extLst>
              <a:ext uri="{FF2B5EF4-FFF2-40B4-BE49-F238E27FC236}">
                <a16:creationId xmlns:a16="http://schemas.microsoft.com/office/drawing/2014/main" id="{383784BF-6717-4043-A403-824BB32D218E}"/>
              </a:ext>
            </a:extLst>
          </p:cNvPr>
          <p:cNvSpPr/>
          <p:nvPr/>
        </p:nvSpPr>
        <p:spPr>
          <a:xfrm>
            <a:off x="3597924" y="2321576"/>
            <a:ext cx="224507" cy="229482"/>
          </a:xfrm>
          <a:prstGeom prst="ellipse">
            <a:avLst/>
          </a:prstGeom>
          <a:solidFill>
            <a:srgbClr val="00ACE2"/>
          </a:solidFill>
          <a:ln w="25400" cap="flat" cmpd="sng" algn="ctr">
            <a:noFill/>
            <a:prstDash val="solid"/>
          </a:ln>
          <a:effectLst/>
        </p:spPr>
        <p:txBody>
          <a:bodyPr rtlCol="0" anchor="ctr"/>
          <a:lstStyle/>
          <a:p>
            <a:pPr algn="ctr" defTabSz="1224565">
              <a:defRPr/>
            </a:pPr>
            <a:r>
              <a:rPr kumimoji="1" lang="en-US" altLang="ja-JP" sz="1200" kern="0" dirty="0">
                <a:solidFill>
                  <a:prstClr val="white"/>
                </a:solidFill>
                <a:latin typeface="Open Sans"/>
              </a:rPr>
              <a:t>3</a:t>
            </a:r>
            <a:endParaRPr kumimoji="1" lang="ja-JP" altLang="en-US" sz="1200" kern="0" dirty="0">
              <a:solidFill>
                <a:prstClr val="white"/>
              </a:solidFill>
              <a:latin typeface="Open Sans"/>
            </a:endParaRPr>
          </a:p>
        </p:txBody>
      </p:sp>
    </p:spTree>
    <p:extLst>
      <p:ext uri="{BB962C8B-B14F-4D97-AF65-F5344CB8AC3E}">
        <p14:creationId xmlns:p14="http://schemas.microsoft.com/office/powerpoint/2010/main" val="3113044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59C6F00-9542-49D9-AF41-04DB0E5A3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8877" y="1729046"/>
            <a:ext cx="3393349" cy="3932293"/>
          </a:xfrm>
          <a:prstGeom prst="rect">
            <a:avLst/>
          </a:prstGeom>
        </p:spPr>
      </p:pic>
      <p:sp>
        <p:nvSpPr>
          <p:cNvPr id="3" name="円/楕円 12">
            <a:extLst>
              <a:ext uri="{FF2B5EF4-FFF2-40B4-BE49-F238E27FC236}">
                <a16:creationId xmlns:a16="http://schemas.microsoft.com/office/drawing/2014/main" id="{28A71F33-3A4C-4776-8A19-524EF2DA50E8}"/>
              </a:ext>
            </a:extLst>
          </p:cNvPr>
          <p:cNvSpPr/>
          <p:nvPr/>
        </p:nvSpPr>
        <p:spPr>
          <a:xfrm>
            <a:off x="1036008" y="1462948"/>
            <a:ext cx="281858" cy="281858"/>
          </a:xfrm>
          <a:prstGeom prst="ellipse">
            <a:avLst/>
          </a:prstGeom>
          <a:solidFill>
            <a:srgbClr val="FD497C"/>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4" name="円/楕円 13">
            <a:extLst>
              <a:ext uri="{FF2B5EF4-FFF2-40B4-BE49-F238E27FC236}">
                <a16:creationId xmlns:a16="http://schemas.microsoft.com/office/drawing/2014/main" id="{66BF24A6-DFAE-4222-8ADC-F0568FA53F17}"/>
              </a:ext>
            </a:extLst>
          </p:cNvPr>
          <p:cNvSpPr/>
          <p:nvPr/>
        </p:nvSpPr>
        <p:spPr>
          <a:xfrm>
            <a:off x="35543" y="857251"/>
            <a:ext cx="669413" cy="500000"/>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solidFill>
            <a:srgbClr val="00ACE2"/>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5" name="円/楕円 17">
            <a:extLst>
              <a:ext uri="{FF2B5EF4-FFF2-40B4-BE49-F238E27FC236}">
                <a16:creationId xmlns:a16="http://schemas.microsoft.com/office/drawing/2014/main" id="{BA40F274-1822-4D18-97C1-A4D0E199A105}"/>
              </a:ext>
            </a:extLst>
          </p:cNvPr>
          <p:cNvSpPr/>
          <p:nvPr/>
        </p:nvSpPr>
        <p:spPr>
          <a:xfrm>
            <a:off x="511178" y="1357250"/>
            <a:ext cx="387555" cy="387555"/>
          </a:xfrm>
          <a:prstGeom prst="ellipse">
            <a:avLst/>
          </a:prstGeom>
          <a:solidFill>
            <a:srgbClr val="87C32F"/>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6" name="円/楕円 18">
            <a:extLst>
              <a:ext uri="{FF2B5EF4-FFF2-40B4-BE49-F238E27FC236}">
                <a16:creationId xmlns:a16="http://schemas.microsoft.com/office/drawing/2014/main" id="{1A7007F2-62B9-462D-9FAF-4D55B0A75D94}"/>
              </a:ext>
            </a:extLst>
          </p:cNvPr>
          <p:cNvSpPr/>
          <p:nvPr/>
        </p:nvSpPr>
        <p:spPr>
          <a:xfrm>
            <a:off x="832085" y="878962"/>
            <a:ext cx="485781" cy="485781"/>
          </a:xfrm>
          <a:prstGeom prst="ellipse">
            <a:avLst/>
          </a:prstGeom>
          <a:solidFill>
            <a:srgbClr val="FFA513"/>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7" name="タイトル 1">
            <a:extLst>
              <a:ext uri="{FF2B5EF4-FFF2-40B4-BE49-F238E27FC236}">
                <a16:creationId xmlns:a16="http://schemas.microsoft.com/office/drawing/2014/main" id="{8669F16C-6E84-4600-ACF4-624251D8854D}"/>
              </a:ext>
            </a:extLst>
          </p:cNvPr>
          <p:cNvSpPr txBox="1">
            <a:spLocks/>
          </p:cNvSpPr>
          <p:nvPr/>
        </p:nvSpPr>
        <p:spPr>
          <a:xfrm>
            <a:off x="1411585" y="856381"/>
            <a:ext cx="6083506" cy="557837"/>
          </a:xfrm>
          <a:prstGeom prst="rect">
            <a:avLst/>
          </a:prstGeom>
        </p:spPr>
        <p:txBody>
          <a:bodyPr vert="horz" lIns="122456" tIns="61229" rIns="122456" bIns="61229" rtlCol="0" anchor="ctr">
            <a:normAutofit/>
          </a:bodyPr>
          <a:lst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a:lstStyle>
          <a:p>
            <a:pPr defTabSz="1224565">
              <a:defRPr/>
            </a:pPr>
            <a:r>
              <a:rPr lang="en-US" altLang="ja-JP" sz="2250" b="1" dirty="0">
                <a:solidFill>
                  <a:srgbClr val="1C1C1C">
                    <a:lumMod val="75000"/>
                    <a:lumOff val="25000"/>
                  </a:srgbClr>
                </a:solidFill>
                <a:latin typeface="黑体" panose="02010609060101010101" pitchFamily="49" charset="-122"/>
                <a:ea typeface="黑体" panose="02010609060101010101" pitchFamily="49" charset="-122"/>
              </a:rPr>
              <a:t>ROC</a:t>
            </a:r>
            <a:endParaRPr lang="ja-JP" altLang="en-US" sz="2250" b="1" dirty="0">
              <a:solidFill>
                <a:srgbClr val="1C1C1C">
                  <a:lumMod val="75000"/>
                  <a:lumOff val="25000"/>
                </a:srgbClr>
              </a:solidFill>
              <a:latin typeface="黑体" panose="02010609060101010101" pitchFamily="49" charset="-122"/>
              <a:ea typeface="黑体" panose="02010609060101010101" pitchFamily="49" charset="-122"/>
            </a:endParaRPr>
          </a:p>
        </p:txBody>
      </p:sp>
      <p:sp>
        <p:nvSpPr>
          <p:cNvPr id="8" name="正方形/長方形 7">
            <a:extLst>
              <a:ext uri="{FF2B5EF4-FFF2-40B4-BE49-F238E27FC236}">
                <a16:creationId xmlns:a16="http://schemas.microsoft.com/office/drawing/2014/main" id="{E4EBD48A-76A7-4DE6-9103-1171425CEF08}"/>
              </a:ext>
            </a:extLst>
          </p:cNvPr>
          <p:cNvSpPr/>
          <p:nvPr/>
        </p:nvSpPr>
        <p:spPr>
          <a:xfrm>
            <a:off x="1527483" y="1379929"/>
            <a:ext cx="1471252" cy="34289"/>
          </a:xfrm>
          <a:prstGeom prst="rect">
            <a:avLst/>
          </a:prstGeom>
          <a:solidFill>
            <a:srgbClr val="00ACE2"/>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Tree>
    <p:extLst>
      <p:ext uri="{BB962C8B-B14F-4D97-AF65-F5344CB8AC3E}">
        <p14:creationId xmlns:p14="http://schemas.microsoft.com/office/powerpoint/2010/main" val="2446306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円/楕円 12">
            <a:extLst>
              <a:ext uri="{FF2B5EF4-FFF2-40B4-BE49-F238E27FC236}">
                <a16:creationId xmlns:a16="http://schemas.microsoft.com/office/drawing/2014/main" id="{82555522-F18A-4345-9AE2-D4B1F31B7010}"/>
              </a:ext>
            </a:extLst>
          </p:cNvPr>
          <p:cNvSpPr/>
          <p:nvPr/>
        </p:nvSpPr>
        <p:spPr>
          <a:xfrm>
            <a:off x="1036008" y="1462948"/>
            <a:ext cx="281858" cy="281858"/>
          </a:xfrm>
          <a:prstGeom prst="ellipse">
            <a:avLst/>
          </a:prstGeom>
          <a:solidFill>
            <a:srgbClr val="FD497C"/>
          </a:solidFill>
          <a:ln w="25400" cap="flat" cmpd="sng" algn="ctr">
            <a:noFill/>
            <a:prstDash val="solid"/>
          </a:ln>
          <a:effectLst/>
        </p:spPr>
        <p:txBody>
          <a:bodyPr rtlCol="0" anchor="ctr"/>
          <a:lstStyle/>
          <a:p>
            <a:pPr algn="ctr" defTabSz="1224565">
              <a:defRPr/>
            </a:pPr>
            <a:endParaRPr kumimoji="1" lang="ja-JP" altLang="en-US" kern="0">
              <a:solidFill>
                <a:prstClr val="white"/>
              </a:solidFill>
              <a:latin typeface="Open Sans"/>
            </a:endParaRPr>
          </a:p>
        </p:txBody>
      </p:sp>
      <p:sp>
        <p:nvSpPr>
          <p:cNvPr id="3" name="円/楕円 13">
            <a:extLst>
              <a:ext uri="{FF2B5EF4-FFF2-40B4-BE49-F238E27FC236}">
                <a16:creationId xmlns:a16="http://schemas.microsoft.com/office/drawing/2014/main" id="{DF13FD74-B477-470B-9D2A-C53F45641F54}"/>
              </a:ext>
            </a:extLst>
          </p:cNvPr>
          <p:cNvSpPr/>
          <p:nvPr/>
        </p:nvSpPr>
        <p:spPr>
          <a:xfrm>
            <a:off x="35543" y="857251"/>
            <a:ext cx="669413" cy="500000"/>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solidFill>
            <a:srgbClr val="00ACE2"/>
          </a:solidFill>
          <a:ln w="25400" cap="flat" cmpd="sng" algn="ctr">
            <a:noFill/>
            <a:prstDash val="solid"/>
          </a:ln>
          <a:effectLst/>
        </p:spPr>
        <p:txBody>
          <a:bodyPr rtlCol="0" anchor="ctr"/>
          <a:lstStyle/>
          <a:p>
            <a:pPr algn="ctr" defTabSz="1224565">
              <a:defRPr/>
            </a:pPr>
            <a:endParaRPr kumimoji="1" lang="ja-JP" altLang="en-US" kern="0">
              <a:solidFill>
                <a:prstClr val="white"/>
              </a:solidFill>
              <a:latin typeface="Open Sans"/>
            </a:endParaRPr>
          </a:p>
        </p:txBody>
      </p:sp>
      <p:sp>
        <p:nvSpPr>
          <p:cNvPr id="4" name="円/楕円 17">
            <a:extLst>
              <a:ext uri="{FF2B5EF4-FFF2-40B4-BE49-F238E27FC236}">
                <a16:creationId xmlns:a16="http://schemas.microsoft.com/office/drawing/2014/main" id="{76CE85E4-83A0-48EE-B91F-007312A21242}"/>
              </a:ext>
            </a:extLst>
          </p:cNvPr>
          <p:cNvSpPr/>
          <p:nvPr/>
        </p:nvSpPr>
        <p:spPr>
          <a:xfrm>
            <a:off x="511178" y="1357250"/>
            <a:ext cx="387555" cy="387555"/>
          </a:xfrm>
          <a:prstGeom prst="ellipse">
            <a:avLst/>
          </a:prstGeom>
          <a:solidFill>
            <a:srgbClr val="87C32F"/>
          </a:solidFill>
          <a:ln w="25400" cap="flat" cmpd="sng" algn="ctr">
            <a:noFill/>
            <a:prstDash val="solid"/>
          </a:ln>
          <a:effectLst/>
        </p:spPr>
        <p:txBody>
          <a:bodyPr rtlCol="0" anchor="ctr"/>
          <a:lstStyle/>
          <a:p>
            <a:pPr algn="ctr" defTabSz="1224565">
              <a:defRPr/>
            </a:pPr>
            <a:endParaRPr kumimoji="1" lang="ja-JP" altLang="en-US" kern="0">
              <a:solidFill>
                <a:prstClr val="white"/>
              </a:solidFill>
              <a:latin typeface="Open Sans"/>
            </a:endParaRPr>
          </a:p>
        </p:txBody>
      </p:sp>
      <p:sp>
        <p:nvSpPr>
          <p:cNvPr id="5" name="円/楕円 18">
            <a:extLst>
              <a:ext uri="{FF2B5EF4-FFF2-40B4-BE49-F238E27FC236}">
                <a16:creationId xmlns:a16="http://schemas.microsoft.com/office/drawing/2014/main" id="{F12D9E22-9622-421F-AC45-19F5AC3B72CE}"/>
              </a:ext>
            </a:extLst>
          </p:cNvPr>
          <p:cNvSpPr/>
          <p:nvPr/>
        </p:nvSpPr>
        <p:spPr>
          <a:xfrm>
            <a:off x="832085" y="878962"/>
            <a:ext cx="485781" cy="485781"/>
          </a:xfrm>
          <a:prstGeom prst="ellipse">
            <a:avLst/>
          </a:prstGeom>
          <a:solidFill>
            <a:srgbClr val="FFA513"/>
          </a:solidFill>
          <a:ln w="25400" cap="flat" cmpd="sng" algn="ctr">
            <a:noFill/>
            <a:prstDash val="solid"/>
          </a:ln>
          <a:effectLst/>
        </p:spPr>
        <p:txBody>
          <a:bodyPr rtlCol="0" anchor="ctr"/>
          <a:lstStyle/>
          <a:p>
            <a:pPr algn="ctr" defTabSz="1224565">
              <a:defRPr/>
            </a:pPr>
            <a:endParaRPr kumimoji="1" lang="ja-JP" altLang="en-US" kern="0">
              <a:solidFill>
                <a:prstClr val="white"/>
              </a:solidFill>
              <a:latin typeface="Open Sans"/>
            </a:endParaRPr>
          </a:p>
        </p:txBody>
      </p:sp>
      <p:sp>
        <p:nvSpPr>
          <p:cNvPr id="6" name="タイトル 1">
            <a:extLst>
              <a:ext uri="{FF2B5EF4-FFF2-40B4-BE49-F238E27FC236}">
                <a16:creationId xmlns:a16="http://schemas.microsoft.com/office/drawing/2014/main" id="{6F5E049C-FA96-49CC-9B65-8E3E5A46B967}"/>
              </a:ext>
            </a:extLst>
          </p:cNvPr>
          <p:cNvSpPr txBox="1">
            <a:spLocks/>
          </p:cNvSpPr>
          <p:nvPr/>
        </p:nvSpPr>
        <p:spPr>
          <a:xfrm>
            <a:off x="1411585" y="856381"/>
            <a:ext cx="6083506" cy="557837"/>
          </a:xfrm>
          <a:prstGeom prst="rect">
            <a:avLst/>
          </a:prstGeom>
        </p:spPr>
        <p:txBody>
          <a:bodyPr vert="horz" lIns="122456" tIns="61229" rIns="122456" bIns="61229" rtlCol="0" anchor="ctr">
            <a:normAutofit/>
          </a:bodyPr>
          <a:lst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a:lstStyle>
          <a:p>
            <a:pPr defTabSz="1224565">
              <a:defRPr/>
            </a:pPr>
            <a:r>
              <a:rPr lang="zh-CN" altLang="en-US" sz="1800" b="1" dirty="0">
                <a:solidFill>
                  <a:srgbClr val="1C1C1C">
                    <a:lumMod val="75000"/>
                    <a:lumOff val="25000"/>
                  </a:srgbClr>
                </a:solidFill>
                <a:latin typeface="黑体" panose="02010609060101010101" pitchFamily="49" charset="-122"/>
                <a:ea typeface="黑体" panose="02010609060101010101" pitchFamily="49" charset="-122"/>
              </a:rPr>
              <a:t>研究背景和动机</a:t>
            </a:r>
            <a:endParaRPr lang="ja-JP" altLang="en-US" sz="1800" b="1" dirty="0">
              <a:solidFill>
                <a:srgbClr val="1C1C1C">
                  <a:lumMod val="75000"/>
                  <a:lumOff val="25000"/>
                </a:srgbClr>
              </a:solidFill>
              <a:latin typeface="黑体" panose="02010609060101010101" pitchFamily="49" charset="-122"/>
              <a:ea typeface="黑体" panose="02010609060101010101" pitchFamily="49" charset="-122"/>
            </a:endParaRPr>
          </a:p>
        </p:txBody>
      </p:sp>
      <p:sp>
        <p:nvSpPr>
          <p:cNvPr id="7" name="正方形/長方形 7">
            <a:extLst>
              <a:ext uri="{FF2B5EF4-FFF2-40B4-BE49-F238E27FC236}">
                <a16:creationId xmlns:a16="http://schemas.microsoft.com/office/drawing/2014/main" id="{FD38338A-D3D2-492B-BBD9-ABB5D45F4454}"/>
              </a:ext>
            </a:extLst>
          </p:cNvPr>
          <p:cNvSpPr/>
          <p:nvPr/>
        </p:nvSpPr>
        <p:spPr>
          <a:xfrm>
            <a:off x="1527483" y="1379929"/>
            <a:ext cx="1471252" cy="34289"/>
          </a:xfrm>
          <a:prstGeom prst="rect">
            <a:avLst/>
          </a:prstGeom>
          <a:solidFill>
            <a:srgbClr val="00ACE2"/>
          </a:solidFill>
          <a:ln w="25400" cap="flat" cmpd="sng" algn="ctr">
            <a:noFill/>
            <a:prstDash val="solid"/>
          </a:ln>
          <a:effectLst/>
        </p:spPr>
        <p:txBody>
          <a:bodyPr rtlCol="0" anchor="ctr"/>
          <a:lstStyle/>
          <a:p>
            <a:pPr algn="ctr" defTabSz="1224565">
              <a:defRPr/>
            </a:pPr>
            <a:endParaRPr kumimoji="1" lang="ja-JP" altLang="en-US" kern="0">
              <a:solidFill>
                <a:prstClr val="white"/>
              </a:solidFill>
              <a:latin typeface="Open Sans"/>
            </a:endParaRPr>
          </a:p>
        </p:txBody>
      </p:sp>
      <p:sp>
        <p:nvSpPr>
          <p:cNvPr id="9" name="文本框 8">
            <a:extLst>
              <a:ext uri="{FF2B5EF4-FFF2-40B4-BE49-F238E27FC236}">
                <a16:creationId xmlns:a16="http://schemas.microsoft.com/office/drawing/2014/main" id="{5DD7E4E4-9B00-40B0-AE7B-9A928FDE26AE}"/>
              </a:ext>
            </a:extLst>
          </p:cNvPr>
          <p:cNvSpPr txBox="1"/>
          <p:nvPr/>
        </p:nvSpPr>
        <p:spPr>
          <a:xfrm>
            <a:off x="832085" y="1912647"/>
            <a:ext cx="7297576" cy="923330"/>
          </a:xfrm>
          <a:prstGeom prst="rect">
            <a:avLst/>
          </a:prstGeom>
          <a:noFill/>
        </p:spPr>
        <p:txBody>
          <a:bodyPr wrap="square" rtlCol="0">
            <a:spAutoFit/>
          </a:bodyPr>
          <a:lstStyle/>
          <a:p>
            <a:pPr algn="l">
              <a:lnSpc>
                <a:spcPct val="150000"/>
              </a:lnSpc>
            </a:pPr>
            <a:r>
              <a:rPr lang="zh-CN" altLang="en-US" dirty="0">
                <a:latin typeface="+mn-ea"/>
              </a:rPr>
              <a:t>近年来，自动机器学习成为一个热门研究方向。传统的机器学习流程如下：</a:t>
            </a:r>
          </a:p>
        </p:txBody>
      </p:sp>
      <p:pic>
        <p:nvPicPr>
          <p:cNvPr id="11" name="图片 10">
            <a:extLst>
              <a:ext uri="{FF2B5EF4-FFF2-40B4-BE49-F238E27FC236}">
                <a16:creationId xmlns:a16="http://schemas.microsoft.com/office/drawing/2014/main" id="{80F30204-45A8-4366-97E1-AC9620F2EF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733" y="2465411"/>
            <a:ext cx="7244376" cy="1529369"/>
          </a:xfrm>
          <a:prstGeom prst="rect">
            <a:avLst/>
          </a:prstGeom>
        </p:spPr>
      </p:pic>
      <p:sp>
        <p:nvSpPr>
          <p:cNvPr id="12" name="文本框 11">
            <a:extLst>
              <a:ext uri="{FF2B5EF4-FFF2-40B4-BE49-F238E27FC236}">
                <a16:creationId xmlns:a16="http://schemas.microsoft.com/office/drawing/2014/main" id="{648F88B6-32DB-4550-A9CF-52A7B45B2759}"/>
              </a:ext>
            </a:extLst>
          </p:cNvPr>
          <p:cNvSpPr txBox="1"/>
          <p:nvPr/>
        </p:nvSpPr>
        <p:spPr>
          <a:xfrm>
            <a:off x="898733" y="4215386"/>
            <a:ext cx="6818115" cy="2308324"/>
          </a:xfrm>
          <a:prstGeom prst="rect">
            <a:avLst/>
          </a:prstGeom>
          <a:noFill/>
        </p:spPr>
        <p:txBody>
          <a:bodyPr wrap="square" rtlCol="0">
            <a:spAutoFit/>
          </a:bodyPr>
          <a:lstStyle/>
          <a:p>
            <a:r>
              <a:rPr lang="zh-CN" altLang="en-US" dirty="0"/>
              <a:t>构建合理的机器学习流程</a:t>
            </a:r>
            <a:r>
              <a:rPr lang="en-US" altLang="zh-CN" dirty="0"/>
              <a:t>,</a:t>
            </a:r>
            <a:r>
              <a:rPr lang="zh-CN" altLang="en-US" dirty="0"/>
              <a:t>需要懂机器学习的数据科学家，特定领域的专家，一起合作才能建成，最终得到出色的预测能力。现实生活中，对于不同的数据和问题，需要建立不同的机器学习流程。这是一个非常耗时耗力的过程，于是催生了对自动机器学习的研究。</a:t>
            </a:r>
            <a:endParaRPr lang="en-US" altLang="zh-CN" dirty="0"/>
          </a:p>
          <a:p>
            <a:r>
              <a:rPr lang="zh-CN" altLang="en-US" dirty="0"/>
              <a:t>但现在的自动机器学习主要针对监督学习相关的问题，且不能直接用于半监督学习任务。少量相关研究也仅针对半监督学习系统的部分领域，没有系统的自动半监督学习系统，且均存在性能恶化的问题。</a:t>
            </a:r>
          </a:p>
        </p:txBody>
      </p:sp>
    </p:spTree>
    <p:extLst>
      <p:ext uri="{BB962C8B-B14F-4D97-AF65-F5344CB8AC3E}">
        <p14:creationId xmlns:p14="http://schemas.microsoft.com/office/powerpoint/2010/main" val="612120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円/楕円 12">
            <a:extLst>
              <a:ext uri="{FF2B5EF4-FFF2-40B4-BE49-F238E27FC236}">
                <a16:creationId xmlns:a16="http://schemas.microsoft.com/office/drawing/2014/main" id="{E4997780-08FB-4908-9735-156FBAD3EF77}"/>
              </a:ext>
            </a:extLst>
          </p:cNvPr>
          <p:cNvSpPr/>
          <p:nvPr/>
        </p:nvSpPr>
        <p:spPr>
          <a:xfrm>
            <a:off x="1036008" y="1462948"/>
            <a:ext cx="281858" cy="281858"/>
          </a:xfrm>
          <a:prstGeom prst="ellipse">
            <a:avLst/>
          </a:prstGeom>
          <a:solidFill>
            <a:srgbClr val="FD497C"/>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3" name="円/楕円 13">
            <a:extLst>
              <a:ext uri="{FF2B5EF4-FFF2-40B4-BE49-F238E27FC236}">
                <a16:creationId xmlns:a16="http://schemas.microsoft.com/office/drawing/2014/main" id="{8A1551A9-EEAD-4406-BD13-9AFBC996C067}"/>
              </a:ext>
            </a:extLst>
          </p:cNvPr>
          <p:cNvSpPr/>
          <p:nvPr/>
        </p:nvSpPr>
        <p:spPr>
          <a:xfrm>
            <a:off x="35543" y="857251"/>
            <a:ext cx="669413" cy="500000"/>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solidFill>
            <a:srgbClr val="00ACE2"/>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4" name="円/楕円 17">
            <a:extLst>
              <a:ext uri="{FF2B5EF4-FFF2-40B4-BE49-F238E27FC236}">
                <a16:creationId xmlns:a16="http://schemas.microsoft.com/office/drawing/2014/main" id="{B4378EDA-5C6C-4667-8D0F-1E01B057950A}"/>
              </a:ext>
            </a:extLst>
          </p:cNvPr>
          <p:cNvSpPr/>
          <p:nvPr/>
        </p:nvSpPr>
        <p:spPr>
          <a:xfrm>
            <a:off x="511178" y="1357250"/>
            <a:ext cx="387555" cy="387555"/>
          </a:xfrm>
          <a:prstGeom prst="ellipse">
            <a:avLst/>
          </a:prstGeom>
          <a:solidFill>
            <a:srgbClr val="87C32F"/>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5" name="円/楕円 18">
            <a:extLst>
              <a:ext uri="{FF2B5EF4-FFF2-40B4-BE49-F238E27FC236}">
                <a16:creationId xmlns:a16="http://schemas.microsoft.com/office/drawing/2014/main" id="{AEAE9617-9EDD-4C3C-9682-7357B23F8898}"/>
              </a:ext>
            </a:extLst>
          </p:cNvPr>
          <p:cNvSpPr/>
          <p:nvPr/>
        </p:nvSpPr>
        <p:spPr>
          <a:xfrm>
            <a:off x="832085" y="878962"/>
            <a:ext cx="485781" cy="485781"/>
          </a:xfrm>
          <a:prstGeom prst="ellipse">
            <a:avLst/>
          </a:prstGeom>
          <a:solidFill>
            <a:srgbClr val="FFA513"/>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6" name="タイトル 1">
            <a:extLst>
              <a:ext uri="{FF2B5EF4-FFF2-40B4-BE49-F238E27FC236}">
                <a16:creationId xmlns:a16="http://schemas.microsoft.com/office/drawing/2014/main" id="{20C0AAF8-7B72-4C6E-989E-301A9F3FE930}"/>
              </a:ext>
            </a:extLst>
          </p:cNvPr>
          <p:cNvSpPr txBox="1">
            <a:spLocks/>
          </p:cNvSpPr>
          <p:nvPr/>
        </p:nvSpPr>
        <p:spPr>
          <a:xfrm>
            <a:off x="1411585" y="856381"/>
            <a:ext cx="6083506" cy="557837"/>
          </a:xfrm>
          <a:prstGeom prst="rect">
            <a:avLst/>
          </a:prstGeom>
        </p:spPr>
        <p:txBody>
          <a:bodyPr vert="horz" lIns="122456" tIns="61229" rIns="122456" bIns="61229" rtlCol="0" anchor="ctr">
            <a:normAutofit/>
          </a:bodyPr>
          <a:lst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a:lstStyle>
          <a:p>
            <a:pPr defTabSz="1224565">
              <a:defRPr/>
            </a:pPr>
            <a:r>
              <a:rPr lang="zh-CN" altLang="en-US" sz="2250" b="1" dirty="0">
                <a:solidFill>
                  <a:srgbClr val="1C1C1C">
                    <a:lumMod val="75000"/>
                    <a:lumOff val="25000"/>
                  </a:srgbClr>
                </a:solidFill>
                <a:latin typeface="黑体" panose="02010609060101010101" pitchFamily="49" charset="-122"/>
                <a:ea typeface="黑体" panose="02010609060101010101" pitchFamily="49" charset="-122"/>
              </a:rPr>
              <a:t>现有研究工作</a:t>
            </a:r>
            <a:endParaRPr lang="ja-JP" altLang="en-US" sz="2250" b="1" dirty="0">
              <a:solidFill>
                <a:srgbClr val="1C1C1C">
                  <a:lumMod val="75000"/>
                  <a:lumOff val="25000"/>
                </a:srgbClr>
              </a:solidFill>
              <a:latin typeface="黑体" panose="02010609060101010101" pitchFamily="49" charset="-122"/>
              <a:ea typeface="黑体" panose="02010609060101010101" pitchFamily="49" charset="-122"/>
            </a:endParaRPr>
          </a:p>
        </p:txBody>
      </p:sp>
      <p:sp>
        <p:nvSpPr>
          <p:cNvPr id="7" name="正方形/長方形 7">
            <a:extLst>
              <a:ext uri="{FF2B5EF4-FFF2-40B4-BE49-F238E27FC236}">
                <a16:creationId xmlns:a16="http://schemas.microsoft.com/office/drawing/2014/main" id="{EA642A02-8AA6-4D82-97F9-F031A5F978F0}"/>
              </a:ext>
            </a:extLst>
          </p:cNvPr>
          <p:cNvSpPr/>
          <p:nvPr/>
        </p:nvSpPr>
        <p:spPr>
          <a:xfrm>
            <a:off x="1527483" y="1379929"/>
            <a:ext cx="1471252" cy="34289"/>
          </a:xfrm>
          <a:prstGeom prst="rect">
            <a:avLst/>
          </a:prstGeom>
          <a:solidFill>
            <a:srgbClr val="00ACE2"/>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8" name="文本框 7">
            <a:extLst>
              <a:ext uri="{FF2B5EF4-FFF2-40B4-BE49-F238E27FC236}">
                <a16:creationId xmlns:a16="http://schemas.microsoft.com/office/drawing/2014/main" id="{FB1D0832-0DDC-4647-8689-A669BFB77C53}"/>
              </a:ext>
            </a:extLst>
          </p:cNvPr>
          <p:cNvSpPr txBox="1"/>
          <p:nvPr/>
        </p:nvSpPr>
        <p:spPr>
          <a:xfrm>
            <a:off x="1411585" y="1937765"/>
            <a:ext cx="6198798" cy="2321533"/>
          </a:xfrm>
          <a:prstGeom prst="rect">
            <a:avLst/>
          </a:prstGeom>
          <a:noFill/>
        </p:spPr>
        <p:txBody>
          <a:bodyPr wrap="square" rtlCol="0">
            <a:spAutoFit/>
          </a:bodyPr>
          <a:lstStyle/>
          <a:p>
            <a:pPr>
              <a:lnSpc>
                <a:spcPct val="150000"/>
              </a:lnSpc>
            </a:pPr>
            <a:r>
              <a:rPr lang="en-US" altLang="zh-CN" sz="1400" dirty="0"/>
              <a:t>        AUTO-ML</a:t>
            </a:r>
            <a:r>
              <a:rPr lang="zh-CN" altLang="en-US" sz="1400" dirty="0">
                <a:latin typeface="+mn-ea"/>
              </a:rPr>
              <a:t>相关的工作主要关注监督学习问题，解决了以下几个方面的问题：特性工程</a:t>
            </a:r>
            <a:r>
              <a:rPr lang="en-US" altLang="zh-CN" sz="1400" dirty="0"/>
              <a:t>(Guyon et al. 2016)</a:t>
            </a:r>
            <a:r>
              <a:rPr lang="zh-CN" altLang="en-US" sz="1400" dirty="0">
                <a:latin typeface="+mn-ea"/>
              </a:rPr>
              <a:t>、模型选择</a:t>
            </a:r>
            <a:r>
              <a:rPr lang="en-US" altLang="zh-CN" sz="1400" dirty="0"/>
              <a:t>(Sun 2016)</a:t>
            </a:r>
            <a:r>
              <a:rPr lang="zh-CN" altLang="en-US" sz="1400" dirty="0">
                <a:latin typeface="+mn-ea"/>
              </a:rPr>
              <a:t>和超参数优化</a:t>
            </a:r>
            <a:r>
              <a:rPr lang="en-US" altLang="zh-CN" sz="1400" dirty="0"/>
              <a:t>(</a:t>
            </a:r>
            <a:r>
              <a:rPr lang="en-US" altLang="zh-CN" sz="1400" dirty="0" err="1"/>
              <a:t>Hutter</a:t>
            </a:r>
            <a:r>
              <a:rPr lang="en-US" altLang="zh-CN" sz="1400" dirty="0"/>
              <a:t>, </a:t>
            </a:r>
            <a:r>
              <a:rPr lang="en-US" altLang="zh-CN" sz="1400" dirty="0" err="1"/>
              <a:t>Hoos</a:t>
            </a:r>
            <a:r>
              <a:rPr lang="en-US" altLang="zh-CN" sz="1400" dirty="0"/>
              <a:t>, and </a:t>
            </a:r>
            <a:r>
              <a:rPr lang="en-US" altLang="zh-CN" sz="1400" dirty="0" err="1"/>
              <a:t>Leyton</a:t>
            </a:r>
            <a:r>
              <a:rPr lang="en-US" altLang="zh-CN" sz="1400" dirty="0"/>
              <a:t> Brown 2011)</a:t>
            </a:r>
            <a:r>
              <a:rPr lang="zh-CN" altLang="en-US" sz="1400" dirty="0">
                <a:latin typeface="+mn-ea"/>
              </a:rPr>
              <a:t>。</a:t>
            </a:r>
            <a:endParaRPr lang="en-US" altLang="zh-CN" sz="1400" dirty="0">
              <a:latin typeface="+mn-ea"/>
            </a:endParaRPr>
          </a:p>
          <a:p>
            <a:pPr>
              <a:lnSpc>
                <a:spcPct val="150000"/>
              </a:lnSpc>
            </a:pPr>
            <a:r>
              <a:rPr lang="zh-CN" altLang="en-US" sz="1400" dirty="0">
                <a:latin typeface="+mn-ea"/>
              </a:rPr>
              <a:t>    同时也有相关研究提出了一些系统的方案，并取得了良好的性能。</a:t>
            </a:r>
            <a:endParaRPr lang="en-US" altLang="zh-CN" sz="1400" dirty="0">
              <a:latin typeface="+mn-ea"/>
            </a:endParaRPr>
          </a:p>
          <a:p>
            <a:pPr>
              <a:lnSpc>
                <a:spcPct val="150000"/>
              </a:lnSpc>
            </a:pPr>
            <a:r>
              <a:rPr lang="en-US" altLang="zh-CN" sz="1400" dirty="0">
                <a:latin typeface="+mn-ea"/>
              </a:rPr>
              <a:t>    </a:t>
            </a:r>
            <a:r>
              <a:rPr lang="en-US" altLang="zh-CN" sz="1400" dirty="0"/>
              <a:t>AUTO-WEKA</a:t>
            </a:r>
            <a:r>
              <a:rPr lang="zh-CN" altLang="en-US" sz="1400" dirty="0">
                <a:latin typeface="+mn-ea"/>
              </a:rPr>
              <a:t>提出结合机器学习框架</a:t>
            </a:r>
            <a:r>
              <a:rPr lang="en-US" altLang="zh-CN" sz="1400" dirty="0"/>
              <a:t>WEKA(Hall et al. 2009) </a:t>
            </a:r>
            <a:r>
              <a:rPr lang="zh-CN" altLang="en-US" sz="1400" dirty="0">
                <a:latin typeface="+mn-ea"/>
              </a:rPr>
              <a:t>和贝叶斯优化方法</a:t>
            </a:r>
            <a:r>
              <a:rPr lang="en-US" altLang="zh-CN" sz="1400" dirty="0"/>
              <a:t>(</a:t>
            </a:r>
            <a:r>
              <a:rPr lang="en-US" altLang="zh-CN" sz="1400" dirty="0" err="1"/>
              <a:t>Hutter</a:t>
            </a:r>
            <a:r>
              <a:rPr lang="en-US" altLang="zh-CN" sz="1400" dirty="0"/>
              <a:t>, </a:t>
            </a:r>
            <a:r>
              <a:rPr lang="en-US" altLang="zh-CN" sz="1400" dirty="0" err="1"/>
              <a:t>Hoos</a:t>
            </a:r>
            <a:r>
              <a:rPr lang="en-US" altLang="zh-CN" sz="1400" dirty="0"/>
              <a:t>, and </a:t>
            </a:r>
            <a:r>
              <a:rPr lang="en-US" altLang="zh-CN" sz="1400" dirty="0" err="1"/>
              <a:t>Leyton</a:t>
            </a:r>
            <a:r>
              <a:rPr lang="en-US" altLang="zh-CN" sz="1400" dirty="0"/>
              <a:t>-Brown 2011) </a:t>
            </a:r>
            <a:r>
              <a:rPr lang="zh-CN" altLang="en-US" sz="1400" dirty="0">
                <a:latin typeface="+mn-ea"/>
              </a:rPr>
              <a:t>。</a:t>
            </a:r>
            <a:r>
              <a:rPr lang="en-US" altLang="zh-CN" sz="1400" dirty="0"/>
              <a:t>AUTO-SKLEARN</a:t>
            </a:r>
            <a:r>
              <a:rPr lang="fr-FR" altLang="zh-CN" sz="1400" dirty="0"/>
              <a:t> (Feurer et al. 2015)</a:t>
            </a:r>
            <a:r>
              <a:rPr lang="zh-CN" altLang="en-US" sz="1400" dirty="0">
                <a:latin typeface="+mn-ea"/>
              </a:rPr>
              <a:t>改进了</a:t>
            </a:r>
            <a:r>
              <a:rPr lang="en-US" altLang="zh-CN" sz="1400" dirty="0"/>
              <a:t>AUTO-WEKA</a:t>
            </a:r>
            <a:r>
              <a:rPr lang="zh-CN" altLang="en-US" sz="1400" dirty="0">
                <a:latin typeface="+mn-ea"/>
              </a:rPr>
              <a:t>，使用了元学习，并提出构建模型集成。</a:t>
            </a:r>
          </a:p>
        </p:txBody>
      </p:sp>
      <p:sp>
        <p:nvSpPr>
          <p:cNvPr id="9" name="円/楕円 4">
            <a:extLst>
              <a:ext uri="{FF2B5EF4-FFF2-40B4-BE49-F238E27FC236}">
                <a16:creationId xmlns:a16="http://schemas.microsoft.com/office/drawing/2014/main" id="{203895A3-9AF2-4E75-8BBA-27AE190720A0}"/>
              </a:ext>
            </a:extLst>
          </p:cNvPr>
          <p:cNvSpPr/>
          <p:nvPr/>
        </p:nvSpPr>
        <p:spPr>
          <a:xfrm>
            <a:off x="1527484" y="1551028"/>
            <a:ext cx="281858" cy="288104"/>
          </a:xfrm>
          <a:prstGeom prst="ellipse">
            <a:avLst/>
          </a:prstGeom>
          <a:solidFill>
            <a:srgbClr val="00ACE2"/>
          </a:solidFill>
          <a:ln w="25400" cap="flat" cmpd="sng" algn="ctr">
            <a:noFill/>
            <a:prstDash val="solid"/>
          </a:ln>
          <a:effectLst/>
        </p:spPr>
        <p:txBody>
          <a:bodyPr rtlCol="0" anchor="ctr"/>
          <a:lstStyle/>
          <a:p>
            <a:pPr algn="ctr" defTabSz="1224565">
              <a:defRPr/>
            </a:pPr>
            <a:r>
              <a:rPr kumimoji="1" lang="en-US" altLang="ja-JP" sz="1500" kern="0" dirty="0">
                <a:solidFill>
                  <a:prstClr val="white"/>
                </a:solidFill>
                <a:latin typeface="Open Sans"/>
              </a:rPr>
              <a:t>1</a:t>
            </a:r>
            <a:endParaRPr kumimoji="1" lang="ja-JP" altLang="en-US" sz="1500" kern="0" dirty="0">
              <a:solidFill>
                <a:prstClr val="white"/>
              </a:solidFill>
              <a:latin typeface="Open Sans"/>
            </a:endParaRPr>
          </a:p>
        </p:txBody>
      </p:sp>
      <p:sp>
        <p:nvSpPr>
          <p:cNvPr id="10" name="文本框 9">
            <a:extLst>
              <a:ext uri="{FF2B5EF4-FFF2-40B4-BE49-F238E27FC236}">
                <a16:creationId xmlns:a16="http://schemas.microsoft.com/office/drawing/2014/main" id="{EC4D5562-B3EF-46EA-9E6A-7BEEE3379057}"/>
              </a:ext>
            </a:extLst>
          </p:cNvPr>
          <p:cNvSpPr txBox="1"/>
          <p:nvPr/>
        </p:nvSpPr>
        <p:spPr>
          <a:xfrm>
            <a:off x="1853737" y="1504214"/>
            <a:ext cx="2307671" cy="403957"/>
          </a:xfrm>
          <a:prstGeom prst="rect">
            <a:avLst/>
          </a:prstGeom>
          <a:noFill/>
        </p:spPr>
        <p:txBody>
          <a:bodyPr wrap="square" rtlCol="0">
            <a:spAutoFit/>
          </a:bodyPr>
          <a:lstStyle/>
          <a:p>
            <a:pPr algn="l">
              <a:lnSpc>
                <a:spcPct val="150000"/>
              </a:lnSpc>
            </a:pPr>
            <a:r>
              <a:rPr lang="en-US" altLang="zh-CN" sz="1350" dirty="0">
                <a:solidFill>
                  <a:srgbClr val="00B0F0"/>
                </a:solidFill>
                <a:latin typeface="Times New Roman" panose="02020603050405020304" pitchFamily="18" charset="0"/>
              </a:rPr>
              <a:t>AUTO-ML</a:t>
            </a:r>
            <a:r>
              <a:rPr lang="zh-CN" altLang="en-US" sz="1350" dirty="0">
                <a:solidFill>
                  <a:srgbClr val="00B0F0"/>
                </a:solidFill>
                <a:latin typeface="Times New Roman" panose="02020603050405020304" pitchFamily="18" charset="0"/>
              </a:rPr>
              <a:t>（自动机器学习）</a:t>
            </a:r>
          </a:p>
        </p:txBody>
      </p:sp>
      <p:sp>
        <p:nvSpPr>
          <p:cNvPr id="11" name="円/楕円 4">
            <a:extLst>
              <a:ext uri="{FF2B5EF4-FFF2-40B4-BE49-F238E27FC236}">
                <a16:creationId xmlns:a16="http://schemas.microsoft.com/office/drawing/2014/main" id="{9E9B662B-CF02-4D81-8524-2D9D5D6A3A3E}"/>
              </a:ext>
            </a:extLst>
          </p:cNvPr>
          <p:cNvSpPr/>
          <p:nvPr/>
        </p:nvSpPr>
        <p:spPr>
          <a:xfrm>
            <a:off x="1483089" y="4202766"/>
            <a:ext cx="281858" cy="288104"/>
          </a:xfrm>
          <a:prstGeom prst="ellipse">
            <a:avLst/>
          </a:prstGeom>
          <a:solidFill>
            <a:srgbClr val="00ACE2"/>
          </a:solidFill>
          <a:ln w="25400" cap="flat" cmpd="sng" algn="ctr">
            <a:noFill/>
            <a:prstDash val="solid"/>
          </a:ln>
          <a:effectLst/>
        </p:spPr>
        <p:txBody>
          <a:bodyPr rtlCol="0" anchor="ctr"/>
          <a:lstStyle/>
          <a:p>
            <a:pPr algn="ctr" defTabSz="1224565">
              <a:defRPr/>
            </a:pPr>
            <a:r>
              <a:rPr kumimoji="1" lang="en-US" altLang="ja-JP" sz="1500" kern="0" dirty="0">
                <a:solidFill>
                  <a:prstClr val="white"/>
                </a:solidFill>
                <a:latin typeface="Open Sans"/>
              </a:rPr>
              <a:t>2</a:t>
            </a:r>
            <a:endParaRPr kumimoji="1" lang="ja-JP" altLang="en-US" sz="1500" kern="0" dirty="0">
              <a:solidFill>
                <a:prstClr val="white"/>
              </a:solidFill>
              <a:latin typeface="Open Sans"/>
            </a:endParaRPr>
          </a:p>
        </p:txBody>
      </p:sp>
      <p:sp>
        <p:nvSpPr>
          <p:cNvPr id="12" name="文本框 11">
            <a:extLst>
              <a:ext uri="{FF2B5EF4-FFF2-40B4-BE49-F238E27FC236}">
                <a16:creationId xmlns:a16="http://schemas.microsoft.com/office/drawing/2014/main" id="{3EC47EAD-6413-400A-B2A8-4AB5B90A3258}"/>
              </a:ext>
            </a:extLst>
          </p:cNvPr>
          <p:cNvSpPr txBox="1"/>
          <p:nvPr/>
        </p:nvSpPr>
        <p:spPr>
          <a:xfrm>
            <a:off x="1809342" y="4155952"/>
            <a:ext cx="2718263" cy="403957"/>
          </a:xfrm>
          <a:prstGeom prst="rect">
            <a:avLst/>
          </a:prstGeom>
          <a:noFill/>
        </p:spPr>
        <p:txBody>
          <a:bodyPr wrap="square" rtlCol="0">
            <a:spAutoFit/>
          </a:bodyPr>
          <a:lstStyle/>
          <a:p>
            <a:pPr algn="l">
              <a:lnSpc>
                <a:spcPct val="150000"/>
              </a:lnSpc>
            </a:pPr>
            <a:r>
              <a:rPr lang="en-US" altLang="zh-CN" sz="1350" dirty="0">
                <a:solidFill>
                  <a:srgbClr val="00B0F0"/>
                </a:solidFill>
                <a:latin typeface="Times New Roman" panose="02020603050405020304" pitchFamily="18" charset="0"/>
              </a:rPr>
              <a:t>Safe-SSL</a:t>
            </a:r>
            <a:r>
              <a:rPr lang="zh-CN" altLang="en-US" sz="1350" dirty="0">
                <a:solidFill>
                  <a:srgbClr val="00B0F0"/>
                </a:solidFill>
                <a:latin typeface="Times New Roman" panose="02020603050405020304" pitchFamily="18" charset="0"/>
              </a:rPr>
              <a:t>（半监督学习安全性）</a:t>
            </a:r>
          </a:p>
        </p:txBody>
      </p:sp>
      <p:sp>
        <p:nvSpPr>
          <p:cNvPr id="13" name="文本框 12">
            <a:extLst>
              <a:ext uri="{FF2B5EF4-FFF2-40B4-BE49-F238E27FC236}">
                <a16:creationId xmlns:a16="http://schemas.microsoft.com/office/drawing/2014/main" id="{DA645C96-69F9-4744-9B6B-20EAE95F1E41}"/>
              </a:ext>
            </a:extLst>
          </p:cNvPr>
          <p:cNvSpPr txBox="1"/>
          <p:nvPr/>
        </p:nvSpPr>
        <p:spPr>
          <a:xfrm>
            <a:off x="1411585" y="4593534"/>
            <a:ext cx="6746513" cy="1900007"/>
          </a:xfrm>
          <a:prstGeom prst="rect">
            <a:avLst/>
          </a:prstGeom>
          <a:noFill/>
        </p:spPr>
        <p:txBody>
          <a:bodyPr wrap="square" rtlCol="0">
            <a:spAutoFit/>
          </a:bodyPr>
          <a:lstStyle/>
          <a:p>
            <a:pPr>
              <a:lnSpc>
                <a:spcPct val="150000"/>
              </a:lnSpc>
            </a:pPr>
            <a:r>
              <a:rPr lang="en-US" altLang="zh-CN" sz="1600" dirty="0">
                <a:latin typeface="Times New Roman" panose="02020603050405020304" pitchFamily="18" charset="0"/>
              </a:rPr>
              <a:t>Safe-SSL</a:t>
            </a:r>
            <a:r>
              <a:rPr lang="zh-CN" altLang="en-US" sz="1600" dirty="0">
                <a:latin typeface="Times New Roman" panose="02020603050405020304" pitchFamily="18" charset="0"/>
              </a:rPr>
              <a:t>只是</a:t>
            </a:r>
            <a:r>
              <a:rPr lang="en-US" altLang="zh-CN" sz="1600" dirty="0">
                <a:latin typeface="Times New Roman" panose="02020603050405020304" pitchFamily="18" charset="0"/>
              </a:rPr>
              <a:t>auto-SSL</a:t>
            </a:r>
            <a:r>
              <a:rPr lang="zh-CN" altLang="en-US" sz="1600" dirty="0">
                <a:latin typeface="Times New Roman" panose="02020603050405020304" pitchFamily="18" charset="0"/>
              </a:rPr>
              <a:t>中的一部分。</a:t>
            </a:r>
            <a:r>
              <a:rPr lang="en-US" altLang="zh-CN" sz="1600" dirty="0"/>
              <a:t> safe SSL</a:t>
            </a:r>
            <a:r>
              <a:rPr lang="zh-CN" altLang="en-US" sz="1600" dirty="0"/>
              <a:t>进行了一些研究，克服了数据质量方面的性能不安全性</a:t>
            </a:r>
            <a:r>
              <a:rPr lang="en-US" altLang="zh-CN" sz="1600" dirty="0"/>
              <a:t>(Li, Wang, and Zhou 2016)</a:t>
            </a:r>
            <a:r>
              <a:rPr lang="zh-CN" altLang="en-US" sz="1600" dirty="0"/>
              <a:t>、模型不确定性</a:t>
            </a:r>
            <a:r>
              <a:rPr lang="en-US" altLang="zh-CN" sz="1600" dirty="0"/>
              <a:t>(Li, and Zhou 2015;Krijthe and </a:t>
            </a:r>
            <a:r>
              <a:rPr lang="en-US" altLang="zh-CN" sz="1600" dirty="0" err="1"/>
              <a:t>Loog</a:t>
            </a:r>
            <a:r>
              <a:rPr lang="en-US" altLang="zh-CN" sz="1600" dirty="0"/>
              <a:t> 2015)</a:t>
            </a:r>
            <a:r>
              <a:rPr lang="zh-CN" altLang="en-US" sz="1600" dirty="0"/>
              <a:t>和测量灵活性</a:t>
            </a:r>
            <a:r>
              <a:rPr lang="en-US" altLang="zh-CN" sz="1600" dirty="0"/>
              <a:t>(Li, Kwok, and Zhou 2016)</a:t>
            </a:r>
            <a:r>
              <a:rPr lang="zh-CN" altLang="en-US" sz="1600" dirty="0"/>
              <a:t>。然而，这些研究都没有最终确定一个自动半监督系统的方案，都只是在半监督算法上做了提升。</a:t>
            </a:r>
            <a:endParaRPr lang="zh-CN" altLang="en-US" sz="1600" dirty="0">
              <a:latin typeface="Times New Roman" panose="02020603050405020304" pitchFamily="18" charset="0"/>
            </a:endParaRPr>
          </a:p>
        </p:txBody>
      </p:sp>
    </p:spTree>
    <p:extLst>
      <p:ext uri="{BB962C8B-B14F-4D97-AF65-F5344CB8AC3E}">
        <p14:creationId xmlns:p14="http://schemas.microsoft.com/office/powerpoint/2010/main" val="36173980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E45A457B-38A6-4BA0-80C7-E3AD948AC394}"/>
              </a:ext>
            </a:extLst>
          </p:cNvPr>
          <p:cNvSpPr/>
          <p:nvPr/>
        </p:nvSpPr>
        <p:spPr>
          <a:xfrm>
            <a:off x="704956" y="2604559"/>
            <a:ext cx="3290772" cy="8078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円/楕円 12">
            <a:extLst>
              <a:ext uri="{FF2B5EF4-FFF2-40B4-BE49-F238E27FC236}">
                <a16:creationId xmlns:a16="http://schemas.microsoft.com/office/drawing/2014/main" id="{2B053FFB-842C-4855-B8F7-412C6DCD04E2}"/>
              </a:ext>
            </a:extLst>
          </p:cNvPr>
          <p:cNvSpPr/>
          <p:nvPr/>
        </p:nvSpPr>
        <p:spPr>
          <a:xfrm>
            <a:off x="1036008" y="1462948"/>
            <a:ext cx="281858" cy="281858"/>
          </a:xfrm>
          <a:prstGeom prst="ellipse">
            <a:avLst/>
          </a:prstGeom>
          <a:solidFill>
            <a:srgbClr val="FD497C"/>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3" name="円/楕円 13">
            <a:extLst>
              <a:ext uri="{FF2B5EF4-FFF2-40B4-BE49-F238E27FC236}">
                <a16:creationId xmlns:a16="http://schemas.microsoft.com/office/drawing/2014/main" id="{3C239761-922E-49D6-BE5B-7B3A577BAD68}"/>
              </a:ext>
            </a:extLst>
          </p:cNvPr>
          <p:cNvSpPr/>
          <p:nvPr/>
        </p:nvSpPr>
        <p:spPr>
          <a:xfrm>
            <a:off x="35543" y="857251"/>
            <a:ext cx="669413" cy="500000"/>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solidFill>
            <a:srgbClr val="00ACE2"/>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4" name="円/楕円 17">
            <a:extLst>
              <a:ext uri="{FF2B5EF4-FFF2-40B4-BE49-F238E27FC236}">
                <a16:creationId xmlns:a16="http://schemas.microsoft.com/office/drawing/2014/main" id="{92F3017D-F8F7-462B-8762-6AA0494C0733}"/>
              </a:ext>
            </a:extLst>
          </p:cNvPr>
          <p:cNvSpPr/>
          <p:nvPr/>
        </p:nvSpPr>
        <p:spPr>
          <a:xfrm>
            <a:off x="511178" y="1357250"/>
            <a:ext cx="387555" cy="387555"/>
          </a:xfrm>
          <a:prstGeom prst="ellipse">
            <a:avLst/>
          </a:prstGeom>
          <a:solidFill>
            <a:srgbClr val="87C32F"/>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5" name="円/楕円 18">
            <a:extLst>
              <a:ext uri="{FF2B5EF4-FFF2-40B4-BE49-F238E27FC236}">
                <a16:creationId xmlns:a16="http://schemas.microsoft.com/office/drawing/2014/main" id="{616ED617-D8E4-49F6-B01C-9D16CA9E26EB}"/>
              </a:ext>
            </a:extLst>
          </p:cNvPr>
          <p:cNvSpPr/>
          <p:nvPr/>
        </p:nvSpPr>
        <p:spPr>
          <a:xfrm>
            <a:off x="832085" y="878962"/>
            <a:ext cx="485781" cy="485781"/>
          </a:xfrm>
          <a:prstGeom prst="ellipse">
            <a:avLst/>
          </a:prstGeom>
          <a:solidFill>
            <a:srgbClr val="FFA513"/>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6" name="タイトル 1">
            <a:extLst>
              <a:ext uri="{FF2B5EF4-FFF2-40B4-BE49-F238E27FC236}">
                <a16:creationId xmlns:a16="http://schemas.microsoft.com/office/drawing/2014/main" id="{37A7C5BC-04BE-4375-8F99-1DCD340B409D}"/>
              </a:ext>
            </a:extLst>
          </p:cNvPr>
          <p:cNvSpPr txBox="1">
            <a:spLocks/>
          </p:cNvSpPr>
          <p:nvPr/>
        </p:nvSpPr>
        <p:spPr>
          <a:xfrm>
            <a:off x="1411585" y="856381"/>
            <a:ext cx="6083506" cy="557837"/>
          </a:xfrm>
          <a:prstGeom prst="rect">
            <a:avLst/>
          </a:prstGeom>
        </p:spPr>
        <p:txBody>
          <a:bodyPr vert="horz" lIns="122456" tIns="61229" rIns="122456" bIns="61229" rtlCol="0" anchor="ctr">
            <a:normAutofit/>
          </a:bodyPr>
          <a:lst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a:lstStyle>
          <a:p>
            <a:pPr defTabSz="1224565">
              <a:defRPr/>
            </a:pPr>
            <a:r>
              <a:rPr lang="en-US" altLang="zh-CN" sz="2250" b="1" dirty="0">
                <a:solidFill>
                  <a:srgbClr val="1C1C1C">
                    <a:lumMod val="75000"/>
                    <a:lumOff val="25000"/>
                  </a:srgbClr>
                </a:solidFill>
                <a:latin typeface="黑体" panose="02010609060101010101" pitchFamily="49" charset="-122"/>
                <a:ea typeface="黑体" panose="02010609060101010101" pitchFamily="49" charset="-122"/>
              </a:rPr>
              <a:t>AUTO-SSL</a:t>
            </a:r>
            <a:r>
              <a:rPr lang="zh-CN" altLang="en-US" sz="2250" b="1" dirty="0">
                <a:solidFill>
                  <a:srgbClr val="1C1C1C">
                    <a:lumMod val="75000"/>
                    <a:lumOff val="25000"/>
                  </a:srgbClr>
                </a:solidFill>
                <a:latin typeface="黑体" panose="02010609060101010101" pitchFamily="49" charset="-122"/>
                <a:ea typeface="黑体" panose="02010609060101010101" pitchFamily="49" charset="-122"/>
              </a:rPr>
              <a:t>介绍</a:t>
            </a:r>
            <a:endParaRPr lang="ja-JP" altLang="en-US" sz="2250" b="1" dirty="0">
              <a:solidFill>
                <a:srgbClr val="1C1C1C">
                  <a:lumMod val="75000"/>
                  <a:lumOff val="25000"/>
                </a:srgbClr>
              </a:solidFill>
              <a:latin typeface="黑体" panose="02010609060101010101" pitchFamily="49" charset="-122"/>
              <a:ea typeface="黑体" panose="02010609060101010101" pitchFamily="49" charset="-122"/>
            </a:endParaRPr>
          </a:p>
        </p:txBody>
      </p:sp>
      <p:sp>
        <p:nvSpPr>
          <p:cNvPr id="7" name="正方形/長方形 7">
            <a:extLst>
              <a:ext uri="{FF2B5EF4-FFF2-40B4-BE49-F238E27FC236}">
                <a16:creationId xmlns:a16="http://schemas.microsoft.com/office/drawing/2014/main" id="{C20AD551-1EC2-4235-9A3F-5C95ECA27A81}"/>
              </a:ext>
            </a:extLst>
          </p:cNvPr>
          <p:cNvSpPr/>
          <p:nvPr/>
        </p:nvSpPr>
        <p:spPr>
          <a:xfrm>
            <a:off x="1527483" y="1379929"/>
            <a:ext cx="1471252" cy="34289"/>
          </a:xfrm>
          <a:prstGeom prst="rect">
            <a:avLst/>
          </a:prstGeom>
          <a:solidFill>
            <a:srgbClr val="00ACE2"/>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8" name="文本框 7">
            <a:extLst>
              <a:ext uri="{FF2B5EF4-FFF2-40B4-BE49-F238E27FC236}">
                <a16:creationId xmlns:a16="http://schemas.microsoft.com/office/drawing/2014/main" id="{967EECC8-4DA8-47F0-9AA7-DF730A775006}"/>
              </a:ext>
            </a:extLst>
          </p:cNvPr>
          <p:cNvSpPr txBox="1"/>
          <p:nvPr/>
        </p:nvSpPr>
        <p:spPr>
          <a:xfrm>
            <a:off x="1527484" y="1431739"/>
            <a:ext cx="1125245" cy="369332"/>
          </a:xfrm>
          <a:prstGeom prst="rect">
            <a:avLst/>
          </a:prstGeom>
          <a:noFill/>
        </p:spPr>
        <p:txBody>
          <a:bodyPr wrap="square" rtlCol="0">
            <a:spAutoFit/>
          </a:bodyPr>
          <a:lstStyle/>
          <a:p>
            <a:pPr algn="l">
              <a:lnSpc>
                <a:spcPct val="150000"/>
              </a:lnSpc>
            </a:pPr>
            <a:r>
              <a:rPr lang="en-US" altLang="zh-CN" sz="1200" dirty="0">
                <a:latin typeface="Times New Roman" panose="02020603050405020304" pitchFamily="18" charset="0"/>
              </a:rPr>
              <a:t>Auto-SSL</a:t>
            </a:r>
            <a:r>
              <a:rPr lang="zh-CN" altLang="en-US" sz="1200" dirty="0">
                <a:latin typeface="Times New Roman" panose="02020603050405020304" pitchFamily="18" charset="0"/>
              </a:rPr>
              <a:t>定义</a:t>
            </a:r>
          </a:p>
        </p:txBody>
      </p:sp>
      <p:sp>
        <p:nvSpPr>
          <p:cNvPr id="9" name="椭圆 8">
            <a:extLst>
              <a:ext uri="{FF2B5EF4-FFF2-40B4-BE49-F238E27FC236}">
                <a16:creationId xmlns:a16="http://schemas.microsoft.com/office/drawing/2014/main" id="{057B29B0-0900-44A6-A792-880031C7D296}"/>
              </a:ext>
            </a:extLst>
          </p:cNvPr>
          <p:cNvSpPr/>
          <p:nvPr/>
        </p:nvSpPr>
        <p:spPr>
          <a:xfrm>
            <a:off x="801538" y="2697811"/>
            <a:ext cx="2976239" cy="5578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S</a:t>
            </a:r>
            <a:r>
              <a:rPr lang="en-US" altLang="zh-CN" sz="1350" baseline="30000" dirty="0">
                <a:solidFill>
                  <a:schemeClr val="tx1"/>
                </a:solidFill>
              </a:rPr>
              <a:t>1 </a:t>
            </a:r>
            <a:r>
              <a:rPr lang="en-US" altLang="zh-CN" sz="1350" dirty="0">
                <a:solidFill>
                  <a:schemeClr val="tx1"/>
                </a:solidFill>
              </a:rPr>
              <a:t>(    </a:t>
            </a:r>
            <a:r>
              <a:rPr lang="en-US" altLang="zh-CN" sz="1350" baseline="30000" dirty="0">
                <a:solidFill>
                  <a:schemeClr val="tx1"/>
                </a:solidFill>
              </a:rPr>
              <a:t>1</a:t>
            </a:r>
            <a:r>
              <a:rPr lang="en-US" altLang="zh-CN" sz="1350" dirty="0">
                <a:solidFill>
                  <a:schemeClr val="tx1"/>
                </a:solidFill>
              </a:rPr>
              <a:t>),…,S</a:t>
            </a:r>
            <a:r>
              <a:rPr lang="en-US" altLang="zh-CN" sz="1350" baseline="30000" dirty="0">
                <a:solidFill>
                  <a:schemeClr val="tx1"/>
                </a:solidFill>
              </a:rPr>
              <a:t>N</a:t>
            </a:r>
            <a:r>
              <a:rPr lang="en-US" altLang="zh-CN" sz="1350" dirty="0">
                <a:solidFill>
                  <a:schemeClr val="tx1"/>
                </a:solidFill>
              </a:rPr>
              <a:t>(    </a:t>
            </a:r>
            <a:r>
              <a:rPr lang="en-US" altLang="zh-CN" sz="1350" baseline="30000" dirty="0">
                <a:solidFill>
                  <a:schemeClr val="tx1"/>
                </a:solidFill>
              </a:rPr>
              <a:t>N</a:t>
            </a:r>
            <a:r>
              <a:rPr lang="en-US" altLang="zh-CN" sz="1350" dirty="0">
                <a:solidFill>
                  <a:schemeClr val="tx1"/>
                </a:solidFill>
              </a:rPr>
              <a:t>)</a:t>
            </a:r>
            <a:endParaRPr lang="zh-CN" altLang="en-US" sz="1350" baseline="30000" dirty="0">
              <a:solidFill>
                <a:schemeClr val="tx1"/>
              </a:solidFill>
            </a:endParaRPr>
          </a:p>
        </p:txBody>
      </p:sp>
      <p:sp>
        <p:nvSpPr>
          <p:cNvPr id="10" name="文本框 9">
            <a:extLst>
              <a:ext uri="{FF2B5EF4-FFF2-40B4-BE49-F238E27FC236}">
                <a16:creationId xmlns:a16="http://schemas.microsoft.com/office/drawing/2014/main" id="{1EAB30E4-857B-4223-949C-0932B49F434F}"/>
              </a:ext>
            </a:extLst>
          </p:cNvPr>
          <p:cNvSpPr txBox="1"/>
          <p:nvPr/>
        </p:nvSpPr>
        <p:spPr>
          <a:xfrm>
            <a:off x="4791334" y="3178497"/>
            <a:ext cx="3488924" cy="2320379"/>
          </a:xfrm>
          <a:prstGeom prst="rect">
            <a:avLst/>
          </a:prstGeom>
          <a:noFill/>
        </p:spPr>
        <p:txBody>
          <a:bodyPr wrap="square" rtlCol="0">
            <a:spAutoFit/>
          </a:bodyPr>
          <a:lstStyle/>
          <a:p>
            <a:pPr>
              <a:lnSpc>
                <a:spcPct val="150000"/>
              </a:lnSpc>
            </a:pPr>
            <a:r>
              <a:rPr lang="en-US" altLang="zh-CN" sz="1400" dirty="0"/>
              <a:t>S</a:t>
            </a:r>
            <a:r>
              <a:rPr lang="en-US" altLang="zh-CN" sz="1400" baseline="30000" dirty="0"/>
              <a:t>1</a:t>
            </a:r>
            <a:r>
              <a:rPr lang="en-US" altLang="zh-CN" sz="1400" dirty="0"/>
              <a:t>,…,S</a:t>
            </a:r>
            <a:r>
              <a:rPr lang="en-US" altLang="zh-CN" sz="1400" baseline="30000" dirty="0"/>
              <a:t>N</a:t>
            </a:r>
            <a:r>
              <a:rPr lang="zh-CN" altLang="en-US" sz="1400" dirty="0"/>
              <a:t>是一系列半监督学习算法。</a:t>
            </a:r>
            <a:endParaRPr lang="en-US" altLang="zh-CN" sz="1400" dirty="0"/>
          </a:p>
          <a:p>
            <a:pPr>
              <a:lnSpc>
                <a:spcPct val="150000"/>
              </a:lnSpc>
            </a:pPr>
            <a:r>
              <a:rPr lang="zh-CN" altLang="en-US" sz="1400" dirty="0">
                <a:latin typeface="Times New Roman" panose="02020603050405020304" pitchFamily="18" charset="0"/>
              </a:rPr>
              <a:t>     </a:t>
            </a:r>
            <a:r>
              <a:rPr lang="en-US" altLang="zh-CN" sz="1400" baseline="30000" dirty="0"/>
              <a:t>j</a:t>
            </a:r>
            <a:r>
              <a:rPr lang="zh-CN" altLang="en-US" sz="1400" dirty="0">
                <a:latin typeface="Times New Roman" panose="02020603050405020304" pitchFamily="18" charset="0"/>
              </a:rPr>
              <a:t>是</a:t>
            </a:r>
            <a:r>
              <a:rPr lang="en-US" altLang="zh-CN" sz="1400" dirty="0" err="1"/>
              <a:t>S</a:t>
            </a:r>
            <a:r>
              <a:rPr lang="en-US" altLang="zh-CN" sz="1400" baseline="30000" dirty="0" err="1"/>
              <a:t>j</a:t>
            </a:r>
            <a:r>
              <a:rPr lang="zh-CN" altLang="en-US" sz="1400" dirty="0">
                <a:latin typeface="Times New Roman" panose="02020603050405020304" pitchFamily="18" charset="0"/>
              </a:rPr>
              <a:t>的超参数域，即其超参数的可能取值。</a:t>
            </a:r>
            <a:endParaRPr lang="en-US" altLang="zh-CN" sz="1400" dirty="0">
              <a:latin typeface="Times New Roman" panose="02020603050405020304" pitchFamily="18" charset="0"/>
            </a:endParaRPr>
          </a:p>
          <a:p>
            <a:pPr>
              <a:lnSpc>
                <a:spcPct val="150000"/>
              </a:lnSpc>
            </a:pPr>
            <a:r>
              <a:rPr lang="en-US" altLang="zh-CN" sz="1400" dirty="0">
                <a:latin typeface="Times New Roman" panose="02020603050405020304" pitchFamily="18" charset="0"/>
              </a:rPr>
              <a:t>M</a:t>
            </a:r>
            <a:r>
              <a:rPr lang="en-US" altLang="zh-CN" sz="1400" baseline="30000" dirty="0">
                <a:latin typeface="Times New Roman" panose="02020603050405020304" pitchFamily="18" charset="0"/>
              </a:rPr>
              <a:t>auto</a:t>
            </a:r>
            <a:r>
              <a:rPr lang="zh-CN" altLang="en-US" sz="1400" dirty="0">
                <a:latin typeface="Times New Roman" panose="02020603050405020304" pitchFamily="18" charset="0"/>
              </a:rPr>
              <a:t>是</a:t>
            </a:r>
            <a:r>
              <a:rPr lang="en-US" altLang="zh-CN" sz="1400" dirty="0">
                <a:latin typeface="Times New Roman" panose="02020603050405020304" pitchFamily="18" charset="0"/>
              </a:rPr>
              <a:t>AUTO-SSL</a:t>
            </a:r>
            <a:r>
              <a:rPr lang="zh-CN" altLang="en-US" sz="1400" dirty="0">
                <a:latin typeface="Times New Roman" panose="02020603050405020304" pitchFamily="18" charset="0"/>
              </a:rPr>
              <a:t>系统针对数据集</a:t>
            </a:r>
            <a:r>
              <a:rPr lang="en-US" altLang="zh-CN" sz="1400" dirty="0">
                <a:latin typeface="Times New Roman" panose="02020603050405020304" pitchFamily="18" charset="0"/>
              </a:rPr>
              <a:t>D</a:t>
            </a:r>
            <a:r>
              <a:rPr lang="zh-CN" altLang="en-US" sz="1400" dirty="0">
                <a:latin typeface="Times New Roman" panose="02020603050405020304" pitchFamily="18" charset="0"/>
              </a:rPr>
              <a:t>产生的模型。</a:t>
            </a:r>
            <a:endParaRPr lang="en-US" altLang="zh-CN" sz="1400" dirty="0">
              <a:latin typeface="Times New Roman" panose="02020603050405020304" pitchFamily="18" charset="0"/>
            </a:endParaRPr>
          </a:p>
          <a:p>
            <a:pPr>
              <a:lnSpc>
                <a:spcPct val="150000"/>
              </a:lnSpc>
            </a:pPr>
            <a:r>
              <a:rPr lang="en-US" altLang="zh-CN" sz="1400" dirty="0" err="1">
                <a:latin typeface="Times New Roman" panose="02020603050405020304" pitchFamily="18" charset="0"/>
              </a:rPr>
              <a:t>autoSSL</a:t>
            </a:r>
            <a:r>
              <a:rPr lang="zh-CN" altLang="en-US" sz="1400" dirty="0">
                <a:latin typeface="Times New Roman" panose="02020603050405020304" pitchFamily="18" charset="0"/>
              </a:rPr>
              <a:t>的目标是</a:t>
            </a:r>
            <a:r>
              <a:rPr lang="en-US" altLang="zh-CN" sz="1400" dirty="0">
                <a:latin typeface="Times New Roman" panose="02020603050405020304" pitchFamily="18" charset="0"/>
              </a:rPr>
              <a:t>Per(M</a:t>
            </a:r>
            <a:r>
              <a:rPr lang="en-US" altLang="zh-CN" sz="1400" baseline="30000" dirty="0">
                <a:latin typeface="Times New Roman" panose="02020603050405020304" pitchFamily="18" charset="0"/>
              </a:rPr>
              <a:t>auto</a:t>
            </a:r>
            <a:r>
              <a:rPr lang="en-US" altLang="zh-CN" sz="1400" dirty="0">
                <a:latin typeface="Times New Roman" panose="02020603050405020304" pitchFamily="18" charset="0"/>
              </a:rPr>
              <a:t>)</a:t>
            </a:r>
            <a:r>
              <a:rPr lang="zh-CN" altLang="en-US" sz="1400" dirty="0">
                <a:latin typeface="Times New Roman" panose="02020603050405020304" pitchFamily="18" charset="0"/>
              </a:rPr>
              <a:t>总是要比</a:t>
            </a:r>
            <a:r>
              <a:rPr lang="en-US" altLang="zh-CN" sz="1400" dirty="0">
                <a:latin typeface="Times New Roman" panose="02020603050405020304" pitchFamily="18" charset="0"/>
              </a:rPr>
              <a:t>Per(A)</a:t>
            </a:r>
            <a:r>
              <a:rPr lang="zh-CN" altLang="en-US" sz="1400" dirty="0">
                <a:latin typeface="Times New Roman" panose="02020603050405020304" pitchFamily="18" charset="0"/>
              </a:rPr>
              <a:t>好。</a:t>
            </a:r>
          </a:p>
        </p:txBody>
      </p:sp>
      <p:pic>
        <p:nvPicPr>
          <p:cNvPr id="12" name="图片 11">
            <a:extLst>
              <a:ext uri="{FF2B5EF4-FFF2-40B4-BE49-F238E27FC236}">
                <a16:creationId xmlns:a16="http://schemas.microsoft.com/office/drawing/2014/main" id="{CD220CB4-A98A-4822-B911-C1C05493B9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401" y="2904483"/>
            <a:ext cx="207169" cy="200025"/>
          </a:xfrm>
          <a:prstGeom prst="rect">
            <a:avLst/>
          </a:prstGeom>
        </p:spPr>
      </p:pic>
      <p:pic>
        <p:nvPicPr>
          <p:cNvPr id="13" name="图片 12">
            <a:extLst>
              <a:ext uri="{FF2B5EF4-FFF2-40B4-BE49-F238E27FC236}">
                <a16:creationId xmlns:a16="http://schemas.microsoft.com/office/drawing/2014/main" id="{C1B4DC7A-600D-4B66-9B97-42FF8FDEBC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9566" y="2895094"/>
            <a:ext cx="207169" cy="200025"/>
          </a:xfrm>
          <a:prstGeom prst="rect">
            <a:avLst/>
          </a:prstGeom>
        </p:spPr>
      </p:pic>
      <p:pic>
        <p:nvPicPr>
          <p:cNvPr id="14" name="图片 13">
            <a:extLst>
              <a:ext uri="{FF2B5EF4-FFF2-40B4-BE49-F238E27FC236}">
                <a16:creationId xmlns:a16="http://schemas.microsoft.com/office/drawing/2014/main" id="{EFF2BB36-4BA9-458B-8265-FA324893E6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4989" y="3646080"/>
            <a:ext cx="190421" cy="183854"/>
          </a:xfrm>
          <a:prstGeom prst="rect">
            <a:avLst/>
          </a:prstGeom>
        </p:spPr>
      </p:pic>
      <p:cxnSp>
        <p:nvCxnSpPr>
          <p:cNvPr id="18" name="直接箭头连接符 17">
            <a:extLst>
              <a:ext uri="{FF2B5EF4-FFF2-40B4-BE49-F238E27FC236}">
                <a16:creationId xmlns:a16="http://schemas.microsoft.com/office/drawing/2014/main" id="{9F6575A2-7D4F-454A-AC7E-1D0DFA54737D}"/>
              </a:ext>
            </a:extLst>
          </p:cNvPr>
          <p:cNvCxnSpPr>
            <a:cxnSpLocks/>
          </p:cNvCxnSpPr>
          <p:nvPr/>
        </p:nvCxnSpPr>
        <p:spPr>
          <a:xfrm>
            <a:off x="2197223" y="3258382"/>
            <a:ext cx="0" cy="3412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DA723D07-2238-475D-9639-AB0FA4965752}"/>
              </a:ext>
            </a:extLst>
          </p:cNvPr>
          <p:cNvSpPr txBox="1"/>
          <p:nvPr/>
        </p:nvSpPr>
        <p:spPr>
          <a:xfrm>
            <a:off x="2049569" y="3496248"/>
            <a:ext cx="645849" cy="403957"/>
          </a:xfrm>
          <a:prstGeom prst="rect">
            <a:avLst/>
          </a:prstGeom>
          <a:noFill/>
        </p:spPr>
        <p:txBody>
          <a:bodyPr wrap="square" rtlCol="0">
            <a:spAutoFit/>
          </a:bodyPr>
          <a:lstStyle/>
          <a:p>
            <a:pPr algn="l">
              <a:lnSpc>
                <a:spcPct val="150000"/>
              </a:lnSpc>
            </a:pPr>
            <a:r>
              <a:rPr lang="en-US" altLang="zh-CN" sz="1350" dirty="0">
                <a:latin typeface="Times New Roman" panose="02020603050405020304" pitchFamily="18" charset="0"/>
              </a:rPr>
              <a:t>M</a:t>
            </a:r>
            <a:r>
              <a:rPr lang="en-US" altLang="zh-CN" sz="1350" baseline="30000" dirty="0">
                <a:latin typeface="Times New Roman" panose="02020603050405020304" pitchFamily="18" charset="0"/>
              </a:rPr>
              <a:t>auto</a:t>
            </a:r>
            <a:endParaRPr lang="zh-CN" altLang="en-US" sz="1350" baseline="30000" dirty="0">
              <a:latin typeface="Times New Roman" panose="02020603050405020304" pitchFamily="18" charset="0"/>
            </a:endParaRPr>
          </a:p>
        </p:txBody>
      </p:sp>
      <p:sp>
        <p:nvSpPr>
          <p:cNvPr id="25" name="文本框 24">
            <a:extLst>
              <a:ext uri="{FF2B5EF4-FFF2-40B4-BE49-F238E27FC236}">
                <a16:creationId xmlns:a16="http://schemas.microsoft.com/office/drawing/2014/main" id="{0C57B98B-BF7F-466E-A133-581062028564}"/>
              </a:ext>
            </a:extLst>
          </p:cNvPr>
          <p:cNvSpPr txBox="1"/>
          <p:nvPr/>
        </p:nvSpPr>
        <p:spPr>
          <a:xfrm>
            <a:off x="1614716" y="4101344"/>
            <a:ext cx="1471252" cy="376834"/>
          </a:xfrm>
          <a:prstGeom prst="rect">
            <a:avLst/>
          </a:prstGeom>
          <a:noFill/>
        </p:spPr>
        <p:txBody>
          <a:bodyPr wrap="square" rtlCol="0">
            <a:spAutoFit/>
          </a:bodyPr>
          <a:lstStyle/>
          <a:p>
            <a:pPr algn="l">
              <a:lnSpc>
                <a:spcPct val="150000"/>
              </a:lnSpc>
            </a:pPr>
            <a:r>
              <a:rPr lang="en-US" altLang="zh-CN" sz="1400" dirty="0">
                <a:latin typeface="Times New Roman" panose="02020603050405020304" pitchFamily="18" charset="0"/>
              </a:rPr>
              <a:t>Baseline model A</a:t>
            </a:r>
            <a:endParaRPr lang="zh-CN" altLang="en-US" sz="1400" dirty="0">
              <a:latin typeface="Times New Roman" panose="02020603050405020304" pitchFamily="18" charset="0"/>
            </a:endParaRPr>
          </a:p>
        </p:txBody>
      </p:sp>
      <p:sp>
        <p:nvSpPr>
          <p:cNvPr id="27" name="文本框 26">
            <a:extLst>
              <a:ext uri="{FF2B5EF4-FFF2-40B4-BE49-F238E27FC236}">
                <a16:creationId xmlns:a16="http://schemas.microsoft.com/office/drawing/2014/main" id="{40B6CDA8-D8F0-4FAB-B472-E1DCD5F50D5A}"/>
              </a:ext>
            </a:extLst>
          </p:cNvPr>
          <p:cNvSpPr txBox="1"/>
          <p:nvPr/>
        </p:nvSpPr>
        <p:spPr>
          <a:xfrm>
            <a:off x="1888855" y="2249993"/>
            <a:ext cx="823850" cy="369332"/>
          </a:xfrm>
          <a:prstGeom prst="rect">
            <a:avLst/>
          </a:prstGeom>
          <a:noFill/>
        </p:spPr>
        <p:txBody>
          <a:bodyPr wrap="square" rtlCol="0">
            <a:spAutoFit/>
          </a:bodyPr>
          <a:lstStyle/>
          <a:p>
            <a:pPr algn="l">
              <a:lnSpc>
                <a:spcPct val="150000"/>
              </a:lnSpc>
            </a:pPr>
            <a:r>
              <a:rPr lang="zh-CN" altLang="en-US" sz="1200" dirty="0">
                <a:latin typeface="Times New Roman" panose="02020603050405020304" pitchFamily="18" charset="0"/>
              </a:rPr>
              <a:t>数据集</a:t>
            </a:r>
            <a:r>
              <a:rPr lang="en-US" altLang="zh-CN" sz="1200" dirty="0">
                <a:latin typeface="Times New Roman" panose="02020603050405020304" pitchFamily="18" charset="0"/>
              </a:rPr>
              <a:t>D</a:t>
            </a:r>
            <a:endParaRPr lang="zh-CN" altLang="en-US" sz="1200" dirty="0">
              <a:latin typeface="Times New Roman" panose="02020603050405020304" pitchFamily="18" charset="0"/>
            </a:endParaRPr>
          </a:p>
        </p:txBody>
      </p:sp>
      <p:cxnSp>
        <p:nvCxnSpPr>
          <p:cNvPr id="32" name="直接箭头连接符 31">
            <a:extLst>
              <a:ext uri="{FF2B5EF4-FFF2-40B4-BE49-F238E27FC236}">
                <a16:creationId xmlns:a16="http://schemas.microsoft.com/office/drawing/2014/main" id="{BDA0ED9B-A188-4E31-AC38-0E58ADE8E613}"/>
              </a:ext>
            </a:extLst>
          </p:cNvPr>
          <p:cNvCxnSpPr/>
          <p:nvPr/>
        </p:nvCxnSpPr>
        <p:spPr>
          <a:xfrm>
            <a:off x="2197223" y="2561184"/>
            <a:ext cx="0" cy="1366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01A9AC2E-73FB-4B7F-ADA0-F981B4E33836}"/>
              </a:ext>
            </a:extLst>
          </p:cNvPr>
          <p:cNvSpPr txBox="1"/>
          <p:nvPr/>
        </p:nvSpPr>
        <p:spPr>
          <a:xfrm>
            <a:off x="881502" y="4563766"/>
            <a:ext cx="2803593" cy="704552"/>
          </a:xfrm>
          <a:prstGeom prst="rect">
            <a:avLst/>
          </a:prstGeom>
          <a:noFill/>
        </p:spPr>
        <p:txBody>
          <a:bodyPr wrap="square" rtlCol="0">
            <a:spAutoFit/>
          </a:bodyPr>
          <a:lstStyle/>
          <a:p>
            <a:pPr algn="l">
              <a:lnSpc>
                <a:spcPct val="150000"/>
              </a:lnSpc>
            </a:pPr>
            <a:r>
              <a:rPr lang="zh-CN" altLang="en-US" sz="1400" dirty="0">
                <a:latin typeface="Times New Roman" panose="02020603050405020304" pitchFamily="18" charset="0"/>
              </a:rPr>
              <a:t>用监督学习算法（</a:t>
            </a:r>
            <a:r>
              <a:rPr lang="en-US" altLang="zh-CN" sz="1400" dirty="0">
                <a:latin typeface="Times New Roman" panose="02020603050405020304" pitchFamily="18" charset="0"/>
              </a:rPr>
              <a:t>SVM</a:t>
            </a:r>
            <a:r>
              <a:rPr lang="zh-CN" altLang="en-US" sz="1400" dirty="0">
                <a:latin typeface="Times New Roman" panose="02020603050405020304" pitchFamily="18" charset="0"/>
              </a:rPr>
              <a:t>）仅对数据集</a:t>
            </a:r>
            <a:r>
              <a:rPr lang="en-US" altLang="zh-CN" sz="1400" dirty="0">
                <a:latin typeface="Times New Roman" panose="02020603050405020304" pitchFamily="18" charset="0"/>
              </a:rPr>
              <a:t>D</a:t>
            </a:r>
            <a:r>
              <a:rPr lang="zh-CN" altLang="en-US" sz="1400" dirty="0">
                <a:latin typeface="Times New Roman" panose="02020603050405020304" pitchFamily="18" charset="0"/>
              </a:rPr>
              <a:t>中有标记的数据</a:t>
            </a:r>
            <a:r>
              <a:rPr lang="en-US" altLang="zh-CN" sz="1400" dirty="0">
                <a:latin typeface="Times New Roman" panose="02020603050405020304" pitchFamily="18" charset="0"/>
              </a:rPr>
              <a:t>L</a:t>
            </a:r>
            <a:r>
              <a:rPr lang="zh-CN" altLang="en-US" sz="1400" dirty="0">
                <a:latin typeface="Times New Roman" panose="02020603050405020304" pitchFamily="18" charset="0"/>
              </a:rPr>
              <a:t>进行训练</a:t>
            </a:r>
          </a:p>
        </p:txBody>
      </p:sp>
      <p:sp>
        <p:nvSpPr>
          <p:cNvPr id="11" name="文本框 10">
            <a:extLst>
              <a:ext uri="{FF2B5EF4-FFF2-40B4-BE49-F238E27FC236}">
                <a16:creationId xmlns:a16="http://schemas.microsoft.com/office/drawing/2014/main" id="{B2A2406A-60E8-4DDF-B6BE-493AFDDB7578}"/>
              </a:ext>
            </a:extLst>
          </p:cNvPr>
          <p:cNvSpPr txBox="1"/>
          <p:nvPr/>
        </p:nvSpPr>
        <p:spPr>
          <a:xfrm>
            <a:off x="3299066" y="3105537"/>
            <a:ext cx="805638" cy="369332"/>
          </a:xfrm>
          <a:prstGeom prst="rect">
            <a:avLst/>
          </a:prstGeom>
          <a:noFill/>
        </p:spPr>
        <p:txBody>
          <a:bodyPr wrap="square" rtlCol="0">
            <a:spAutoFit/>
          </a:bodyPr>
          <a:lstStyle/>
          <a:p>
            <a:pPr algn="l">
              <a:lnSpc>
                <a:spcPct val="150000"/>
              </a:lnSpc>
            </a:pPr>
            <a:r>
              <a:rPr lang="en-US" altLang="zh-CN" sz="1200" dirty="0">
                <a:latin typeface="Times New Roman" panose="02020603050405020304" pitchFamily="18" charset="0"/>
              </a:rPr>
              <a:t>Auto-SSL</a:t>
            </a:r>
            <a:endParaRPr lang="zh-CN" altLang="en-US" sz="1200" dirty="0">
              <a:latin typeface="Times New Roman" panose="02020603050405020304" pitchFamily="18" charset="0"/>
            </a:endParaRPr>
          </a:p>
        </p:txBody>
      </p:sp>
      <p:grpSp>
        <p:nvGrpSpPr>
          <p:cNvPr id="15" name="组合 14">
            <a:extLst>
              <a:ext uri="{FF2B5EF4-FFF2-40B4-BE49-F238E27FC236}">
                <a16:creationId xmlns:a16="http://schemas.microsoft.com/office/drawing/2014/main" id="{34DB13F2-4AC5-4955-9671-AB119346D9BD}"/>
              </a:ext>
            </a:extLst>
          </p:cNvPr>
          <p:cNvGrpSpPr/>
          <p:nvPr/>
        </p:nvGrpSpPr>
        <p:grpSpPr>
          <a:xfrm>
            <a:off x="4759368" y="2488751"/>
            <a:ext cx="4152350" cy="661179"/>
            <a:chOff x="6345824" y="2175334"/>
            <a:chExt cx="5536466" cy="881572"/>
          </a:xfrm>
        </p:grpSpPr>
        <p:pic>
          <p:nvPicPr>
            <p:cNvPr id="26" name="图片 25">
              <a:extLst>
                <a:ext uri="{FF2B5EF4-FFF2-40B4-BE49-F238E27FC236}">
                  <a16:creationId xmlns:a16="http://schemas.microsoft.com/office/drawing/2014/main" id="{E5B2F1C3-A1D7-4986-9637-5FA14C0A3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5824" y="2175334"/>
              <a:ext cx="3523661" cy="424964"/>
            </a:xfrm>
            <a:prstGeom prst="rect">
              <a:avLst/>
            </a:prstGeom>
          </p:spPr>
        </p:pic>
        <p:pic>
          <p:nvPicPr>
            <p:cNvPr id="29" name="图片 28">
              <a:extLst>
                <a:ext uri="{FF2B5EF4-FFF2-40B4-BE49-F238E27FC236}">
                  <a16:creationId xmlns:a16="http://schemas.microsoft.com/office/drawing/2014/main" id="{4B5DD0C4-C7B8-4310-9ECD-B04FD208688B}"/>
                </a:ext>
              </a:extLst>
            </p:cNvPr>
            <p:cNvPicPr>
              <a:picLocks noChangeAspect="1"/>
            </p:cNvPicPr>
            <p:nvPr/>
          </p:nvPicPr>
          <p:blipFill rotWithShape="1">
            <a:blip r:embed="rId4">
              <a:extLst>
                <a:ext uri="{28A0092B-C50C-407E-A947-70E740481C1C}">
                  <a14:useLocalDpi xmlns:a14="http://schemas.microsoft.com/office/drawing/2010/main" val="0"/>
                </a:ext>
              </a:extLst>
            </a:blip>
            <a:srcRect t="11619"/>
            <a:stretch/>
          </p:blipFill>
          <p:spPr>
            <a:xfrm>
              <a:off x="6424853" y="2660599"/>
              <a:ext cx="1858660" cy="390344"/>
            </a:xfrm>
            <a:prstGeom prst="rect">
              <a:avLst/>
            </a:prstGeom>
          </p:spPr>
        </p:pic>
        <p:pic>
          <p:nvPicPr>
            <p:cNvPr id="30" name="图片 29">
              <a:extLst>
                <a:ext uri="{FF2B5EF4-FFF2-40B4-BE49-F238E27FC236}">
                  <a16:creationId xmlns:a16="http://schemas.microsoft.com/office/drawing/2014/main" id="{9655EE3E-8B79-45F4-B205-42DAE0A94A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95848" y="2630859"/>
              <a:ext cx="1757446" cy="426047"/>
            </a:xfrm>
            <a:prstGeom prst="rect">
              <a:avLst/>
            </a:prstGeom>
          </p:spPr>
        </p:pic>
        <p:pic>
          <p:nvPicPr>
            <p:cNvPr id="31" name="图片 30">
              <a:extLst>
                <a:ext uri="{FF2B5EF4-FFF2-40B4-BE49-F238E27FC236}">
                  <a16:creationId xmlns:a16="http://schemas.microsoft.com/office/drawing/2014/main" id="{3513EA6C-6395-4BC8-BB0B-4D45BD6D8D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24844" y="2196309"/>
              <a:ext cx="1757446" cy="322045"/>
            </a:xfrm>
            <a:prstGeom prst="rect">
              <a:avLst/>
            </a:prstGeom>
          </p:spPr>
        </p:pic>
      </p:grpSp>
      <p:sp>
        <p:nvSpPr>
          <p:cNvPr id="34" name="円/楕円 4">
            <a:extLst>
              <a:ext uri="{FF2B5EF4-FFF2-40B4-BE49-F238E27FC236}">
                <a16:creationId xmlns:a16="http://schemas.microsoft.com/office/drawing/2014/main" id="{ACC2C75B-B7ED-42CE-8074-150A90AF90F5}"/>
              </a:ext>
            </a:extLst>
          </p:cNvPr>
          <p:cNvSpPr/>
          <p:nvPr/>
        </p:nvSpPr>
        <p:spPr>
          <a:xfrm>
            <a:off x="724135" y="2063701"/>
            <a:ext cx="311873" cy="318785"/>
          </a:xfrm>
          <a:prstGeom prst="ellipse">
            <a:avLst/>
          </a:prstGeom>
          <a:solidFill>
            <a:srgbClr val="00ACE2"/>
          </a:solidFill>
          <a:ln w="25400" cap="flat" cmpd="sng" algn="ctr">
            <a:noFill/>
            <a:prstDash val="solid"/>
          </a:ln>
          <a:effectLst/>
        </p:spPr>
        <p:txBody>
          <a:bodyPr rtlCol="0" anchor="ctr"/>
          <a:lstStyle/>
          <a:p>
            <a:pPr algn="ctr" defTabSz="1224565">
              <a:defRPr/>
            </a:pPr>
            <a:r>
              <a:rPr kumimoji="1" lang="en-US" altLang="ja-JP" sz="1500" kern="0" dirty="0">
                <a:solidFill>
                  <a:prstClr val="white"/>
                </a:solidFill>
                <a:latin typeface="Open Sans"/>
              </a:rPr>
              <a:t>1</a:t>
            </a:r>
            <a:endParaRPr kumimoji="1" lang="ja-JP" altLang="en-US" sz="1500" kern="0" dirty="0">
              <a:solidFill>
                <a:prstClr val="white"/>
              </a:solidFill>
              <a:latin typeface="Open Sans"/>
            </a:endParaRPr>
          </a:p>
        </p:txBody>
      </p:sp>
      <p:sp>
        <p:nvSpPr>
          <p:cNvPr id="35" name="円/楕円 4">
            <a:extLst>
              <a:ext uri="{FF2B5EF4-FFF2-40B4-BE49-F238E27FC236}">
                <a16:creationId xmlns:a16="http://schemas.microsoft.com/office/drawing/2014/main" id="{31B8C978-996E-4A6B-BE87-CF5D8070F450}"/>
              </a:ext>
            </a:extLst>
          </p:cNvPr>
          <p:cNvSpPr/>
          <p:nvPr/>
        </p:nvSpPr>
        <p:spPr>
          <a:xfrm>
            <a:off x="724135" y="4073805"/>
            <a:ext cx="311873" cy="318785"/>
          </a:xfrm>
          <a:prstGeom prst="ellipse">
            <a:avLst/>
          </a:prstGeom>
          <a:solidFill>
            <a:srgbClr val="00ACE2"/>
          </a:solidFill>
          <a:ln w="25400" cap="flat" cmpd="sng" algn="ctr">
            <a:noFill/>
            <a:prstDash val="solid"/>
          </a:ln>
          <a:effectLst/>
        </p:spPr>
        <p:txBody>
          <a:bodyPr rtlCol="0" anchor="ctr"/>
          <a:lstStyle/>
          <a:p>
            <a:pPr algn="ctr" defTabSz="1224565">
              <a:defRPr/>
            </a:pPr>
            <a:r>
              <a:rPr kumimoji="1" lang="en-US" altLang="ja-JP" sz="1500" kern="0" dirty="0">
                <a:solidFill>
                  <a:prstClr val="white"/>
                </a:solidFill>
                <a:latin typeface="Open Sans"/>
              </a:rPr>
              <a:t>2</a:t>
            </a:r>
            <a:endParaRPr kumimoji="1" lang="ja-JP" altLang="en-US" sz="1500" kern="0" dirty="0">
              <a:solidFill>
                <a:prstClr val="white"/>
              </a:solidFill>
              <a:latin typeface="Open Sans"/>
            </a:endParaRPr>
          </a:p>
        </p:txBody>
      </p:sp>
    </p:spTree>
    <p:extLst>
      <p:ext uri="{BB962C8B-B14F-4D97-AF65-F5344CB8AC3E}">
        <p14:creationId xmlns:p14="http://schemas.microsoft.com/office/powerpoint/2010/main" val="25197431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円/楕円 12">
            <a:extLst>
              <a:ext uri="{FF2B5EF4-FFF2-40B4-BE49-F238E27FC236}">
                <a16:creationId xmlns:a16="http://schemas.microsoft.com/office/drawing/2014/main" id="{72F3C3FC-A90C-4836-9938-3DCE9BA6F9E5}"/>
              </a:ext>
            </a:extLst>
          </p:cNvPr>
          <p:cNvSpPr/>
          <p:nvPr/>
        </p:nvSpPr>
        <p:spPr>
          <a:xfrm>
            <a:off x="1036008" y="1462948"/>
            <a:ext cx="281858" cy="281858"/>
          </a:xfrm>
          <a:prstGeom prst="ellipse">
            <a:avLst/>
          </a:prstGeom>
          <a:solidFill>
            <a:srgbClr val="FD497C"/>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4" name="円/楕円 13">
            <a:extLst>
              <a:ext uri="{FF2B5EF4-FFF2-40B4-BE49-F238E27FC236}">
                <a16:creationId xmlns:a16="http://schemas.microsoft.com/office/drawing/2014/main" id="{B6AEF266-C82A-408C-84CD-381B94C80C7E}"/>
              </a:ext>
            </a:extLst>
          </p:cNvPr>
          <p:cNvSpPr/>
          <p:nvPr/>
        </p:nvSpPr>
        <p:spPr>
          <a:xfrm>
            <a:off x="35543" y="857251"/>
            <a:ext cx="669413" cy="500000"/>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solidFill>
            <a:srgbClr val="00ACE2"/>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5" name="円/楕円 17">
            <a:extLst>
              <a:ext uri="{FF2B5EF4-FFF2-40B4-BE49-F238E27FC236}">
                <a16:creationId xmlns:a16="http://schemas.microsoft.com/office/drawing/2014/main" id="{1ED9D3E7-7A71-41C7-B7B3-8BE084BD41DC}"/>
              </a:ext>
            </a:extLst>
          </p:cNvPr>
          <p:cNvSpPr/>
          <p:nvPr/>
        </p:nvSpPr>
        <p:spPr>
          <a:xfrm>
            <a:off x="511178" y="1357250"/>
            <a:ext cx="387555" cy="387555"/>
          </a:xfrm>
          <a:prstGeom prst="ellipse">
            <a:avLst/>
          </a:prstGeom>
          <a:solidFill>
            <a:srgbClr val="87C32F"/>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6" name="円/楕円 18">
            <a:extLst>
              <a:ext uri="{FF2B5EF4-FFF2-40B4-BE49-F238E27FC236}">
                <a16:creationId xmlns:a16="http://schemas.microsoft.com/office/drawing/2014/main" id="{5AD5BFEC-77CB-404D-A309-A122FD521D19}"/>
              </a:ext>
            </a:extLst>
          </p:cNvPr>
          <p:cNvSpPr/>
          <p:nvPr/>
        </p:nvSpPr>
        <p:spPr>
          <a:xfrm>
            <a:off x="832085" y="878962"/>
            <a:ext cx="485781" cy="485781"/>
          </a:xfrm>
          <a:prstGeom prst="ellipse">
            <a:avLst/>
          </a:prstGeom>
          <a:solidFill>
            <a:srgbClr val="FFA513"/>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7" name="タイトル 1">
            <a:extLst>
              <a:ext uri="{FF2B5EF4-FFF2-40B4-BE49-F238E27FC236}">
                <a16:creationId xmlns:a16="http://schemas.microsoft.com/office/drawing/2014/main" id="{429B5077-2AA7-4BE9-B3DF-3676CFC440FD}"/>
              </a:ext>
            </a:extLst>
          </p:cNvPr>
          <p:cNvSpPr txBox="1">
            <a:spLocks/>
          </p:cNvSpPr>
          <p:nvPr/>
        </p:nvSpPr>
        <p:spPr>
          <a:xfrm>
            <a:off x="1411585" y="856381"/>
            <a:ext cx="6083506" cy="557837"/>
          </a:xfrm>
          <a:prstGeom prst="rect">
            <a:avLst/>
          </a:prstGeom>
        </p:spPr>
        <p:txBody>
          <a:bodyPr vert="horz" lIns="122456" tIns="61229" rIns="122456" bIns="61229" rtlCol="0" anchor="ctr">
            <a:normAutofit/>
          </a:bodyPr>
          <a:lst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a:lstStyle>
          <a:p>
            <a:pPr defTabSz="1224565">
              <a:defRPr/>
            </a:pPr>
            <a:r>
              <a:rPr lang="zh-CN" altLang="en-US" sz="2250" b="1" dirty="0">
                <a:solidFill>
                  <a:srgbClr val="1C1C1C">
                    <a:lumMod val="75000"/>
                    <a:lumOff val="25000"/>
                  </a:srgbClr>
                </a:solidFill>
                <a:latin typeface="黑体" panose="02010609060101010101" pitchFamily="49" charset="-122"/>
                <a:ea typeface="黑体" panose="02010609060101010101" pitchFamily="49" charset="-122"/>
              </a:rPr>
              <a:t>带有加强元特征的元学习</a:t>
            </a:r>
            <a:endParaRPr lang="ja-JP" altLang="en-US" sz="2250" b="1" dirty="0">
              <a:solidFill>
                <a:srgbClr val="1C1C1C">
                  <a:lumMod val="75000"/>
                  <a:lumOff val="25000"/>
                </a:srgbClr>
              </a:solidFill>
              <a:latin typeface="黑体" panose="02010609060101010101" pitchFamily="49" charset="-122"/>
              <a:ea typeface="黑体" panose="02010609060101010101" pitchFamily="49" charset="-122"/>
            </a:endParaRPr>
          </a:p>
        </p:txBody>
      </p:sp>
      <p:sp>
        <p:nvSpPr>
          <p:cNvPr id="8" name="正方形/長方形 7">
            <a:extLst>
              <a:ext uri="{FF2B5EF4-FFF2-40B4-BE49-F238E27FC236}">
                <a16:creationId xmlns:a16="http://schemas.microsoft.com/office/drawing/2014/main" id="{EDF0F7CA-A944-49C3-B86D-338FE63033F7}"/>
              </a:ext>
            </a:extLst>
          </p:cNvPr>
          <p:cNvSpPr/>
          <p:nvPr/>
        </p:nvSpPr>
        <p:spPr>
          <a:xfrm>
            <a:off x="1527483" y="1379929"/>
            <a:ext cx="1471252" cy="34289"/>
          </a:xfrm>
          <a:prstGeom prst="rect">
            <a:avLst/>
          </a:prstGeom>
          <a:solidFill>
            <a:srgbClr val="00ACE2"/>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9" name="文本框 8">
            <a:extLst>
              <a:ext uri="{FF2B5EF4-FFF2-40B4-BE49-F238E27FC236}">
                <a16:creationId xmlns:a16="http://schemas.microsoft.com/office/drawing/2014/main" id="{1B8582EE-998C-40E9-B071-448413A73783}"/>
              </a:ext>
            </a:extLst>
          </p:cNvPr>
          <p:cNvSpPr txBox="1"/>
          <p:nvPr/>
        </p:nvSpPr>
        <p:spPr>
          <a:xfrm>
            <a:off x="5143210" y="2281449"/>
            <a:ext cx="3295835" cy="1997213"/>
          </a:xfrm>
          <a:prstGeom prst="rect">
            <a:avLst/>
          </a:prstGeom>
          <a:noFill/>
        </p:spPr>
        <p:txBody>
          <a:bodyPr wrap="square" rtlCol="0">
            <a:spAutoFit/>
          </a:bodyPr>
          <a:lstStyle/>
          <a:p>
            <a:pPr>
              <a:lnSpc>
                <a:spcPct val="150000"/>
              </a:lnSpc>
            </a:pPr>
            <a:r>
              <a:rPr lang="zh-CN" altLang="en-US" sz="1400" dirty="0">
                <a:latin typeface="Times New Roman" panose="02020603050405020304" pitchFamily="18" charset="0"/>
              </a:rPr>
              <a:t>「元学习」是为了学习不同算法对不同数据集的表现。</a:t>
            </a:r>
            <a:endParaRPr lang="en-US" altLang="zh-CN" sz="1400" dirty="0">
              <a:latin typeface="Times New Roman" panose="02020603050405020304" pitchFamily="18" charset="0"/>
            </a:endParaRPr>
          </a:p>
          <a:p>
            <a:pPr algn="l">
              <a:lnSpc>
                <a:spcPct val="150000"/>
              </a:lnSpc>
            </a:pPr>
            <a:endParaRPr lang="en-US" altLang="zh-CN" sz="1400" dirty="0">
              <a:latin typeface="Times New Roman" panose="02020603050405020304" pitchFamily="18" charset="0"/>
            </a:endParaRPr>
          </a:p>
          <a:p>
            <a:pPr algn="l">
              <a:lnSpc>
                <a:spcPct val="150000"/>
              </a:lnSpc>
            </a:pPr>
            <a:r>
              <a:rPr lang="zh-CN" altLang="en-US" sz="1400" dirty="0">
                <a:latin typeface="Times New Roman" panose="02020603050405020304" pitchFamily="18" charset="0"/>
              </a:rPr>
              <a:t>元特征是数据集的特征，通过学习数据集元特征，有利于帮助对于新的数据选择合适的算法。</a:t>
            </a:r>
          </a:p>
        </p:txBody>
      </p:sp>
      <p:pic>
        <p:nvPicPr>
          <p:cNvPr id="11" name="图片 10">
            <a:extLst>
              <a:ext uri="{FF2B5EF4-FFF2-40B4-BE49-F238E27FC236}">
                <a16:creationId xmlns:a16="http://schemas.microsoft.com/office/drawing/2014/main" id="{1B241797-F8B9-4C48-849A-CD7B6BB9F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956" y="1914218"/>
            <a:ext cx="3916430" cy="3623726"/>
          </a:xfrm>
          <a:prstGeom prst="rect">
            <a:avLst/>
          </a:prstGeom>
        </p:spPr>
      </p:pic>
      <p:sp>
        <p:nvSpPr>
          <p:cNvPr id="2" name="文本框 1">
            <a:extLst>
              <a:ext uri="{FF2B5EF4-FFF2-40B4-BE49-F238E27FC236}">
                <a16:creationId xmlns:a16="http://schemas.microsoft.com/office/drawing/2014/main" id="{EBA63650-3237-4A54-96DF-E80E502F5ECA}"/>
              </a:ext>
            </a:extLst>
          </p:cNvPr>
          <p:cNvSpPr txBox="1"/>
          <p:nvPr/>
        </p:nvSpPr>
        <p:spPr>
          <a:xfrm>
            <a:off x="5143209" y="4473033"/>
            <a:ext cx="3295835" cy="1027717"/>
          </a:xfrm>
          <a:prstGeom prst="rect">
            <a:avLst/>
          </a:prstGeom>
          <a:noFill/>
        </p:spPr>
        <p:txBody>
          <a:bodyPr wrap="square" rtlCol="0">
            <a:spAutoFit/>
          </a:bodyPr>
          <a:lstStyle/>
          <a:p>
            <a:pPr algn="l">
              <a:lnSpc>
                <a:spcPct val="150000"/>
              </a:lnSpc>
            </a:pPr>
            <a:r>
              <a:rPr lang="zh-CN" altLang="en-US" sz="1400" dirty="0">
                <a:solidFill>
                  <a:srgbClr val="FF0000"/>
                </a:solidFill>
                <a:latin typeface="Times New Roman" panose="02020603050405020304" pitchFamily="18" charset="0"/>
              </a:rPr>
              <a:t>本文提出跟无监督学习方法有关的</a:t>
            </a:r>
            <a:r>
              <a:rPr lang="en-US" altLang="zh-CN" sz="1400" dirty="0">
                <a:solidFill>
                  <a:srgbClr val="FF0000"/>
                </a:solidFill>
                <a:latin typeface="Times New Roman" panose="02020603050405020304" pitchFamily="18" charset="0"/>
              </a:rPr>
              <a:t>meta-feature</a:t>
            </a:r>
            <a:r>
              <a:rPr lang="zh-CN" altLang="en-US" sz="1400" dirty="0">
                <a:solidFill>
                  <a:srgbClr val="FF0000"/>
                </a:solidFill>
                <a:latin typeface="Times New Roman" panose="02020603050405020304" pitchFamily="18" charset="0"/>
              </a:rPr>
              <a:t>，提取无标签数据分布或者数据分布假设的特征</a:t>
            </a:r>
          </a:p>
        </p:txBody>
      </p:sp>
      <p:sp>
        <p:nvSpPr>
          <p:cNvPr id="10" name="文本框 9">
            <a:extLst>
              <a:ext uri="{FF2B5EF4-FFF2-40B4-BE49-F238E27FC236}">
                <a16:creationId xmlns:a16="http://schemas.microsoft.com/office/drawing/2014/main" id="{28F50B4E-5BF4-4C4C-A838-170EAC658449}"/>
              </a:ext>
            </a:extLst>
          </p:cNvPr>
          <p:cNvSpPr txBox="1"/>
          <p:nvPr/>
        </p:nvSpPr>
        <p:spPr>
          <a:xfrm>
            <a:off x="1527483" y="1377051"/>
            <a:ext cx="1555288" cy="438582"/>
          </a:xfrm>
          <a:prstGeom prst="rect">
            <a:avLst/>
          </a:prstGeom>
          <a:noFill/>
        </p:spPr>
        <p:txBody>
          <a:bodyPr wrap="square" rtlCol="0">
            <a:spAutoFit/>
          </a:bodyPr>
          <a:lstStyle/>
          <a:p>
            <a:pPr>
              <a:lnSpc>
                <a:spcPct val="150000"/>
              </a:lnSpc>
            </a:pPr>
            <a:r>
              <a:rPr lang="en-US" altLang="zh-CN" sz="1500" dirty="0" err="1">
                <a:solidFill>
                  <a:srgbClr val="00B0F0"/>
                </a:solidFill>
                <a:latin typeface="Times New Roman" panose="02020603050405020304" pitchFamily="18" charset="0"/>
              </a:rPr>
              <a:t>autoSSL</a:t>
            </a:r>
            <a:r>
              <a:rPr lang="en-US" altLang="zh-CN" sz="1500" dirty="0">
                <a:solidFill>
                  <a:srgbClr val="00B0F0"/>
                </a:solidFill>
                <a:latin typeface="Times New Roman" panose="02020603050405020304" pitchFamily="18" charset="0"/>
              </a:rPr>
              <a:t>-</a:t>
            </a:r>
            <a:r>
              <a:rPr lang="zh-CN" altLang="en-US" sz="1500" dirty="0">
                <a:solidFill>
                  <a:srgbClr val="00B0F0"/>
                </a:solidFill>
                <a:latin typeface="Times New Roman" panose="02020603050405020304" pitchFamily="18" charset="0"/>
              </a:rPr>
              <a:t>选算法</a:t>
            </a:r>
          </a:p>
        </p:txBody>
      </p:sp>
      <p:sp>
        <p:nvSpPr>
          <p:cNvPr id="12" name="矩形 11">
            <a:extLst>
              <a:ext uri="{FF2B5EF4-FFF2-40B4-BE49-F238E27FC236}">
                <a16:creationId xmlns:a16="http://schemas.microsoft.com/office/drawing/2014/main" id="{0149F756-1B92-46A9-95DF-4F1F6522925C}"/>
              </a:ext>
            </a:extLst>
          </p:cNvPr>
          <p:cNvSpPr/>
          <p:nvPr/>
        </p:nvSpPr>
        <p:spPr>
          <a:xfrm>
            <a:off x="832085" y="4539263"/>
            <a:ext cx="3628945" cy="9614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a:extLst>
              <a:ext uri="{FF2B5EF4-FFF2-40B4-BE49-F238E27FC236}">
                <a16:creationId xmlns:a16="http://schemas.microsoft.com/office/drawing/2014/main" id="{5634A8CD-57ED-40DF-84C7-BEC8C50A16A2}"/>
              </a:ext>
            </a:extLst>
          </p:cNvPr>
          <p:cNvSpPr txBox="1"/>
          <p:nvPr/>
        </p:nvSpPr>
        <p:spPr>
          <a:xfrm>
            <a:off x="752252" y="5547631"/>
            <a:ext cx="3821837" cy="461665"/>
          </a:xfrm>
          <a:prstGeom prst="rect">
            <a:avLst/>
          </a:prstGeom>
          <a:noFill/>
        </p:spPr>
        <p:txBody>
          <a:bodyPr wrap="square" rtlCol="0">
            <a:spAutoFit/>
          </a:bodyPr>
          <a:lstStyle/>
          <a:p>
            <a:r>
              <a:rPr lang="en-US" altLang="zh-CN" sz="1200" dirty="0" err="1"/>
              <a:t>Maulik</a:t>
            </a:r>
            <a:r>
              <a:rPr lang="en-US" altLang="zh-CN" sz="1200" dirty="0"/>
              <a:t> and Bandyopadhyay 2002;Davies and Bouldin 1979</a:t>
            </a:r>
            <a:endParaRPr lang="zh-CN" altLang="en-US" sz="1200" dirty="0">
              <a:latin typeface="Times New Roman" panose="02020603050405020304" pitchFamily="18" charset="0"/>
            </a:endParaRPr>
          </a:p>
        </p:txBody>
      </p:sp>
    </p:spTree>
    <p:extLst>
      <p:ext uri="{BB962C8B-B14F-4D97-AF65-F5344CB8AC3E}">
        <p14:creationId xmlns:p14="http://schemas.microsoft.com/office/powerpoint/2010/main" val="4124929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円/楕円 12">
            <a:extLst>
              <a:ext uri="{FF2B5EF4-FFF2-40B4-BE49-F238E27FC236}">
                <a16:creationId xmlns:a16="http://schemas.microsoft.com/office/drawing/2014/main" id="{72F3C3FC-A90C-4836-9938-3DCE9BA6F9E5}"/>
              </a:ext>
            </a:extLst>
          </p:cNvPr>
          <p:cNvSpPr/>
          <p:nvPr/>
        </p:nvSpPr>
        <p:spPr>
          <a:xfrm>
            <a:off x="1036008" y="1462948"/>
            <a:ext cx="281858" cy="281858"/>
          </a:xfrm>
          <a:prstGeom prst="ellipse">
            <a:avLst/>
          </a:prstGeom>
          <a:solidFill>
            <a:srgbClr val="FD497C"/>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4" name="円/楕円 13">
            <a:extLst>
              <a:ext uri="{FF2B5EF4-FFF2-40B4-BE49-F238E27FC236}">
                <a16:creationId xmlns:a16="http://schemas.microsoft.com/office/drawing/2014/main" id="{B6AEF266-C82A-408C-84CD-381B94C80C7E}"/>
              </a:ext>
            </a:extLst>
          </p:cNvPr>
          <p:cNvSpPr/>
          <p:nvPr/>
        </p:nvSpPr>
        <p:spPr>
          <a:xfrm>
            <a:off x="35543" y="857251"/>
            <a:ext cx="669413" cy="500000"/>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solidFill>
            <a:srgbClr val="00ACE2"/>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5" name="円/楕円 17">
            <a:extLst>
              <a:ext uri="{FF2B5EF4-FFF2-40B4-BE49-F238E27FC236}">
                <a16:creationId xmlns:a16="http://schemas.microsoft.com/office/drawing/2014/main" id="{1ED9D3E7-7A71-41C7-B7B3-8BE084BD41DC}"/>
              </a:ext>
            </a:extLst>
          </p:cNvPr>
          <p:cNvSpPr/>
          <p:nvPr/>
        </p:nvSpPr>
        <p:spPr>
          <a:xfrm>
            <a:off x="511178" y="1357250"/>
            <a:ext cx="387555" cy="387555"/>
          </a:xfrm>
          <a:prstGeom prst="ellipse">
            <a:avLst/>
          </a:prstGeom>
          <a:solidFill>
            <a:srgbClr val="87C32F"/>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6" name="円/楕円 18">
            <a:extLst>
              <a:ext uri="{FF2B5EF4-FFF2-40B4-BE49-F238E27FC236}">
                <a16:creationId xmlns:a16="http://schemas.microsoft.com/office/drawing/2014/main" id="{5AD5BFEC-77CB-404D-A309-A122FD521D19}"/>
              </a:ext>
            </a:extLst>
          </p:cNvPr>
          <p:cNvSpPr/>
          <p:nvPr/>
        </p:nvSpPr>
        <p:spPr>
          <a:xfrm>
            <a:off x="832085" y="878962"/>
            <a:ext cx="485781" cy="485781"/>
          </a:xfrm>
          <a:prstGeom prst="ellipse">
            <a:avLst/>
          </a:prstGeom>
          <a:solidFill>
            <a:srgbClr val="FFA513"/>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7" name="タイトル 1">
            <a:extLst>
              <a:ext uri="{FF2B5EF4-FFF2-40B4-BE49-F238E27FC236}">
                <a16:creationId xmlns:a16="http://schemas.microsoft.com/office/drawing/2014/main" id="{429B5077-2AA7-4BE9-B3DF-3676CFC440FD}"/>
              </a:ext>
            </a:extLst>
          </p:cNvPr>
          <p:cNvSpPr txBox="1">
            <a:spLocks/>
          </p:cNvSpPr>
          <p:nvPr/>
        </p:nvSpPr>
        <p:spPr>
          <a:xfrm>
            <a:off x="1411585" y="856381"/>
            <a:ext cx="6083506" cy="557837"/>
          </a:xfrm>
          <a:prstGeom prst="rect">
            <a:avLst/>
          </a:prstGeom>
        </p:spPr>
        <p:txBody>
          <a:bodyPr vert="horz" lIns="122456" tIns="61229" rIns="122456" bIns="61229" rtlCol="0" anchor="ctr">
            <a:normAutofit/>
          </a:bodyPr>
          <a:lst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a:lstStyle>
          <a:p>
            <a:pPr defTabSz="1224565">
              <a:defRPr/>
            </a:pPr>
            <a:r>
              <a:rPr lang="zh-CN" altLang="en-US" sz="2250" b="1" dirty="0">
                <a:solidFill>
                  <a:srgbClr val="1C1C1C">
                    <a:lumMod val="75000"/>
                    <a:lumOff val="25000"/>
                  </a:srgbClr>
                </a:solidFill>
                <a:latin typeface="黑体" panose="02010609060101010101" pitchFamily="49" charset="-122"/>
                <a:ea typeface="黑体" panose="02010609060101010101" pitchFamily="49" charset="-122"/>
              </a:rPr>
              <a:t>带有加强元特征的元学习</a:t>
            </a:r>
            <a:endParaRPr lang="ja-JP" altLang="en-US" sz="2250" b="1" dirty="0">
              <a:solidFill>
                <a:srgbClr val="1C1C1C">
                  <a:lumMod val="75000"/>
                  <a:lumOff val="25000"/>
                </a:srgbClr>
              </a:solidFill>
              <a:latin typeface="黑体" panose="02010609060101010101" pitchFamily="49" charset="-122"/>
              <a:ea typeface="黑体" panose="02010609060101010101" pitchFamily="49" charset="-122"/>
            </a:endParaRPr>
          </a:p>
        </p:txBody>
      </p:sp>
      <p:sp>
        <p:nvSpPr>
          <p:cNvPr id="8" name="正方形/長方形 7">
            <a:extLst>
              <a:ext uri="{FF2B5EF4-FFF2-40B4-BE49-F238E27FC236}">
                <a16:creationId xmlns:a16="http://schemas.microsoft.com/office/drawing/2014/main" id="{EDF0F7CA-A944-49C3-B86D-338FE63033F7}"/>
              </a:ext>
            </a:extLst>
          </p:cNvPr>
          <p:cNvSpPr/>
          <p:nvPr/>
        </p:nvSpPr>
        <p:spPr>
          <a:xfrm>
            <a:off x="1527483" y="1379929"/>
            <a:ext cx="1471252" cy="34289"/>
          </a:xfrm>
          <a:prstGeom prst="rect">
            <a:avLst/>
          </a:prstGeom>
          <a:solidFill>
            <a:srgbClr val="00ACE2"/>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10" name="文本框 9">
            <a:extLst>
              <a:ext uri="{FF2B5EF4-FFF2-40B4-BE49-F238E27FC236}">
                <a16:creationId xmlns:a16="http://schemas.microsoft.com/office/drawing/2014/main" id="{28F50B4E-5BF4-4C4C-A838-170EAC658449}"/>
              </a:ext>
            </a:extLst>
          </p:cNvPr>
          <p:cNvSpPr txBox="1"/>
          <p:nvPr/>
        </p:nvSpPr>
        <p:spPr>
          <a:xfrm>
            <a:off x="1527483" y="1377051"/>
            <a:ext cx="1555288" cy="438582"/>
          </a:xfrm>
          <a:prstGeom prst="rect">
            <a:avLst/>
          </a:prstGeom>
          <a:noFill/>
        </p:spPr>
        <p:txBody>
          <a:bodyPr wrap="square" rtlCol="0">
            <a:spAutoFit/>
          </a:bodyPr>
          <a:lstStyle/>
          <a:p>
            <a:pPr>
              <a:lnSpc>
                <a:spcPct val="150000"/>
              </a:lnSpc>
            </a:pPr>
            <a:r>
              <a:rPr lang="en-US" altLang="zh-CN" sz="1500" dirty="0" err="1">
                <a:solidFill>
                  <a:srgbClr val="00B0F0"/>
                </a:solidFill>
                <a:latin typeface="Times New Roman" panose="02020603050405020304" pitchFamily="18" charset="0"/>
              </a:rPr>
              <a:t>autoSSL</a:t>
            </a:r>
            <a:r>
              <a:rPr lang="en-US" altLang="zh-CN" sz="1500" dirty="0">
                <a:solidFill>
                  <a:srgbClr val="00B0F0"/>
                </a:solidFill>
                <a:latin typeface="Times New Roman" panose="02020603050405020304" pitchFamily="18" charset="0"/>
              </a:rPr>
              <a:t>-</a:t>
            </a:r>
            <a:r>
              <a:rPr lang="zh-CN" altLang="en-US" sz="1500" dirty="0">
                <a:solidFill>
                  <a:srgbClr val="00B0F0"/>
                </a:solidFill>
                <a:latin typeface="Times New Roman" panose="02020603050405020304" pitchFamily="18" charset="0"/>
              </a:rPr>
              <a:t>选算法</a:t>
            </a:r>
          </a:p>
        </p:txBody>
      </p:sp>
      <p:sp>
        <p:nvSpPr>
          <p:cNvPr id="14" name="文本框 13">
            <a:extLst>
              <a:ext uri="{FF2B5EF4-FFF2-40B4-BE49-F238E27FC236}">
                <a16:creationId xmlns:a16="http://schemas.microsoft.com/office/drawing/2014/main" id="{52CE1849-1392-4D08-A666-6687D978E185}"/>
              </a:ext>
            </a:extLst>
          </p:cNvPr>
          <p:cNvSpPr txBox="1"/>
          <p:nvPr/>
        </p:nvSpPr>
        <p:spPr>
          <a:xfrm>
            <a:off x="1411585" y="3645943"/>
            <a:ext cx="6541828" cy="2643544"/>
          </a:xfrm>
          <a:prstGeom prst="rect">
            <a:avLst/>
          </a:prstGeom>
          <a:noFill/>
        </p:spPr>
        <p:txBody>
          <a:bodyPr wrap="square" rtlCol="0">
            <a:spAutoFit/>
          </a:bodyPr>
          <a:lstStyle/>
          <a:p>
            <a:pPr>
              <a:lnSpc>
                <a:spcPct val="150000"/>
              </a:lnSpc>
            </a:pPr>
            <a:r>
              <a:rPr lang="en-US" altLang="zh-CN" sz="1400" dirty="0"/>
              <a:t>Meta-learning for finding good instantiations of </a:t>
            </a:r>
            <a:r>
              <a:rPr lang="en-US" altLang="zh-CN" sz="1400" dirty="0"/>
              <a:t>SSL</a:t>
            </a:r>
            <a:r>
              <a:rPr lang="zh-CN" altLang="en-US" sz="1400" dirty="0"/>
              <a:t> </a:t>
            </a:r>
            <a:r>
              <a:rPr lang="en-US" altLang="zh-CN" sz="1400" dirty="0"/>
              <a:t>algorithms</a:t>
            </a:r>
            <a:endParaRPr lang="en-US" altLang="zh-CN" sz="1400" dirty="0">
              <a:latin typeface="Times New Roman" panose="02020603050405020304" pitchFamily="18" charset="0"/>
            </a:endParaRPr>
          </a:p>
          <a:p>
            <a:pPr>
              <a:lnSpc>
                <a:spcPct val="150000"/>
              </a:lnSpc>
            </a:pPr>
            <a:r>
              <a:rPr lang="en-US" altLang="zh-CN" sz="1400" dirty="0">
                <a:latin typeface="Times New Roman" panose="02020603050405020304" pitchFamily="18" charset="0"/>
              </a:rPr>
              <a:t>1</a:t>
            </a:r>
            <a:r>
              <a:rPr lang="zh-CN" altLang="en-US" sz="1400" dirty="0">
                <a:latin typeface="Times New Roman" panose="02020603050405020304" pitchFamily="18" charset="0"/>
              </a:rPr>
              <a:t>、在给新的数据集</a:t>
            </a:r>
            <a:r>
              <a:rPr lang="en-US" altLang="zh-CN" sz="1400" dirty="0">
                <a:latin typeface="Times New Roman" panose="02020603050405020304" pitchFamily="18" charset="0"/>
              </a:rPr>
              <a:t>D</a:t>
            </a:r>
            <a:r>
              <a:rPr lang="zh-CN" altLang="en-US" sz="1400" dirty="0">
                <a:latin typeface="Times New Roman" panose="02020603050405020304" pitchFamily="18" charset="0"/>
              </a:rPr>
              <a:t>之</a:t>
            </a:r>
            <a:r>
              <a:rPr lang="en-US" altLang="zh-CN" sz="1400" dirty="0">
                <a:latin typeface="Times New Roman" panose="02020603050405020304" pitchFamily="18" charset="0"/>
              </a:rPr>
              <a:t>,</a:t>
            </a:r>
            <a:r>
              <a:rPr lang="zh-CN" altLang="en-US" sz="1400" dirty="0">
                <a:latin typeface="Times New Roman" panose="02020603050405020304" pitchFamily="18" charset="0"/>
              </a:rPr>
              <a:t>有一个线</a:t>
            </a:r>
            <a:r>
              <a:rPr lang="zh-CN" altLang="en-US" sz="1400" dirty="0">
                <a:latin typeface="Times New Roman" panose="02020603050405020304" pitchFamily="18" charset="0"/>
              </a:rPr>
              <a:t>下学习阶段</a:t>
            </a:r>
            <a:r>
              <a:rPr lang="zh-CN" altLang="en-US" sz="1400" dirty="0">
                <a:latin typeface="Times New Roman" panose="02020603050405020304" pitchFamily="18" charset="0"/>
              </a:rPr>
              <a:t>，给定一个数据库</a:t>
            </a:r>
            <a:r>
              <a:rPr lang="en-US" altLang="zh-CN" sz="1400" dirty="0">
                <a:latin typeface="Times New Roman" panose="02020603050405020304" pitchFamily="18" charset="0"/>
              </a:rPr>
              <a:t>,</a:t>
            </a:r>
            <a:r>
              <a:rPr lang="zh-CN" altLang="en-US" sz="1400" dirty="0">
                <a:latin typeface="Times New Roman" panose="02020603050405020304" pitchFamily="18" charset="0"/>
              </a:rPr>
              <a:t>对于里面的</a:t>
            </a:r>
            <a:r>
              <a:rPr lang="zh-CN" altLang="en-US" sz="1400" dirty="0">
                <a:latin typeface="Times New Roman" panose="02020603050405020304" pitchFamily="18" charset="0"/>
              </a:rPr>
              <a:t>每个数据</a:t>
            </a:r>
            <a:r>
              <a:rPr lang="zh-CN" altLang="en-US" sz="1400" dirty="0">
                <a:latin typeface="Times New Roman" panose="02020603050405020304" pitchFamily="18" charset="0"/>
              </a:rPr>
              <a:t>集，得到每个</a:t>
            </a:r>
            <a:r>
              <a:rPr lang="zh-CN" altLang="en-US" sz="1400" dirty="0">
                <a:latin typeface="Times New Roman" panose="02020603050405020304" pitchFamily="18" charset="0"/>
              </a:rPr>
              <a:t>数据集的元</a:t>
            </a:r>
            <a:r>
              <a:rPr lang="zh-CN" altLang="en-US" sz="1400" dirty="0">
                <a:latin typeface="Times New Roman" panose="02020603050405020304" pitchFamily="18" charset="0"/>
              </a:rPr>
              <a:t>特征。用各种半监督学习算法对</a:t>
            </a:r>
            <a:r>
              <a:rPr lang="zh-CN" altLang="en-US" sz="1400" dirty="0">
                <a:latin typeface="Times New Roman" panose="02020603050405020304" pitchFamily="18" charset="0"/>
              </a:rPr>
              <a:t>每个数据集</a:t>
            </a:r>
            <a:r>
              <a:rPr lang="zh-CN" altLang="en-US" sz="1400" dirty="0">
                <a:latin typeface="Times New Roman" panose="02020603050405020304" pitchFamily="18" charset="0"/>
              </a:rPr>
              <a:t>进行训练和超参数调优，最终存储每个数据集的元特征及它表现最好的半监督学习算法实例。</a:t>
            </a:r>
            <a:endParaRPr lang="en-US" altLang="zh-CN" sz="1400" dirty="0">
              <a:latin typeface="Times New Roman" panose="02020603050405020304" pitchFamily="18" charset="0"/>
            </a:endParaRPr>
          </a:p>
          <a:p>
            <a:pPr>
              <a:lnSpc>
                <a:spcPct val="150000"/>
              </a:lnSpc>
            </a:pPr>
            <a:r>
              <a:rPr lang="en-US" altLang="zh-CN" sz="1400" dirty="0">
                <a:latin typeface="Times New Roman" panose="02020603050405020304" pitchFamily="18" charset="0"/>
              </a:rPr>
              <a:t>2</a:t>
            </a:r>
            <a:r>
              <a:rPr lang="zh-CN" altLang="en-US" sz="1400" dirty="0">
                <a:latin typeface="Times New Roman" panose="02020603050405020304" pitchFamily="18" charset="0"/>
              </a:rPr>
              <a:t>、对于一个新的数据集</a:t>
            </a:r>
            <a:r>
              <a:rPr lang="en-US" altLang="zh-CN" sz="1400" dirty="0">
                <a:latin typeface="Times New Roman" panose="02020603050405020304" pitchFamily="18" charset="0"/>
              </a:rPr>
              <a:t>D</a:t>
            </a:r>
            <a:r>
              <a:rPr lang="zh-CN" altLang="en-US" sz="1400" dirty="0">
                <a:latin typeface="Times New Roman" panose="02020603050405020304" pitchFamily="18" charset="0"/>
              </a:rPr>
              <a:t>，首先</a:t>
            </a:r>
            <a:r>
              <a:rPr lang="zh-CN" altLang="en-US" sz="1400" dirty="0">
                <a:latin typeface="Times New Roman" panose="02020603050405020304" pitchFamily="18" charset="0"/>
              </a:rPr>
              <a:t>计算元特征，通过</a:t>
            </a:r>
            <a:r>
              <a:rPr lang="zh-CN" altLang="en-US" sz="1400" dirty="0">
                <a:latin typeface="Times New Roman" panose="02020603050405020304" pitchFamily="18" charset="0"/>
              </a:rPr>
              <a:t>分别计算其与现有数据库中数据集</a:t>
            </a:r>
            <a:r>
              <a:rPr lang="zh-CN" altLang="en-US" sz="1400" dirty="0">
                <a:latin typeface="Times New Roman" panose="02020603050405020304" pitchFamily="18" charset="0"/>
              </a:rPr>
              <a:t>的元特征的</a:t>
            </a:r>
            <a:r>
              <a:rPr lang="en-US" altLang="zh-CN" sz="1400" dirty="0">
                <a:latin typeface="Times New Roman" panose="02020603050405020304" pitchFamily="18" charset="0"/>
              </a:rPr>
              <a:t>L1</a:t>
            </a:r>
            <a:r>
              <a:rPr lang="zh-CN" altLang="en-US" sz="1400" dirty="0">
                <a:latin typeface="Times New Roman" panose="02020603050405020304" pitchFamily="18" charset="0"/>
              </a:rPr>
              <a:t>距离，选择距离最小的前</a:t>
            </a:r>
            <a:r>
              <a:rPr lang="en-US" altLang="zh-CN" sz="1400" dirty="0">
                <a:latin typeface="Times New Roman" panose="02020603050405020304" pitchFamily="18" charset="0"/>
              </a:rPr>
              <a:t>k</a:t>
            </a:r>
            <a:r>
              <a:rPr lang="zh-CN" altLang="en-US" sz="1400" dirty="0">
                <a:latin typeface="Times New Roman" panose="02020603050405020304" pitchFamily="18" charset="0"/>
              </a:rPr>
              <a:t>个数据集对应</a:t>
            </a:r>
            <a:r>
              <a:rPr lang="zh-CN" altLang="en-US" sz="1400" dirty="0">
                <a:latin typeface="Times New Roman" panose="02020603050405020304" pitchFamily="18" charset="0"/>
              </a:rPr>
              <a:t>的半监督算法实例</a:t>
            </a:r>
            <a:r>
              <a:rPr lang="zh-CN" altLang="en-US" sz="1400" dirty="0">
                <a:solidFill>
                  <a:srgbClr val="FF0000"/>
                </a:solidFill>
                <a:latin typeface="Times New Roman" panose="02020603050405020304" pitchFamily="18" charset="0"/>
              </a:rPr>
              <a:t>（定算法）</a:t>
            </a:r>
            <a:r>
              <a:rPr lang="zh-CN" altLang="en-US" sz="1400" dirty="0">
                <a:latin typeface="Times New Roman" panose="02020603050405020304" pitchFamily="18" charset="0"/>
              </a:rPr>
              <a:t>。</a:t>
            </a:r>
            <a:endParaRPr lang="zh-CN" altLang="en-US" sz="1400" dirty="0">
              <a:latin typeface="Times New Roman" panose="02020603050405020304" pitchFamily="18" charset="0"/>
            </a:endParaRPr>
          </a:p>
        </p:txBody>
      </p:sp>
      <p:sp>
        <p:nvSpPr>
          <p:cNvPr id="12" name="文本框 11">
            <a:extLst>
              <a:ext uri="{FF2B5EF4-FFF2-40B4-BE49-F238E27FC236}">
                <a16:creationId xmlns:a16="http://schemas.microsoft.com/office/drawing/2014/main" id="{83B4F2CC-7B9B-49FE-9799-6D03EACA04F5}"/>
              </a:ext>
            </a:extLst>
          </p:cNvPr>
          <p:cNvSpPr txBox="1"/>
          <p:nvPr/>
        </p:nvSpPr>
        <p:spPr>
          <a:xfrm>
            <a:off x="1519888" y="1739500"/>
            <a:ext cx="4966942" cy="369332"/>
          </a:xfrm>
          <a:prstGeom prst="rect">
            <a:avLst/>
          </a:prstGeom>
          <a:noFill/>
        </p:spPr>
        <p:txBody>
          <a:bodyPr wrap="square" rtlCol="0">
            <a:spAutoFit/>
          </a:bodyPr>
          <a:lstStyle/>
          <a:p>
            <a:pPr>
              <a:lnSpc>
                <a:spcPct val="150000"/>
              </a:lnSpc>
            </a:pPr>
            <a:r>
              <a:rPr lang="zh-CN" altLang="en-US" sz="1200" dirty="0">
                <a:latin typeface="Times New Roman" panose="02020603050405020304" pitchFamily="18" charset="0"/>
              </a:rPr>
              <a:t>参考文献：</a:t>
            </a:r>
            <a:r>
              <a:rPr lang="en-US" altLang="zh-CN" sz="1200" dirty="0">
                <a:latin typeface="Times New Roman" panose="02020603050405020304" pitchFamily="18" charset="0"/>
              </a:rPr>
              <a:t>efficient-and-robust-automated-machine-learning</a:t>
            </a:r>
            <a:endParaRPr lang="zh-CN" altLang="en-US" sz="1200" dirty="0">
              <a:latin typeface="Times New Roman" panose="02020603050405020304" pitchFamily="18" charset="0"/>
            </a:endParaRPr>
          </a:p>
        </p:txBody>
      </p:sp>
      <p:grpSp>
        <p:nvGrpSpPr>
          <p:cNvPr id="13" name="组合 12"/>
          <p:cNvGrpSpPr/>
          <p:nvPr/>
        </p:nvGrpSpPr>
        <p:grpSpPr>
          <a:xfrm>
            <a:off x="1818428" y="2163035"/>
            <a:ext cx="4904490" cy="1370565"/>
            <a:chOff x="1569248" y="3486820"/>
            <a:chExt cx="6539320" cy="2235108"/>
          </a:xfrm>
        </p:grpSpPr>
        <p:sp>
          <p:nvSpPr>
            <p:cNvPr id="15" name="圆角矩形 14"/>
            <p:cNvSpPr/>
            <p:nvPr/>
          </p:nvSpPr>
          <p:spPr>
            <a:xfrm>
              <a:off x="2026518" y="3486820"/>
              <a:ext cx="5981410" cy="2235108"/>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圆角矩形 15"/>
            <p:cNvSpPr/>
            <p:nvPr/>
          </p:nvSpPr>
          <p:spPr>
            <a:xfrm>
              <a:off x="2161321" y="4675909"/>
              <a:ext cx="1712313" cy="49876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Meta-learning</a:t>
              </a:r>
              <a:endParaRPr lang="zh-CN" altLang="en-US" sz="1400" dirty="0"/>
            </a:p>
          </p:txBody>
        </p:sp>
        <p:cxnSp>
          <p:nvCxnSpPr>
            <p:cNvPr id="17" name="直接箭头连接符 16"/>
            <p:cNvCxnSpPr>
              <a:endCxn id="16" idx="1"/>
            </p:cNvCxnSpPr>
            <p:nvPr/>
          </p:nvCxnSpPr>
          <p:spPr>
            <a:xfrm flipV="1">
              <a:off x="1569248" y="4925291"/>
              <a:ext cx="59207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3873634" y="4925291"/>
              <a:ext cx="4572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4367103" y="4582391"/>
              <a:ext cx="3079771" cy="685800"/>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bg1"/>
                  </a:solidFill>
                </a:rPr>
                <a:t>S</a:t>
              </a:r>
              <a:r>
                <a:rPr lang="en-US" altLang="zh-CN" sz="1350" baseline="30000" dirty="0">
                  <a:solidFill>
                    <a:schemeClr val="bg1"/>
                  </a:solidFill>
                </a:rPr>
                <a:t>1 </a:t>
              </a:r>
              <a:r>
                <a:rPr lang="en-US" altLang="zh-CN" sz="1350" dirty="0">
                  <a:solidFill>
                    <a:schemeClr val="bg1"/>
                  </a:solidFill>
                </a:rPr>
                <a:t>(      </a:t>
              </a:r>
              <a:r>
                <a:rPr lang="en-US" altLang="zh-CN" sz="1350" baseline="30000" dirty="0">
                  <a:solidFill>
                    <a:schemeClr val="bg1"/>
                  </a:solidFill>
                </a:rPr>
                <a:t>1</a:t>
              </a:r>
              <a:r>
                <a:rPr lang="en-US" altLang="zh-CN" sz="1350" dirty="0">
                  <a:solidFill>
                    <a:schemeClr val="bg1"/>
                  </a:solidFill>
                </a:rPr>
                <a:t>),…,S</a:t>
              </a:r>
              <a:r>
                <a:rPr lang="en-US" altLang="zh-CN" sz="1350" baseline="30000" dirty="0">
                  <a:solidFill>
                    <a:schemeClr val="bg1"/>
                  </a:solidFill>
                </a:rPr>
                <a:t>N</a:t>
              </a:r>
              <a:r>
                <a:rPr lang="en-US" altLang="zh-CN" sz="1350" dirty="0">
                  <a:solidFill>
                    <a:schemeClr val="bg1"/>
                  </a:solidFill>
                </a:rPr>
                <a:t>( </a:t>
              </a:r>
              <a:r>
                <a:rPr lang="en-US" altLang="zh-CN" sz="1350" dirty="0">
                  <a:solidFill>
                    <a:schemeClr val="bg1"/>
                  </a:solidFill>
                </a:rPr>
                <a:t>     </a:t>
              </a:r>
              <a:r>
                <a:rPr lang="en-US" altLang="zh-CN" sz="1350" baseline="30000" dirty="0">
                  <a:solidFill>
                    <a:schemeClr val="bg1"/>
                  </a:solidFill>
                </a:rPr>
                <a:t>N</a:t>
              </a:r>
              <a:r>
                <a:rPr lang="en-US" altLang="zh-CN" sz="1350" dirty="0">
                  <a:solidFill>
                    <a:schemeClr val="bg1"/>
                  </a:solidFill>
                </a:rPr>
                <a:t>)</a:t>
              </a:r>
              <a:endParaRPr lang="zh-CN" altLang="en-US" sz="1350" baseline="30000" dirty="0">
                <a:solidFill>
                  <a:schemeClr val="bg1"/>
                </a:solidFill>
              </a:endParaRPr>
            </a:p>
          </p:txBody>
        </p:sp>
        <p:pic>
          <p:nvPicPr>
            <p:cNvPr id="20" name="图片 19">
              <a:extLst>
                <a:ext uri="{FF2B5EF4-FFF2-40B4-BE49-F238E27FC236}">
                  <a16:creationId xmlns:a16="http://schemas.microsoft.com/office/drawing/2014/main" id="{C1B4DC7A-600D-4B66-9B97-42FF8FDEBC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1727" y="4805796"/>
              <a:ext cx="276225" cy="266700"/>
            </a:xfrm>
            <a:prstGeom prst="rect">
              <a:avLst/>
            </a:prstGeom>
          </p:spPr>
        </p:pic>
        <p:pic>
          <p:nvPicPr>
            <p:cNvPr id="21" name="图片 20">
              <a:extLst>
                <a:ext uri="{FF2B5EF4-FFF2-40B4-BE49-F238E27FC236}">
                  <a16:creationId xmlns:a16="http://schemas.microsoft.com/office/drawing/2014/main" id="{C1B4DC7A-600D-4B66-9B97-42FF8FDEBC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7008" y="4805796"/>
              <a:ext cx="276225" cy="266700"/>
            </a:xfrm>
            <a:prstGeom prst="rect">
              <a:avLst/>
            </a:prstGeom>
          </p:spPr>
        </p:pic>
        <p:sp>
          <p:nvSpPr>
            <p:cNvPr id="22" name="圆角矩形 21"/>
            <p:cNvSpPr/>
            <p:nvPr/>
          </p:nvSpPr>
          <p:spPr>
            <a:xfrm>
              <a:off x="4540341" y="3616708"/>
              <a:ext cx="3253441" cy="698982"/>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rPr>
                <a:t>Large Margin </a:t>
              </a:r>
              <a:r>
                <a:rPr lang="en-US" altLang="zh-CN" sz="1400" dirty="0" err="1">
                  <a:solidFill>
                    <a:schemeClr val="bg1"/>
                  </a:solidFill>
                </a:rPr>
                <a:t>Hyperparameter</a:t>
              </a:r>
              <a:r>
                <a:rPr lang="en-US" altLang="zh-CN" sz="1400" dirty="0">
                  <a:solidFill>
                    <a:schemeClr val="bg1"/>
                  </a:solidFill>
                </a:rPr>
                <a:t> Selection</a:t>
              </a:r>
              <a:endParaRPr lang="zh-CN" altLang="en-US" sz="1400" dirty="0">
                <a:solidFill>
                  <a:schemeClr val="bg1"/>
                </a:solidFill>
                <a:latin typeface="Times New Roman" panose="02020603050405020304" pitchFamily="18" charset="0"/>
              </a:endParaRPr>
            </a:p>
          </p:txBody>
        </p:sp>
        <p:cxnSp>
          <p:nvCxnSpPr>
            <p:cNvPr id="23" name="直接箭头连接符 22"/>
            <p:cNvCxnSpPr/>
            <p:nvPr/>
          </p:nvCxnSpPr>
          <p:spPr>
            <a:xfrm>
              <a:off x="5906988" y="4316892"/>
              <a:ext cx="1" cy="2377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7446874" y="4916633"/>
              <a:ext cx="661694" cy="86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 name="文本框 8"/>
          <p:cNvSpPr txBox="1"/>
          <p:nvPr/>
        </p:nvSpPr>
        <p:spPr>
          <a:xfrm>
            <a:off x="5766955" y="3215911"/>
            <a:ext cx="707828" cy="646331"/>
          </a:xfrm>
          <a:prstGeom prst="rect">
            <a:avLst/>
          </a:prstGeom>
          <a:noFill/>
        </p:spPr>
        <p:txBody>
          <a:bodyPr wrap="square" rtlCol="0">
            <a:spAutoFit/>
          </a:bodyPr>
          <a:lstStyle/>
          <a:p>
            <a:pPr algn="l">
              <a:lnSpc>
                <a:spcPct val="150000"/>
              </a:lnSpc>
            </a:pPr>
            <a:r>
              <a:rPr lang="en-US" altLang="zh-CN" sz="1200" dirty="0" err="1">
                <a:latin typeface="Times New Roman" panose="02020603050405020304" pitchFamily="18" charset="0"/>
              </a:rPr>
              <a:t>autoSSL</a:t>
            </a:r>
            <a:endParaRPr lang="zh-CN" altLang="en-US" sz="1200" dirty="0">
              <a:latin typeface="Times New Roman" panose="02020603050405020304" pitchFamily="18" charset="0"/>
            </a:endParaRPr>
          </a:p>
        </p:txBody>
      </p:sp>
      <p:sp>
        <p:nvSpPr>
          <p:cNvPr id="25" name="文本框 24"/>
          <p:cNvSpPr txBox="1"/>
          <p:nvPr/>
        </p:nvSpPr>
        <p:spPr>
          <a:xfrm>
            <a:off x="1213771" y="2848317"/>
            <a:ext cx="668745" cy="369332"/>
          </a:xfrm>
          <a:prstGeom prst="rect">
            <a:avLst/>
          </a:prstGeom>
          <a:noFill/>
        </p:spPr>
        <p:txBody>
          <a:bodyPr wrap="square" rtlCol="0">
            <a:spAutoFit/>
          </a:bodyPr>
          <a:lstStyle/>
          <a:p>
            <a:pPr algn="l">
              <a:lnSpc>
                <a:spcPct val="150000"/>
              </a:lnSpc>
            </a:pPr>
            <a:r>
              <a:rPr lang="zh-CN" altLang="en-US" sz="1200" dirty="0">
                <a:latin typeface="Times New Roman" panose="02020603050405020304" pitchFamily="18" charset="0"/>
              </a:rPr>
              <a:t>训练集</a:t>
            </a:r>
          </a:p>
        </p:txBody>
      </p:sp>
      <p:sp>
        <p:nvSpPr>
          <p:cNvPr id="26" name="文本框 25"/>
          <p:cNvSpPr txBox="1"/>
          <p:nvPr/>
        </p:nvSpPr>
        <p:spPr>
          <a:xfrm>
            <a:off x="7160718" y="2834838"/>
            <a:ext cx="668745" cy="369332"/>
          </a:xfrm>
          <a:prstGeom prst="rect">
            <a:avLst/>
          </a:prstGeom>
          <a:noFill/>
        </p:spPr>
        <p:txBody>
          <a:bodyPr wrap="square" rtlCol="0">
            <a:spAutoFit/>
          </a:bodyPr>
          <a:lstStyle/>
          <a:p>
            <a:pPr algn="l">
              <a:lnSpc>
                <a:spcPct val="150000"/>
              </a:lnSpc>
            </a:pPr>
            <a:r>
              <a:rPr lang="zh-CN" altLang="en-US" sz="1200" dirty="0">
                <a:latin typeface="Times New Roman" panose="02020603050405020304" pitchFamily="18" charset="0"/>
              </a:rPr>
              <a:t>测试集</a:t>
            </a:r>
          </a:p>
        </p:txBody>
      </p:sp>
    </p:spTree>
    <p:extLst>
      <p:ext uri="{BB962C8B-B14F-4D97-AF65-F5344CB8AC3E}">
        <p14:creationId xmlns:p14="http://schemas.microsoft.com/office/powerpoint/2010/main" val="29011951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円/楕円 12">
            <a:extLst>
              <a:ext uri="{FF2B5EF4-FFF2-40B4-BE49-F238E27FC236}">
                <a16:creationId xmlns:a16="http://schemas.microsoft.com/office/drawing/2014/main" id="{72F3C3FC-A90C-4836-9938-3DCE9BA6F9E5}"/>
              </a:ext>
            </a:extLst>
          </p:cNvPr>
          <p:cNvSpPr/>
          <p:nvPr/>
        </p:nvSpPr>
        <p:spPr>
          <a:xfrm>
            <a:off x="1036008" y="1462948"/>
            <a:ext cx="281858" cy="281858"/>
          </a:xfrm>
          <a:prstGeom prst="ellipse">
            <a:avLst/>
          </a:prstGeom>
          <a:solidFill>
            <a:srgbClr val="FD497C"/>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4" name="円/楕円 13">
            <a:extLst>
              <a:ext uri="{FF2B5EF4-FFF2-40B4-BE49-F238E27FC236}">
                <a16:creationId xmlns:a16="http://schemas.microsoft.com/office/drawing/2014/main" id="{B6AEF266-C82A-408C-84CD-381B94C80C7E}"/>
              </a:ext>
            </a:extLst>
          </p:cNvPr>
          <p:cNvSpPr/>
          <p:nvPr/>
        </p:nvSpPr>
        <p:spPr>
          <a:xfrm>
            <a:off x="35543" y="857251"/>
            <a:ext cx="669413" cy="500000"/>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solidFill>
            <a:srgbClr val="00ACE2"/>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5" name="円/楕円 17">
            <a:extLst>
              <a:ext uri="{FF2B5EF4-FFF2-40B4-BE49-F238E27FC236}">
                <a16:creationId xmlns:a16="http://schemas.microsoft.com/office/drawing/2014/main" id="{1ED9D3E7-7A71-41C7-B7B3-8BE084BD41DC}"/>
              </a:ext>
            </a:extLst>
          </p:cNvPr>
          <p:cNvSpPr/>
          <p:nvPr/>
        </p:nvSpPr>
        <p:spPr>
          <a:xfrm>
            <a:off x="511178" y="1357250"/>
            <a:ext cx="387555" cy="387555"/>
          </a:xfrm>
          <a:prstGeom prst="ellipse">
            <a:avLst/>
          </a:prstGeom>
          <a:solidFill>
            <a:srgbClr val="87C32F"/>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6" name="円/楕円 18">
            <a:extLst>
              <a:ext uri="{FF2B5EF4-FFF2-40B4-BE49-F238E27FC236}">
                <a16:creationId xmlns:a16="http://schemas.microsoft.com/office/drawing/2014/main" id="{5AD5BFEC-77CB-404D-A309-A122FD521D19}"/>
              </a:ext>
            </a:extLst>
          </p:cNvPr>
          <p:cNvSpPr/>
          <p:nvPr/>
        </p:nvSpPr>
        <p:spPr>
          <a:xfrm>
            <a:off x="832085" y="878962"/>
            <a:ext cx="485781" cy="485781"/>
          </a:xfrm>
          <a:prstGeom prst="ellipse">
            <a:avLst/>
          </a:prstGeom>
          <a:solidFill>
            <a:srgbClr val="FFA513"/>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7" name="タイトル 1">
            <a:extLst>
              <a:ext uri="{FF2B5EF4-FFF2-40B4-BE49-F238E27FC236}">
                <a16:creationId xmlns:a16="http://schemas.microsoft.com/office/drawing/2014/main" id="{429B5077-2AA7-4BE9-B3DF-3676CFC440FD}"/>
              </a:ext>
            </a:extLst>
          </p:cNvPr>
          <p:cNvSpPr txBox="1">
            <a:spLocks/>
          </p:cNvSpPr>
          <p:nvPr/>
        </p:nvSpPr>
        <p:spPr>
          <a:xfrm>
            <a:off x="1411585" y="856381"/>
            <a:ext cx="6083506" cy="557837"/>
          </a:xfrm>
          <a:prstGeom prst="rect">
            <a:avLst/>
          </a:prstGeom>
        </p:spPr>
        <p:txBody>
          <a:bodyPr vert="horz" lIns="122456" tIns="61229" rIns="122456" bIns="61229" rtlCol="0" anchor="ctr">
            <a:normAutofit/>
          </a:bodyPr>
          <a:lst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a:lstStyle>
          <a:p>
            <a:pPr defTabSz="1224565">
              <a:defRPr/>
            </a:pPr>
            <a:r>
              <a:rPr lang="zh-CN" altLang="en-US" sz="2250" b="1" dirty="0">
                <a:solidFill>
                  <a:srgbClr val="1C1C1C">
                    <a:lumMod val="75000"/>
                    <a:lumOff val="25000"/>
                  </a:srgbClr>
                </a:solidFill>
                <a:latin typeface="黑体" panose="02010609060101010101" pitchFamily="49" charset="-122"/>
                <a:ea typeface="黑体" panose="02010609060101010101" pitchFamily="49" charset="-122"/>
              </a:rPr>
              <a:t>加强元特征的元学习</a:t>
            </a:r>
            <a:endParaRPr lang="ja-JP" altLang="en-US" sz="2250" b="1" dirty="0">
              <a:solidFill>
                <a:srgbClr val="1C1C1C">
                  <a:lumMod val="75000"/>
                  <a:lumOff val="25000"/>
                </a:srgbClr>
              </a:solidFill>
              <a:latin typeface="黑体" panose="02010609060101010101" pitchFamily="49" charset="-122"/>
              <a:ea typeface="黑体" panose="02010609060101010101" pitchFamily="49" charset="-122"/>
            </a:endParaRPr>
          </a:p>
        </p:txBody>
      </p:sp>
      <p:sp>
        <p:nvSpPr>
          <p:cNvPr id="8" name="正方形/長方形 7">
            <a:extLst>
              <a:ext uri="{FF2B5EF4-FFF2-40B4-BE49-F238E27FC236}">
                <a16:creationId xmlns:a16="http://schemas.microsoft.com/office/drawing/2014/main" id="{EDF0F7CA-A944-49C3-B86D-338FE63033F7}"/>
              </a:ext>
            </a:extLst>
          </p:cNvPr>
          <p:cNvSpPr/>
          <p:nvPr/>
        </p:nvSpPr>
        <p:spPr>
          <a:xfrm>
            <a:off x="1527483" y="1379929"/>
            <a:ext cx="1471252" cy="34289"/>
          </a:xfrm>
          <a:prstGeom prst="rect">
            <a:avLst/>
          </a:prstGeom>
          <a:solidFill>
            <a:srgbClr val="00ACE2"/>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9" name="文本框 8">
            <a:extLst>
              <a:ext uri="{FF2B5EF4-FFF2-40B4-BE49-F238E27FC236}">
                <a16:creationId xmlns:a16="http://schemas.microsoft.com/office/drawing/2014/main" id="{1B8582EE-998C-40E9-B071-448413A73783}"/>
              </a:ext>
            </a:extLst>
          </p:cNvPr>
          <p:cNvSpPr txBox="1"/>
          <p:nvPr/>
        </p:nvSpPr>
        <p:spPr>
          <a:xfrm>
            <a:off x="592613" y="1818811"/>
            <a:ext cx="4255442" cy="4605107"/>
          </a:xfrm>
          <a:prstGeom prst="rect">
            <a:avLst/>
          </a:prstGeom>
          <a:noFill/>
        </p:spPr>
        <p:txBody>
          <a:bodyPr wrap="square" rtlCol="0">
            <a:spAutoFit/>
          </a:bodyPr>
          <a:lstStyle/>
          <a:p>
            <a:pPr>
              <a:lnSpc>
                <a:spcPct val="150000"/>
              </a:lnSpc>
            </a:pPr>
            <a:r>
              <a:rPr lang="zh-CN" altLang="en-US" sz="1400" dirty="0">
                <a:latin typeface="Times New Roman" panose="02020603050405020304" pitchFamily="18" charset="0"/>
              </a:rPr>
              <a:t>不同的数据分布适应不同的半监督学习算法。</a:t>
            </a:r>
            <a:endParaRPr lang="en-US" altLang="zh-CN" sz="1400" dirty="0">
              <a:latin typeface="Times New Roman" panose="02020603050405020304" pitchFamily="18" charset="0"/>
            </a:endParaRPr>
          </a:p>
          <a:p>
            <a:pPr marL="214313" indent="-214313">
              <a:lnSpc>
                <a:spcPct val="150000"/>
              </a:lnSpc>
              <a:buFont typeface="Arial" panose="020B0604020202020204" pitchFamily="34" charset="0"/>
              <a:buChar char="•"/>
            </a:pPr>
            <a:r>
              <a:rPr lang="en-US" altLang="zh-CN" sz="1400" dirty="0"/>
              <a:t>Graph-based SSL techniques (Zhu, </a:t>
            </a:r>
            <a:r>
              <a:rPr lang="en-US" altLang="zh-CN" sz="1400" dirty="0" err="1"/>
              <a:t>Ghahramani</a:t>
            </a:r>
            <a:r>
              <a:rPr lang="en-US" altLang="zh-CN" sz="1400" dirty="0"/>
              <a:t>, and Lafferty</a:t>
            </a:r>
            <a:r>
              <a:rPr lang="da-DK" altLang="zh-CN" sz="1400" dirty="0"/>
              <a:t>2003; Zhou et al. 2004)</a:t>
            </a:r>
            <a:endParaRPr lang="en-US" altLang="zh-CN" sz="1400" dirty="0"/>
          </a:p>
          <a:p>
            <a:pPr>
              <a:lnSpc>
                <a:spcPct val="150000"/>
              </a:lnSpc>
            </a:pPr>
            <a:r>
              <a:rPr lang="en-US" altLang="zh-CN" sz="1400" dirty="0">
                <a:sym typeface="Wingdings" panose="05000000000000000000" pitchFamily="2" charset="2"/>
              </a:rPr>
              <a:t></a:t>
            </a:r>
            <a:r>
              <a:rPr lang="zh-CN" altLang="en-US" sz="1400" dirty="0">
                <a:sym typeface="Wingdings" panose="05000000000000000000" pitchFamily="2" charset="2"/>
              </a:rPr>
              <a:t>符合</a:t>
            </a:r>
            <a:r>
              <a:rPr lang="en-US" altLang="zh-CN" sz="1400" dirty="0"/>
              <a:t>smoothness assumption</a:t>
            </a:r>
            <a:r>
              <a:rPr lang="zh-CN" altLang="en-US" sz="1400" dirty="0"/>
              <a:t>的数据</a:t>
            </a:r>
            <a:endParaRPr lang="en-US" altLang="zh-CN" sz="1400" dirty="0"/>
          </a:p>
          <a:p>
            <a:pPr marL="214313" indent="-214313">
              <a:lnSpc>
                <a:spcPct val="150000"/>
              </a:lnSpc>
              <a:buFont typeface="Arial" panose="020B0604020202020204" pitchFamily="34" charset="0"/>
              <a:buChar char="•"/>
            </a:pPr>
            <a:r>
              <a:rPr lang="en-US" altLang="zh-CN" sz="1400" dirty="0"/>
              <a:t>large margin SSL techniques (</a:t>
            </a:r>
            <a:r>
              <a:rPr lang="en-US" altLang="zh-CN" sz="1400" dirty="0" err="1"/>
              <a:t>Joachims</a:t>
            </a:r>
            <a:r>
              <a:rPr lang="en-US" altLang="zh-CN" sz="1400" dirty="0"/>
              <a:t> 1999; Li and Zhou 2015)</a:t>
            </a:r>
          </a:p>
          <a:p>
            <a:pPr>
              <a:lnSpc>
                <a:spcPct val="150000"/>
              </a:lnSpc>
            </a:pPr>
            <a:r>
              <a:rPr lang="en-US" altLang="zh-CN" sz="1400" dirty="0">
                <a:sym typeface="Wingdings" panose="05000000000000000000" pitchFamily="2" charset="2"/>
              </a:rPr>
              <a:t></a:t>
            </a:r>
            <a:r>
              <a:rPr lang="zh-CN" altLang="en-US" sz="1400" dirty="0">
                <a:sym typeface="Wingdings" panose="05000000000000000000" pitchFamily="2" charset="2"/>
              </a:rPr>
              <a:t>符合</a:t>
            </a:r>
            <a:r>
              <a:rPr lang="en-US" altLang="zh-CN" sz="1400" dirty="0"/>
              <a:t>low-density assumption</a:t>
            </a:r>
            <a:r>
              <a:rPr lang="zh-CN" altLang="en-US" sz="1400" dirty="0"/>
              <a:t>的数据</a:t>
            </a:r>
            <a:endParaRPr lang="en-US" altLang="zh-CN" sz="1400" dirty="0"/>
          </a:p>
          <a:p>
            <a:pPr>
              <a:lnSpc>
                <a:spcPct val="150000"/>
              </a:lnSpc>
            </a:pPr>
            <a:endParaRPr lang="en-US" altLang="zh-CN" sz="1400" dirty="0">
              <a:latin typeface="Times New Roman" panose="02020603050405020304" pitchFamily="18" charset="0"/>
            </a:endParaRPr>
          </a:p>
          <a:p>
            <a:pPr>
              <a:lnSpc>
                <a:spcPct val="150000"/>
              </a:lnSpc>
            </a:pPr>
            <a:r>
              <a:rPr lang="zh-CN" altLang="en-US" sz="1400" dirty="0">
                <a:latin typeface="Times New Roman" panose="02020603050405020304" pitchFamily="18" charset="0"/>
              </a:rPr>
              <a:t>本文采用经典的聚类算法来从未标记数据中学习到这些不同的数据假设。</a:t>
            </a:r>
            <a:endParaRPr lang="en-US" altLang="zh-CN" sz="1400" dirty="0">
              <a:latin typeface="Times New Roman" panose="02020603050405020304" pitchFamily="18" charset="0"/>
            </a:endParaRPr>
          </a:p>
          <a:p>
            <a:pPr marL="214313" indent="-214313">
              <a:lnSpc>
                <a:spcPct val="150000"/>
              </a:lnSpc>
              <a:buFont typeface="Arial" panose="020B0604020202020204" pitchFamily="34" charset="0"/>
              <a:buChar char="•"/>
            </a:pPr>
            <a:r>
              <a:rPr lang="en-US" altLang="zh-CN" sz="1400" dirty="0"/>
              <a:t>k-means algorithm </a:t>
            </a:r>
            <a:r>
              <a:rPr lang="en-US" altLang="zh-CN" sz="1400" dirty="0">
                <a:sym typeface="Wingdings" panose="05000000000000000000" pitchFamily="2" charset="2"/>
              </a:rPr>
              <a:t></a:t>
            </a:r>
            <a:r>
              <a:rPr lang="en-US" altLang="zh-CN" sz="1400" dirty="0"/>
              <a:t> low-density assumption</a:t>
            </a:r>
          </a:p>
          <a:p>
            <a:pPr marL="214313" indent="-214313">
              <a:lnSpc>
                <a:spcPct val="150000"/>
              </a:lnSpc>
              <a:buFont typeface="Arial" panose="020B0604020202020204" pitchFamily="34" charset="0"/>
              <a:buChar char="•"/>
            </a:pPr>
            <a:r>
              <a:rPr lang="en-US" altLang="zh-CN" sz="1400" dirty="0"/>
              <a:t>spectral clustering algorithm</a:t>
            </a:r>
            <a:r>
              <a:rPr lang="en-US" altLang="zh-CN" sz="1400" dirty="0">
                <a:sym typeface="Wingdings" panose="05000000000000000000" pitchFamily="2" charset="2"/>
              </a:rPr>
              <a:t> </a:t>
            </a:r>
            <a:r>
              <a:rPr lang="en-US" altLang="zh-CN" sz="1400" dirty="0"/>
              <a:t> smoothness assumption</a:t>
            </a:r>
          </a:p>
          <a:p>
            <a:pPr marL="214313" indent="-214313">
              <a:lnSpc>
                <a:spcPct val="150000"/>
              </a:lnSpc>
              <a:buFont typeface="Arial" panose="020B0604020202020204" pitchFamily="34" charset="0"/>
              <a:buChar char="•"/>
            </a:pPr>
            <a:r>
              <a:rPr lang="en-US" altLang="zh-CN" sz="1400" dirty="0"/>
              <a:t>hierarchical clustering algorithm</a:t>
            </a:r>
            <a:endParaRPr lang="zh-CN" altLang="en-US" sz="1400" dirty="0">
              <a:latin typeface="Times New Roman" panose="02020603050405020304" pitchFamily="18" charset="0"/>
            </a:endParaRPr>
          </a:p>
        </p:txBody>
      </p:sp>
      <p:sp>
        <p:nvSpPr>
          <p:cNvPr id="10" name="文本框 9">
            <a:extLst>
              <a:ext uri="{FF2B5EF4-FFF2-40B4-BE49-F238E27FC236}">
                <a16:creationId xmlns:a16="http://schemas.microsoft.com/office/drawing/2014/main" id="{28F50B4E-5BF4-4C4C-A838-170EAC658449}"/>
              </a:ext>
            </a:extLst>
          </p:cNvPr>
          <p:cNvSpPr txBox="1"/>
          <p:nvPr/>
        </p:nvSpPr>
        <p:spPr>
          <a:xfrm>
            <a:off x="1527483" y="1377051"/>
            <a:ext cx="3795204" cy="403957"/>
          </a:xfrm>
          <a:prstGeom prst="rect">
            <a:avLst/>
          </a:prstGeom>
          <a:noFill/>
        </p:spPr>
        <p:txBody>
          <a:bodyPr wrap="square" rtlCol="0">
            <a:spAutoFit/>
          </a:bodyPr>
          <a:lstStyle/>
          <a:p>
            <a:pPr>
              <a:lnSpc>
                <a:spcPct val="150000"/>
              </a:lnSpc>
            </a:pPr>
            <a:r>
              <a:rPr lang="en-US" altLang="zh-CN" sz="1350" dirty="0">
                <a:solidFill>
                  <a:srgbClr val="00B0F0"/>
                </a:solidFill>
              </a:rPr>
              <a:t>Meta-Learning with Enhanced Meta-Features</a:t>
            </a:r>
            <a:endParaRPr lang="zh-CN" altLang="en-US" sz="1200" dirty="0">
              <a:solidFill>
                <a:srgbClr val="00B0F0"/>
              </a:solidFill>
              <a:latin typeface="Times New Roman" panose="02020603050405020304" pitchFamily="18" charset="0"/>
            </a:endParaRPr>
          </a:p>
        </p:txBody>
      </p:sp>
      <p:pic>
        <p:nvPicPr>
          <p:cNvPr id="16" name="图片 15">
            <a:extLst>
              <a:ext uri="{FF2B5EF4-FFF2-40B4-BE49-F238E27FC236}">
                <a16:creationId xmlns:a16="http://schemas.microsoft.com/office/drawing/2014/main" id="{66741FDD-C082-498A-B0D6-27845221B0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2946" y="1948742"/>
            <a:ext cx="4152476" cy="3240657"/>
          </a:xfrm>
          <a:prstGeom prst="rect">
            <a:avLst/>
          </a:prstGeom>
        </p:spPr>
      </p:pic>
      <p:sp>
        <p:nvSpPr>
          <p:cNvPr id="17" name="文本框 16">
            <a:extLst>
              <a:ext uri="{FF2B5EF4-FFF2-40B4-BE49-F238E27FC236}">
                <a16:creationId xmlns:a16="http://schemas.microsoft.com/office/drawing/2014/main" id="{08E5986E-7AB2-455D-8A61-792EC8D852B0}"/>
              </a:ext>
            </a:extLst>
          </p:cNvPr>
          <p:cNvSpPr txBox="1"/>
          <p:nvPr/>
        </p:nvSpPr>
        <p:spPr>
          <a:xfrm>
            <a:off x="5097673" y="1530429"/>
            <a:ext cx="3684233" cy="646331"/>
          </a:xfrm>
          <a:prstGeom prst="rect">
            <a:avLst/>
          </a:prstGeom>
          <a:noFill/>
        </p:spPr>
        <p:txBody>
          <a:bodyPr wrap="square" rtlCol="0">
            <a:spAutoFit/>
          </a:bodyPr>
          <a:lstStyle/>
          <a:p>
            <a:pPr algn="l">
              <a:lnSpc>
                <a:spcPct val="150000"/>
              </a:lnSpc>
            </a:pPr>
            <a:r>
              <a:rPr lang="zh-CN" altLang="en-US" sz="1200" dirty="0">
                <a:latin typeface="Times New Roman" panose="02020603050405020304" pitchFamily="18" charset="0"/>
              </a:rPr>
              <a:t>这两类数据样本个数相同，特征相同，标记数据相同</a:t>
            </a:r>
          </a:p>
        </p:txBody>
      </p:sp>
    </p:spTree>
    <p:extLst>
      <p:ext uri="{BB962C8B-B14F-4D97-AF65-F5344CB8AC3E}">
        <p14:creationId xmlns:p14="http://schemas.microsoft.com/office/powerpoint/2010/main" val="30302033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円/楕円 12">
            <a:extLst>
              <a:ext uri="{FF2B5EF4-FFF2-40B4-BE49-F238E27FC236}">
                <a16:creationId xmlns:a16="http://schemas.microsoft.com/office/drawing/2014/main" id="{72F3C3FC-A90C-4836-9938-3DCE9BA6F9E5}"/>
              </a:ext>
            </a:extLst>
          </p:cNvPr>
          <p:cNvSpPr/>
          <p:nvPr/>
        </p:nvSpPr>
        <p:spPr>
          <a:xfrm>
            <a:off x="1036008" y="1462948"/>
            <a:ext cx="281858" cy="281858"/>
          </a:xfrm>
          <a:prstGeom prst="ellipse">
            <a:avLst/>
          </a:prstGeom>
          <a:solidFill>
            <a:srgbClr val="FD497C"/>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4" name="円/楕円 13">
            <a:extLst>
              <a:ext uri="{FF2B5EF4-FFF2-40B4-BE49-F238E27FC236}">
                <a16:creationId xmlns:a16="http://schemas.microsoft.com/office/drawing/2014/main" id="{B6AEF266-C82A-408C-84CD-381B94C80C7E}"/>
              </a:ext>
            </a:extLst>
          </p:cNvPr>
          <p:cNvSpPr/>
          <p:nvPr/>
        </p:nvSpPr>
        <p:spPr>
          <a:xfrm>
            <a:off x="35543" y="857251"/>
            <a:ext cx="669413" cy="500000"/>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solidFill>
            <a:srgbClr val="00ACE2"/>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5" name="円/楕円 17">
            <a:extLst>
              <a:ext uri="{FF2B5EF4-FFF2-40B4-BE49-F238E27FC236}">
                <a16:creationId xmlns:a16="http://schemas.microsoft.com/office/drawing/2014/main" id="{1ED9D3E7-7A71-41C7-B7B3-8BE084BD41DC}"/>
              </a:ext>
            </a:extLst>
          </p:cNvPr>
          <p:cNvSpPr/>
          <p:nvPr/>
        </p:nvSpPr>
        <p:spPr>
          <a:xfrm>
            <a:off x="511178" y="1357250"/>
            <a:ext cx="387555" cy="387555"/>
          </a:xfrm>
          <a:prstGeom prst="ellipse">
            <a:avLst/>
          </a:prstGeom>
          <a:solidFill>
            <a:srgbClr val="87C32F"/>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6" name="円/楕円 18">
            <a:extLst>
              <a:ext uri="{FF2B5EF4-FFF2-40B4-BE49-F238E27FC236}">
                <a16:creationId xmlns:a16="http://schemas.microsoft.com/office/drawing/2014/main" id="{5AD5BFEC-77CB-404D-A309-A122FD521D19}"/>
              </a:ext>
            </a:extLst>
          </p:cNvPr>
          <p:cNvSpPr/>
          <p:nvPr/>
        </p:nvSpPr>
        <p:spPr>
          <a:xfrm>
            <a:off x="832085" y="878962"/>
            <a:ext cx="485781" cy="485781"/>
          </a:xfrm>
          <a:prstGeom prst="ellipse">
            <a:avLst/>
          </a:prstGeom>
          <a:solidFill>
            <a:srgbClr val="FFA513"/>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7" name="タイトル 1">
            <a:extLst>
              <a:ext uri="{FF2B5EF4-FFF2-40B4-BE49-F238E27FC236}">
                <a16:creationId xmlns:a16="http://schemas.microsoft.com/office/drawing/2014/main" id="{429B5077-2AA7-4BE9-B3DF-3676CFC440FD}"/>
              </a:ext>
            </a:extLst>
          </p:cNvPr>
          <p:cNvSpPr txBox="1">
            <a:spLocks/>
          </p:cNvSpPr>
          <p:nvPr/>
        </p:nvSpPr>
        <p:spPr>
          <a:xfrm>
            <a:off x="1411585" y="856381"/>
            <a:ext cx="6083506" cy="557837"/>
          </a:xfrm>
          <a:prstGeom prst="rect">
            <a:avLst/>
          </a:prstGeom>
        </p:spPr>
        <p:txBody>
          <a:bodyPr vert="horz" lIns="122456" tIns="61229" rIns="122456" bIns="61229" rtlCol="0" anchor="ctr">
            <a:normAutofit/>
          </a:bodyPr>
          <a:lst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a:lstStyle>
          <a:p>
            <a:pPr defTabSz="1224565">
              <a:defRPr/>
            </a:pPr>
            <a:r>
              <a:rPr lang="zh-CN" altLang="en-US" sz="2250" b="1" dirty="0">
                <a:solidFill>
                  <a:srgbClr val="1C1C1C">
                    <a:lumMod val="75000"/>
                    <a:lumOff val="25000"/>
                  </a:srgbClr>
                </a:solidFill>
                <a:latin typeface="黑体" panose="02010609060101010101" pitchFamily="49" charset="-122"/>
                <a:ea typeface="黑体" panose="02010609060101010101" pitchFamily="49" charset="-122"/>
              </a:rPr>
              <a:t>大间隔参数筛选法</a:t>
            </a:r>
            <a:endParaRPr lang="ja-JP" altLang="en-US" sz="2250" b="1" dirty="0">
              <a:solidFill>
                <a:srgbClr val="1C1C1C">
                  <a:lumMod val="75000"/>
                  <a:lumOff val="25000"/>
                </a:srgbClr>
              </a:solidFill>
              <a:latin typeface="黑体" panose="02010609060101010101" pitchFamily="49" charset="-122"/>
              <a:ea typeface="黑体" panose="02010609060101010101" pitchFamily="49" charset="-122"/>
            </a:endParaRPr>
          </a:p>
        </p:txBody>
      </p:sp>
      <p:sp>
        <p:nvSpPr>
          <p:cNvPr id="8" name="正方形/長方形 7">
            <a:extLst>
              <a:ext uri="{FF2B5EF4-FFF2-40B4-BE49-F238E27FC236}">
                <a16:creationId xmlns:a16="http://schemas.microsoft.com/office/drawing/2014/main" id="{EDF0F7CA-A944-49C3-B86D-338FE63033F7}"/>
              </a:ext>
            </a:extLst>
          </p:cNvPr>
          <p:cNvSpPr/>
          <p:nvPr/>
        </p:nvSpPr>
        <p:spPr>
          <a:xfrm>
            <a:off x="1527483" y="1379929"/>
            <a:ext cx="1471252" cy="34289"/>
          </a:xfrm>
          <a:prstGeom prst="rect">
            <a:avLst/>
          </a:prstGeom>
          <a:solidFill>
            <a:srgbClr val="00ACE2"/>
          </a:solidFill>
          <a:ln w="25400" cap="flat" cmpd="sng" algn="ctr">
            <a:noFill/>
            <a:prstDash val="solid"/>
          </a:ln>
          <a:effectLst/>
        </p:spPr>
        <p:txBody>
          <a:bodyPr rtlCol="0" anchor="ctr"/>
          <a:lstStyle/>
          <a:p>
            <a:pPr algn="ctr" defTabSz="1224565">
              <a:defRPr/>
            </a:pPr>
            <a:endParaRPr kumimoji="1" lang="ja-JP" altLang="en-US" sz="2400" kern="0">
              <a:solidFill>
                <a:prstClr val="white"/>
              </a:solidFill>
              <a:latin typeface="Open Sans"/>
            </a:endParaRPr>
          </a:p>
        </p:txBody>
      </p:sp>
      <p:sp>
        <p:nvSpPr>
          <p:cNvPr id="9" name="文本框 8">
            <a:extLst>
              <a:ext uri="{FF2B5EF4-FFF2-40B4-BE49-F238E27FC236}">
                <a16:creationId xmlns:a16="http://schemas.microsoft.com/office/drawing/2014/main" id="{1B8582EE-998C-40E9-B071-448413A73783}"/>
              </a:ext>
            </a:extLst>
          </p:cNvPr>
          <p:cNvSpPr txBox="1"/>
          <p:nvPr/>
        </p:nvSpPr>
        <p:spPr>
          <a:xfrm>
            <a:off x="1074975" y="1776428"/>
            <a:ext cx="7378163" cy="1350883"/>
          </a:xfrm>
          <a:prstGeom prst="rect">
            <a:avLst/>
          </a:prstGeom>
          <a:noFill/>
        </p:spPr>
        <p:txBody>
          <a:bodyPr wrap="square" rtlCol="0">
            <a:spAutoFit/>
          </a:bodyPr>
          <a:lstStyle/>
          <a:p>
            <a:pPr>
              <a:lnSpc>
                <a:spcPct val="150000"/>
              </a:lnSpc>
            </a:pPr>
            <a:r>
              <a:rPr lang="zh-CN" altLang="en-US" sz="1400" dirty="0">
                <a:latin typeface="Times New Roman" panose="02020603050405020304" pitchFamily="18" charset="0"/>
              </a:rPr>
              <a:t>因为没有那么多标记数据，不能像</a:t>
            </a:r>
            <a:r>
              <a:rPr lang="en-US" altLang="zh-CN" sz="1400" dirty="0" err="1">
                <a:latin typeface="Times New Roman" panose="02020603050405020304" pitchFamily="18" charset="0"/>
              </a:rPr>
              <a:t>autoML</a:t>
            </a:r>
            <a:r>
              <a:rPr lang="zh-CN" altLang="en-US" sz="1400" dirty="0">
                <a:latin typeface="Times New Roman" panose="02020603050405020304" pitchFamily="18" charset="0"/>
              </a:rPr>
              <a:t>进行监督学习一样，用</a:t>
            </a:r>
            <a:r>
              <a:rPr lang="en-US" altLang="zh-CN" sz="1400" dirty="0">
                <a:latin typeface="Times New Roman" panose="02020603050405020304" pitchFamily="18" charset="0"/>
              </a:rPr>
              <a:t>k-fold</a:t>
            </a:r>
            <a:r>
              <a:rPr lang="zh-CN" altLang="en-US" sz="1400" dirty="0">
                <a:latin typeface="Times New Roman" panose="02020603050405020304" pitchFamily="18" charset="0"/>
              </a:rPr>
              <a:t>交叉</a:t>
            </a:r>
            <a:r>
              <a:rPr lang="zh-CN" altLang="en-US" sz="1400" dirty="0">
                <a:latin typeface="Times New Roman" panose="02020603050405020304" pitchFamily="18" charset="0"/>
              </a:rPr>
              <a:t>验证来评价和优化</a:t>
            </a:r>
            <a:r>
              <a:rPr lang="zh-CN" altLang="en-US" sz="1400" dirty="0">
                <a:latin typeface="Times New Roman" panose="02020603050405020304" pitchFamily="18" charset="0"/>
              </a:rPr>
              <a:t>超参数。</a:t>
            </a:r>
            <a:endParaRPr lang="en-US" altLang="zh-CN" sz="1400" dirty="0">
              <a:latin typeface="Times New Roman" panose="02020603050405020304" pitchFamily="18" charset="0"/>
            </a:endParaRPr>
          </a:p>
          <a:p>
            <a:pPr>
              <a:lnSpc>
                <a:spcPct val="150000"/>
              </a:lnSpc>
            </a:pPr>
            <a:r>
              <a:rPr lang="zh-CN" altLang="en-US" sz="1400" dirty="0">
                <a:latin typeface="Times New Roman" panose="02020603050405020304" pitchFamily="18" charset="0"/>
              </a:rPr>
              <a:t>核心思想：表现好的参数对非标记数据的预测结果存在</a:t>
            </a:r>
            <a:r>
              <a:rPr lang="en-US" altLang="zh-CN" sz="1400" dirty="0">
                <a:latin typeface="Times New Roman" panose="02020603050405020304" pitchFamily="18" charset="0"/>
              </a:rPr>
              <a:t>large margin</a:t>
            </a:r>
            <a:r>
              <a:rPr lang="zh-CN" altLang="en-US" sz="1400" dirty="0">
                <a:latin typeface="Times New Roman" panose="02020603050405020304" pitchFamily="18" charset="0"/>
              </a:rPr>
              <a:t>。即选择那些让预测结果存在</a:t>
            </a:r>
            <a:r>
              <a:rPr lang="en-US" altLang="zh-CN" sz="1400" dirty="0">
                <a:latin typeface="Times New Roman" panose="02020603050405020304" pitchFamily="18" charset="0"/>
              </a:rPr>
              <a:t>large margin</a:t>
            </a:r>
            <a:r>
              <a:rPr lang="zh-CN" altLang="en-US" sz="1400" dirty="0">
                <a:latin typeface="Times New Roman" panose="02020603050405020304" pitchFamily="18" charset="0"/>
              </a:rPr>
              <a:t>的超参数。</a:t>
            </a:r>
            <a:endParaRPr lang="en-US" altLang="zh-CN" sz="1400" dirty="0">
              <a:latin typeface="Times New Roman" panose="02020603050405020304" pitchFamily="18" charset="0"/>
            </a:endParaRPr>
          </a:p>
        </p:txBody>
      </p:sp>
      <p:sp>
        <p:nvSpPr>
          <p:cNvPr id="10" name="文本框 9">
            <a:extLst>
              <a:ext uri="{FF2B5EF4-FFF2-40B4-BE49-F238E27FC236}">
                <a16:creationId xmlns:a16="http://schemas.microsoft.com/office/drawing/2014/main" id="{28F50B4E-5BF4-4C4C-A838-170EAC658449}"/>
              </a:ext>
            </a:extLst>
          </p:cNvPr>
          <p:cNvSpPr txBox="1"/>
          <p:nvPr/>
        </p:nvSpPr>
        <p:spPr>
          <a:xfrm>
            <a:off x="1527483" y="1377051"/>
            <a:ext cx="3795204" cy="403957"/>
          </a:xfrm>
          <a:prstGeom prst="rect">
            <a:avLst/>
          </a:prstGeom>
          <a:noFill/>
        </p:spPr>
        <p:txBody>
          <a:bodyPr wrap="square" rtlCol="0">
            <a:spAutoFit/>
          </a:bodyPr>
          <a:lstStyle/>
          <a:p>
            <a:pPr>
              <a:lnSpc>
                <a:spcPct val="150000"/>
              </a:lnSpc>
            </a:pPr>
            <a:r>
              <a:rPr lang="en-US" altLang="zh-CN" sz="1350" dirty="0">
                <a:solidFill>
                  <a:srgbClr val="00B0F0"/>
                </a:solidFill>
              </a:rPr>
              <a:t>Large Margin Hyperparameter Selection</a:t>
            </a:r>
            <a:endParaRPr lang="zh-CN" altLang="en-US" sz="1200" dirty="0">
              <a:solidFill>
                <a:srgbClr val="00B0F0"/>
              </a:solidFill>
              <a:latin typeface="Times New Roman" panose="02020603050405020304" pitchFamily="18" charset="0"/>
            </a:endParaRPr>
          </a:p>
        </p:txBody>
      </p:sp>
      <p:pic>
        <p:nvPicPr>
          <p:cNvPr id="20" name="图片 19">
            <a:extLst>
              <a:ext uri="{FF2B5EF4-FFF2-40B4-BE49-F238E27FC236}">
                <a16:creationId xmlns:a16="http://schemas.microsoft.com/office/drawing/2014/main" id="{E8D1564A-0C90-4BB7-B69C-9CB087D57B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7191" y="5106992"/>
            <a:ext cx="4401302" cy="733550"/>
          </a:xfrm>
          <a:prstGeom prst="rect">
            <a:avLst/>
          </a:prstGeom>
        </p:spPr>
      </p:pic>
      <p:pic>
        <p:nvPicPr>
          <p:cNvPr id="21" name="图片 20">
            <a:extLst>
              <a:ext uri="{FF2B5EF4-FFF2-40B4-BE49-F238E27FC236}">
                <a16:creationId xmlns:a16="http://schemas.microsoft.com/office/drawing/2014/main" id="{848CCF35-D701-4B07-9BD5-C4A67CC9D0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7505" y="4111366"/>
            <a:ext cx="4301362" cy="665471"/>
          </a:xfrm>
          <a:prstGeom prst="rect">
            <a:avLst/>
          </a:prstGeom>
        </p:spPr>
      </p:pic>
      <p:sp>
        <p:nvSpPr>
          <p:cNvPr id="22" name="文本框 21">
            <a:extLst>
              <a:ext uri="{FF2B5EF4-FFF2-40B4-BE49-F238E27FC236}">
                <a16:creationId xmlns:a16="http://schemas.microsoft.com/office/drawing/2014/main" id="{C067DCA8-F5A0-4765-9A14-AE154E54D027}"/>
              </a:ext>
            </a:extLst>
          </p:cNvPr>
          <p:cNvSpPr txBox="1"/>
          <p:nvPr/>
        </p:nvSpPr>
        <p:spPr>
          <a:xfrm>
            <a:off x="2194900" y="3127311"/>
            <a:ext cx="5040297" cy="646331"/>
          </a:xfrm>
          <a:prstGeom prst="rect">
            <a:avLst/>
          </a:prstGeom>
          <a:noFill/>
        </p:spPr>
        <p:txBody>
          <a:bodyPr wrap="square" rtlCol="0">
            <a:spAutoFit/>
          </a:bodyPr>
          <a:lstStyle/>
          <a:p>
            <a:pPr algn="l">
              <a:lnSpc>
                <a:spcPct val="150000"/>
              </a:lnSpc>
            </a:pPr>
            <a:r>
              <a:rPr lang="zh-CN" altLang="en-US" sz="1200" dirty="0">
                <a:latin typeface="Times New Roman" panose="02020603050405020304" pitchFamily="18" charset="0"/>
              </a:rPr>
              <a:t>对于一个经典的</a:t>
            </a:r>
            <a:r>
              <a:rPr lang="en-US" altLang="zh-CN" sz="1200" dirty="0">
                <a:latin typeface="Times New Roman" panose="02020603050405020304" pitchFamily="18" charset="0"/>
              </a:rPr>
              <a:t>SSL</a:t>
            </a:r>
            <a:r>
              <a:rPr lang="zh-CN" altLang="en-US" sz="1200" dirty="0">
                <a:latin typeface="Times New Roman" panose="02020603050405020304" pitchFamily="18" charset="0"/>
              </a:rPr>
              <a:t>算法，现有它的参数域：</a:t>
            </a:r>
            <a:endParaRPr lang="en-US" altLang="zh-CN" sz="1200" dirty="0">
              <a:latin typeface="Times New Roman" panose="02020603050405020304" pitchFamily="18" charset="0"/>
            </a:endParaRPr>
          </a:p>
          <a:p>
            <a:pPr algn="l">
              <a:lnSpc>
                <a:spcPct val="150000"/>
              </a:lnSpc>
            </a:pPr>
            <a:r>
              <a:rPr lang="zh-CN" altLang="en-US" sz="1200" dirty="0">
                <a:latin typeface="Times New Roman" panose="02020603050405020304" pitchFamily="18" charset="0"/>
              </a:rPr>
              <a:t>得到</a:t>
            </a:r>
            <a:r>
              <a:rPr lang="en-US" altLang="zh-CN" sz="1200" dirty="0">
                <a:latin typeface="Times New Roman" panose="02020603050405020304" pitchFamily="18" charset="0"/>
              </a:rPr>
              <a:t>r</a:t>
            </a:r>
            <a:r>
              <a:rPr lang="zh-CN" altLang="en-US" sz="1200" dirty="0">
                <a:latin typeface="Times New Roman" panose="02020603050405020304" pitchFamily="18" charset="0"/>
              </a:rPr>
              <a:t>种模型</a:t>
            </a:r>
          </a:p>
        </p:txBody>
      </p:sp>
      <p:pic>
        <p:nvPicPr>
          <p:cNvPr id="23" name="图片 22">
            <a:extLst>
              <a:ext uri="{FF2B5EF4-FFF2-40B4-BE49-F238E27FC236}">
                <a16:creationId xmlns:a16="http://schemas.microsoft.com/office/drawing/2014/main" id="{8A8601D8-CADD-435B-B604-1628D3E0D6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64598" y="3158933"/>
            <a:ext cx="1593056" cy="307181"/>
          </a:xfrm>
          <a:prstGeom prst="rect">
            <a:avLst/>
          </a:prstGeom>
        </p:spPr>
      </p:pic>
      <p:pic>
        <p:nvPicPr>
          <p:cNvPr id="24" name="图片 23">
            <a:extLst>
              <a:ext uri="{FF2B5EF4-FFF2-40B4-BE49-F238E27FC236}">
                <a16:creationId xmlns:a16="http://schemas.microsoft.com/office/drawing/2014/main" id="{535FEC5C-1B57-40D9-94DF-D4CA5960240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0513" y="3404339"/>
            <a:ext cx="1863164" cy="319594"/>
          </a:xfrm>
          <a:prstGeom prst="rect">
            <a:avLst/>
          </a:prstGeom>
        </p:spPr>
      </p:pic>
      <p:pic>
        <p:nvPicPr>
          <p:cNvPr id="25" name="图片 24">
            <a:extLst>
              <a:ext uri="{FF2B5EF4-FFF2-40B4-BE49-F238E27FC236}">
                <a16:creationId xmlns:a16="http://schemas.microsoft.com/office/drawing/2014/main" id="{D2C4BC18-B121-4233-86D3-7DDB83D4DDDB}"/>
              </a:ext>
            </a:extLst>
          </p:cNvPr>
          <p:cNvPicPr>
            <a:picLocks noChangeAspect="1"/>
          </p:cNvPicPr>
          <p:nvPr/>
        </p:nvPicPr>
        <p:blipFill rotWithShape="1">
          <a:blip r:embed="rId7">
            <a:extLst>
              <a:ext uri="{28A0092B-C50C-407E-A947-70E740481C1C}">
                <a14:useLocalDpi xmlns:a14="http://schemas.microsoft.com/office/drawing/2010/main" val="0"/>
              </a:ext>
            </a:extLst>
          </a:blip>
          <a:srcRect t="6252" b="-1"/>
          <a:stretch/>
        </p:blipFill>
        <p:spPr>
          <a:xfrm>
            <a:off x="2277504" y="3748998"/>
            <a:ext cx="3186113" cy="261189"/>
          </a:xfrm>
          <a:prstGeom prst="rect">
            <a:avLst/>
          </a:prstGeom>
        </p:spPr>
      </p:pic>
      <p:sp>
        <p:nvSpPr>
          <p:cNvPr id="2" name="文本框 1"/>
          <p:cNvSpPr txBox="1"/>
          <p:nvPr/>
        </p:nvSpPr>
        <p:spPr>
          <a:xfrm>
            <a:off x="1317866" y="4878017"/>
            <a:ext cx="1821799" cy="369332"/>
          </a:xfrm>
          <a:prstGeom prst="rect">
            <a:avLst/>
          </a:prstGeom>
          <a:noFill/>
        </p:spPr>
        <p:txBody>
          <a:bodyPr wrap="square" rtlCol="0">
            <a:spAutoFit/>
          </a:bodyPr>
          <a:lstStyle/>
          <a:p>
            <a:pPr algn="l">
              <a:lnSpc>
                <a:spcPct val="150000"/>
              </a:lnSpc>
            </a:pPr>
            <a:r>
              <a:rPr lang="zh-CN" altLang="en-US" sz="1200" dirty="0">
                <a:latin typeface="Times New Roman" panose="02020603050405020304" pitchFamily="18" charset="0"/>
              </a:rPr>
              <a:t>最终定数据</a:t>
            </a:r>
            <a:r>
              <a:rPr lang="en-US" altLang="zh-CN" sz="1200" dirty="0">
                <a:latin typeface="Times New Roman" panose="02020603050405020304" pitchFamily="18" charset="0"/>
              </a:rPr>
              <a:t>D</a:t>
            </a:r>
            <a:r>
              <a:rPr lang="zh-CN" altLang="en-US" sz="1200" dirty="0">
                <a:latin typeface="Times New Roman" panose="02020603050405020304" pitchFamily="18" charset="0"/>
              </a:rPr>
              <a:t>的算法模型：</a:t>
            </a:r>
          </a:p>
        </p:txBody>
      </p:sp>
    </p:spTree>
    <p:extLst>
      <p:ext uri="{BB962C8B-B14F-4D97-AF65-F5344CB8AC3E}">
        <p14:creationId xmlns:p14="http://schemas.microsoft.com/office/powerpoint/2010/main" val="16764266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5129</TotalTime>
  <Words>1678</Words>
  <Application>Microsoft Office PowerPoint</Application>
  <PresentationFormat>全屏显示(4:3)</PresentationFormat>
  <Paragraphs>154</Paragraphs>
  <Slides>23</Slides>
  <Notes>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23</vt:i4>
      </vt:variant>
    </vt:vector>
  </HeadingPairs>
  <TitlesOfParts>
    <vt:vector size="38" baseType="lpstr">
      <vt:lpstr>Open Sans</vt:lpstr>
      <vt:lpstr>Route 159 UltraLight</vt:lpstr>
      <vt:lpstr>游ゴシック</vt:lpstr>
      <vt:lpstr>游ゴシック Light</vt:lpstr>
      <vt:lpstr>等线</vt:lpstr>
      <vt:lpstr>等线 Light</vt:lpstr>
      <vt:lpstr>黑体</vt:lpstr>
      <vt:lpstr>宋体</vt:lpstr>
      <vt:lpstr>Arial</vt:lpstr>
      <vt:lpstr>Calibri</vt:lpstr>
      <vt:lpstr>Calibri Light</vt:lpstr>
      <vt:lpstr>Tahoma</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Jade</dc:creator>
  <cp:lastModifiedBy>Jade</cp:lastModifiedBy>
  <cp:revision>134</cp:revision>
  <dcterms:created xsi:type="dcterms:W3CDTF">2019-08-10T02:37:33Z</dcterms:created>
  <dcterms:modified xsi:type="dcterms:W3CDTF">2019-08-24T02:16:02Z</dcterms:modified>
</cp:coreProperties>
</file>