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8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8"/>
    <p:restoredTop sz="87758"/>
  </p:normalViewPr>
  <p:slideViewPr>
    <p:cSldViewPr snapToGrid="0" snapToObjects="1">
      <p:cViewPr>
        <p:scale>
          <a:sx n="76" d="100"/>
          <a:sy n="76" d="100"/>
        </p:scale>
        <p:origin x="35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A137-9204-1545-A3A0-AC973A8762EA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3B17-0CD2-1D4F-8FC1-C4CDE8F82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0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64BD8-E093-DB4F-BB6E-6CE6870A6E0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7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0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5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1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6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87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11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3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2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EC72-50E0-834F-BA4C-D1B518CA75CF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C096-63D2-8246-B10A-2F7808AA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69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6267" y="15287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sz="8800" dirty="0" smtClean="0"/>
              <a:t>最优化方法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696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9725" y="1961012"/>
            <a:ext cx="31911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产生初始点阵，每个点都有自己的运动方向与速度，这些点总体向着历史最优解方向移动，并且向当前所有点中的最优点聚拢</a:t>
            </a:r>
            <a:endParaRPr kumimoji="1" lang="zh-CN" altLang="en-US" sz="2800" dirty="0"/>
          </a:p>
        </p:txBody>
      </p:sp>
      <p:pic>
        <p:nvPicPr>
          <p:cNvPr id="4" name="Picture 2" descr="C:\Users\Su\Desktop\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81" y="1214203"/>
            <a:ext cx="8150225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u\Desktop\Imag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44" y="1220553"/>
            <a:ext cx="8107362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Su\Desktop\Imagem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31" y="1226903"/>
            <a:ext cx="7546975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Su\Desktop\Imagem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31" y="1226903"/>
            <a:ext cx="7546975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Su\Desktop\Imagem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31" y="1233252"/>
            <a:ext cx="7546975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Su\Desktop\Imagem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31" y="1201503"/>
            <a:ext cx="7546975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Su\Desktop\Imagem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30" y="1207853"/>
            <a:ext cx="7546975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Su\Desktop\Imagem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30" y="1195153"/>
            <a:ext cx="7546975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32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1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2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3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3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4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6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6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6133" y="1236133"/>
            <a:ext cx="5845446" cy="5370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[</a:t>
            </a:r>
            <a:r>
              <a:rPr lang="pt-BR" altLang="zh-CN" dirty="0" err="1" smtClean="0">
                <a:latin typeface="Rockwell" charset="0"/>
              </a:rPr>
              <a:t>x</a:t>
            </a:r>
            <a:r>
              <a:rPr lang="pt-BR" altLang="zh-CN" dirty="0" smtClean="0">
                <a:latin typeface="Rockwell" charset="0"/>
              </a:rPr>
              <a:t>*] = PSO()</a:t>
            </a:r>
          </a:p>
          <a:p>
            <a:pPr>
              <a:lnSpc>
                <a:spcPts val="2600"/>
              </a:lnSpc>
            </a:pP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 = </a:t>
            </a:r>
            <a:r>
              <a:rPr lang="pt-BR" altLang="zh-CN" dirty="0" err="1" smtClean="0">
                <a:latin typeface="Rockwell" charset="0"/>
              </a:rPr>
              <a:t>Particle_Initialization</a:t>
            </a:r>
            <a:r>
              <a:rPr lang="pt-BR" altLang="zh-CN" dirty="0" smtClean="0">
                <a:latin typeface="Rockwell" charset="0"/>
              </a:rPr>
              <a:t>();</a:t>
            </a: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For </a:t>
            </a:r>
            <a:r>
              <a:rPr lang="pt-BR" altLang="zh-CN" i="1" dirty="0" err="1" smtClean="0">
                <a:latin typeface="Rockwell" charset="0"/>
              </a:rPr>
              <a:t>i</a:t>
            </a:r>
            <a:r>
              <a:rPr lang="pt-BR" altLang="zh-CN" dirty="0" smtClean="0">
                <a:latin typeface="Rockwell" charset="0"/>
              </a:rPr>
              <a:t>=1 </a:t>
            </a:r>
            <a:r>
              <a:rPr lang="pt-BR" altLang="zh-CN" dirty="0" err="1" smtClean="0">
                <a:latin typeface="Rockwell" charset="0"/>
              </a:rPr>
              <a:t>to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i="1" dirty="0" err="1" smtClean="0">
                <a:latin typeface="Rockwell" charset="0"/>
              </a:rPr>
              <a:t>it_max</a:t>
            </a:r>
            <a:endParaRPr lang="pt-BR" altLang="zh-CN" i="1" dirty="0" smtClean="0">
              <a:latin typeface="Rockwell" charset="0"/>
            </a:endParaRP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   For </a:t>
            </a:r>
            <a:r>
              <a:rPr lang="pt-BR" altLang="zh-CN" dirty="0" err="1" smtClean="0">
                <a:latin typeface="Rockwell" charset="0"/>
              </a:rPr>
              <a:t>each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dirty="0" err="1" smtClean="0">
                <a:latin typeface="Rockwell" charset="0"/>
              </a:rPr>
              <a:t>particle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 in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      </a:t>
            </a:r>
            <a:r>
              <a:rPr lang="pt-BR" altLang="zh-CN" i="1" dirty="0" err="1" smtClean="0">
                <a:latin typeface="Rockwell" charset="0"/>
              </a:rPr>
              <a:t>fp</a:t>
            </a:r>
            <a:r>
              <a:rPr lang="pt-BR" altLang="zh-CN" dirty="0" smtClean="0">
                <a:latin typeface="Rockwell" charset="0"/>
              </a:rPr>
              <a:t> = </a:t>
            </a:r>
            <a:r>
              <a:rPr lang="pt-BR" altLang="zh-CN" dirty="0" err="1" smtClean="0">
                <a:latin typeface="Rockwell" charset="0"/>
              </a:rPr>
              <a:t>f</a:t>
            </a:r>
            <a:r>
              <a:rPr lang="pt-BR" altLang="zh-CN" dirty="0" smtClean="0">
                <a:latin typeface="Rockwell" charset="0"/>
              </a:rPr>
              <a:t>(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); </a:t>
            </a: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      </a:t>
            </a:r>
            <a:r>
              <a:rPr lang="pt-BR" altLang="zh-CN" dirty="0" err="1" smtClean="0">
                <a:latin typeface="Rockwell" charset="0"/>
              </a:rPr>
              <a:t>If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i="1" dirty="0" err="1" smtClean="0">
                <a:latin typeface="Rockwell" charset="0"/>
              </a:rPr>
              <a:t>fp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dirty="0" err="1" smtClean="0">
                <a:latin typeface="Rockwell" charset="0"/>
              </a:rPr>
              <a:t>is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dirty="0" err="1" smtClean="0">
                <a:latin typeface="Rockwell" charset="0"/>
              </a:rPr>
              <a:t>better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dirty="0" err="1" smtClean="0">
                <a:latin typeface="Rockwell" charset="0"/>
              </a:rPr>
              <a:t>than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dirty="0" err="1" smtClean="0">
                <a:latin typeface="Rockwell" charset="0"/>
              </a:rPr>
              <a:t>f</a:t>
            </a:r>
            <a:r>
              <a:rPr lang="pt-BR" altLang="zh-CN" dirty="0" smtClean="0">
                <a:latin typeface="Rockwell" charset="0"/>
              </a:rPr>
              <a:t>(</a:t>
            </a:r>
            <a:r>
              <a:rPr lang="pt-BR" altLang="zh-CN" i="1" dirty="0" err="1" smtClean="0">
                <a:latin typeface="Rockwell" charset="0"/>
              </a:rPr>
              <a:t>pBest</a:t>
            </a:r>
            <a:r>
              <a:rPr lang="pt-BR" altLang="zh-CN" dirty="0" smtClean="0">
                <a:latin typeface="Rockwell" charset="0"/>
              </a:rPr>
              <a:t>) </a:t>
            </a: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            </a:t>
            </a:r>
            <a:r>
              <a:rPr lang="pt-BR" altLang="zh-CN" i="1" dirty="0" err="1" smtClean="0">
                <a:latin typeface="Rockwell" charset="0"/>
              </a:rPr>
              <a:t>pBest</a:t>
            </a:r>
            <a:r>
              <a:rPr lang="pt-BR" altLang="zh-CN" dirty="0" smtClean="0">
                <a:latin typeface="Rockwell" charset="0"/>
              </a:rPr>
              <a:t> =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      </a:t>
            </a:r>
            <a:r>
              <a:rPr lang="pt-BR" altLang="zh-CN" dirty="0" err="1" smtClean="0">
                <a:latin typeface="Rockwell" charset="0"/>
              </a:rPr>
              <a:t>end</a:t>
            </a:r>
            <a:endParaRPr lang="pt-BR" altLang="zh-CN" dirty="0" smtClean="0">
              <a:latin typeface="Rockwell" charset="0"/>
            </a:endParaRP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   </a:t>
            </a:r>
            <a:r>
              <a:rPr lang="pt-BR" altLang="zh-CN" dirty="0" err="1" smtClean="0">
                <a:latin typeface="Rockwell" charset="0"/>
              </a:rPr>
              <a:t>end</a:t>
            </a:r>
            <a:r>
              <a:rPr lang="pt-BR" altLang="zh-CN" dirty="0" smtClean="0">
                <a:latin typeface="Rockwell" charset="0"/>
              </a:rPr>
              <a:t/>
            </a:r>
            <a:br>
              <a:rPr lang="pt-BR" altLang="zh-CN" dirty="0" smtClean="0">
                <a:latin typeface="Rockwell" charset="0"/>
              </a:rPr>
            </a:br>
            <a:r>
              <a:rPr lang="pt-BR" altLang="zh-CN" dirty="0" smtClean="0">
                <a:latin typeface="Rockwell" charset="0"/>
              </a:rPr>
              <a:t>   </a:t>
            </a:r>
            <a:r>
              <a:rPr lang="pt-BR" altLang="zh-CN" i="1" dirty="0" err="1" smtClean="0">
                <a:latin typeface="Rockwell" charset="0"/>
              </a:rPr>
              <a:t>gBest</a:t>
            </a:r>
            <a:r>
              <a:rPr lang="pt-BR" altLang="zh-CN" dirty="0" smtClean="0">
                <a:latin typeface="Rockwell" charset="0"/>
              </a:rPr>
              <a:t> = </a:t>
            </a:r>
            <a:r>
              <a:rPr lang="pt-BR" altLang="zh-CN" dirty="0" err="1" smtClean="0">
                <a:latin typeface="Rockwell" charset="0"/>
              </a:rPr>
              <a:t>best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 in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   For </a:t>
            </a:r>
            <a:r>
              <a:rPr lang="pt-BR" altLang="zh-CN" dirty="0" err="1" smtClean="0">
                <a:latin typeface="Rockwell" charset="0"/>
              </a:rPr>
              <a:t>each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dirty="0" err="1" smtClean="0">
                <a:latin typeface="Rockwell" charset="0"/>
              </a:rPr>
              <a:t>particle</a:t>
            </a:r>
            <a:r>
              <a:rPr lang="pt-BR" altLang="zh-CN" dirty="0" smtClean="0">
                <a:latin typeface="Rockwell" charset="0"/>
              </a:rPr>
              <a:t>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 in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        </a:t>
            </a:r>
            <a:r>
              <a:rPr lang="pt-BR" altLang="zh-CN" i="1" dirty="0" err="1" smtClean="0">
                <a:latin typeface="Rockwell" charset="0"/>
              </a:rPr>
              <a:t>v</a:t>
            </a:r>
            <a:r>
              <a:rPr lang="pt-BR" altLang="zh-CN" dirty="0" smtClean="0">
                <a:latin typeface="Rockwell" charset="0"/>
              </a:rPr>
              <a:t> = </a:t>
            </a:r>
            <a:r>
              <a:rPr lang="pt-BR" altLang="zh-CN" i="1" dirty="0" err="1" smtClean="0">
                <a:latin typeface="Rockwell" charset="0"/>
              </a:rPr>
              <a:t>v</a:t>
            </a:r>
            <a:r>
              <a:rPr lang="pt-BR" altLang="zh-CN" dirty="0" smtClean="0">
                <a:latin typeface="Rockwell" charset="0"/>
              </a:rPr>
              <a:t> + </a:t>
            </a:r>
            <a:r>
              <a:rPr lang="pt-BR" altLang="zh-CN" i="1" dirty="0" smtClean="0">
                <a:latin typeface="Rockwell" charset="0"/>
              </a:rPr>
              <a:t>c1</a:t>
            </a:r>
            <a:r>
              <a:rPr lang="pt-BR" altLang="zh-CN" dirty="0" smtClean="0">
                <a:latin typeface="Rockwell" charset="0"/>
              </a:rPr>
              <a:t>*</a:t>
            </a:r>
            <a:r>
              <a:rPr lang="pt-BR" altLang="zh-CN" i="1" dirty="0" err="1" smtClean="0">
                <a:latin typeface="Rockwell" charset="0"/>
              </a:rPr>
              <a:t>rand</a:t>
            </a:r>
            <a:r>
              <a:rPr lang="pt-BR" altLang="zh-CN" dirty="0" smtClean="0">
                <a:latin typeface="Rockwell" charset="0"/>
              </a:rPr>
              <a:t>*(</a:t>
            </a:r>
            <a:r>
              <a:rPr lang="pt-BR" altLang="zh-CN" i="1" dirty="0" err="1" smtClean="0">
                <a:latin typeface="Rockwell" charset="0"/>
              </a:rPr>
              <a:t>pBest</a:t>
            </a:r>
            <a:r>
              <a:rPr lang="pt-BR" altLang="zh-CN" dirty="0" smtClean="0">
                <a:latin typeface="Rockwell" charset="0"/>
              </a:rPr>
              <a:t> –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) + </a:t>
            </a:r>
            <a:r>
              <a:rPr lang="pt-BR" altLang="zh-CN" i="1" dirty="0" smtClean="0">
                <a:latin typeface="Rockwell" charset="0"/>
              </a:rPr>
              <a:t>c2</a:t>
            </a:r>
            <a:r>
              <a:rPr lang="pt-BR" altLang="zh-CN" dirty="0" smtClean="0">
                <a:latin typeface="Rockwell" charset="0"/>
              </a:rPr>
              <a:t>*</a:t>
            </a:r>
            <a:r>
              <a:rPr lang="pt-BR" altLang="zh-CN" i="1" dirty="0" err="1" smtClean="0">
                <a:latin typeface="Rockwell" charset="0"/>
              </a:rPr>
              <a:t>rand</a:t>
            </a:r>
            <a:r>
              <a:rPr lang="pt-BR" altLang="zh-CN" dirty="0" smtClean="0">
                <a:latin typeface="Rockwell" charset="0"/>
              </a:rPr>
              <a:t>*(</a:t>
            </a:r>
            <a:r>
              <a:rPr lang="pt-BR" altLang="zh-CN" i="1" dirty="0" err="1" smtClean="0">
                <a:latin typeface="Rockwell" charset="0"/>
              </a:rPr>
              <a:t>gBest</a:t>
            </a:r>
            <a:r>
              <a:rPr lang="pt-BR" altLang="zh-CN" dirty="0" smtClean="0">
                <a:latin typeface="Rockwell" charset="0"/>
              </a:rPr>
              <a:t> –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pt-BR" altLang="zh-CN" dirty="0" smtClean="0">
                <a:latin typeface="Rockwell" charset="0"/>
              </a:rPr>
              <a:t>       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 = </a:t>
            </a:r>
            <a:r>
              <a:rPr lang="pt-BR" altLang="zh-CN" i="1" dirty="0" err="1" smtClean="0">
                <a:latin typeface="Rockwell" charset="0"/>
              </a:rPr>
              <a:t>p</a:t>
            </a:r>
            <a:r>
              <a:rPr lang="pt-BR" altLang="zh-CN" dirty="0" smtClean="0">
                <a:latin typeface="Rockwell" charset="0"/>
              </a:rPr>
              <a:t> + </a:t>
            </a:r>
            <a:r>
              <a:rPr lang="pt-BR" altLang="zh-CN" i="1" dirty="0" err="1" smtClean="0">
                <a:latin typeface="Rockwell" charset="0"/>
              </a:rPr>
              <a:t>v</a:t>
            </a:r>
            <a:r>
              <a:rPr lang="pt-BR" altLang="zh-CN" dirty="0" smtClean="0">
                <a:latin typeface="Rockwell" charset="0"/>
              </a:rPr>
              <a:t>; </a:t>
            </a:r>
            <a:br>
              <a:rPr lang="pt-BR" altLang="zh-CN" dirty="0" smtClean="0">
                <a:latin typeface="Rockwell" charset="0"/>
              </a:rPr>
            </a:br>
            <a:r>
              <a:rPr lang="pt-BR" altLang="zh-CN" dirty="0" smtClean="0">
                <a:latin typeface="Rockwell" charset="0"/>
              </a:rPr>
              <a:t>   </a:t>
            </a:r>
            <a:r>
              <a:rPr lang="pt-BR" altLang="zh-CN" dirty="0" err="1" smtClean="0">
                <a:latin typeface="Rockwell" charset="0"/>
              </a:rPr>
              <a:t>end</a:t>
            </a:r>
            <a:r>
              <a:rPr lang="pt-BR" altLang="zh-CN" dirty="0" smtClean="0">
                <a:latin typeface="Rockwell" charset="0"/>
              </a:rPr>
              <a:t/>
            </a:r>
            <a:br>
              <a:rPr lang="pt-BR" altLang="zh-CN" dirty="0" smtClean="0">
                <a:latin typeface="Rockwell" charset="0"/>
              </a:rPr>
            </a:br>
            <a:r>
              <a:rPr lang="pt-BR" altLang="zh-CN" dirty="0" err="1" smtClean="0">
                <a:latin typeface="Rockwell" charset="0"/>
              </a:rPr>
              <a:t>end</a:t>
            </a:r>
            <a:endParaRPr lang="pt-BR" altLang="zh-CN" dirty="0" smtClean="0">
              <a:latin typeface="Rockwell" charset="0"/>
            </a:endParaRP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0274" y="6265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伪代码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7437" y="1557866"/>
            <a:ext cx="449353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rgbClr val="FF0000"/>
                </a:solidFill>
              </a:rPr>
              <a:t>初始化一粒子群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rgbClr val="FF0000"/>
                </a:solidFill>
              </a:rPr>
              <a:t>时间</a:t>
            </a:r>
            <a:endParaRPr kumimoji="1" lang="zh-CN" altLang="en-US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rgbClr val="FF0000"/>
                </a:solidFill>
              </a:rPr>
              <a:t>对与每一个粒子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rgbClr val="FF0000"/>
                </a:solidFill>
              </a:rPr>
              <a:t>计算该粒子所在位置的权值</a:t>
            </a:r>
          </a:p>
          <a:p>
            <a:pPr>
              <a:lnSpc>
                <a:spcPct val="150000"/>
              </a:lnSpc>
            </a:pPr>
            <a:endParaRPr kumimoji="1" lang="zh-CN" altLang="en-US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rgbClr val="FF0000"/>
                </a:solidFill>
              </a:rPr>
              <a:t>找出此时所有粒子中最优的</a:t>
            </a:r>
            <a:r>
              <a:rPr kumimoji="1" lang="en-US" altLang="zh-CN" sz="1400" b="1" dirty="0" err="1" smtClean="0">
                <a:solidFill>
                  <a:srgbClr val="FF0000"/>
                </a:solidFill>
              </a:rPr>
              <a:t>pbest</a:t>
            </a:r>
            <a:endParaRPr kumimoji="1" lang="zh-CN" alt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rgbClr val="FF0000"/>
                </a:solidFill>
              </a:rPr>
              <a:t>维护历史（全局）最优的粒子</a:t>
            </a:r>
            <a:r>
              <a:rPr kumimoji="1" lang="en-US" altLang="zh-CN" sz="1400" b="1" dirty="0" err="1" smtClean="0">
                <a:solidFill>
                  <a:srgbClr val="FF0000"/>
                </a:solidFill>
              </a:rPr>
              <a:t>gbest</a:t>
            </a:r>
            <a:endParaRPr kumimoji="1" lang="zh-CN" alt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rgbClr val="FF0000"/>
                </a:solidFill>
              </a:rPr>
              <a:t>对于每个粒子，速度（矢量）变化，并朝速度方向移动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14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6667" y="174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蚁群算法</a:t>
            </a:r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97825" y="291253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模拟蚁群寻最短路的算法</a:t>
            </a:r>
            <a:endParaRPr kumimoji="1" lang="zh-CN" altLang="en-US" dirty="0"/>
          </a:p>
        </p:txBody>
      </p:sp>
      <p:pic>
        <p:nvPicPr>
          <p:cNvPr id="8" name="Picture 1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000" y="1224465"/>
            <a:ext cx="914400" cy="4189413"/>
          </a:xfrm>
          <a:prstGeom prst="rect">
            <a:avLst/>
          </a:prstGeom>
          <a:noFill/>
        </p:spPr>
      </p:pic>
      <p:pic>
        <p:nvPicPr>
          <p:cNvPr id="9" name="Picture 2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8443" y="1148265"/>
            <a:ext cx="1169988" cy="4267200"/>
          </a:xfrm>
          <a:prstGeom prst="rect">
            <a:avLst/>
          </a:prstGeom>
          <a:noFill/>
        </p:spPr>
      </p:pic>
      <p:pic>
        <p:nvPicPr>
          <p:cNvPr id="10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072065"/>
            <a:ext cx="11620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33" y="995865"/>
            <a:ext cx="144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27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4932" y="2167466"/>
            <a:ext cx="894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、蚂蚁在行进的过程会留下信息素，当碰到分叉的时候，蚂蚁会倾向于走信息素浓度更大的路径（倾向于表示有更大的概率而非一定）</a:t>
            </a:r>
          </a:p>
          <a:p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、信息素会随着时间的延长而稀释（某些算法不会考虑）</a:t>
            </a:r>
          </a:p>
          <a:p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、蚂蚁行进的速度是一样的，</a:t>
            </a:r>
            <a:r>
              <a:rPr lang="zh-CN" altLang="en-US" sz="2400" dirty="0" smtClean="0"/>
              <a:t>因此</a:t>
            </a:r>
            <a:r>
              <a:rPr lang="zh-CN" altLang="en-US" sz="2400" dirty="0"/>
              <a:t>在单位时间内，短路径上的蚂蚁数量比长路径上的蚂蚁数量要多，从而蚂蚁留下的信息素浓度也就越</a:t>
            </a:r>
            <a:r>
              <a:rPr lang="zh-CN" altLang="en-US" sz="2400" dirty="0" smtClean="0"/>
              <a:t>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6284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354667"/>
            <a:ext cx="77343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343664" y="76989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伪代码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7802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066" y="30988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遗传算法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129866" y="2540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17333" y="2724666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DNA</a:t>
            </a:r>
            <a:r>
              <a:rPr kumimoji="1" lang="zh-CN" altLang="en-US" sz="2400" dirty="0" smtClean="0"/>
              <a:t>链上记载有信息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217333" y="191346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模拟自然界生物的遗传</a:t>
            </a:r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217333" y="353586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基因会发生变异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217333" y="4347066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自然（人工）选择，适者生存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81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 47"/>
          <p:cNvGrpSpPr/>
          <p:nvPr/>
        </p:nvGrpSpPr>
        <p:grpSpPr>
          <a:xfrm>
            <a:off x="1549618" y="335466"/>
            <a:ext cx="8749190" cy="6137691"/>
            <a:chOff x="719885" y="216932"/>
            <a:chExt cx="8749190" cy="6137691"/>
          </a:xfrm>
        </p:grpSpPr>
        <p:grpSp>
          <p:nvGrpSpPr>
            <p:cNvPr id="14" name="组 13"/>
            <p:cNvGrpSpPr/>
            <p:nvPr/>
          </p:nvGrpSpPr>
          <p:grpSpPr>
            <a:xfrm>
              <a:off x="4182533" y="216932"/>
              <a:ext cx="3155351" cy="372533"/>
              <a:chOff x="4182533" y="216932"/>
              <a:chExt cx="3155351" cy="37253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4182533" y="220133"/>
                <a:ext cx="1354858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0123456789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5537391" y="216932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初始化基因夏娃</a:t>
                </a:r>
                <a:endParaRPr kumimoji="1" lang="zh-CN" altLang="en-US" dirty="0"/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4859962" y="943464"/>
              <a:ext cx="0" cy="6604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432394" y="1088998"/>
              <a:ext cx="2456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DNA</a:t>
              </a:r>
              <a:r>
                <a:rPr kumimoji="1" lang="zh-CN" altLang="en-US" dirty="0" smtClean="0"/>
                <a:t>链复制并发生变异</a:t>
              </a:r>
              <a:endParaRPr kumimoji="1" lang="zh-CN" altLang="en-US" dirty="0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2509639" y="1868394"/>
              <a:ext cx="4671792" cy="374135"/>
              <a:chOff x="2626979" y="1768394"/>
              <a:chExt cx="4671792" cy="374135"/>
            </a:xfrm>
          </p:grpSpPr>
          <p:grpSp>
            <p:nvGrpSpPr>
              <p:cNvPr id="13" name="组 12"/>
              <p:cNvGrpSpPr/>
              <p:nvPr/>
            </p:nvGrpSpPr>
            <p:grpSpPr>
              <a:xfrm>
                <a:off x="2626979" y="1768394"/>
                <a:ext cx="2001189" cy="369332"/>
                <a:chOff x="2133599" y="1773197"/>
                <a:chExt cx="2001189" cy="369332"/>
              </a:xfrm>
            </p:grpSpPr>
            <p:sp>
              <p:nvSpPr>
                <p:cNvPr id="8" name="文本框 7"/>
                <p:cNvSpPr txBox="1"/>
                <p:nvPr/>
              </p:nvSpPr>
              <p:spPr>
                <a:xfrm>
                  <a:off x="2133599" y="1773197"/>
                  <a:ext cx="1354858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0123456789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3488457" y="1773197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父代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6" name="组 15"/>
              <p:cNvGrpSpPr/>
              <p:nvPr/>
            </p:nvGrpSpPr>
            <p:grpSpPr>
              <a:xfrm>
                <a:off x="5305597" y="1773197"/>
                <a:ext cx="1993174" cy="369332"/>
                <a:chOff x="5305597" y="1773197"/>
                <a:chExt cx="1993174" cy="369332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5305597" y="1773197"/>
                  <a:ext cx="1354858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012745389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6660455" y="1773197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S1</a:t>
                  </a:r>
                  <a:r>
                    <a:rPr kumimoji="1" lang="zh-CN" altLang="en-US" dirty="0" smtClean="0"/>
                    <a:t>代</a:t>
                  </a:r>
                  <a:endParaRPr kumimoji="1" lang="zh-CN" altLang="en-US" dirty="0"/>
                </a:p>
              </p:txBody>
            </p:sp>
          </p:grpSp>
        </p:grpSp>
        <p:cxnSp>
          <p:nvCxnSpPr>
            <p:cNvPr id="18" name="直线箭头连接符 17"/>
            <p:cNvCxnSpPr/>
            <p:nvPr/>
          </p:nvCxnSpPr>
          <p:spPr>
            <a:xfrm>
              <a:off x="4859962" y="2569064"/>
              <a:ext cx="0" cy="6604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 19"/>
            <p:cNvGrpSpPr/>
            <p:nvPr/>
          </p:nvGrpSpPr>
          <p:grpSpPr>
            <a:xfrm>
              <a:off x="719885" y="3494243"/>
              <a:ext cx="3994363" cy="389929"/>
              <a:chOff x="2626979" y="1747797"/>
              <a:chExt cx="3994363" cy="389929"/>
            </a:xfrm>
          </p:grpSpPr>
          <p:grpSp>
            <p:nvGrpSpPr>
              <p:cNvPr id="21" name="组 20"/>
              <p:cNvGrpSpPr/>
              <p:nvPr/>
            </p:nvGrpSpPr>
            <p:grpSpPr>
              <a:xfrm>
                <a:off x="2626979" y="1768394"/>
                <a:ext cx="2001189" cy="369332"/>
                <a:chOff x="2133599" y="1773197"/>
                <a:chExt cx="2001189" cy="369332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2133599" y="1773197"/>
                  <a:ext cx="1354858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0123456789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88457" y="1773197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父代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22" name="组 21"/>
              <p:cNvGrpSpPr/>
              <p:nvPr/>
            </p:nvGrpSpPr>
            <p:grpSpPr>
              <a:xfrm>
                <a:off x="4659266" y="1747797"/>
                <a:ext cx="1962076" cy="388114"/>
                <a:chOff x="4659266" y="1747797"/>
                <a:chExt cx="1962076" cy="388114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4659266" y="1766579"/>
                  <a:ext cx="1354858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012745389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5983026" y="1747797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S1</a:t>
                  </a:r>
                  <a:r>
                    <a:rPr kumimoji="1" lang="zh-CN" altLang="en-US" dirty="0" smtClean="0"/>
                    <a:t>代</a:t>
                  </a:r>
                  <a:endParaRPr kumimoji="1" lang="zh-CN" altLang="en-US" dirty="0"/>
                </a:p>
              </p:txBody>
            </p:sp>
          </p:grpSp>
        </p:grpSp>
        <p:grpSp>
          <p:nvGrpSpPr>
            <p:cNvPr id="27" name="组 26"/>
            <p:cNvGrpSpPr/>
            <p:nvPr/>
          </p:nvGrpSpPr>
          <p:grpSpPr>
            <a:xfrm>
              <a:off x="5461888" y="3473646"/>
              <a:ext cx="4007187" cy="389929"/>
              <a:chOff x="2626979" y="1747797"/>
              <a:chExt cx="4007187" cy="389929"/>
            </a:xfrm>
          </p:grpSpPr>
          <p:grpSp>
            <p:nvGrpSpPr>
              <p:cNvPr id="28" name="组 27"/>
              <p:cNvGrpSpPr/>
              <p:nvPr/>
            </p:nvGrpSpPr>
            <p:grpSpPr>
              <a:xfrm>
                <a:off x="2626979" y="1768394"/>
                <a:ext cx="1993174" cy="369332"/>
                <a:chOff x="2133599" y="1773197"/>
                <a:chExt cx="1993174" cy="369332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2133599" y="1773197"/>
                  <a:ext cx="1354858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0123546789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3488457" y="1773197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S2</a:t>
                  </a:r>
                  <a:r>
                    <a:rPr kumimoji="1" lang="zh-CN" altLang="en-US" dirty="0" smtClean="0"/>
                    <a:t>代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29" name="组 28"/>
              <p:cNvGrpSpPr/>
              <p:nvPr/>
            </p:nvGrpSpPr>
            <p:grpSpPr>
              <a:xfrm>
                <a:off x="4659266" y="1747797"/>
                <a:ext cx="1974900" cy="388114"/>
                <a:chOff x="4659266" y="1747797"/>
                <a:chExt cx="1974900" cy="388114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4659266" y="1766579"/>
                  <a:ext cx="1354858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017245389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983026" y="1747797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P1</a:t>
                  </a:r>
                  <a:r>
                    <a:rPr kumimoji="1" lang="zh-CN" altLang="en-US" dirty="0" smtClean="0"/>
                    <a:t>代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5537200" y="279400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总量小于容量，指数繁殖</a:t>
              </a:r>
              <a:endParaRPr kumimoji="1" lang="zh-CN" altLang="en-US" dirty="0"/>
            </a:p>
          </p:txBody>
        </p:sp>
        <p:cxnSp>
          <p:nvCxnSpPr>
            <p:cNvPr id="35" name="直线箭头连接符 34"/>
            <p:cNvCxnSpPr/>
            <p:nvPr/>
          </p:nvCxnSpPr>
          <p:spPr>
            <a:xfrm>
              <a:off x="4859962" y="4160798"/>
              <a:ext cx="0" cy="6604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689600" y="443653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依据规则进行选择</a:t>
              </a:r>
              <a:endParaRPr kumimoji="1" lang="zh-CN" altLang="en-US" dirty="0"/>
            </a:p>
          </p:txBody>
        </p:sp>
        <p:grpSp>
          <p:nvGrpSpPr>
            <p:cNvPr id="45" name="组 44"/>
            <p:cNvGrpSpPr/>
            <p:nvPr/>
          </p:nvGrpSpPr>
          <p:grpSpPr>
            <a:xfrm>
              <a:off x="2620278" y="5155558"/>
              <a:ext cx="4479368" cy="372679"/>
              <a:chOff x="2870881" y="5174906"/>
              <a:chExt cx="4479368" cy="372679"/>
            </a:xfrm>
          </p:grpSpPr>
          <p:grpSp>
            <p:nvGrpSpPr>
              <p:cNvPr id="36" name="组 35"/>
              <p:cNvGrpSpPr/>
              <p:nvPr/>
            </p:nvGrpSpPr>
            <p:grpSpPr>
              <a:xfrm>
                <a:off x="2870881" y="5174906"/>
                <a:ext cx="2917113" cy="372679"/>
                <a:chOff x="2626979" y="1765047"/>
                <a:chExt cx="2917113" cy="372679"/>
              </a:xfrm>
            </p:grpSpPr>
            <p:sp>
              <p:nvSpPr>
                <p:cNvPr id="41" name="文本框 40"/>
                <p:cNvSpPr txBox="1"/>
                <p:nvPr/>
              </p:nvSpPr>
              <p:spPr>
                <a:xfrm>
                  <a:off x="2626979" y="1768394"/>
                  <a:ext cx="1354858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0123456789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189234" y="1765047"/>
                  <a:ext cx="1354858" cy="36933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012745389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4" name="文本框 43"/>
              <p:cNvSpPr txBox="1"/>
              <p:nvPr/>
            </p:nvSpPr>
            <p:spPr>
              <a:xfrm>
                <a:off x="5995391" y="5174906"/>
                <a:ext cx="1354858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017245389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3893495" y="598529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继续</a:t>
              </a:r>
              <a:r>
                <a:rPr kumimoji="1" lang="zh-CN" altLang="en-US" smtClean="0"/>
                <a:t>繁殖与选择</a:t>
              </a:r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307043" y="510891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幸存者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169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0000" y="1524000"/>
            <a:ext cx="5912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 smtClean="0"/>
              <a:t>Init</a:t>
            </a:r>
            <a:r>
              <a:rPr kumimoji="1" lang="en-US" altLang="zh-CN" sz="3600" dirty="0" smtClean="0"/>
              <a:t>();</a:t>
            </a:r>
          </a:p>
          <a:p>
            <a:r>
              <a:rPr kumimoji="1" lang="en-US" altLang="zh-CN" sz="3600" dirty="0" smtClean="0"/>
              <a:t>For </a:t>
            </a:r>
            <a:r>
              <a:rPr kumimoji="1" lang="en-US" altLang="zh-CN" sz="3600" dirty="0" err="1" smtClean="0"/>
              <a:t>i</a:t>
            </a:r>
            <a:r>
              <a:rPr kumimoji="1" lang="en-US" altLang="zh-CN" sz="3600" dirty="0" smtClean="0"/>
              <a:t>&lt;t:</a:t>
            </a:r>
          </a:p>
          <a:p>
            <a:r>
              <a:rPr kumimoji="1" lang="en-US" altLang="zh-CN" sz="3600" dirty="0"/>
              <a:t> 	</a:t>
            </a:r>
            <a:r>
              <a:rPr kumimoji="1" lang="en-US" altLang="zh-CN" sz="3600" dirty="0" err="1" smtClean="0"/>
              <a:t>foreach</a:t>
            </a:r>
            <a:r>
              <a:rPr kumimoji="1" lang="en-US" altLang="zh-CN" sz="3600" dirty="0" smtClean="0"/>
              <a:t> DNA </a:t>
            </a:r>
            <a:r>
              <a:rPr kumimoji="1" lang="en-US" altLang="zh-CN" sz="3600" dirty="0" smtClean="0"/>
              <a:t>Propagate(){</a:t>
            </a:r>
          </a:p>
          <a:p>
            <a:r>
              <a:rPr kumimoji="1" lang="en-US" altLang="zh-CN" sz="3600" dirty="0"/>
              <a:t>	</a:t>
            </a:r>
            <a:r>
              <a:rPr kumimoji="1" lang="en-US" altLang="zh-CN" sz="3600" dirty="0" smtClean="0"/>
              <a:t>	</a:t>
            </a:r>
            <a:r>
              <a:rPr kumimoji="1" lang="en-US" altLang="zh-CN" sz="3600" dirty="0" err="1" smtClean="0"/>
              <a:t>copyDNA</a:t>
            </a:r>
            <a:r>
              <a:rPr kumimoji="1" lang="en-US" altLang="zh-CN" sz="3600" dirty="0" smtClean="0"/>
              <a:t>();</a:t>
            </a:r>
          </a:p>
          <a:p>
            <a:r>
              <a:rPr kumimoji="1" lang="en-US" altLang="zh-CN" sz="3600" dirty="0"/>
              <a:t>		</a:t>
            </a:r>
            <a:r>
              <a:rPr kumimoji="1" lang="en-US" altLang="zh-CN" sz="3600" dirty="0" smtClean="0"/>
              <a:t>mutation();</a:t>
            </a:r>
          </a:p>
          <a:p>
            <a:r>
              <a:rPr kumimoji="1" lang="en-US" altLang="zh-CN" sz="3600" dirty="0"/>
              <a:t>	</a:t>
            </a:r>
            <a:r>
              <a:rPr kumimoji="1" lang="en-US" altLang="zh-CN" sz="3600" dirty="0" smtClean="0"/>
              <a:t>}</a:t>
            </a:r>
          </a:p>
          <a:p>
            <a:r>
              <a:rPr kumimoji="1" lang="en-US" altLang="zh-CN" sz="3600" dirty="0"/>
              <a:t>	</a:t>
            </a:r>
            <a:r>
              <a:rPr kumimoji="1" lang="en-US" altLang="zh-CN" sz="3600" dirty="0" smtClean="0"/>
              <a:t>if(sum&gt;cap</a:t>
            </a:r>
            <a:r>
              <a:rPr kumimoji="1" lang="en-US" altLang="zh-CN" sz="3600" dirty="0" smtClean="0"/>
              <a:t>ability</a:t>
            </a:r>
            <a:r>
              <a:rPr kumimoji="1" lang="en-US" altLang="zh-CN" sz="3600" dirty="0" smtClean="0"/>
              <a:t>) </a:t>
            </a:r>
            <a:r>
              <a:rPr kumimoji="1" lang="en-US" altLang="zh-CN" sz="3600" dirty="0" smtClean="0"/>
              <a:t>kill();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7317982" y="1524000"/>
            <a:ext cx="4339650" cy="39703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6"/>
                </a:solidFill>
              </a:rPr>
              <a:t>初始化夏娃</a:t>
            </a:r>
            <a:r>
              <a:rPr kumimoji="1" lang="en-US" altLang="zh-CN" sz="3600" dirty="0" smtClean="0">
                <a:solidFill>
                  <a:schemeClr val="accent6"/>
                </a:solidFill>
              </a:rPr>
              <a:t>DNA</a:t>
            </a:r>
            <a:endParaRPr kumimoji="1" lang="zh-CN" altLang="en-US" sz="3600" dirty="0" smtClean="0">
              <a:solidFill>
                <a:schemeClr val="accent6"/>
              </a:solidFill>
            </a:endParaRPr>
          </a:p>
          <a:p>
            <a:r>
              <a:rPr kumimoji="1" lang="zh-CN" altLang="en-US" sz="3600" dirty="0" smtClean="0">
                <a:solidFill>
                  <a:schemeClr val="accent6"/>
                </a:solidFill>
              </a:rPr>
              <a:t>在规定的时间内</a:t>
            </a:r>
          </a:p>
          <a:p>
            <a:r>
              <a:rPr kumimoji="1" lang="zh-CN" altLang="en-US" sz="3600" dirty="0" smtClean="0">
                <a:solidFill>
                  <a:schemeClr val="accent6"/>
                </a:solidFill>
              </a:rPr>
              <a:t>活的基因进行繁殖</a:t>
            </a:r>
          </a:p>
          <a:p>
            <a:r>
              <a:rPr kumimoji="1" lang="en-US" altLang="zh-CN" sz="3600" dirty="0" smtClean="0">
                <a:solidFill>
                  <a:schemeClr val="accent6"/>
                </a:solidFill>
              </a:rPr>
              <a:t>DNA</a:t>
            </a:r>
            <a:r>
              <a:rPr kumimoji="1" lang="zh-CN" altLang="en-US" sz="3600" dirty="0" smtClean="0">
                <a:solidFill>
                  <a:schemeClr val="accent6"/>
                </a:solidFill>
              </a:rPr>
              <a:t>链的复制</a:t>
            </a:r>
          </a:p>
          <a:p>
            <a:r>
              <a:rPr kumimoji="1" lang="en-US" altLang="zh-CN" sz="3600" dirty="0" smtClean="0">
                <a:solidFill>
                  <a:schemeClr val="accent6"/>
                </a:solidFill>
              </a:rPr>
              <a:t>DNA</a:t>
            </a:r>
            <a:r>
              <a:rPr kumimoji="1" lang="zh-CN" altLang="en-US" sz="3600" dirty="0" smtClean="0">
                <a:solidFill>
                  <a:schemeClr val="accent6"/>
                </a:solidFill>
              </a:rPr>
              <a:t>链的突变与重组</a:t>
            </a:r>
          </a:p>
          <a:p>
            <a:endParaRPr kumimoji="1" lang="zh-CN" altLang="en-US" sz="3600" dirty="0">
              <a:solidFill>
                <a:schemeClr val="accent6"/>
              </a:solidFill>
            </a:endParaRPr>
          </a:p>
          <a:p>
            <a:r>
              <a:rPr kumimoji="1" lang="zh-CN" altLang="en-US" sz="3600" dirty="0" smtClean="0">
                <a:solidFill>
                  <a:schemeClr val="accent6"/>
                </a:solidFill>
              </a:rPr>
              <a:t>选择并杀死劣质基因</a:t>
            </a:r>
            <a:endParaRPr kumimoji="1"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8243" y="6434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i="1" dirty="0" smtClean="0"/>
              <a:t>伪代码</a:t>
            </a:r>
            <a:endParaRPr kumimoji="1" lang="zh-CN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062399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1905000" y="152402"/>
            <a:ext cx="7575376" cy="58477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元</a:t>
            </a:r>
            <a:r>
              <a:rPr lang="zh-CN" altLang="en-US" sz="3200" b="1" dirty="0"/>
              <a:t>启发式算法（</a:t>
            </a:r>
            <a:r>
              <a:rPr lang="en-US" altLang="zh-CN" sz="3200" b="1" dirty="0" err="1"/>
              <a:t>metaheuristic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809428" y="6074132"/>
            <a:ext cx="8458200" cy="52322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/>
              <a:t>元</a:t>
            </a:r>
            <a:r>
              <a:rPr lang="zh-CN" altLang="en-US" sz="2800" dirty="0"/>
              <a:t>启发式算法是一种寻优能力很强的启发式算法。</a:t>
            </a:r>
            <a:endParaRPr lang="en-US" altLang="zh-CN" sz="28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71328" y="5066368"/>
            <a:ext cx="853440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元启发式算法</a:t>
            </a:r>
            <a:r>
              <a:rPr lang="zh-CN" altLang="en-US" sz="2400" dirty="0"/>
              <a:t>一</a:t>
            </a:r>
            <a:r>
              <a:rPr lang="zh-CN" altLang="en-US" sz="2400" dirty="0"/>
              <a:t>种智能搜索算法，它的搜索空间由</a:t>
            </a:r>
            <a:r>
              <a:rPr lang="zh-CN" altLang="en-US" sz="2400" b="1" dirty="0"/>
              <a:t>问题</a:t>
            </a:r>
            <a:r>
              <a:rPr lang="zh-CN" altLang="en-US" sz="2400" b="1" dirty="0"/>
              <a:t>实例的解</a:t>
            </a:r>
            <a:r>
              <a:rPr lang="zh-CN" altLang="en-US" sz="2400" dirty="0"/>
              <a:t>构成，通常涵盖完整的问题解空间。</a:t>
            </a:r>
            <a:endParaRPr lang="en-US" altLang="zh-CN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922257" y="2420888"/>
            <a:ext cx="3456383" cy="2520280"/>
            <a:chOff x="251520" y="1700808"/>
            <a:chExt cx="5409027" cy="3816424"/>
          </a:xfrm>
        </p:grpSpPr>
        <p:sp>
          <p:nvSpPr>
            <p:cNvPr id="9" name="椭圆 8"/>
            <p:cNvSpPr/>
            <p:nvPr/>
          </p:nvSpPr>
          <p:spPr>
            <a:xfrm>
              <a:off x="251520" y="1700808"/>
              <a:ext cx="5409027" cy="3816424"/>
            </a:xfrm>
            <a:prstGeom prst="ellipse">
              <a:avLst/>
            </a:prstGeom>
            <a:solidFill>
              <a:srgbClr val="92D05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763688" y="2636912"/>
              <a:ext cx="2405000" cy="2160240"/>
              <a:chOff x="1763688" y="2636912"/>
              <a:chExt cx="2405000" cy="216024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63688" y="2924944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779912" y="2636912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123728" y="386104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059832" y="4653136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024672" y="3789040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椭圆 16"/>
          <p:cNvSpPr/>
          <p:nvPr/>
        </p:nvSpPr>
        <p:spPr>
          <a:xfrm>
            <a:off x="6456042" y="2420888"/>
            <a:ext cx="3456383" cy="2520280"/>
          </a:xfrm>
          <a:prstGeom prst="ellipse">
            <a:avLst/>
          </a:prstGeom>
          <a:solidFill>
            <a:srgbClr val="FF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793342" y="620688"/>
            <a:ext cx="8479122" cy="1128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/>
              <a:t>如果问题有</a:t>
            </a:r>
            <a:r>
              <a:rPr lang="en-US" altLang="zh-CN" sz="2400" dirty="0"/>
              <a:t>n</a:t>
            </a:r>
            <a:r>
              <a:rPr lang="zh-CN" altLang="en-US" sz="2400" dirty="0"/>
              <a:t>个解，一个启发式规则只能对应于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zh-CN" altLang="en-US" sz="2400" dirty="0"/>
              <a:t>解中的一个。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802555" y="1628801"/>
            <a:ext cx="8418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启发式规则既可能产生很好的解，也可能产生很差的解。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40010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905000" y="152402"/>
            <a:ext cx="7575376" cy="58477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元启发式算法原理</a:t>
            </a:r>
            <a:endParaRPr lang="en-US" altLang="zh-CN" sz="3200" b="1" dirty="0"/>
          </a:p>
        </p:txBody>
      </p:sp>
      <p:sp>
        <p:nvSpPr>
          <p:cNvPr id="6" name="矩形 5"/>
          <p:cNvSpPr/>
          <p:nvPr/>
        </p:nvSpPr>
        <p:spPr>
          <a:xfrm>
            <a:off x="1905000" y="1412777"/>
            <a:ext cx="82954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从一个或多个候选解开始作为初始值</a:t>
            </a:r>
            <a:r>
              <a:rPr lang="en-US" altLang="zh-CN" sz="4000" dirty="0"/>
              <a:t>(pop(t</a:t>
            </a:r>
            <a:r>
              <a:rPr lang="en-US" altLang="zh-CN" sz="4000" dirty="0"/>
              <a:t>))</a:t>
            </a:r>
            <a:r>
              <a:rPr lang="zh-CN" altLang="en-US" sz="4000" dirty="0"/>
              <a:t>；</a:t>
            </a:r>
            <a:endParaRPr lang="zh-CN" altLang="en-US" sz="4000" dirty="0"/>
          </a:p>
          <a:p>
            <a:r>
              <a:rPr lang="en-US" altLang="zh-CN" sz="4000" dirty="0"/>
              <a:t>2. </a:t>
            </a:r>
            <a:r>
              <a:rPr lang="zh-CN" altLang="en-US" sz="4000" dirty="0"/>
              <a:t>根据初始值计算目标函数</a:t>
            </a:r>
            <a:r>
              <a:rPr lang="zh-CN" altLang="en-US" sz="4000" dirty="0"/>
              <a:t>值；</a:t>
            </a:r>
            <a:endParaRPr lang="zh-CN" altLang="en-US" sz="4000" dirty="0"/>
          </a:p>
          <a:p>
            <a:r>
              <a:rPr lang="en-US" altLang="zh-CN" sz="4000" dirty="0"/>
              <a:t>3. </a:t>
            </a:r>
            <a:r>
              <a:rPr lang="zh-CN" altLang="en-US" sz="4000" dirty="0"/>
              <a:t>基于已获得的信息，通过个体变异、组合等方法不断更新候选解</a:t>
            </a:r>
            <a:r>
              <a:rPr lang="zh-CN" altLang="en-US" sz="4000" dirty="0"/>
              <a:t>域；</a:t>
            </a:r>
            <a:endParaRPr lang="zh-CN" altLang="en-US" sz="4000" dirty="0"/>
          </a:p>
          <a:p>
            <a:r>
              <a:rPr lang="en-US" altLang="zh-CN" sz="4000" dirty="0"/>
              <a:t>4. </a:t>
            </a:r>
            <a:r>
              <a:rPr lang="zh-CN" altLang="en-US" sz="4000" dirty="0"/>
              <a:t>新的候选解域进入下一轮迭代</a:t>
            </a:r>
            <a:r>
              <a:rPr lang="en-US" altLang="zh-CN" sz="4000" dirty="0"/>
              <a:t>(pop(t+1</a:t>
            </a:r>
            <a:r>
              <a:rPr lang="en-US" altLang="zh-CN" sz="4000" dirty="0"/>
              <a:t>))</a:t>
            </a:r>
            <a:r>
              <a:rPr lang="zh-CN" altLang="en-US" sz="4000" dirty="0"/>
              <a:t>。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41437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573" y="2372139"/>
            <a:ext cx="286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登山搜索算法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79" y="221974"/>
            <a:ext cx="7761519" cy="6245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426" y="3344517"/>
            <a:ext cx="31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、产生一个初始点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1426" y="3778286"/>
            <a:ext cx="28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、向临域最高的方向移动</a:t>
            </a:r>
          </a:p>
          <a:p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41704" y="2545257"/>
            <a:ext cx="119270" cy="119269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13 -0.00509 -0.00039 -0.00995 -0.00039 -0.01481 C -0.00039 -0.04074 -0.00052 -0.04213 0.00052 -0.05949 C 0.00065 -0.06204 0.00078 -0.06458 0.00104 -0.06713 C 0.00117 -0.06968 0.00208 -0.07384 0.00247 -0.07593 C 0.0026 -0.07662 0.00286 -0.07755 0.00286 -0.07847 C 0.00313 -0.07963 0.00313 -0.08079 0.00339 -0.08194 C 0.00365 -0.08287 0.00404 -0.08356 0.00443 -0.08449 C 0.00443 -0.08472 0.00495 -0.09259 0.00534 -0.09398 C 0.00573 -0.09491 0.00625 -0.0956 0.00677 -0.09653 C 0.0069 -0.09768 0.0069 -0.09884 0.00729 -0.1 C 0.00807 -0.10185 0.00938 -0.10324 0.01016 -0.10509 C 0.01198 -0.10926 0.01094 -0.10764 0.01302 -0.11018 C 0.01341 -0.11111 0.01367 -0.11204 0.01406 -0.11273 C 0.01497 -0.11481 0.01719 -0.11806 0.01836 -0.11875 C 0.01888 -0.11921 0.01927 -0.11968 0.01979 -0.11968 C 0.02083 -0.11991 0.02174 -0.11968 0.02279 -0.11968 " pathEditMode="relative" ptsTypes="AAAAAAAAAAAAAAA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3866" y="1151467"/>
            <a:ext cx="81957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元启发算法相当于在整个解空间内搜索最优解，当运行时间无限大时，理论上可以得到全局最优解。但是当问题规模不断扩大，使用元启发算法的效率也会降低。</a:t>
            </a:r>
          </a:p>
          <a:p>
            <a:r>
              <a:rPr kumimoji="1" lang="zh-CN" altLang="en-US" sz="2800" dirty="0" smtClean="0"/>
              <a:t>超启发算法通过制定高层控制策略来操纵底层贪心策略，从而压缩解空间，达到剪枝的目的（最优解所在的空间有可能被剪掉）。</a:t>
            </a:r>
          </a:p>
          <a:p>
            <a:r>
              <a:rPr kumimoji="1" lang="zh-CN" altLang="en-US" sz="2800" dirty="0" smtClean="0"/>
              <a:t>可以这样理解：元启发算法是随机交换，而超启发算法交换的时候要从贪心策略库中随机选择一种规则，交换的部分满足交换规则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4470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7332" y="2065867"/>
            <a:ext cx="8551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超启发算法步骤：</a:t>
            </a:r>
          </a:p>
          <a:p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、根据常识或计算制定贪心规则库</a:t>
            </a:r>
            <a:r>
              <a:rPr kumimoji="1" lang="zh-CN" altLang="en-US" sz="3200" dirty="0" smtClean="0">
                <a:sym typeface="Wingdings"/>
              </a:rPr>
              <a:t>：（比如时间小的优先或其他贪心策略）</a:t>
            </a:r>
          </a:p>
          <a:p>
            <a:r>
              <a:rPr kumimoji="1" lang="en-US" altLang="zh-CN" sz="3200" dirty="0" smtClean="0">
                <a:sym typeface="Wingdings"/>
              </a:rPr>
              <a:t>2</a:t>
            </a:r>
            <a:r>
              <a:rPr kumimoji="1" lang="zh-CN" altLang="en-US" sz="3200" dirty="0" smtClean="0">
                <a:sym typeface="Wingdings"/>
              </a:rPr>
              <a:t>、从贪心规则库里随机选择一条，交换的时候必须满足这一规则。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2305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96" y="1933295"/>
            <a:ext cx="8164529" cy="36109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77115" y="1181998"/>
            <a:ext cx="336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1587960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7575" y="413363"/>
            <a:ext cx="474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 </a:t>
            </a:r>
            <a:r>
              <a:rPr lang="zh-CN" altLang="en-US" dirty="0"/>
              <a:t>依赖于初始状态</a:t>
            </a:r>
            <a:r>
              <a:rPr lang="en-US" altLang="zh-CN" dirty="0"/>
              <a:t>, </a:t>
            </a:r>
            <a:r>
              <a:rPr lang="zh-CN" altLang="en-US" dirty="0"/>
              <a:t>容易陷入局部最优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57" y="782695"/>
            <a:ext cx="6761791" cy="544068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flipV="1">
            <a:off x="4796118" y="3433483"/>
            <a:ext cx="134470" cy="14343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897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17 0.00162 0.00247 0.00324 0.00364 0.00532 C 0.00638 0.01019 0.00312 0.00764 0.00664 0.00972 C 0.00716 0.01204 0.00742 0.01458 0.00859 0.0162 C 0.00963 0.01806 0.0112 0.01875 0.01224 0.0206 C 0.01289 0.02176 0.01341 0.02315 0.01406 0.02384 C 0.01458 0.02454 0.01536 0.02454 0.01588 0.025 C 0.01719 0.02639 0.01836 0.02801 0.01966 0.0294 L 0.02148 0.03148 C 0.02161 0.03264 0.02161 0.03426 0.02213 0.03495 C 0.02318 0.03611 0.02578 0.03704 0.02578 0.03704 C 0.02851 0.0419 0.02526 0.03681 0.0289 0.04028 C 0.03008 0.04167 0.03255 0.04468 0.03255 0.04468 C 0.03463 0.05023 0.03268 0.04653 0.03555 0.04907 C 0.03633 0.04954 0.03672 0.0507 0.0375 0.05116 C 0.03867 0.05208 0.04114 0.05347 0.04114 0.05347 C 0.04232 0.05486 0.04349 0.05695 0.04479 0.05787 L 0.05403 0.0632 L 0.05781 0.06551 C 0.05833 0.06574 0.05898 0.06667 0.05963 0.06667 L 0.06458 0.06667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1548" y="2011792"/>
            <a:ext cx="89542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改进：</a:t>
            </a:r>
          </a:p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、局部束搜索：随机产生多个初始点，并行搜索（多几个人从不同位置开始爬山，能到达最高点的概率就大大增大）</a:t>
            </a:r>
          </a:p>
          <a:p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、随机重启：</a:t>
            </a:r>
            <a:r>
              <a:rPr lang="zh-CN" altLang="en-US" sz="2800" b="1" dirty="0"/>
              <a:t>在指定步以后，简单地随机选取一个状态重新开始登山搜索</a:t>
            </a:r>
            <a:r>
              <a:rPr lang="en-US" altLang="zh-CN" sz="2800" b="1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001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8733" y="21746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/>
              <a:t>模拟退火算法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3923" y="2984740"/>
            <a:ext cx="303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模拟退火算法是对登山算法的一种改进，以一定的概率接受更差的解，从而跳出局部最优的限制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3923" y="2995644"/>
            <a:ext cx="314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采用传统的登山搜索策略，但是 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</a:rPr>
              <a:t>不时朝产生改进解的方向移动，即下山移动</a:t>
            </a:r>
            <a:r>
              <a:rPr lang="en-US" altLang="zh-CN" dirty="0">
                <a:solidFill>
                  <a:srgbClr val="FF0066"/>
                </a:solidFill>
              </a:rPr>
              <a:t>(downhill moves). </a:t>
            </a: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dirty="0"/>
              <a:t>随着时间的推移</a:t>
            </a:r>
            <a:r>
              <a:rPr lang="en-US" altLang="zh-CN" dirty="0"/>
              <a:t>, </a:t>
            </a:r>
            <a:r>
              <a:rPr lang="zh-CN" altLang="en-US" dirty="0"/>
              <a:t>采取</a:t>
            </a:r>
            <a:r>
              <a:rPr lang="zh-CN" altLang="en-US" dirty="0">
                <a:solidFill>
                  <a:srgbClr val="FF0066"/>
                </a:solidFill>
              </a:rPr>
              <a:t>下山移动的概率逐渐降低</a:t>
            </a:r>
            <a:r>
              <a:rPr lang="zh-CN" altLang="en-US" dirty="0"/>
              <a:t>，并且下山移动的步长逐渐减小</a:t>
            </a:r>
          </a:p>
        </p:txBody>
      </p:sp>
      <p:pic>
        <p:nvPicPr>
          <p:cNvPr id="5" name="Picture 4" descr="hill-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21" y="719338"/>
            <a:ext cx="8074482" cy="45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89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ill-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16" y="1352550"/>
            <a:ext cx="7766619" cy="435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08062" y="2069463"/>
            <a:ext cx="374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、产生初始点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08062" y="2683528"/>
            <a:ext cx="374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、随机向周边移动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08062" y="3293128"/>
            <a:ext cx="374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、移动后结果更优则接受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062" y="3907193"/>
            <a:ext cx="3749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、移动后结果更差，则以一定的概率接受</a:t>
            </a:r>
            <a:endParaRPr kumimoji="1"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8013231" y="4288572"/>
            <a:ext cx="230018" cy="228838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653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25 -0.02222 0.00651 -0.04445 0.00794 -0.05278 " pathEditMode="relative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563 0.05578 " pathEditMode="relative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8" grpId="1" animBg="1"/>
      <p:bldP spid="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8932" y="914400"/>
            <a:ext cx="7840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模拟退火模拟的是高温物体自然降温的过程，当温度较高的时候，分子运动速度快，接受更差解的概率更大</a:t>
            </a:r>
            <a:endParaRPr kumimoji="1" lang="zh-CN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2048931" y="1745397"/>
            <a:ext cx="7840135" cy="4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181323" y="3928524"/>
            <a:ext cx="3070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rgbClr val="FF0000"/>
                </a:solidFill>
              </a:rPr>
              <a:t>时间增加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rgbClr val="FF0000"/>
                </a:solidFill>
              </a:rPr>
              <a:t>温度随时间变化的函数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rgbClr val="FF0000"/>
                </a:solidFill>
              </a:rPr>
              <a:t>如果温度降为零，则跳出循环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rgbClr val="FF0000"/>
                </a:solidFill>
              </a:rPr>
              <a:t>随机选择当前点周围的一个点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81323" y="5197654"/>
                <a:ext cx="3070458" cy="65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 smtClean="0">
                    <a:solidFill>
                      <a:srgbClr val="FF0000"/>
                    </a:solidFill>
                  </a:rPr>
                  <a:t>如果解更优，则跳至新点处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 smtClean="0">
                    <a:solidFill>
                      <a:srgbClr val="FF0000"/>
                    </a:solidFill>
                  </a:rPr>
                  <a:t>否则以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kumimoji="1" lang="en-US" altLang="zh-CN" sz="1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kumimoji="1" lang="en-US" altLang="zh-CN" sz="1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a:rPr kumimoji="1" lang="en-US" altLang="zh-CN" sz="1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sz="1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zh-CN" altLang="en-US" sz="12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的概率跳至新点处</m:t>
                    </m:r>
                  </m:oMath>
                </a14:m>
                <a:endParaRPr kumimoji="1" lang="zh-CN" altLang="en-US" sz="1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23" y="5197654"/>
                <a:ext cx="3070458" cy="652615"/>
              </a:xfrm>
              <a:prstGeom prst="rect">
                <a:avLst/>
              </a:prstGeom>
              <a:blipFill rotWithShape="0">
                <a:blip r:embed="rId3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433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9200" y="541420"/>
            <a:ext cx="190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群智能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6110" y="2843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鸟群算法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36075" y="4423801"/>
            <a:ext cx="8064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zh-CN" sz="2400">
                <a:latin typeface="Rockwell" charset="0"/>
              </a:rPr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37" y="2191776"/>
            <a:ext cx="2497138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87" y="2191776"/>
            <a:ext cx="2497138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650" y="2191776"/>
            <a:ext cx="249872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ângulo 13"/>
          <p:cNvSpPr>
            <a:spLocks noChangeArrowheads="1"/>
          </p:cNvSpPr>
          <p:nvPr/>
        </p:nvSpPr>
        <p:spPr bwMode="auto">
          <a:xfrm>
            <a:off x="2909100" y="4063438"/>
            <a:ext cx="25193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b="1" u="sng" dirty="0">
                <a:latin typeface="Rockwell" charset="0"/>
              </a:rPr>
              <a:t>Separation</a:t>
            </a:r>
            <a:endParaRPr lang="en-US" altLang="zh-CN" dirty="0">
              <a:latin typeface="Rockwell" charset="0"/>
            </a:endParaRPr>
          </a:p>
          <a:p>
            <a:r>
              <a:rPr lang="en-US" altLang="zh-CN" sz="1600" dirty="0">
                <a:latin typeface="Rockwell" charset="0"/>
              </a:rPr>
              <a:t>avoid crowding local </a:t>
            </a:r>
            <a:r>
              <a:rPr lang="en-US" altLang="zh-CN" sz="1600" dirty="0" err="1" smtClean="0">
                <a:latin typeface="Rockwell" charset="0"/>
              </a:rPr>
              <a:t>flockmates</a:t>
            </a:r>
            <a:r>
              <a:rPr lang="en-US" altLang="zh-CN" sz="1600" dirty="0" smtClean="0">
                <a:latin typeface="Rockwell" charset="0"/>
              </a:rPr>
              <a:t> </a:t>
            </a:r>
            <a:endParaRPr lang="pt-PT" altLang="zh-CN" sz="1600" dirty="0">
              <a:latin typeface="Rockwell" charset="0"/>
            </a:endParaRPr>
          </a:p>
        </p:txBody>
      </p:sp>
      <p:sp>
        <p:nvSpPr>
          <p:cNvPr id="11" name="Rectângulo 14"/>
          <p:cNvSpPr>
            <a:spLocks noChangeArrowheads="1"/>
          </p:cNvSpPr>
          <p:nvPr/>
        </p:nvSpPr>
        <p:spPr bwMode="auto">
          <a:xfrm>
            <a:off x="5644362" y="4063438"/>
            <a:ext cx="2663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b="1" u="sng" dirty="0">
                <a:latin typeface="Rockwell" charset="0"/>
              </a:rPr>
              <a:t>Alignment</a:t>
            </a:r>
            <a:endParaRPr lang="en-US" altLang="zh-CN" u="sng" dirty="0">
              <a:latin typeface="Rockwell" charset="0"/>
            </a:endParaRPr>
          </a:p>
          <a:p>
            <a:r>
              <a:rPr lang="en-US" altLang="zh-CN" sz="1600" dirty="0">
                <a:latin typeface="Rockwell" charset="0"/>
              </a:rPr>
              <a:t>move towards the average heading of local </a:t>
            </a:r>
            <a:r>
              <a:rPr lang="en-US" altLang="zh-CN" sz="1600" dirty="0" err="1">
                <a:latin typeface="Rockwell" charset="0"/>
              </a:rPr>
              <a:t>flockmates</a:t>
            </a:r>
            <a:r>
              <a:rPr lang="en-US" altLang="zh-CN" sz="1600" dirty="0">
                <a:latin typeface="Rockwell" charset="0"/>
              </a:rPr>
              <a:t> </a:t>
            </a:r>
            <a:endParaRPr lang="pt-PT" altLang="zh-CN" sz="1600" dirty="0">
              <a:latin typeface="Rockwell" charset="0"/>
            </a:endParaRPr>
          </a:p>
        </p:txBody>
      </p:sp>
      <p:sp>
        <p:nvSpPr>
          <p:cNvPr id="12" name="Rectângulo 15"/>
          <p:cNvSpPr>
            <a:spLocks noChangeArrowheads="1"/>
          </p:cNvSpPr>
          <p:nvPr/>
        </p:nvSpPr>
        <p:spPr bwMode="auto">
          <a:xfrm>
            <a:off x="8452650" y="4063438"/>
            <a:ext cx="2663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b="1" u="sng" dirty="0">
                <a:latin typeface="Rockwell" charset="0"/>
              </a:rPr>
              <a:t>Cohesion</a:t>
            </a:r>
            <a:endParaRPr lang="en-US" altLang="zh-CN" u="sng" dirty="0">
              <a:latin typeface="Rockwell" charset="0"/>
            </a:endParaRPr>
          </a:p>
          <a:p>
            <a:r>
              <a:rPr lang="en-US" altLang="zh-CN" sz="1600" dirty="0">
                <a:latin typeface="Rockwell" charset="0"/>
              </a:rPr>
              <a:t>move toward the average position of local </a:t>
            </a:r>
            <a:r>
              <a:rPr lang="en-US" altLang="zh-CN" sz="1600" dirty="0" err="1">
                <a:latin typeface="Rockwell" charset="0"/>
              </a:rPr>
              <a:t>flockmates</a:t>
            </a:r>
            <a:r>
              <a:rPr lang="en-US" altLang="zh-CN" sz="1600" dirty="0">
                <a:latin typeface="Rockwell" charset="0"/>
              </a:rPr>
              <a:t> </a:t>
            </a:r>
            <a:endParaRPr lang="pt-PT" altLang="zh-CN" sz="1600" dirty="0">
              <a:latin typeface="Rockwell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6110" y="37688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模拟鸟群的</a:t>
            </a:r>
            <a:r>
              <a:rPr kumimoji="1" lang="zh-CN" altLang="en-US" smtClean="0"/>
              <a:t>三个性质：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53852" y="544932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鸟群的个体之间不会相撞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88628" y="574378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鸟群有一个共同的目标方向</a:t>
            </a:r>
          </a:p>
          <a:p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38067" y="57437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个体会向团体中心聚拢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7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967</Words>
  <Application>Microsoft Macintosh PowerPoint</Application>
  <PresentationFormat>宽屏</PresentationFormat>
  <Paragraphs>129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Calibri</vt:lpstr>
      <vt:lpstr>Calibri Light</vt:lpstr>
      <vt:lpstr>Cambria Math</vt:lpstr>
      <vt:lpstr>Rockwell</vt:lpstr>
      <vt:lpstr>Wingdings</vt:lpstr>
      <vt:lpstr>宋体</vt:lpstr>
      <vt:lpstr>Arial</vt:lpstr>
      <vt:lpstr>Office 主题</vt:lpstr>
      <vt:lpstr>最优化方法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31</cp:revision>
  <dcterms:created xsi:type="dcterms:W3CDTF">2018-07-13T02:57:36Z</dcterms:created>
  <dcterms:modified xsi:type="dcterms:W3CDTF">2018-07-17T07:40:17Z</dcterms:modified>
</cp:coreProperties>
</file>