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D5C9-0075-41FB-8FF4-6BDCA97153F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java-multithreading-concurrency-parallel-programming-2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idea/download/#section=windows" TargetMode="External"/><Relationship Id="rId2" Type="http://schemas.openxmlformats.org/officeDocument/2006/relationships/hyperlink" Target="https://github.com/stuko/Learn-I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영어버전</a:t>
            </a:r>
            <a:r>
              <a:rPr lang="en-US" altLang="ko-KR" dirty="0" smtClean="0"/>
              <a:t>) -&gt; </a:t>
            </a:r>
          </a:p>
          <a:p>
            <a:r>
              <a:rPr lang="ko-KR" altLang="en-US" dirty="0" smtClean="0"/>
              <a:t>번역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크레이그</a:t>
            </a:r>
            <a:r>
              <a:rPr lang="ko-KR" altLang="en-US" dirty="0" smtClean="0"/>
              <a:t> 라만</a:t>
            </a:r>
            <a:endParaRPr lang="en-US" altLang="ko-KR" dirty="0" smtClean="0"/>
          </a:p>
          <a:p>
            <a:r>
              <a:rPr lang="en-US" altLang="ko-KR" dirty="0" smtClean="0"/>
              <a:t> - Applying UML and Pattern(s) : </a:t>
            </a:r>
            <a:r>
              <a:rPr lang="ko-KR" altLang="en-US" dirty="0" smtClean="0"/>
              <a:t>개발 소스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b="1" dirty="0" smtClean="0"/>
              <a:t>요구사항 </a:t>
            </a:r>
            <a:r>
              <a:rPr lang="en-US" altLang="ko-KR" b="1" dirty="0" smtClean="0"/>
              <a:t>-&gt;</a:t>
            </a:r>
            <a:r>
              <a:rPr lang="en-US" altLang="ko-KR" dirty="0" smtClean="0"/>
              <a:t> </a:t>
            </a:r>
            <a:r>
              <a:rPr lang="ko-KR" altLang="en-US" sz="2000" b="1" u="sng" dirty="0" smtClean="0"/>
              <a:t>분석</a:t>
            </a:r>
            <a:r>
              <a:rPr lang="en-US" altLang="ko-KR" sz="2000" b="1" u="sng" dirty="0" smtClean="0"/>
              <a:t>(Analysis Model)</a:t>
            </a:r>
            <a:r>
              <a:rPr lang="ko-KR" altLang="en-US" sz="2000" b="1" u="sng" dirty="0" smtClean="0"/>
              <a:t>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/>
              <a:t>설계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>
                <a:solidFill>
                  <a:srgbClr val="FF0000"/>
                </a:solidFill>
              </a:rPr>
              <a:t>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Requirement ~ Design : 40%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Development : 20% (coding…)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Test &amp; </a:t>
            </a:r>
            <a:r>
              <a:rPr lang="en-US" altLang="ko-KR" dirty="0" err="1" smtClean="0"/>
              <a:t>Depoy</a:t>
            </a:r>
            <a:r>
              <a:rPr lang="en-US" altLang="ko-KR" dirty="0" smtClean="0"/>
              <a:t> : 40%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 포인트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(Gang Of Four) : </a:t>
            </a:r>
            <a:r>
              <a:rPr lang="ko-KR" altLang="en-US" dirty="0" smtClean="0"/>
              <a:t>설계패턴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Head First ??????? : </a:t>
            </a:r>
            <a:r>
              <a:rPr lang="ko-KR" altLang="en-US" dirty="0" smtClean="0"/>
              <a:t>개발 관련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Orelly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동물 표지 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Clean ?????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Development Process</a:t>
            </a:r>
          </a:p>
          <a:p>
            <a:r>
              <a:rPr lang="en-US" altLang="ko-KR" dirty="0" smtClean="0"/>
              <a:t>(Software Development Life Cycle) : SDLC</a:t>
            </a:r>
          </a:p>
          <a:p>
            <a:r>
              <a:rPr lang="en-US" altLang="ko-KR" dirty="0" smtClean="0"/>
              <a:t>Agile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Scrume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2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&lt;/bean&gt;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   &lt;/bean&gt;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GitInterface</a:t>
            </a:r>
            <a:r>
              <a:rPr lang="en-US" altLang="ko-KR" dirty="0" smtClean="0"/>
              <a:t> AAA;</a:t>
            </a:r>
          </a:p>
          <a:p>
            <a:r>
              <a:rPr lang="en-US" altLang="ko-KR" dirty="0" smtClean="0"/>
              <a:t>   public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AAA = </a:t>
            </a:r>
            <a:r>
              <a:rPr lang="en-US" altLang="ko-KR" dirty="0" err="1" smtClean="0"/>
              <a:t>SpringContainer.getBean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void </a:t>
            </a:r>
            <a:r>
              <a:rPr lang="en-US" altLang="ko-KR" dirty="0" err="1" smtClean="0"/>
              <a:t>listen_share_message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 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 =   AAA.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9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dularity and Dynamism - The tale of two s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5616624" cy="42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개발과 관련 부분 가장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8125"/>
            <a:ext cx="54292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35634" cy="581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94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51083" cy="353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75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296747" cy="25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35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6" y="692696"/>
            <a:ext cx="7516562" cy="37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22407" y="5661248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https://brunch.co.kr/@supims/2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직장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성실한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    * </a:t>
            </a:r>
            <a:r>
              <a:rPr lang="ko-KR" altLang="en-US" dirty="0" smtClean="0"/>
              <a:t>주어진 요구사항과 만들어진 설계도 대로 개발의 역할만 다하길 바라는</a:t>
            </a:r>
            <a:r>
              <a:rPr lang="en-US" altLang="ko-KR" dirty="0" smtClean="0"/>
              <a:t>…. ( </a:t>
            </a:r>
            <a:r>
              <a:rPr lang="ko-KR" altLang="en-US" dirty="0" smtClean="0"/>
              <a:t>코드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창의적인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개발이라는 일의 의미가 세상을 </a:t>
            </a:r>
            <a:r>
              <a:rPr lang="ko-KR" altLang="en-US" dirty="0" err="1" smtClean="0"/>
              <a:t>바꿀수도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문제점들을 개선 할 수도 있다</a:t>
            </a:r>
            <a:r>
              <a:rPr lang="en-US" altLang="ko-KR" dirty="0" smtClean="0"/>
              <a:t>… ( </a:t>
            </a:r>
            <a:r>
              <a:rPr lang="ko-KR" altLang="en-US" dirty="0" smtClean="0"/>
              <a:t>내가 만든 코드가 무슨 역할을 하는가</a:t>
            </a:r>
            <a:r>
              <a:rPr lang="en-US" altLang="ko-KR" dirty="0" smtClean="0"/>
              <a:t>?)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5142"/>
            <a:ext cx="6959907" cy="26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7647" y="6465927"/>
            <a:ext cx="268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https://velog.io/@zetlos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9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1" y="476672"/>
            <a:ext cx="7615692" cy="47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29714" y="5733256"/>
            <a:ext cx="28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https://www.coursera.org/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25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/>
              <a:t>무슨 문제를 해결하고자 하는지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그 문제를 어떻게 해결했다고 할 수 있는지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무엇이 필요한가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평소에 학교 끝나고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집에오면</a:t>
            </a:r>
            <a:r>
              <a:rPr lang="en-US" altLang="ko-KR" dirty="0" smtClean="0"/>
              <a:t>, 4</a:t>
            </a:r>
            <a:r>
              <a:rPr lang="ko-KR" altLang="en-US" dirty="0" smtClean="0"/>
              <a:t>시쯤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학원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시작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저녁도 먹고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잠을 자고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시에 맞춰서 가려니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너무 피곤함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7</a:t>
            </a:r>
            <a:r>
              <a:rPr lang="ko-KR" altLang="en-US" dirty="0" smtClean="0">
                <a:sym typeface="Wingdings" pitchFamily="2" charset="2"/>
              </a:rPr>
              <a:t>시에 학원에 가는데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안 피곤하면 해결됨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자면서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저녁을 먹을 수 있는 방안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무엇이 필요한가</a:t>
            </a:r>
            <a:r>
              <a:rPr lang="en-US" altLang="ko-KR" dirty="0" smtClean="0">
                <a:sym typeface="Wingdings" pitchFamily="2" charset="2"/>
              </a:rPr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50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애자일 Scrum(스크럼) 이해하기. 애자일 실천 방법 | by 민현기(Min, Hyun Gi) | DT Evangelist 기술  블로그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04664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24744"/>
            <a:ext cx="4266821" cy="30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9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github.com/kamranahmedse/developer-roadmap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7768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무슨 </a:t>
            </a:r>
            <a:r>
              <a:rPr lang="ko-KR" altLang="en-US" b="1" dirty="0"/>
              <a:t>문제를 해결하고자 하는지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  - </a:t>
            </a:r>
            <a:r>
              <a:rPr lang="ko-KR" altLang="en-US" b="1" dirty="0" err="1" smtClean="0"/>
              <a:t>트위터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인수 </a:t>
            </a:r>
            <a:r>
              <a:rPr lang="en-US" altLang="ko-KR" b="1" dirty="0" smtClean="0">
                <a:sym typeface="Wingdings" pitchFamily="2" charset="2"/>
              </a:rPr>
              <a:t> ???? - </a:t>
            </a:r>
            <a:r>
              <a:rPr lang="ko-KR" altLang="en-US" b="1" dirty="0" smtClean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한 사람의 소유가 되지 않는 </a:t>
            </a:r>
            <a:r>
              <a:rPr lang="ko-KR" altLang="en-US" b="1" dirty="0" err="1" smtClean="0">
                <a:sym typeface="Wingdings" pitchFamily="2" charset="2"/>
              </a:rPr>
              <a:t>트위터를</a:t>
            </a:r>
            <a:r>
              <a:rPr lang="ko-KR" altLang="en-US" b="1" dirty="0" smtClean="0">
                <a:sym typeface="Wingdings" pitchFamily="2" charset="2"/>
              </a:rPr>
              <a:t> 만들어 보는 것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남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녀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같이 보낼 시간이 줄어 </a:t>
            </a:r>
            <a:r>
              <a:rPr lang="ko-KR" altLang="en-US" b="1" dirty="0" err="1" smtClean="0">
                <a:sym typeface="Wingdings" pitchFamily="2" charset="2"/>
              </a:rPr>
              <a:t>듬</a:t>
            </a:r>
            <a:r>
              <a:rPr lang="en-US" altLang="ko-KR" b="1" dirty="0" smtClean="0">
                <a:sym typeface="Wingdings" pitchFamily="2" charset="2"/>
              </a:rPr>
              <a:t>. // </a:t>
            </a:r>
            <a:r>
              <a:rPr lang="ko-KR" altLang="en-US" b="1" dirty="0" smtClean="0">
                <a:sym typeface="Wingdings" pitchFamily="2" charset="2"/>
              </a:rPr>
              <a:t>커피숍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남자 회사에서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녀 집 근처 </a:t>
            </a:r>
            <a:r>
              <a:rPr lang="ko-KR" altLang="en-US" b="1" dirty="0" err="1" smtClean="0">
                <a:sym typeface="Wingdings" pitchFamily="2" charset="2"/>
              </a:rPr>
              <a:t>스타벅스</a:t>
            </a:r>
            <a:r>
              <a:rPr lang="ko-KR" altLang="en-US" b="1" dirty="0" smtClean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미리 </a:t>
            </a:r>
            <a:r>
              <a:rPr lang="ko-KR" altLang="en-US" b="1" dirty="0" err="1" smtClean="0">
                <a:sym typeface="Wingdings" pitchFamily="2" charset="2"/>
              </a:rPr>
              <a:t>ㅇ예약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   </a:t>
            </a:r>
            <a:r>
              <a:rPr lang="ko-KR" altLang="en-US" b="1" dirty="0" smtClean="0">
                <a:sym typeface="Wingdings" pitchFamily="2" charset="2"/>
              </a:rPr>
              <a:t>메타버스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같은 공간이 있는 효과를 준다</a:t>
            </a:r>
            <a:r>
              <a:rPr lang="en-US" altLang="ko-KR" b="1" dirty="0" smtClean="0">
                <a:sym typeface="Wingdings" pitchFamily="2" charset="2"/>
              </a:rPr>
              <a:t>.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 smtClean="0"/>
              <a:t>그 </a:t>
            </a:r>
            <a:r>
              <a:rPr lang="ko-KR" altLang="en-US" b="1" dirty="0"/>
              <a:t>문제를 어떻게 해결했다고 할 수 있는지</a:t>
            </a:r>
            <a:r>
              <a:rPr lang="en-US" altLang="ko-KR" b="1" dirty="0"/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무엇이 </a:t>
            </a:r>
            <a:r>
              <a:rPr lang="ko-KR" altLang="en-US" b="1" dirty="0"/>
              <a:t>필요한가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 startAt="3"/>
            </a:pPr>
            <a:endParaRPr lang="en-US" altLang="ko-KR" b="1" dirty="0"/>
          </a:p>
          <a:p>
            <a:r>
              <a:rPr lang="ko-KR" altLang="en-US" b="1" dirty="0" smtClean="0"/>
              <a:t>학교에서 공지되는 뉴스를 </a:t>
            </a:r>
            <a:r>
              <a:rPr lang="en-US" altLang="ko-KR" b="1" dirty="0" smtClean="0"/>
              <a:t>Feed</a:t>
            </a:r>
            <a:r>
              <a:rPr lang="ko-KR" altLang="en-US" b="1" dirty="0" smtClean="0"/>
              <a:t>해 주는 </a:t>
            </a:r>
            <a:r>
              <a:rPr lang="en-US" altLang="ko-KR" b="1" dirty="0" smtClean="0"/>
              <a:t>APP </a:t>
            </a:r>
            <a:r>
              <a:rPr lang="ko-KR" altLang="en-US" b="1" dirty="0" smtClean="0"/>
              <a:t>만들어야 한다고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교수님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회사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어떻게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r>
              <a:rPr lang="en-US" altLang="ko-KR" b="1" dirty="0" smtClean="0">
                <a:sym typeface="Wingdings" pitchFamily="2" charset="2"/>
              </a:rPr>
              <a:t>( App : </a:t>
            </a:r>
            <a:r>
              <a:rPr lang="ko-KR" altLang="en-US" b="1" dirty="0" smtClean="0">
                <a:sym typeface="Wingdings" pitchFamily="2" charset="2"/>
              </a:rPr>
              <a:t>화면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err="1" smtClean="0">
                <a:sym typeface="Wingdings" pitchFamily="2" charset="2"/>
              </a:rPr>
              <a:t>안드로이드</a:t>
            </a:r>
            <a:r>
              <a:rPr lang="en-US" altLang="ko-KR" b="1" dirty="0" smtClean="0">
                <a:sym typeface="Wingdings" pitchFamily="2" charset="2"/>
              </a:rPr>
              <a:t>) / </a:t>
            </a:r>
            <a:r>
              <a:rPr lang="ko-KR" altLang="en-US" b="1" dirty="0" smtClean="0">
                <a:sym typeface="Wingdings" pitchFamily="2" charset="2"/>
              </a:rPr>
              <a:t>기획 </a:t>
            </a:r>
            <a:r>
              <a:rPr lang="en-US" altLang="ko-KR" b="1" dirty="0" smtClean="0">
                <a:sym typeface="Wingdings" pitchFamily="2" charset="2"/>
              </a:rPr>
              <a:t>/ 10</a:t>
            </a:r>
            <a:r>
              <a:rPr lang="ko-KR" altLang="en-US" b="1" dirty="0" smtClean="0">
                <a:sym typeface="Wingdings" pitchFamily="2" charset="2"/>
              </a:rPr>
              <a:t>가지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Java, </a:t>
            </a:r>
            <a:r>
              <a:rPr lang="en-US" altLang="ko-KR" b="1" dirty="0" err="1" smtClean="0">
                <a:sym typeface="Wingdings" pitchFamily="2" charset="2"/>
              </a:rPr>
              <a:t>Kotlin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</a:t>
            </a: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화면 컴포넌트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Layout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경험 </a:t>
            </a:r>
            <a:r>
              <a:rPr lang="en-US" altLang="ko-KR" b="1" dirty="0" smtClean="0">
                <a:sym typeface="Wingdings" pitchFamily="2" charset="2"/>
              </a:rPr>
              <a:t>/ </a:t>
            </a:r>
            <a:r>
              <a:rPr lang="ko-KR" altLang="en-US" b="1" dirty="0" smtClean="0">
                <a:sym typeface="Wingdings" pitchFamily="2" charset="2"/>
              </a:rPr>
              <a:t>찾아서 코딩 가능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샘플코드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테스트코드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특정 </a:t>
            </a:r>
            <a:r>
              <a:rPr lang="en-US" altLang="ko-KR" b="1" dirty="0" smtClean="0">
                <a:sym typeface="Wingdings" pitchFamily="2" charset="2"/>
              </a:rPr>
              <a:t>Toy Project</a:t>
            </a:r>
            <a:endParaRPr lang="en-US" altLang="ko-KR" b="1" dirty="0" smtClean="0"/>
          </a:p>
          <a:p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en-US" altLang="ko-KR" b="1" dirty="0" err="1" smtClean="0">
                <a:sym typeface="Wingdings" pitchFamily="2" charset="2"/>
              </a:rPr>
              <a:t>Combobox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경험 </a:t>
            </a:r>
            <a:r>
              <a:rPr lang="en-US" altLang="ko-KR" b="1" dirty="0">
                <a:sym typeface="Wingdings" pitchFamily="2" charset="2"/>
              </a:rPr>
              <a:t>/ </a:t>
            </a:r>
            <a:r>
              <a:rPr lang="ko-KR" altLang="en-US" b="1" dirty="0">
                <a:sym typeface="Wingdings" pitchFamily="2" charset="2"/>
              </a:rPr>
              <a:t>찾아서 </a:t>
            </a:r>
            <a:r>
              <a:rPr lang="ko-KR" altLang="en-US" b="1">
                <a:sym typeface="Wingdings" pitchFamily="2" charset="2"/>
              </a:rPr>
              <a:t>코딩 </a:t>
            </a:r>
            <a:r>
              <a:rPr lang="ko-KR" altLang="en-US" b="1" smtClean="0">
                <a:sym typeface="Wingdings" pitchFamily="2" charset="2"/>
              </a:rPr>
              <a:t>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08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트위터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인수 </a:t>
            </a:r>
            <a:r>
              <a:rPr lang="en-US" altLang="ko-KR" b="1" dirty="0">
                <a:sym typeface="Wingdings" pitchFamily="2" charset="2"/>
              </a:rPr>
              <a:t> ???? - </a:t>
            </a:r>
            <a:r>
              <a:rPr lang="ko-KR" altLang="en-US" b="1" dirty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“ </a:t>
            </a:r>
            <a:r>
              <a:rPr lang="ko-KR" altLang="en-US" b="1" dirty="0" err="1" smtClean="0">
                <a:sym typeface="Wingdings" pitchFamily="2" charset="2"/>
              </a:rPr>
              <a:t>아이돌</a:t>
            </a:r>
            <a:r>
              <a:rPr lang="ko-KR" altLang="en-US" b="1" dirty="0" smtClean="0">
                <a:sym typeface="Wingdings" pitchFamily="2" charset="2"/>
              </a:rPr>
              <a:t> 전문 </a:t>
            </a:r>
            <a:r>
              <a:rPr lang="ko-KR" altLang="en-US" b="1" dirty="0" err="1" smtClean="0">
                <a:sym typeface="Wingdings" pitchFamily="2" charset="2"/>
              </a:rPr>
              <a:t>트위터</a:t>
            </a:r>
            <a:r>
              <a:rPr lang="en-US" altLang="ko-KR" b="1" dirty="0" smtClean="0">
                <a:sym typeface="Wingdings" pitchFamily="2" charset="2"/>
              </a:rPr>
              <a:t>, Untouchable Twitter “  </a:t>
            </a:r>
            <a:r>
              <a:rPr lang="ko-KR" altLang="en-US" b="1" dirty="0" smtClean="0">
                <a:sym typeface="Wingdings" pitchFamily="2" charset="2"/>
              </a:rPr>
              <a:t>기능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목적을 달성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statement Definition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Keyword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서비스가 누군가의 소유물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소유권 있는 점 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ym typeface="Wingdings" pitchFamily="2" charset="2"/>
              </a:rPr>
              <a:t>Proglem</a:t>
            </a:r>
            <a:r>
              <a:rPr lang="en-US" altLang="ko-KR" b="1" dirty="0" smtClean="0">
                <a:sym typeface="Wingdings" pitchFamily="2" charset="2"/>
              </a:rPr>
              <a:t> Definition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제한을 </a:t>
            </a:r>
            <a:r>
              <a:rPr lang="en-US" altLang="ko-KR" b="1" dirty="0" smtClean="0">
                <a:sym typeface="Wingdings" pitchFamily="2" charset="2"/>
              </a:rPr>
              <a:t>280</a:t>
            </a:r>
            <a:r>
              <a:rPr lang="ko-KR" altLang="en-US" b="1" dirty="0" smtClean="0">
                <a:sym typeface="Wingdings" pitchFamily="2" charset="2"/>
              </a:rPr>
              <a:t>자 </a:t>
            </a:r>
            <a:r>
              <a:rPr lang="en-US" altLang="ko-KR" b="1" dirty="0" err="1" smtClean="0">
                <a:sym typeface="Wingdings" pitchFamily="2" charset="2"/>
              </a:rPr>
              <a:t>vs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무제한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2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- Why?</a:t>
            </a:r>
          </a:p>
          <a:p>
            <a:r>
              <a:rPr lang="en-US" altLang="ko-KR" b="1" dirty="0" smtClean="0"/>
              <a:t>   * 500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, 1000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* </a:t>
            </a:r>
            <a:r>
              <a:rPr lang="ko-KR" altLang="en-US" b="1" dirty="0" smtClean="0"/>
              <a:t>화면 사이즈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한번에</a:t>
            </a:r>
            <a:r>
              <a:rPr lang="en-US" altLang="ko-KR" b="1" dirty="0" smtClean="0"/>
              <a:t>…. )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스마트 폰 환경의 변화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한계 </a:t>
            </a:r>
            <a:r>
              <a:rPr lang="en-US" altLang="ko-KR" b="1" dirty="0" smtClean="0">
                <a:sym typeface="Wingdings" pitchFamily="2" charset="2"/>
              </a:rPr>
              <a:t>? </a:t>
            </a:r>
            <a:r>
              <a:rPr lang="ko-KR" altLang="en-US" b="1" dirty="0" smtClean="0">
                <a:sym typeface="Wingdings" pitchFamily="2" charset="2"/>
              </a:rPr>
              <a:t>제약사항 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시간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공간 동시 해결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비행기 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바퀴</a:t>
            </a:r>
            <a:r>
              <a:rPr lang="en-US" altLang="ko-KR" b="1" dirty="0" smtClean="0">
                <a:sym typeface="Wingdings" pitchFamily="2" charset="2"/>
              </a:rPr>
              <a:t>)  </a:t>
            </a:r>
            <a:r>
              <a:rPr lang="ko-KR" altLang="en-US" b="1" dirty="0" smtClean="0">
                <a:sym typeface="Wingdings" pitchFamily="2" charset="2"/>
              </a:rPr>
              <a:t>시간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공간이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대상 성격 기능 변경</a:t>
            </a:r>
            <a:endParaRPr lang="en-US" altLang="ko-KR" b="1" dirty="0" smtClean="0"/>
          </a:p>
          <a:p>
            <a:r>
              <a:rPr lang="en-US" altLang="ko-KR" b="1" dirty="0">
                <a:sym typeface="Wingdings" pitchFamily="2" charset="2"/>
              </a:rPr>
              <a:t>	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24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Feature (</a:t>
            </a:r>
            <a:r>
              <a:rPr lang="ko-KR" altLang="en-US" dirty="0" smtClean="0"/>
              <a:t>주요 기능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</a:t>
            </a:r>
            <a:r>
              <a:rPr lang="ko-KR" altLang="en-US" dirty="0" smtClean="0"/>
              <a:t>핵심 기능 </a:t>
            </a:r>
            <a:r>
              <a:rPr lang="en-US" altLang="ko-KR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정보의 신속한 </a:t>
            </a:r>
            <a:r>
              <a:rPr lang="ko-KR" altLang="en-US" b="1" dirty="0" err="1" smtClean="0"/>
              <a:t>접근성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소식을 빠르게 접할 수 있는 기능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보이는 </a:t>
            </a: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</a:t>
            </a:r>
            <a:r>
              <a:rPr lang="ko-KR" altLang="en-US" b="1" dirty="0"/>
              <a:t>타임라인 </a:t>
            </a:r>
            <a:r>
              <a:rPr lang="ko-KR" altLang="en-US" b="1" dirty="0" smtClean="0"/>
              <a:t>접근</a:t>
            </a:r>
            <a:r>
              <a:rPr lang="en-US" altLang="ko-KR" b="1" dirty="0" smtClean="0"/>
              <a:t>..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트윗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?? : </a:t>
            </a:r>
            <a:r>
              <a:rPr lang="ko-KR" altLang="en-US" b="1" dirty="0" smtClean="0"/>
              <a:t>짧은 문장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의미 축약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다른 사람이 </a:t>
            </a:r>
            <a:r>
              <a:rPr lang="ko-KR" altLang="en-US" b="1" dirty="0" err="1" smtClean="0"/>
              <a:t>덧</a:t>
            </a:r>
            <a:r>
              <a:rPr lang="ko-KR" altLang="en-US" b="1" dirty="0" smtClean="0"/>
              <a:t> 붙이고 싶게 하는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                </a:t>
            </a:r>
            <a:r>
              <a:rPr lang="ko-KR" altLang="en-US" b="1" dirty="0" smtClean="0"/>
              <a:t>메시지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ym typeface="Wingdings" pitchFamily="2" charset="2"/>
              </a:rPr>
              <a:t>- </a:t>
            </a: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서비스가 누군가의 소유물 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소유권 있는 점 </a:t>
            </a:r>
            <a:endParaRPr lang="en-US" altLang="ko-KR" b="1" dirty="0">
              <a:sym typeface="Wingdings" pitchFamily="2" charset="2"/>
            </a:endParaRPr>
          </a:p>
          <a:p>
            <a:pPr lvl="1"/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87199"/>
              </p:ext>
            </p:extLst>
          </p:nvPr>
        </p:nvGraphicFramePr>
        <p:xfrm>
          <a:off x="1391816" y="3206011"/>
          <a:ext cx="664839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2304256"/>
                <a:gridCol w="2952327"/>
              </a:tblGrid>
              <a:tr h="2853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280</a:t>
                      </a:r>
                      <a:r>
                        <a:rPr lang="ko-KR" altLang="en-US" sz="1400" dirty="0" smtClean="0"/>
                        <a:t>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무제한</a:t>
                      </a:r>
                      <a:endParaRPr lang="ko-KR" altLang="en-US" sz="1400" dirty="0"/>
                    </a:p>
                  </a:txBody>
                  <a:tcPr/>
                </a:tc>
              </a:tr>
              <a:tr h="1236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누락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표현 정보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직관적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하려는 말을 바로 내용 이해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정보 다양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접근 용이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070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직관적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하려는 말을 바로 내용 이해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정보 다양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접근 용이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누락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표현 정보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5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b="1" dirty="0" smtClean="0">
                <a:latin typeface="+mj-lt"/>
              </a:rPr>
              <a:t>1. </a:t>
            </a:r>
            <a:r>
              <a:rPr lang="ko-KR" altLang="en-US" b="1" dirty="0" smtClean="0">
                <a:latin typeface="+mj-lt"/>
              </a:rPr>
              <a:t>정보의 신속한 </a:t>
            </a:r>
            <a:r>
              <a:rPr lang="ko-KR" altLang="en-US" b="1" dirty="0" err="1" smtClean="0">
                <a:latin typeface="+mj-lt"/>
              </a:rPr>
              <a:t>접근성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/ </a:t>
            </a:r>
            <a:r>
              <a:rPr lang="ko-KR" altLang="en-US" b="1" dirty="0" smtClean="0">
                <a:latin typeface="+mj-lt"/>
              </a:rPr>
              <a:t>소식을 빠르게 접할 수 있는 기능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400" b="1" u="sng" dirty="0" smtClean="0"/>
              <a:t>Mobile Smart Phone + App (Accept)</a:t>
            </a:r>
          </a:p>
          <a:p>
            <a:pPr lvl="1"/>
            <a:r>
              <a:rPr lang="ko-KR" altLang="en-US" sz="2000" b="1" dirty="0" smtClean="0"/>
              <a:t>뉴스 발생 </a:t>
            </a:r>
            <a:r>
              <a:rPr lang="en-US" altLang="ko-KR" sz="2000" b="1" dirty="0" smtClean="0"/>
              <a:t>|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누군가 인지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트위터에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ko-KR" altLang="en-US" sz="2000" b="1" dirty="0" err="1" smtClean="0">
                <a:sym typeface="Wingdings" pitchFamily="2" charset="2"/>
              </a:rPr>
              <a:t>트윗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팔로워</a:t>
            </a:r>
            <a:r>
              <a:rPr lang="en-US" altLang="ko-KR" sz="2000" b="1" dirty="0" smtClean="0">
                <a:sym typeface="Wingdings" pitchFamily="2" charset="2"/>
              </a:rPr>
              <a:t>(</a:t>
            </a:r>
            <a:r>
              <a:rPr lang="ko-KR" altLang="en-US" sz="2000" b="1" dirty="0" smtClean="0">
                <a:sym typeface="Wingdings" pitchFamily="2" charset="2"/>
              </a:rPr>
              <a:t>숫자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  <a:r>
              <a:rPr lang="ko-KR" altLang="en-US" sz="2000" b="1" dirty="0" smtClean="0">
                <a:sym typeface="Wingdings" pitchFamily="2" charset="2"/>
              </a:rPr>
              <a:t>에게 전달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팔로워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| or  “</a:t>
            </a:r>
            <a:r>
              <a:rPr lang="ko-KR" altLang="en-US" sz="2000" b="1" dirty="0" smtClean="0">
                <a:sym typeface="Wingdings" pitchFamily="2" charset="2"/>
              </a:rPr>
              <a:t>검색의 성능</a:t>
            </a:r>
            <a:r>
              <a:rPr lang="en-US" altLang="ko-KR" sz="2000" b="1" dirty="0" smtClean="0">
                <a:sym typeface="Wingdings" pitchFamily="2" charset="2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endParaRPr lang="en-US" altLang="ko-KR" sz="2000" b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endParaRPr lang="en-US" altLang="ko-KR" sz="2000" b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>
                <a:sym typeface="Wingdings" pitchFamily="2" charset="2"/>
              </a:rPr>
              <a:t>리트윗</a:t>
            </a:r>
            <a:endParaRPr lang="en-US" altLang="ko-KR" sz="2000" b="1" dirty="0" smtClean="0"/>
          </a:p>
          <a:p>
            <a:r>
              <a:rPr lang="en-US" altLang="ko-KR" sz="2400" b="1" dirty="0" smtClean="0"/>
              <a:t>Smart Glass : </a:t>
            </a:r>
            <a:r>
              <a:rPr lang="ko-KR" altLang="en-US" sz="2400" b="1" dirty="0" smtClean="0"/>
              <a:t>안경 </a:t>
            </a:r>
            <a:r>
              <a:rPr lang="en-US" altLang="ko-KR" sz="2400" b="1" dirty="0" smtClean="0"/>
              <a:t>(Reject)</a:t>
            </a:r>
          </a:p>
          <a:p>
            <a:r>
              <a:rPr lang="ko-KR" altLang="en-US" sz="2400" b="1" dirty="0" smtClean="0"/>
              <a:t>몸에 착용해서 사용하는 </a:t>
            </a:r>
            <a:r>
              <a:rPr lang="en-US" altLang="ko-KR" sz="2400" b="1" dirty="0" smtClean="0"/>
              <a:t>??? (Reject)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221088"/>
            <a:ext cx="712879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443711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팔로워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7" idx="2"/>
          </p:cNvCxnSpPr>
          <p:nvPr/>
        </p:nvCxnSpPr>
        <p:spPr>
          <a:xfrm flipH="1">
            <a:off x="2087724" y="4653136"/>
            <a:ext cx="684076" cy="216024"/>
          </a:xfrm>
          <a:prstGeom prst="bentConnector4">
            <a:avLst>
              <a:gd name="adj1" fmla="val -33417"/>
              <a:gd name="adj2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808" y="443711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486916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0.*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80012" y="444599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트</a:t>
            </a:r>
            <a:r>
              <a:rPr lang="ko-KR" altLang="en-US" b="1" dirty="0" err="1">
                <a:solidFill>
                  <a:schemeClr val="tx1"/>
                </a:solidFill>
              </a:rPr>
              <a:t>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7" idx="3"/>
            <a:endCxn id="12" idx="1"/>
          </p:cNvCxnSpPr>
          <p:nvPr/>
        </p:nvCxnSpPr>
        <p:spPr>
          <a:xfrm>
            <a:off x="2771800" y="4653136"/>
            <a:ext cx="1908212" cy="8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1880" y="444599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9972" y="440810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0.*</a:t>
            </a:r>
            <a:endParaRPr lang="ko-KR" altLang="en-US" sz="1000" dirty="0"/>
          </a:p>
        </p:txBody>
      </p:sp>
      <p:sp>
        <p:nvSpPr>
          <p:cNvPr id="21" name="모서리가 접힌 도형 20"/>
          <p:cNvSpPr/>
          <p:nvPr/>
        </p:nvSpPr>
        <p:spPr>
          <a:xfrm>
            <a:off x="4788024" y="5077981"/>
            <a:ext cx="3240360" cy="511259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팔로워를</a:t>
            </a:r>
            <a:r>
              <a:rPr lang="ko-KR" altLang="en-US" sz="1200" dirty="0" smtClean="0">
                <a:solidFill>
                  <a:schemeClr val="tx1"/>
                </a:solidFill>
              </a:rPr>
              <a:t> 통한 기하 급수적 확대가 진행 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0454" y="530120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7" idx="2"/>
            <a:endCxn id="22" idx="1"/>
          </p:cNvCxnSpPr>
          <p:nvPr/>
        </p:nvCxnSpPr>
        <p:spPr>
          <a:xfrm rot="16200000" flipH="1">
            <a:off x="2335053" y="4621831"/>
            <a:ext cx="648072" cy="1142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1" idx="0"/>
            <a:endCxn id="12" idx="3"/>
          </p:cNvCxnSpPr>
          <p:nvPr/>
        </p:nvCxnSpPr>
        <p:spPr>
          <a:xfrm rot="16200000" flipV="1">
            <a:off x="6020205" y="4689982"/>
            <a:ext cx="415959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6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en-US" altLang="ko-KR" b="1" dirty="0" smtClean="0">
                <a:latin typeface="+mn-lt"/>
              </a:rPr>
              <a:t>2. </a:t>
            </a:r>
            <a:r>
              <a:rPr lang="ko-KR" altLang="en-US" b="1" dirty="0" smtClean="0">
                <a:latin typeface="+mn-lt"/>
              </a:rPr>
              <a:t>익명성의 보장</a:t>
            </a:r>
            <a:endParaRPr lang="en-US" altLang="ko-KR" b="1" dirty="0" smtClean="0">
              <a:latin typeface="+mn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익명성에 대한 선택권</a:t>
            </a:r>
            <a:r>
              <a:rPr lang="en-US" altLang="ko-KR" sz="2400" b="1" dirty="0" smtClean="0"/>
              <a:t>? (Yes)</a:t>
            </a:r>
          </a:p>
          <a:p>
            <a:r>
              <a:rPr lang="ko-KR" altLang="en-US" sz="2400" b="1" dirty="0" smtClean="0"/>
              <a:t>필명 원하는 경우 </a:t>
            </a:r>
            <a:r>
              <a:rPr lang="en-US" altLang="ko-KR" sz="2400" b="1" dirty="0" smtClean="0">
                <a:sym typeface="Wingdings" pitchFamily="2" charset="2"/>
              </a:rPr>
              <a:t> No problem</a:t>
            </a:r>
          </a:p>
          <a:p>
            <a:r>
              <a:rPr lang="ko-KR" altLang="en-US" sz="2400" b="1" dirty="0" smtClean="0">
                <a:sym typeface="Wingdings" pitchFamily="2" charset="2"/>
              </a:rPr>
              <a:t>익명성 원하는 경우</a:t>
            </a:r>
            <a:endParaRPr lang="en-US" altLang="ko-KR" sz="2400" b="1" dirty="0" smtClean="0">
              <a:sym typeface="Wingdings" pitchFamily="2" charset="2"/>
            </a:endParaRPr>
          </a:p>
          <a:p>
            <a:pPr lvl="1"/>
            <a:r>
              <a:rPr lang="en-US" altLang="ko-KR" sz="2000" b="1" dirty="0" smtClean="0">
                <a:sym typeface="Wingdings" pitchFamily="2" charset="2"/>
              </a:rPr>
              <a:t>Default  </a:t>
            </a:r>
            <a:r>
              <a:rPr lang="ko-KR" altLang="en-US" sz="2000" b="1" dirty="0" smtClean="0">
                <a:sym typeface="Wingdings" pitchFamily="2" charset="2"/>
              </a:rPr>
              <a:t>비 공개 </a:t>
            </a:r>
            <a:r>
              <a:rPr lang="en-US" altLang="ko-KR" sz="2000" b="1" dirty="0" smtClean="0">
                <a:sym typeface="Wingdings" pitchFamily="2" charset="2"/>
              </a:rPr>
              <a:t>/ </a:t>
            </a:r>
            <a:r>
              <a:rPr lang="ko-KR" altLang="en-US" sz="2000" b="1" dirty="0" smtClean="0">
                <a:sym typeface="Wingdings" pitchFamily="2" charset="2"/>
              </a:rPr>
              <a:t>별도로 올려야 다른 사람들이 알 수 있음</a:t>
            </a:r>
            <a:r>
              <a:rPr lang="en-US" altLang="ko-KR" sz="2000" b="1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sz="2000" b="1" dirty="0" err="1" smtClean="0"/>
              <a:t>인스타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…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공개 됨</a:t>
            </a:r>
            <a:r>
              <a:rPr lang="en-US" altLang="ko-KR" sz="2000" b="1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sz="2000" b="1" dirty="0" smtClean="0">
                <a:sym typeface="Wingdings" pitchFamily="2" charset="2"/>
              </a:rPr>
              <a:t>필명</a:t>
            </a:r>
            <a:r>
              <a:rPr lang="en-US" altLang="ko-KR" sz="2000" b="1" dirty="0" smtClean="0">
                <a:sym typeface="Wingdings" pitchFamily="2" charset="2"/>
              </a:rPr>
              <a:t>(1)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&gt;-----&lt; </a:t>
            </a:r>
            <a:r>
              <a:rPr lang="ko-KR" altLang="en-US" sz="2000" b="1" dirty="0" smtClean="0">
                <a:sym typeface="Wingdings" pitchFamily="2" charset="2"/>
              </a:rPr>
              <a:t>익명</a:t>
            </a:r>
            <a:r>
              <a:rPr lang="en-US" altLang="ko-KR" sz="2000" b="1" dirty="0" smtClean="0">
                <a:sym typeface="Wingdings" pitchFamily="2" charset="2"/>
              </a:rPr>
              <a:t>(1) : </a:t>
            </a:r>
            <a:r>
              <a:rPr lang="ko-KR" altLang="en-US" sz="2000" b="1" dirty="0" smtClean="0">
                <a:sym typeface="Wingdings" pitchFamily="2" charset="2"/>
              </a:rPr>
              <a:t>비 공개로 가입</a:t>
            </a:r>
            <a:r>
              <a:rPr lang="en-US" altLang="ko-KR" sz="2000" b="1" dirty="0" smtClean="0">
                <a:sym typeface="Wingdings" pitchFamily="2" charset="2"/>
              </a:rPr>
              <a:t>/</a:t>
            </a:r>
            <a:r>
              <a:rPr lang="ko-KR" altLang="en-US" sz="2000" b="1" dirty="0" smtClean="0">
                <a:sym typeface="Wingdings" pitchFamily="2" charset="2"/>
              </a:rPr>
              <a:t>별도로 필명</a:t>
            </a:r>
            <a:r>
              <a:rPr lang="en-US" altLang="ko-KR" sz="2000" b="1" dirty="0" smtClean="0">
                <a:sym typeface="Wingdings" pitchFamily="2" charset="2"/>
              </a:rPr>
              <a:t>/</a:t>
            </a:r>
            <a:r>
              <a:rPr lang="ko-KR" altLang="en-US" sz="2000" b="1" dirty="0" smtClean="0">
                <a:sym typeface="Wingdings" pitchFamily="2" charset="2"/>
              </a:rPr>
              <a:t>익명을 하나 더 </a:t>
            </a:r>
            <a:r>
              <a:rPr lang="en-US" altLang="ko-KR" sz="2000" b="1" dirty="0" smtClean="0">
                <a:sym typeface="Wingdings" pitchFamily="2" charset="2"/>
              </a:rPr>
              <a:t>….( Email : </a:t>
            </a:r>
            <a:r>
              <a:rPr lang="ko-KR" altLang="en-US" sz="2000" b="1" dirty="0" smtClean="0">
                <a:sym typeface="Wingdings" pitchFamily="2" charset="2"/>
              </a:rPr>
              <a:t>기준 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  <a:endParaRPr lang="en-US" altLang="ko-KR" sz="2000" b="1" dirty="0" smtClean="0"/>
          </a:p>
          <a:p>
            <a:pPr lvl="1"/>
            <a:r>
              <a:rPr lang="ko-KR" altLang="en-US" sz="2000" b="1" dirty="0" smtClean="0"/>
              <a:t>모호함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계정을 매도 </a:t>
            </a:r>
            <a:r>
              <a:rPr lang="en-US" altLang="ko-KR" sz="2000" b="1" dirty="0" smtClean="0">
                <a:sym typeface="Wingdings" pitchFamily="2" charset="2"/>
              </a:rPr>
              <a:t> Email  </a:t>
            </a:r>
            <a:r>
              <a:rPr lang="ko-KR" altLang="en-US" sz="2000" b="1" dirty="0" smtClean="0">
                <a:sym typeface="Wingdings" pitchFamily="2" charset="2"/>
              </a:rPr>
              <a:t>변경 가능함</a:t>
            </a:r>
            <a:r>
              <a:rPr lang="en-US" altLang="ko-KR" sz="2000" b="1" dirty="0" smtClean="0">
                <a:sym typeface="Wingdings" pitchFamily="2" charset="2"/>
              </a:rPr>
              <a:t>.  </a:t>
            </a:r>
            <a:r>
              <a:rPr lang="ko-KR" altLang="en-US" sz="2000" b="1" dirty="0" smtClean="0">
                <a:sym typeface="Wingdings" pitchFamily="2" charset="2"/>
              </a:rPr>
              <a:t>양도 되면</a:t>
            </a:r>
            <a:r>
              <a:rPr lang="en-US" altLang="ko-KR" sz="2000" b="1" dirty="0" smtClean="0">
                <a:sym typeface="Wingdings" pitchFamily="2" charset="2"/>
              </a:rPr>
              <a:t>, </a:t>
            </a:r>
            <a:r>
              <a:rPr lang="ko-KR" altLang="en-US" sz="2000" b="1" dirty="0" smtClean="0">
                <a:sym typeface="Wingdings" pitchFamily="2" charset="2"/>
              </a:rPr>
              <a:t>자율</a:t>
            </a:r>
            <a:endParaRPr lang="en-US" altLang="ko-KR" sz="2000" b="1" dirty="0" smtClean="0">
              <a:sym typeface="Wingdings" pitchFamily="2" charset="2"/>
            </a:endParaRPr>
          </a:p>
          <a:p>
            <a:pPr lvl="1"/>
            <a:r>
              <a:rPr lang="ko-KR" altLang="en-US" sz="2000" b="1" dirty="0" smtClean="0">
                <a:sym typeface="Wingdings" pitchFamily="2" charset="2"/>
              </a:rPr>
              <a:t>삭제할 수 있음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모호함 </a:t>
            </a:r>
            <a:r>
              <a:rPr lang="en-US" altLang="ko-KR" sz="2000" b="1" dirty="0" smtClean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추적은 가능 한 게 어떨까</a:t>
            </a:r>
            <a:r>
              <a:rPr lang="en-US" altLang="ko-KR" sz="2000" b="1" dirty="0" smtClean="0">
                <a:sym typeface="Wingdings" pitchFamily="2" charset="2"/>
              </a:rPr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578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476672"/>
            <a:ext cx="784887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69269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익명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69269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12474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1.*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19972" y="70158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공개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5" idx="3"/>
            <a:endCxn id="9" idx="1"/>
          </p:cNvCxnSpPr>
          <p:nvPr/>
        </p:nvCxnSpPr>
        <p:spPr>
          <a:xfrm>
            <a:off x="2411760" y="908720"/>
            <a:ext cx="1908212" cy="8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9932" y="66369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3" name="모서리가 접힌 도형 12"/>
          <p:cNvSpPr/>
          <p:nvPr/>
        </p:nvSpPr>
        <p:spPr>
          <a:xfrm>
            <a:off x="4499992" y="2458851"/>
            <a:ext cx="1008112" cy="511259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양도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9263" y="293408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이메일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5" idx="2"/>
            <a:endCxn id="14" idx="1"/>
          </p:cNvCxnSpPr>
          <p:nvPr/>
        </p:nvCxnSpPr>
        <p:spPr>
          <a:xfrm rot="5400000">
            <a:off x="615790" y="2038218"/>
            <a:ext cx="2025368" cy="198421"/>
          </a:xfrm>
          <a:prstGeom prst="bentConnector4">
            <a:avLst>
              <a:gd name="adj1" fmla="val 44667"/>
              <a:gd name="adj2" fmla="val 215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1"/>
            <a:endCxn id="5" idx="2"/>
          </p:cNvCxnSpPr>
          <p:nvPr/>
        </p:nvCxnSpPr>
        <p:spPr>
          <a:xfrm rot="10800000">
            <a:off x="1727684" y="1124745"/>
            <a:ext cx="2772308" cy="1589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107" y="2934088"/>
            <a:ext cx="42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533583" y="3789040"/>
            <a:ext cx="24054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모호함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전화번호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5" idx="2"/>
            <a:endCxn id="19" idx="1"/>
          </p:cNvCxnSpPr>
          <p:nvPr/>
        </p:nvCxnSpPr>
        <p:spPr>
          <a:xfrm rot="5400000">
            <a:off x="190474" y="2467854"/>
            <a:ext cx="2880320" cy="194101"/>
          </a:xfrm>
          <a:prstGeom prst="bentConnector4">
            <a:avLst>
              <a:gd name="adj1" fmla="val 46250"/>
              <a:gd name="adj2" fmla="val 2177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107" y="3735593"/>
            <a:ext cx="42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76037" y="1509514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5" idx="3"/>
            <a:endCxn id="31" idx="1"/>
          </p:cNvCxnSpPr>
          <p:nvPr/>
        </p:nvCxnSpPr>
        <p:spPr>
          <a:xfrm>
            <a:off x="2411760" y="908720"/>
            <a:ext cx="1964277" cy="816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접힌 도형 38"/>
          <p:cNvSpPr/>
          <p:nvPr/>
        </p:nvSpPr>
        <p:spPr>
          <a:xfrm>
            <a:off x="4556056" y="3347444"/>
            <a:ext cx="3328311" cy="159372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모호함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추적이 가능해야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삭제 시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추적 가능한 공간에 저장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삭제 안하고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보여 주지 않는 방법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4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타임라인 </a:t>
            </a:r>
            <a:endParaRPr lang="en-US" altLang="ko-KR" sz="2000" b="1" dirty="0" smtClean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시간의 순서 </a:t>
            </a:r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라인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여러 갈래 </a:t>
            </a:r>
            <a:r>
              <a:rPr lang="en-US" altLang="ko-KR" sz="2400" b="1" dirty="0" smtClean="0"/>
              <a:t>: X)</a:t>
            </a:r>
          </a:p>
          <a:p>
            <a:pPr lvl="1"/>
            <a:r>
              <a:rPr lang="ko-KR" altLang="en-US" sz="2000" b="1" dirty="0" smtClean="0"/>
              <a:t>한 방향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하나의 줄기만 존재</a:t>
            </a:r>
            <a:endParaRPr lang="en-US" altLang="ko-KR" sz="2000" b="1" dirty="0" smtClean="0"/>
          </a:p>
          <a:p>
            <a:r>
              <a:rPr lang="ko-KR" altLang="en-US" sz="2400" b="1" dirty="0" smtClean="0"/>
              <a:t>시간의 순서 의미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트윗을</a:t>
            </a:r>
            <a:r>
              <a:rPr lang="ko-KR" altLang="en-US" sz="2400" b="1" dirty="0" smtClean="0"/>
              <a:t> 한 시간</a:t>
            </a:r>
            <a:endParaRPr lang="en-US" altLang="ko-KR" sz="2400" b="1" dirty="0" smtClean="0"/>
          </a:p>
          <a:p>
            <a:pPr lvl="1"/>
            <a:r>
              <a:rPr lang="ko-KR" altLang="en-US" sz="1600" b="1" dirty="0" smtClean="0"/>
              <a:t>최초의 </a:t>
            </a:r>
            <a:r>
              <a:rPr lang="ko-KR" altLang="en-US" sz="1600" b="1" dirty="0" err="1" smtClean="0"/>
              <a:t>트윗한</a:t>
            </a:r>
            <a:r>
              <a:rPr lang="ko-KR" altLang="en-US" sz="1600" b="1" dirty="0" smtClean="0"/>
              <a:t> 시간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팔로워들이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리트윗</a:t>
            </a:r>
            <a:r>
              <a:rPr lang="ko-KR" altLang="en-US" sz="1600" b="1" dirty="0" smtClean="0"/>
              <a:t> 한 시간</a:t>
            </a:r>
            <a:endParaRPr lang="en-US" altLang="ko-KR" sz="1600" b="1" dirty="0" smtClean="0"/>
          </a:p>
          <a:p>
            <a:r>
              <a:rPr lang="en-US" altLang="ko-KR" sz="2000" b="1" dirty="0" smtClean="0"/>
              <a:t>??? : </a:t>
            </a:r>
            <a:r>
              <a:rPr lang="ko-KR" altLang="en-US" sz="2000" b="1" dirty="0" smtClean="0"/>
              <a:t>타임라인 구체적인 이해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12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ko-KR" altLang="en-US" b="1" dirty="0" smtClean="0">
                <a:latin typeface="+mn-lt"/>
              </a:rPr>
              <a:t>요구사항의 종류 </a:t>
            </a:r>
            <a:r>
              <a:rPr lang="en-US" altLang="ko-KR" b="1" dirty="0" smtClean="0">
                <a:latin typeface="+mn-lt"/>
              </a:rPr>
              <a:t>:  FR/NFR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FR (Functional Requirement)</a:t>
            </a:r>
          </a:p>
          <a:p>
            <a:pPr lvl="1"/>
            <a:r>
              <a:rPr lang="ko-KR" altLang="en-US" sz="1600" b="1" dirty="0" smtClean="0"/>
              <a:t>기능적 요구사항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앞에서 하고 있는 것들</a:t>
            </a:r>
            <a:r>
              <a:rPr lang="en-US" altLang="ko-KR" sz="1600" b="1" dirty="0" smtClean="0"/>
              <a:t>…)</a:t>
            </a:r>
          </a:p>
          <a:p>
            <a:r>
              <a:rPr lang="en-US" altLang="ko-KR" sz="2000" b="1" dirty="0" smtClean="0"/>
              <a:t>NFR( Non-Functional Requirement)</a:t>
            </a:r>
          </a:p>
          <a:p>
            <a:pPr lvl="1"/>
            <a:r>
              <a:rPr lang="ko-KR" altLang="en-US" sz="1600" b="1" dirty="0" smtClean="0"/>
              <a:t>비 기능적 요구사항 </a:t>
            </a:r>
            <a:r>
              <a:rPr lang="en-US" altLang="ko-KR" sz="1600" b="1" dirty="0" smtClean="0"/>
              <a:t>(Architecture : </a:t>
            </a:r>
            <a:r>
              <a:rPr lang="ko-KR" altLang="en-US" sz="1600" b="1" dirty="0" smtClean="0"/>
              <a:t>시스템의 경계 안에 존재 하는 요소</a:t>
            </a:r>
            <a:r>
              <a:rPr lang="en-US" altLang="ko-KR" sz="1600" b="1" dirty="0" smtClean="0"/>
              <a:t>(Elements) </a:t>
            </a:r>
            <a:r>
              <a:rPr lang="ko-KR" altLang="en-US" sz="1600" b="1" dirty="0" smtClean="0"/>
              <a:t>들의 상호 작용과 관계 그리고 경계 밖의 외부 요소와 상호 작용 정의</a:t>
            </a:r>
            <a:r>
              <a:rPr lang="en-US" altLang="ko-KR" sz="1600" b="1" dirty="0" smtClean="0"/>
              <a:t>)</a:t>
            </a:r>
          </a:p>
          <a:p>
            <a:pPr lvl="1"/>
            <a:r>
              <a:rPr lang="en-US" altLang="ko-KR" sz="1600" b="1" dirty="0" smtClean="0"/>
              <a:t>XXXX Architecture : 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S/W Architecture </a:t>
            </a:r>
          </a:p>
          <a:p>
            <a:pPr lvl="1"/>
            <a:r>
              <a:rPr lang="en-US" altLang="ko-KR" sz="1600" b="1" dirty="0" smtClean="0"/>
              <a:t>Level 1 ~ 4,5, N : </a:t>
            </a:r>
            <a:r>
              <a:rPr lang="ko-KR" altLang="en-US" sz="1600" b="1" dirty="0" smtClean="0"/>
              <a:t>숫자가 높으면 더 구체적임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b="1" dirty="0" smtClean="0"/>
          </a:p>
          <a:p>
            <a:pPr lvl="1"/>
            <a:endParaRPr lang="en-US" altLang="ko-KR" sz="1600" b="1" dirty="0" smtClean="0"/>
          </a:p>
          <a:p>
            <a:pPr lvl="1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92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step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카카오 회사에서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슬랙</a:t>
            </a:r>
            <a:r>
              <a:rPr lang="ko-KR" altLang="en-US" dirty="0" smtClean="0"/>
              <a:t> 메신저에 대항해서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톡을 확장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Feasibility of Study : </a:t>
            </a:r>
            <a:r>
              <a:rPr lang="ko-KR" altLang="en-US" dirty="0" smtClean="0"/>
              <a:t>타당성 검증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문제영역 대한 우리의 상황을 극복할 수 있는 방안들을 여러 개 나열하고서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비교하는 것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무슨 방안이 타당하다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Problem Domain : </a:t>
            </a:r>
            <a:r>
              <a:rPr lang="ko-KR" altLang="en-US" dirty="0" smtClean="0"/>
              <a:t>잘 정의</a:t>
            </a:r>
            <a:r>
              <a:rPr lang="en-US" altLang="ko-KR" dirty="0" smtClean="0"/>
              <a:t>( Well Define ) ????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카카오톡은</a:t>
            </a:r>
            <a:r>
              <a:rPr lang="ko-KR" altLang="en-US" dirty="0" smtClean="0">
                <a:sym typeface="Wingdings" pitchFamily="2" charset="2"/>
              </a:rPr>
              <a:t> 외부 </a:t>
            </a:r>
            <a:r>
              <a:rPr lang="ko-KR" altLang="en-US" dirty="0" err="1" smtClean="0">
                <a:sym typeface="Wingdings" pitchFamily="2" charset="2"/>
              </a:rPr>
              <a:t>오픈소스</a:t>
            </a:r>
            <a:r>
              <a:rPr lang="ko-KR" altLang="en-US" dirty="0" smtClean="0">
                <a:sym typeface="Wingdings" pitchFamily="2" charset="2"/>
              </a:rPr>
              <a:t> 솔루션과 연결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연동이 되지 않고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Needs : </a:t>
            </a:r>
            <a:r>
              <a:rPr lang="ko-KR" altLang="en-US" dirty="0" smtClean="0">
                <a:sym typeface="Wingdings" pitchFamily="2" charset="2"/>
              </a:rPr>
              <a:t>돈을 더 벌고 싶다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Solutions : 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1: </a:t>
            </a:r>
            <a:r>
              <a:rPr lang="ko-KR" altLang="en-US" b="1" dirty="0" smtClean="0">
                <a:sym typeface="Wingdings" pitchFamily="2" charset="2"/>
              </a:rPr>
              <a:t>카카오 톡에 외부 </a:t>
            </a:r>
            <a:r>
              <a:rPr lang="ko-KR" altLang="en-US" b="1" dirty="0" err="1" smtClean="0">
                <a:sym typeface="Wingdings" pitchFamily="2" charset="2"/>
              </a:rPr>
              <a:t>오픈소스</a:t>
            </a:r>
            <a:r>
              <a:rPr lang="ko-KR" altLang="en-US" b="1" dirty="0" smtClean="0">
                <a:sym typeface="Wingdings" pitchFamily="2" charset="2"/>
              </a:rPr>
              <a:t> 연결 화면을 추가 개발 합시다</a:t>
            </a:r>
            <a:r>
              <a:rPr lang="en-US" altLang="ko-KR" b="1" dirty="0" smtClean="0">
                <a:sym typeface="Wingdings" pitchFamily="2" charset="2"/>
              </a:rPr>
              <a:t>. ($)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2: </a:t>
            </a:r>
            <a:r>
              <a:rPr lang="ko-KR" altLang="en-US" dirty="0" err="1" smtClean="0">
                <a:sym typeface="Wingdings" pitchFamily="2" charset="2"/>
              </a:rPr>
              <a:t>슬랙을</a:t>
            </a:r>
            <a:r>
              <a:rPr lang="ko-KR" altLang="en-US" dirty="0" smtClean="0">
                <a:sym typeface="Wingdings" pitchFamily="2" charset="2"/>
              </a:rPr>
              <a:t> 합병합시다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3: </a:t>
            </a:r>
            <a:r>
              <a:rPr lang="ko-KR" altLang="en-US" dirty="0" smtClean="0">
                <a:sym typeface="Wingdings" pitchFamily="2" charset="2"/>
              </a:rPr>
              <a:t>카카오에서 다른 회사에게 의뢰해서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우리 카카오 톡과 연결 하도록 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카카오 톡에 </a:t>
            </a:r>
            <a:r>
              <a:rPr lang="ko-KR" altLang="en-US" dirty="0" err="1" smtClean="0">
                <a:sym typeface="Wingdings" pitchFamily="2" charset="2"/>
              </a:rPr>
              <a:t>챗봇을</a:t>
            </a:r>
            <a:r>
              <a:rPr lang="ko-KR" altLang="en-US" dirty="0" smtClean="0">
                <a:sym typeface="Wingdings" pitchFamily="2" charset="2"/>
              </a:rPr>
              <a:t> 연결 시켜 줍시다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37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48824"/>
            <a:ext cx="784887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692696"/>
            <a:ext cx="136815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안드로이드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IOS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(React, Flutter…)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4168" y="1112254"/>
            <a:ext cx="1728192" cy="4548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저장소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트윗</a:t>
            </a:r>
            <a:r>
              <a:rPr lang="ko-KR" altLang="en-US" b="1" dirty="0" smtClean="0">
                <a:solidFill>
                  <a:schemeClr val="tx1"/>
                </a:solidFill>
              </a:rPr>
              <a:t> 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익명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추적 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Maria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Mongo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Redis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Cassandar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PostGre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DB2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….</a:t>
            </a:r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3799710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0"/>
            <a:endCxn id="5" idx="2"/>
          </p:cNvCxnSpPr>
          <p:nvPr/>
        </p:nvCxnSpPr>
        <p:spPr>
          <a:xfrm rot="5400000" flipH="1" flipV="1">
            <a:off x="1110281" y="3182307"/>
            <a:ext cx="123480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3"/>
            <a:endCxn id="6" idx="1"/>
          </p:cNvCxnSpPr>
          <p:nvPr/>
        </p:nvCxnSpPr>
        <p:spPr>
          <a:xfrm>
            <a:off x="2411760" y="1628800"/>
            <a:ext cx="3672408" cy="1757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접힌 도형 19"/>
          <p:cNvSpPr/>
          <p:nvPr/>
        </p:nvSpPr>
        <p:spPr>
          <a:xfrm>
            <a:off x="1907704" y="4581128"/>
            <a:ext cx="3328311" cy="159372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Linux (Centos/Ubuntu…)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Win2K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908720"/>
            <a:ext cx="1368152" cy="1872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M/W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65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구성요소와 연결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정의</a:t>
            </a:r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b="1" dirty="0" smtClean="0">
                <a:sym typeface="Wingdings" pitchFamily="2" charset="2"/>
              </a:rPr>
              <a:t>MVC ( Model , View , Controller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3 Tier ( Presentation , Business , Data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Ex) Twitter ( App : </a:t>
            </a:r>
            <a:r>
              <a:rPr lang="ko-KR" altLang="en-US" sz="2000" b="1" dirty="0" smtClean="0">
                <a:sym typeface="Wingdings" pitchFamily="2" charset="2"/>
              </a:rPr>
              <a:t>화면 </a:t>
            </a:r>
            <a:r>
              <a:rPr lang="en-US" altLang="ko-KR" sz="2000" b="1" dirty="0" smtClean="0">
                <a:sym typeface="Wingdings" pitchFamily="2" charset="2"/>
              </a:rPr>
              <a:t>, View , Presentation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Ex</a:t>
            </a:r>
            <a:r>
              <a:rPr lang="en-US" altLang="ko-KR" sz="2000" b="1" dirty="0">
                <a:sym typeface="Wingdings" pitchFamily="2" charset="2"/>
              </a:rPr>
              <a:t>) Twitter ( </a:t>
            </a:r>
            <a:r>
              <a:rPr lang="ko-KR" altLang="en-US" sz="2000" b="1" dirty="0" smtClean="0">
                <a:sym typeface="Wingdings" pitchFamily="2" charset="2"/>
              </a:rPr>
              <a:t>기능 </a:t>
            </a:r>
            <a:r>
              <a:rPr lang="en-US" altLang="ko-KR" sz="2000" b="1" dirty="0" smtClean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화면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처리 </a:t>
            </a:r>
            <a:r>
              <a:rPr lang="en-US" altLang="ko-KR" sz="2000" b="1" dirty="0">
                <a:sym typeface="Wingdings" pitchFamily="2" charset="2"/>
              </a:rPr>
              <a:t>, </a:t>
            </a:r>
            <a:r>
              <a:rPr lang="en-US" altLang="ko-KR" sz="2000" b="1" dirty="0" smtClean="0">
                <a:sym typeface="Wingdings" pitchFamily="2" charset="2"/>
              </a:rPr>
              <a:t>Controller , Business )</a:t>
            </a:r>
            <a:endParaRPr lang="en-US" altLang="ko-KR" sz="2000" b="1" dirty="0">
              <a:sym typeface="Wingdings" pitchFamily="2" charset="2"/>
            </a:endParaRPr>
          </a:p>
          <a:p>
            <a:r>
              <a:rPr lang="en-US" altLang="ko-KR" sz="2000" b="1" dirty="0">
                <a:sym typeface="Wingdings" pitchFamily="2" charset="2"/>
              </a:rPr>
              <a:t>Ex) Twitter ( </a:t>
            </a:r>
            <a:r>
              <a:rPr lang="ko-KR" altLang="en-US" sz="2000" b="1" dirty="0" smtClean="0">
                <a:sym typeface="Wingdings" pitchFamily="2" charset="2"/>
              </a:rPr>
              <a:t>데이</a:t>
            </a:r>
            <a:r>
              <a:rPr lang="ko-KR" altLang="en-US" sz="2000" b="1" dirty="0">
                <a:sym typeface="Wingdings" pitchFamily="2" charset="2"/>
              </a:rPr>
              <a:t>터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처리 </a:t>
            </a:r>
            <a:r>
              <a:rPr lang="en-US" altLang="ko-KR" sz="2000" b="1" dirty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저장 </a:t>
            </a:r>
            <a:r>
              <a:rPr lang="en-US" altLang="ko-KR" sz="2000" b="1" dirty="0">
                <a:sym typeface="Wingdings" pitchFamily="2" charset="2"/>
              </a:rPr>
              <a:t>, </a:t>
            </a:r>
            <a:r>
              <a:rPr lang="en-US" altLang="ko-KR" sz="2000" b="1" dirty="0" smtClean="0">
                <a:sym typeface="Wingdings" pitchFamily="2" charset="2"/>
              </a:rPr>
              <a:t>Model , Data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Application Architecture ( 3</a:t>
            </a:r>
            <a:r>
              <a:rPr lang="ko-KR" altLang="en-US" sz="2000" b="1" dirty="0" smtClean="0">
                <a:sym typeface="Wingdings" pitchFamily="2" charset="2"/>
              </a:rPr>
              <a:t>가지를 정의 함 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1600" b="1" dirty="0" smtClean="0">
                <a:sym typeface="Wingdings" pitchFamily="2" charset="2"/>
              </a:rPr>
              <a:t>Data Architecture ( ex) Twitter </a:t>
            </a:r>
            <a:r>
              <a:rPr lang="ko-KR" altLang="en-US" sz="1600" b="1" dirty="0" smtClean="0">
                <a:sym typeface="Wingdings" pitchFamily="2" charset="2"/>
              </a:rPr>
              <a:t>데이터를 어떻게 저장 할 것인가</a:t>
            </a:r>
            <a:r>
              <a:rPr lang="en-US" altLang="ko-KR" sz="1600" b="1" dirty="0" smtClean="0">
                <a:sym typeface="Wingdings" pitchFamily="2" charset="2"/>
              </a:rPr>
              <a:t>? )</a:t>
            </a:r>
          </a:p>
          <a:p>
            <a:pPr lvl="2"/>
            <a:r>
              <a:rPr lang="en-US" altLang="ko-KR" sz="1200" b="1" dirty="0" smtClean="0">
                <a:sym typeface="Wingdings" pitchFamily="2" charset="2"/>
              </a:rPr>
              <a:t>Message  </a:t>
            </a:r>
            <a:r>
              <a:rPr lang="ko-KR" altLang="en-US" sz="1200" b="1" dirty="0" smtClean="0">
                <a:sym typeface="Wingdings" pitchFamily="2" charset="2"/>
              </a:rPr>
              <a:t>데이터 베이스 </a:t>
            </a:r>
            <a:r>
              <a:rPr lang="en-US" altLang="ko-KR" sz="1200" b="1" dirty="0" smtClean="0">
                <a:sym typeface="Wingdings" pitchFamily="2" charset="2"/>
              </a:rPr>
              <a:t>== File  </a:t>
            </a:r>
            <a:r>
              <a:rPr lang="ko-KR" altLang="en-US" sz="1200" b="1" dirty="0" smtClean="0">
                <a:sym typeface="Wingdings" pitchFamily="2" charset="2"/>
              </a:rPr>
              <a:t>찾으려면</a:t>
            </a:r>
            <a:r>
              <a:rPr lang="en-US" altLang="ko-KR" sz="1200" b="1" dirty="0" smtClean="0">
                <a:sym typeface="Wingdings" pitchFamily="2" charset="2"/>
              </a:rPr>
              <a:t>? </a:t>
            </a:r>
            <a:r>
              <a:rPr lang="ko-KR" altLang="en-US" sz="1200" b="1" dirty="0" smtClean="0">
                <a:sym typeface="Wingdings" pitchFamily="2" charset="2"/>
              </a:rPr>
              <a:t>검색 어려움 </a:t>
            </a:r>
            <a:r>
              <a:rPr lang="en-US" altLang="ko-KR" sz="1200" b="1" dirty="0" smtClean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데이터 베이스 </a:t>
            </a:r>
            <a:r>
              <a:rPr lang="en-US" altLang="ko-KR" sz="1200" b="1" dirty="0" smtClean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테이블 </a:t>
            </a:r>
            <a:r>
              <a:rPr lang="en-US" altLang="ko-KR" sz="1200" b="1" dirty="0" smtClean="0">
                <a:sym typeface="Wingdings" pitchFamily="2" charset="2"/>
              </a:rPr>
              <a:t>(Index)</a:t>
            </a:r>
          </a:p>
          <a:p>
            <a:pPr lvl="3"/>
            <a:r>
              <a:rPr lang="ko-KR" altLang="en-US" sz="800" b="1" dirty="0" smtClean="0">
                <a:sym typeface="Wingdings" pitchFamily="2" charset="2"/>
              </a:rPr>
              <a:t>탐색 </a:t>
            </a:r>
            <a:r>
              <a:rPr lang="en-US" altLang="ko-KR" sz="800" b="1" dirty="0" smtClean="0">
                <a:sym typeface="Wingdings" pitchFamily="2" charset="2"/>
              </a:rPr>
              <a:t>: </a:t>
            </a:r>
            <a:r>
              <a:rPr lang="ko-KR" altLang="en-US" sz="800" b="1" dirty="0" smtClean="0">
                <a:sym typeface="Wingdings" pitchFamily="2" charset="2"/>
              </a:rPr>
              <a:t>이진 탐색 </a:t>
            </a:r>
            <a:r>
              <a:rPr lang="en-US" altLang="ko-KR" sz="800" b="1" dirty="0" smtClean="0">
                <a:sym typeface="Wingdings" pitchFamily="2" charset="2"/>
              </a:rPr>
              <a:t> Binary Search / Sorting (Quick Sort)</a:t>
            </a:r>
          </a:p>
          <a:p>
            <a:pPr lvl="2"/>
            <a:r>
              <a:rPr lang="en-US" altLang="ko-KR" sz="1200" b="1" dirty="0" smtClean="0">
                <a:sym typeface="Wingdings" pitchFamily="2" charset="2"/>
              </a:rPr>
              <a:t>Message  User</a:t>
            </a:r>
          </a:p>
          <a:p>
            <a:pPr lvl="1"/>
            <a:r>
              <a:rPr lang="ko-KR" altLang="en-US" sz="1600" b="1" dirty="0" smtClean="0">
                <a:sym typeface="Wingdings" pitchFamily="2" charset="2"/>
              </a:rPr>
              <a:t>기능을 어떻게 구현할 지를 정의 </a:t>
            </a:r>
            <a:r>
              <a:rPr lang="en-US" altLang="ko-KR" sz="1600" b="1" dirty="0" smtClean="0">
                <a:sym typeface="Wingdings" pitchFamily="2" charset="2"/>
              </a:rPr>
              <a:t>: </a:t>
            </a:r>
            <a:r>
              <a:rPr lang="ko-KR" altLang="en-US" sz="1600" b="1" dirty="0" smtClean="0">
                <a:sym typeface="Wingdings" pitchFamily="2" charset="2"/>
              </a:rPr>
              <a:t>구성요소가 무엇이고</a:t>
            </a:r>
            <a:r>
              <a:rPr lang="en-US" altLang="ko-KR" sz="1600" b="1" dirty="0" smtClean="0">
                <a:sym typeface="Wingdings" pitchFamily="2" charset="2"/>
              </a:rPr>
              <a:t>, </a:t>
            </a:r>
            <a:r>
              <a:rPr lang="ko-KR" altLang="en-US" sz="1600" b="1" dirty="0" smtClean="0">
                <a:sym typeface="Wingdings" pitchFamily="2" charset="2"/>
              </a:rPr>
              <a:t>연결</a:t>
            </a:r>
            <a:r>
              <a:rPr lang="en-US" altLang="ko-KR" sz="1600" b="1" dirty="0" smtClean="0">
                <a:sym typeface="Wingdings" pitchFamily="2" charset="2"/>
              </a:rPr>
              <a:t>?</a:t>
            </a:r>
            <a:endParaRPr lang="en-US" altLang="ko-KR" sz="2000" b="1" dirty="0">
              <a:sym typeface="Wingdings" pitchFamily="2" charset="2"/>
            </a:endParaRPr>
          </a:p>
          <a:p>
            <a:endParaRPr lang="en-US" altLang="ko-KR" sz="2000" b="1" dirty="0" smtClean="0"/>
          </a:p>
          <a:p>
            <a:r>
              <a:rPr lang="en-US" altLang="ko-KR" sz="2000" b="1" dirty="0"/>
              <a:t>1. Architecture ( Include Platform )</a:t>
            </a:r>
          </a:p>
          <a:p>
            <a:r>
              <a:rPr lang="en-US" altLang="ko-KR" sz="2000" b="1" dirty="0"/>
              <a:t>  - Concept</a:t>
            </a:r>
          </a:p>
          <a:p>
            <a:r>
              <a:rPr lang="en-US" altLang="ko-KR" sz="2000" b="1" dirty="0"/>
              <a:t>  - Application Architecture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209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Udemy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://www.udemy.com/course/java-multithreading-concurrency-parallel-programming-2e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http://www.kyobobook.co.kr/product/detailViewKor.laf?mallGb=KOR&amp;ejkGb=KOR&amp;barcode=9788960770485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56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github.com/stuko/Learn-IT.git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https://www.jetbrains.com/ko-kr/idea/download/#</a:t>
            </a:r>
            <a:r>
              <a:rPr lang="en-US" altLang="ko-KR" dirty="0" smtClean="0">
                <a:hlinkClick r:id="rId3"/>
              </a:rPr>
              <a:t>section=windows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63838"/>
            <a:ext cx="3762003" cy="31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57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가시적으로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소프트웨어 공학] 모델링과 UML, 유스케이스 다이어그램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00808"/>
            <a:ext cx="74485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시나리오를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페르소나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솔루션을 연결 하고자 하는 사람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중반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프리스타일</a:t>
            </a:r>
            <a:r>
              <a:rPr lang="en-US" altLang="ko-KR" dirty="0" smtClean="0"/>
              <a:t>, A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웃는 얼굴 4"/>
          <p:cNvSpPr/>
          <p:nvPr/>
        </p:nvSpPr>
        <p:spPr>
          <a:xfrm>
            <a:off x="293737" y="4221088"/>
            <a:ext cx="432048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55776" y="342900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톡 메시지 작성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08176" y="4437112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72000" y="558924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카톡으로</a:t>
            </a:r>
            <a:r>
              <a:rPr lang="ko-KR" altLang="en-US" dirty="0" smtClean="0"/>
              <a:t> 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메시지 전달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611560" y="3771038"/>
            <a:ext cx="1944216" cy="88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7" idx="2"/>
          </p:cNvCxnSpPr>
          <p:nvPr/>
        </p:nvCxnSpPr>
        <p:spPr>
          <a:xfrm>
            <a:off x="725785" y="4545124"/>
            <a:ext cx="1982391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32040" y="5121188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5736" y="314096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step: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Object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추출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(Attribute)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행위 </a:t>
            </a:r>
            <a:r>
              <a:rPr lang="en-US" altLang="ko-KR" dirty="0" smtClean="0">
                <a:sym typeface="Wingdings" pitchFamily="2" charset="2"/>
              </a:rPr>
              <a:t>(Behavior)</a:t>
            </a:r>
          </a:p>
          <a:p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객체 후보를 먼저 추출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: A,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err="1" smtClean="0">
                <a:sym typeface="Wingdings" pitchFamily="2" charset="2"/>
              </a:rPr>
              <a:t>엑터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(A)  </a:t>
            </a:r>
            <a:r>
              <a:rPr lang="ko-KR" altLang="en-US" dirty="0" smtClean="0">
                <a:sym typeface="Wingdings" pitchFamily="2" charset="2"/>
              </a:rPr>
              <a:t>역할의미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Permssion</a:t>
            </a:r>
            <a:r>
              <a:rPr lang="en-US" altLang="ko-KR" dirty="0" smtClean="0">
                <a:sym typeface="Wingdings" pitchFamily="2" charset="2"/>
              </a:rPr>
              <a:t>, Access , Logic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7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09014" y="465313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깃</a:t>
            </a:r>
            <a:endParaRPr lang="en-US" altLang="ko-KR" dirty="0"/>
          </a:p>
          <a:p>
            <a:pPr algn="ctr"/>
            <a:r>
              <a:rPr lang="ko-KR" altLang="en-US" dirty="0" err="1" smtClean="0"/>
              <a:t>푸시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6" idx="2"/>
            <a:endCxn id="8" idx="1"/>
          </p:cNvCxnSpPr>
          <p:nvPr/>
        </p:nvCxnSpPr>
        <p:spPr>
          <a:xfrm>
            <a:off x="3311860" y="4005064"/>
            <a:ext cx="697154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37530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2"/>
            <a:endCxn id="7" idx="2"/>
          </p:cNvCxnSpPr>
          <p:nvPr/>
        </p:nvCxnSpPr>
        <p:spPr>
          <a:xfrm rot="16200000" flipH="1">
            <a:off x="3275856" y="2240868"/>
            <a:ext cx="12700" cy="352839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그래밍 언어에서의 추상화(Abstraction in O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36712"/>
            <a:ext cx="9753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4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How to set duplicate value validation in sequence diagram? - Stack 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" y="-243408"/>
            <a:ext cx="885825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깃 </a:t>
            </a:r>
            <a:r>
              <a:rPr lang="en-US" altLang="ko-KR" dirty="0" smtClean="0"/>
              <a:t>(push,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GitHub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GitLab</a:t>
            </a:r>
            <a:r>
              <a:rPr lang="en-US" altLang="ko-KR" dirty="0" smtClean="0">
                <a:sym typeface="Wingdings" pitchFamily="2" charset="2"/>
              </a:rPr>
              <a:t> , </a:t>
            </a:r>
            <a:r>
              <a:rPr lang="en-US" altLang="ko-KR" dirty="0" err="1" smtClean="0">
                <a:sym typeface="Wingdings" pitchFamily="2" charset="2"/>
              </a:rPr>
              <a:t>BitBucket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193037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</a:t>
            </a:r>
            <a:r>
              <a:rPr lang="ko-KR" altLang="en-US" dirty="0" err="1"/>
              <a:t>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204864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깃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1411625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4429" y="2690918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97001" y="4137253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BitBucket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2771800" y="3165145"/>
            <a:ext cx="504056" cy="1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5436096" y="1897679"/>
            <a:ext cx="936104" cy="12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>
          <a:xfrm>
            <a:off x="5436096" y="3176972"/>
            <a:ext cx="978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9" idx="1"/>
          </p:cNvCxnSpPr>
          <p:nvPr/>
        </p:nvCxnSpPr>
        <p:spPr>
          <a:xfrm>
            <a:off x="5436096" y="3176972"/>
            <a:ext cx="960905" cy="144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1523</Words>
  <Application>Microsoft Office PowerPoint</Application>
  <PresentationFormat>화면 슬라이드 쇼(4:3)</PresentationFormat>
  <Paragraphs>302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정보의 신속한 접근성 / 소식을 빠르게 접할 수 있는 기능</vt:lpstr>
      <vt:lpstr>2. 익명성의 보장</vt:lpstr>
      <vt:lpstr>PowerPoint 프레젠테이션</vt:lpstr>
      <vt:lpstr>3. 타임라인 </vt:lpstr>
      <vt:lpstr>요구사항의 종류 :  FR/NFR</vt:lpstr>
      <vt:lpstr>PowerPoint 프레젠테이션</vt:lpstr>
      <vt:lpstr>Architecture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stuko@nate.com</dc:creator>
  <cp:lastModifiedBy>stuko@nate.com</cp:lastModifiedBy>
  <cp:revision>34</cp:revision>
  <dcterms:created xsi:type="dcterms:W3CDTF">2022-04-02T00:51:51Z</dcterms:created>
  <dcterms:modified xsi:type="dcterms:W3CDTF">2022-05-28T02:18:59Z</dcterms:modified>
</cp:coreProperties>
</file>