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6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63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24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97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58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86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56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3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2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35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1D5C9-0075-41FB-8FF4-6BDCA97153F5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3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mranahmedse/developer-roadma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620688"/>
            <a:ext cx="8064896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무료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영어버전</a:t>
            </a:r>
            <a:r>
              <a:rPr lang="en-US" altLang="ko-KR" dirty="0" smtClean="0"/>
              <a:t>) -&gt; </a:t>
            </a:r>
          </a:p>
          <a:p>
            <a:r>
              <a:rPr lang="ko-KR" altLang="en-US" dirty="0" smtClean="0"/>
              <a:t>번역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출판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err="1" smtClean="0"/>
              <a:t>크레이그</a:t>
            </a:r>
            <a:r>
              <a:rPr lang="ko-KR" altLang="en-US" dirty="0" smtClean="0"/>
              <a:t> 라만</a:t>
            </a:r>
            <a:endParaRPr lang="en-US" altLang="ko-KR" dirty="0" smtClean="0"/>
          </a:p>
          <a:p>
            <a:r>
              <a:rPr lang="en-US" altLang="ko-KR" dirty="0" smtClean="0"/>
              <a:t> - Applying UML and Pattern(s) : </a:t>
            </a:r>
            <a:r>
              <a:rPr lang="ko-KR" altLang="en-US" dirty="0" smtClean="0"/>
              <a:t>개발 소스</a:t>
            </a:r>
            <a:endParaRPr lang="en-US" altLang="ko-KR" dirty="0" smtClean="0"/>
          </a:p>
          <a:p>
            <a:r>
              <a:rPr lang="en-US" altLang="ko-KR" dirty="0" smtClean="0"/>
              <a:t> - </a:t>
            </a:r>
            <a:r>
              <a:rPr lang="ko-KR" altLang="en-US" b="1" dirty="0" smtClean="0"/>
              <a:t>요구사항 </a:t>
            </a:r>
            <a:r>
              <a:rPr lang="en-US" altLang="ko-KR" b="1" dirty="0" smtClean="0"/>
              <a:t>-&gt;</a:t>
            </a:r>
            <a:r>
              <a:rPr lang="en-US" altLang="ko-KR" dirty="0" smtClean="0"/>
              <a:t> </a:t>
            </a:r>
            <a:r>
              <a:rPr lang="ko-KR" altLang="en-US" sz="2000" b="1" u="sng" dirty="0" smtClean="0"/>
              <a:t>분석</a:t>
            </a:r>
            <a:r>
              <a:rPr lang="en-US" altLang="ko-KR" sz="2000" b="1" u="sng" dirty="0" smtClean="0"/>
              <a:t>(Analysis Model)</a:t>
            </a:r>
            <a:r>
              <a:rPr lang="ko-KR" altLang="en-US" sz="2000" b="1" u="sng" dirty="0" smtClean="0"/>
              <a:t> </a:t>
            </a:r>
            <a:r>
              <a:rPr lang="en-US" altLang="ko-KR" sz="2000" b="1" u="sng" dirty="0" smtClean="0"/>
              <a:t>-&gt; </a:t>
            </a:r>
            <a:r>
              <a:rPr lang="ko-KR" altLang="en-US" sz="2000" b="1" u="sng" dirty="0" smtClean="0"/>
              <a:t>설계 </a:t>
            </a:r>
            <a:r>
              <a:rPr lang="en-US" altLang="ko-KR" sz="2000" b="1" u="sng" dirty="0" smtClean="0"/>
              <a:t>-&gt; </a:t>
            </a:r>
            <a:r>
              <a:rPr lang="ko-KR" altLang="en-US" sz="2000" b="1" u="sng" dirty="0" smtClean="0">
                <a:solidFill>
                  <a:srgbClr val="FF0000"/>
                </a:solidFill>
              </a:rPr>
              <a:t>개발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테스트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배포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Requirement ~ Design : 40%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- Development : 20% (coding…)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Test &amp; </a:t>
            </a:r>
            <a:r>
              <a:rPr lang="en-US" altLang="ko-KR" dirty="0" err="1" smtClean="0"/>
              <a:t>Depoy</a:t>
            </a:r>
            <a:r>
              <a:rPr lang="en-US" altLang="ko-KR" dirty="0" smtClean="0"/>
              <a:t> : 40%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원 포인트 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 err="1" smtClean="0"/>
              <a:t>GoF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 (Gang Of Four) : </a:t>
            </a:r>
            <a:r>
              <a:rPr lang="ko-KR" altLang="en-US" dirty="0" smtClean="0"/>
              <a:t>설계패턴</a:t>
            </a:r>
            <a:endParaRPr lang="en-US" altLang="ko-KR" dirty="0" smtClean="0"/>
          </a:p>
          <a:p>
            <a:pPr marL="342900" indent="-342900">
              <a:buAutoNum type="arabicPeriod" startAt="2"/>
            </a:pP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 smtClean="0"/>
              <a:t>Head First ??????? : </a:t>
            </a:r>
            <a:r>
              <a:rPr lang="ko-KR" altLang="en-US" dirty="0" smtClean="0"/>
              <a:t>개발 관련</a:t>
            </a:r>
            <a:r>
              <a:rPr lang="en-US" altLang="ko-KR" dirty="0" smtClean="0"/>
              <a:t>…</a:t>
            </a:r>
          </a:p>
          <a:p>
            <a:pPr marL="342900" indent="-342900">
              <a:buAutoNum type="arabicPeriod" startAt="2"/>
            </a:pPr>
            <a:r>
              <a:rPr lang="en-US" altLang="ko-KR" dirty="0" err="1" smtClean="0"/>
              <a:t>Orelly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동물 표지 </a:t>
            </a: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en-US" altLang="ko-KR" dirty="0" smtClean="0"/>
              <a:t>Clean ?????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Development Process</a:t>
            </a:r>
          </a:p>
          <a:p>
            <a:r>
              <a:rPr lang="en-US" altLang="ko-KR" dirty="0" smtClean="0"/>
              <a:t>(Software Development Life Cycle) : SDLC</a:t>
            </a:r>
          </a:p>
          <a:p>
            <a:r>
              <a:rPr lang="en-US" altLang="ko-KR" dirty="0" smtClean="0"/>
              <a:t>Agile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Scrume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577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76672"/>
            <a:ext cx="7200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XML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&lt;bean  name= “</a:t>
            </a:r>
            <a:r>
              <a:rPr lang="en-US" altLang="ko-KR" dirty="0" err="1" smtClean="0"/>
              <a:t>GitRealImplematation</a:t>
            </a:r>
            <a:r>
              <a:rPr lang="en-US" altLang="ko-KR" dirty="0" smtClean="0"/>
              <a:t>” class=“</a:t>
            </a:r>
            <a:r>
              <a:rPr lang="en-US" altLang="ko-KR" dirty="0" err="1" smtClean="0"/>
              <a:t>GitLab</a:t>
            </a:r>
            <a:r>
              <a:rPr lang="en-US" altLang="ko-KR" dirty="0" smtClean="0"/>
              <a:t>”&gt;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&lt;/bean&gt;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&lt;bean  name= “</a:t>
            </a:r>
            <a:r>
              <a:rPr lang="en-US" altLang="ko-KR" dirty="0" err="1" smtClean="0"/>
              <a:t>GitRealImplematation</a:t>
            </a:r>
            <a:r>
              <a:rPr lang="en-US" altLang="ko-KR" dirty="0" smtClean="0"/>
              <a:t>” class=“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”&gt;</a:t>
            </a:r>
          </a:p>
          <a:p>
            <a:r>
              <a:rPr lang="en-US" altLang="ko-KR" dirty="0" smtClean="0"/>
              <a:t>   &lt;/bean&gt;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Public Class </a:t>
            </a:r>
            <a:r>
              <a:rPr lang="en-US" altLang="ko-KR" dirty="0" err="1" smtClean="0"/>
              <a:t>KakaoTalk</a:t>
            </a:r>
            <a:r>
              <a:rPr lang="en-US" altLang="ko-KR" dirty="0" smtClean="0"/>
              <a:t>{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GitInterface</a:t>
            </a:r>
            <a:r>
              <a:rPr lang="en-US" altLang="ko-KR" dirty="0" smtClean="0"/>
              <a:t> AAA;</a:t>
            </a:r>
          </a:p>
          <a:p>
            <a:r>
              <a:rPr lang="en-US" altLang="ko-KR" dirty="0" smtClean="0"/>
              <a:t>   public </a:t>
            </a:r>
            <a:r>
              <a:rPr lang="en-US" altLang="ko-KR" dirty="0" err="1" smtClean="0"/>
              <a:t>KakaoTalk</a:t>
            </a:r>
            <a:r>
              <a:rPr lang="en-US" altLang="ko-KR" dirty="0" smtClean="0"/>
              <a:t>(){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AAA = </a:t>
            </a:r>
            <a:r>
              <a:rPr lang="en-US" altLang="ko-KR" dirty="0" err="1" smtClean="0"/>
              <a:t>SpringContainer.getBean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GitRealImplematation</a:t>
            </a:r>
            <a:r>
              <a:rPr lang="en-US" altLang="ko-KR" dirty="0" smtClean="0"/>
              <a:t>”);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}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public void </a:t>
            </a:r>
            <a:r>
              <a:rPr lang="en-US" altLang="ko-KR" dirty="0" err="1" smtClean="0"/>
              <a:t>listen_share_message</a:t>
            </a:r>
            <a:r>
              <a:rPr lang="en-US" altLang="ko-KR" dirty="0" smtClean="0"/>
              <a:t>(){</a:t>
            </a:r>
          </a:p>
          <a:p>
            <a:r>
              <a:rPr lang="en-US" altLang="ko-KR" dirty="0" smtClean="0"/>
              <a:t>        String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  =   AAA. </a:t>
            </a:r>
            <a:r>
              <a:rPr lang="en-US" altLang="ko-KR" dirty="0" err="1" smtClean="0"/>
              <a:t>share_push_message</a:t>
            </a:r>
            <a:r>
              <a:rPr lang="en-US" altLang="ko-KR" dirty="0" smtClean="0"/>
              <a:t>();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}</a:t>
            </a:r>
          </a:p>
          <a:p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5896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Modularity and Dynamism - The tale of two sis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5616624" cy="421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839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620688"/>
            <a:ext cx="8064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영역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코딩</a:t>
            </a:r>
            <a:r>
              <a:rPr lang="en-US" altLang="ko-KR" dirty="0" smtClean="0"/>
              <a:t>/</a:t>
            </a:r>
            <a:r>
              <a:rPr lang="ko-KR" altLang="en-US" dirty="0" smtClean="0"/>
              <a:t>개발과 관련 부분 가장 중요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38125"/>
            <a:ext cx="5429250" cy="63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4007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8335634" cy="581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0940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8751083" cy="3532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4758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7296747" cy="259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352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56" y="692696"/>
            <a:ext cx="7516562" cy="3710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822407" y="5661248"/>
            <a:ext cx="3490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https://brunch.co.kr/@supims/2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457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692696"/>
            <a:ext cx="62646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직장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선택</a:t>
            </a:r>
            <a:r>
              <a:rPr lang="en-US" altLang="ko-KR" b="1" dirty="0" smtClean="0"/>
              <a:t>)</a:t>
            </a:r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성실한 개발자 </a:t>
            </a:r>
            <a:r>
              <a:rPr lang="en-US" altLang="ko-KR" dirty="0" smtClean="0"/>
              <a:t>??</a:t>
            </a:r>
          </a:p>
          <a:p>
            <a:r>
              <a:rPr lang="en-US" altLang="ko-KR" dirty="0" smtClean="0"/>
              <a:t>    * </a:t>
            </a:r>
            <a:r>
              <a:rPr lang="ko-KR" altLang="en-US" dirty="0" smtClean="0"/>
              <a:t>주어진 요구사항과 만들어진 설계도 대로 개발의 역할만 다하길 바라는</a:t>
            </a:r>
            <a:r>
              <a:rPr lang="en-US" altLang="ko-KR" dirty="0" smtClean="0"/>
              <a:t>…. ( </a:t>
            </a:r>
            <a:r>
              <a:rPr lang="ko-KR" altLang="en-US" dirty="0" smtClean="0"/>
              <a:t>코드</a:t>
            </a:r>
            <a:r>
              <a:rPr lang="en-US" altLang="ko-KR" dirty="0"/>
              <a:t>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창의적인 개발자 </a:t>
            </a:r>
            <a:r>
              <a:rPr lang="en-US" altLang="ko-KR" dirty="0" smtClean="0"/>
              <a:t>??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* </a:t>
            </a:r>
            <a:r>
              <a:rPr lang="ko-KR" altLang="en-US" dirty="0" smtClean="0"/>
              <a:t>개발이라는 일의 의미가 세상을 </a:t>
            </a:r>
            <a:r>
              <a:rPr lang="ko-KR" altLang="en-US" dirty="0" err="1" smtClean="0"/>
              <a:t>바꿀수도</a:t>
            </a:r>
            <a:r>
              <a:rPr lang="ko-KR" altLang="en-US" dirty="0" smtClean="0"/>
              <a:t>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문제점들을 개선 할 수도 있다</a:t>
            </a:r>
            <a:r>
              <a:rPr lang="en-US" altLang="ko-KR" dirty="0" smtClean="0"/>
              <a:t>… ( </a:t>
            </a:r>
            <a:r>
              <a:rPr lang="ko-KR" altLang="en-US" dirty="0" smtClean="0"/>
              <a:t>내가 만든 코드가 무슨 역할을 하는가</a:t>
            </a:r>
            <a:r>
              <a:rPr lang="en-US" altLang="ko-KR" dirty="0" smtClean="0"/>
              <a:t>?)</a:t>
            </a:r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35142"/>
            <a:ext cx="6959907" cy="260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397647" y="6465927"/>
            <a:ext cx="268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https://velog.io/@zetlos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090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41" y="476672"/>
            <a:ext cx="7615692" cy="471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129714" y="5733256"/>
            <a:ext cx="2884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https://www.coursera.org/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255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88640"/>
            <a:ext cx="5904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 </a:t>
            </a:r>
            <a:r>
              <a:rPr lang="ko-KR" altLang="en-US" b="1" dirty="0" smtClean="0"/>
              <a:t>무슨 문제를 해결하고자 하는지</a:t>
            </a:r>
            <a:r>
              <a:rPr lang="en-US" altLang="ko-KR" b="1" dirty="0" smtClean="0"/>
              <a:t>?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2.  </a:t>
            </a:r>
            <a:r>
              <a:rPr lang="ko-KR" altLang="en-US" b="1" dirty="0" smtClean="0"/>
              <a:t>그 문제를 어떻게 해결했다고 할 수 있는지</a:t>
            </a:r>
            <a:r>
              <a:rPr lang="en-US" altLang="ko-KR" b="1" dirty="0" smtClean="0"/>
              <a:t>?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3.  </a:t>
            </a:r>
            <a:r>
              <a:rPr lang="ko-KR" altLang="en-US" b="1" dirty="0" smtClean="0"/>
              <a:t>무엇이 필요한가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48880"/>
            <a:ext cx="65527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평소에 학교 끝나고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집에오면</a:t>
            </a:r>
            <a:r>
              <a:rPr lang="en-US" altLang="ko-KR" dirty="0" smtClean="0"/>
              <a:t>, 4</a:t>
            </a:r>
            <a:r>
              <a:rPr lang="ko-KR" altLang="en-US" dirty="0" smtClean="0"/>
              <a:t>시쯤</a:t>
            </a:r>
            <a:r>
              <a:rPr lang="en-US" altLang="ko-KR" dirty="0" smtClean="0"/>
              <a:t>..</a:t>
            </a:r>
          </a:p>
          <a:p>
            <a:r>
              <a:rPr lang="ko-KR" altLang="en-US" dirty="0" smtClean="0"/>
              <a:t>학원 </a:t>
            </a:r>
            <a:r>
              <a:rPr lang="en-US" altLang="ko-KR" dirty="0" smtClean="0"/>
              <a:t>7</a:t>
            </a:r>
            <a:r>
              <a:rPr lang="ko-KR" altLang="en-US" dirty="0" smtClean="0"/>
              <a:t>시에 시작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저녁도 먹고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잠을 자고</a:t>
            </a:r>
            <a:r>
              <a:rPr lang="en-US" altLang="ko-KR" dirty="0" smtClean="0"/>
              <a:t>…</a:t>
            </a:r>
          </a:p>
          <a:p>
            <a:endParaRPr lang="en-US" altLang="ko-KR" dirty="0"/>
          </a:p>
          <a:p>
            <a:r>
              <a:rPr lang="en-US" altLang="ko-KR" dirty="0" smtClean="0"/>
              <a:t>7</a:t>
            </a:r>
            <a:r>
              <a:rPr lang="ko-KR" altLang="en-US" dirty="0" smtClean="0"/>
              <a:t>시에 맞춰서 가려니</a:t>
            </a:r>
            <a:r>
              <a:rPr lang="en-US" altLang="ko-KR" dirty="0" smtClean="0"/>
              <a:t>.. </a:t>
            </a:r>
            <a:r>
              <a:rPr lang="ko-KR" altLang="en-US" dirty="0" smtClean="0"/>
              <a:t>너무 피곤함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>
                <a:sym typeface="Wingdings" pitchFamily="2" charset="2"/>
              </a:rPr>
              <a:t>7</a:t>
            </a:r>
            <a:r>
              <a:rPr lang="ko-KR" altLang="en-US" dirty="0" smtClean="0">
                <a:sym typeface="Wingdings" pitchFamily="2" charset="2"/>
              </a:rPr>
              <a:t>시에 학원에 가는데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안 피곤하면 해결됨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marL="742950" lvl="1" indent="-285750">
              <a:buFont typeface="Wingdings"/>
              <a:buChar char="à"/>
            </a:pPr>
            <a:r>
              <a:rPr lang="ko-KR" altLang="en-US" dirty="0" smtClean="0">
                <a:sym typeface="Wingdings" pitchFamily="2" charset="2"/>
              </a:rPr>
              <a:t>자면서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저녁을 먹을 수 있는 방안</a:t>
            </a:r>
            <a:r>
              <a:rPr lang="en-US" altLang="ko-KR" dirty="0" smtClean="0">
                <a:sym typeface="Wingdings" pitchFamily="2" charset="2"/>
              </a:rPr>
              <a:t>.</a:t>
            </a:r>
            <a:endParaRPr lang="en-US" altLang="ko-KR" dirty="0"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endParaRPr lang="en-US" altLang="ko-KR" dirty="0" smtClean="0"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ko-KR" altLang="en-US" dirty="0" smtClean="0">
                <a:sym typeface="Wingdings" pitchFamily="2" charset="2"/>
              </a:rPr>
              <a:t>무엇이 필요한가</a:t>
            </a:r>
            <a:r>
              <a:rPr lang="en-US" altLang="ko-KR" dirty="0" smtClean="0">
                <a:sym typeface="Wingdings" pitchFamily="2" charset="2"/>
              </a:rPr>
              <a:t>?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350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애자일 Scrum(스크럼) 이해하기. 애자일 실천 방법 | by 민현기(Min, Hyun Gi) | DT Evangelist 기술  블로그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404664"/>
            <a:ext cx="975360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1124744"/>
            <a:ext cx="4266821" cy="3096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999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04664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github.com/kamranahmedse/developer-roadmap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792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332656"/>
            <a:ext cx="777686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/>
              <a:t>무슨 </a:t>
            </a:r>
            <a:r>
              <a:rPr lang="ko-KR" altLang="en-US" b="1" dirty="0"/>
              <a:t>문제를 해결하고자 하는지</a:t>
            </a:r>
            <a:r>
              <a:rPr lang="en-US" altLang="ko-KR" b="1" dirty="0" smtClean="0"/>
              <a:t>?</a:t>
            </a:r>
          </a:p>
          <a:p>
            <a:r>
              <a:rPr lang="en-US" altLang="ko-KR" b="1" dirty="0" smtClean="0"/>
              <a:t>  - </a:t>
            </a:r>
            <a:r>
              <a:rPr lang="ko-KR" altLang="en-US" b="1" dirty="0" err="1" smtClean="0"/>
              <a:t>트위터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인수 </a:t>
            </a:r>
            <a:r>
              <a:rPr lang="en-US" altLang="ko-KR" b="1" dirty="0" smtClean="0">
                <a:sym typeface="Wingdings" pitchFamily="2" charset="2"/>
              </a:rPr>
              <a:t> ???? - </a:t>
            </a:r>
            <a:r>
              <a:rPr lang="ko-KR" altLang="en-US" b="1" dirty="0" smtClean="0">
                <a:sym typeface="Wingdings" pitchFamily="2" charset="2"/>
              </a:rPr>
              <a:t>이건 아닌데</a:t>
            </a:r>
            <a:r>
              <a:rPr lang="en-US" altLang="ko-KR" b="1" dirty="0" smtClean="0">
                <a:sym typeface="Wingdings" pitchFamily="2" charset="2"/>
              </a:rPr>
              <a:t>….</a:t>
            </a:r>
          </a:p>
          <a:p>
            <a:r>
              <a:rPr lang="en-US" altLang="ko-KR" b="1" dirty="0">
                <a:sym typeface="Wingdings" pitchFamily="2" charset="2"/>
              </a:rPr>
              <a:t> </a:t>
            </a:r>
            <a:r>
              <a:rPr lang="en-US" altLang="ko-KR" b="1" dirty="0" smtClean="0">
                <a:sym typeface="Wingdings" pitchFamily="2" charset="2"/>
              </a:rPr>
              <a:t>    : </a:t>
            </a:r>
            <a:r>
              <a:rPr lang="ko-KR" altLang="en-US" b="1" dirty="0" smtClean="0">
                <a:sym typeface="Wingdings" pitchFamily="2" charset="2"/>
              </a:rPr>
              <a:t>한 사람의 소유가 되지 않는 </a:t>
            </a:r>
            <a:r>
              <a:rPr lang="ko-KR" altLang="en-US" b="1" dirty="0" err="1" smtClean="0">
                <a:sym typeface="Wingdings" pitchFamily="2" charset="2"/>
              </a:rPr>
              <a:t>트위터를</a:t>
            </a:r>
            <a:r>
              <a:rPr lang="ko-KR" altLang="en-US" b="1" dirty="0" smtClean="0">
                <a:sym typeface="Wingdings" pitchFamily="2" charset="2"/>
              </a:rPr>
              <a:t> 만들어 보는 것</a:t>
            </a:r>
            <a:r>
              <a:rPr lang="en-US" altLang="ko-KR" b="1" dirty="0" smtClean="0">
                <a:sym typeface="Wingdings" pitchFamily="2" charset="2"/>
              </a:rPr>
              <a:t>?</a:t>
            </a:r>
          </a:p>
          <a:p>
            <a:r>
              <a:rPr lang="en-US" altLang="ko-KR" b="1" dirty="0">
                <a:sym typeface="Wingdings" pitchFamily="2" charset="2"/>
              </a:rPr>
              <a:t> </a:t>
            </a:r>
            <a:r>
              <a:rPr lang="en-US" altLang="ko-KR" b="1" dirty="0" smtClean="0">
                <a:sym typeface="Wingdings" pitchFamily="2" charset="2"/>
              </a:rPr>
              <a:t> - </a:t>
            </a:r>
            <a:r>
              <a:rPr lang="ko-KR" altLang="en-US" b="1" dirty="0" smtClean="0">
                <a:sym typeface="Wingdings" pitchFamily="2" charset="2"/>
              </a:rPr>
              <a:t>남</a:t>
            </a:r>
            <a:r>
              <a:rPr lang="en-US" altLang="ko-KR" b="1" dirty="0" smtClean="0">
                <a:sym typeface="Wingdings" pitchFamily="2" charset="2"/>
              </a:rPr>
              <a:t>/</a:t>
            </a:r>
            <a:r>
              <a:rPr lang="ko-KR" altLang="en-US" b="1" dirty="0" smtClean="0">
                <a:sym typeface="Wingdings" pitchFamily="2" charset="2"/>
              </a:rPr>
              <a:t>녀 </a:t>
            </a:r>
            <a:r>
              <a:rPr lang="en-US" altLang="ko-KR" b="1" dirty="0" smtClean="0">
                <a:sym typeface="Wingdings" pitchFamily="2" charset="2"/>
              </a:rPr>
              <a:t>: </a:t>
            </a:r>
            <a:r>
              <a:rPr lang="ko-KR" altLang="en-US" b="1" dirty="0" smtClean="0">
                <a:sym typeface="Wingdings" pitchFamily="2" charset="2"/>
              </a:rPr>
              <a:t>같이 보낼 시간이 줄어 </a:t>
            </a:r>
            <a:r>
              <a:rPr lang="ko-KR" altLang="en-US" b="1" dirty="0" err="1" smtClean="0">
                <a:sym typeface="Wingdings" pitchFamily="2" charset="2"/>
              </a:rPr>
              <a:t>듬</a:t>
            </a:r>
            <a:r>
              <a:rPr lang="en-US" altLang="ko-KR" b="1" dirty="0" smtClean="0">
                <a:sym typeface="Wingdings" pitchFamily="2" charset="2"/>
              </a:rPr>
              <a:t>. // </a:t>
            </a:r>
            <a:r>
              <a:rPr lang="ko-KR" altLang="en-US" b="1" dirty="0" smtClean="0">
                <a:sym typeface="Wingdings" pitchFamily="2" charset="2"/>
              </a:rPr>
              <a:t>커피숍</a:t>
            </a:r>
            <a:endParaRPr lang="en-US" altLang="ko-KR" b="1" dirty="0" smtClean="0">
              <a:sym typeface="Wingdings" pitchFamily="2" charset="2"/>
            </a:endParaRPr>
          </a:p>
          <a:p>
            <a:r>
              <a:rPr lang="en-US" altLang="ko-KR" b="1" dirty="0">
                <a:sym typeface="Wingdings" pitchFamily="2" charset="2"/>
              </a:rPr>
              <a:t> </a:t>
            </a:r>
            <a:r>
              <a:rPr lang="en-US" altLang="ko-KR" b="1" dirty="0" smtClean="0">
                <a:sym typeface="Wingdings" pitchFamily="2" charset="2"/>
              </a:rPr>
              <a:t>    : </a:t>
            </a:r>
            <a:r>
              <a:rPr lang="ko-KR" altLang="en-US" b="1" dirty="0" smtClean="0">
                <a:sym typeface="Wingdings" pitchFamily="2" charset="2"/>
              </a:rPr>
              <a:t>남자 회사에서 </a:t>
            </a:r>
            <a:r>
              <a:rPr lang="en-US" altLang="ko-KR" b="1" dirty="0" smtClean="0">
                <a:sym typeface="Wingdings" pitchFamily="2" charset="2"/>
              </a:rPr>
              <a:t>, </a:t>
            </a:r>
            <a:r>
              <a:rPr lang="ko-KR" altLang="en-US" b="1" dirty="0" smtClean="0">
                <a:sym typeface="Wingdings" pitchFamily="2" charset="2"/>
              </a:rPr>
              <a:t>녀 집 근처 </a:t>
            </a:r>
            <a:r>
              <a:rPr lang="ko-KR" altLang="en-US" b="1" dirty="0" err="1" smtClean="0">
                <a:sym typeface="Wingdings" pitchFamily="2" charset="2"/>
              </a:rPr>
              <a:t>스타벅스</a:t>
            </a:r>
            <a:r>
              <a:rPr lang="ko-KR" altLang="en-US" b="1" dirty="0" smtClean="0">
                <a:sym typeface="Wingdings" pitchFamily="2" charset="2"/>
              </a:rPr>
              <a:t> </a:t>
            </a:r>
            <a:r>
              <a:rPr lang="en-US" altLang="ko-KR" b="1" dirty="0" smtClean="0">
                <a:sym typeface="Wingdings" pitchFamily="2" charset="2"/>
              </a:rPr>
              <a:t> </a:t>
            </a:r>
            <a:r>
              <a:rPr lang="ko-KR" altLang="en-US" b="1" dirty="0" smtClean="0">
                <a:sym typeface="Wingdings" pitchFamily="2" charset="2"/>
              </a:rPr>
              <a:t>미리 </a:t>
            </a:r>
            <a:r>
              <a:rPr lang="ko-KR" altLang="en-US" b="1" dirty="0" err="1" smtClean="0">
                <a:sym typeface="Wingdings" pitchFamily="2" charset="2"/>
              </a:rPr>
              <a:t>ㅇ예약</a:t>
            </a:r>
            <a:endParaRPr lang="en-US" altLang="ko-KR" b="1" dirty="0" smtClean="0">
              <a:sym typeface="Wingdings" pitchFamily="2" charset="2"/>
            </a:endParaRPr>
          </a:p>
          <a:p>
            <a:r>
              <a:rPr lang="en-US" altLang="ko-KR" b="1" dirty="0">
                <a:sym typeface="Wingdings" pitchFamily="2" charset="2"/>
              </a:rPr>
              <a:t> </a:t>
            </a:r>
            <a:r>
              <a:rPr lang="en-US" altLang="ko-KR" b="1" dirty="0" smtClean="0">
                <a:sym typeface="Wingdings" pitchFamily="2" charset="2"/>
              </a:rPr>
              <a:t>       </a:t>
            </a:r>
            <a:r>
              <a:rPr lang="ko-KR" altLang="en-US" b="1" dirty="0" smtClean="0">
                <a:sym typeface="Wingdings" pitchFamily="2" charset="2"/>
              </a:rPr>
              <a:t>메타버스 </a:t>
            </a:r>
            <a:r>
              <a:rPr lang="en-US" altLang="ko-KR" b="1" dirty="0" smtClean="0">
                <a:sym typeface="Wingdings" pitchFamily="2" charset="2"/>
              </a:rPr>
              <a:t>: </a:t>
            </a:r>
            <a:r>
              <a:rPr lang="ko-KR" altLang="en-US" b="1" dirty="0" smtClean="0">
                <a:sym typeface="Wingdings" pitchFamily="2" charset="2"/>
              </a:rPr>
              <a:t>같은 공간이 있는 효과를 준다</a:t>
            </a:r>
            <a:r>
              <a:rPr lang="en-US" altLang="ko-KR" b="1" dirty="0" smtClean="0">
                <a:sym typeface="Wingdings" pitchFamily="2" charset="2"/>
              </a:rPr>
              <a:t>. 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 smtClean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en-US" altLang="ko-KR" b="1" dirty="0" smtClean="0"/>
              <a:t>2</a:t>
            </a:r>
            <a:r>
              <a:rPr lang="en-US" altLang="ko-KR" b="1" dirty="0"/>
              <a:t>. </a:t>
            </a:r>
            <a:r>
              <a:rPr lang="ko-KR" altLang="en-US" b="1" dirty="0" smtClean="0"/>
              <a:t>그 </a:t>
            </a:r>
            <a:r>
              <a:rPr lang="ko-KR" altLang="en-US" b="1" dirty="0"/>
              <a:t>문제를 어떻게 해결했다고 할 수 있는지</a:t>
            </a:r>
            <a:r>
              <a:rPr lang="en-US" altLang="ko-KR" b="1" dirty="0"/>
              <a:t>?</a:t>
            </a:r>
          </a:p>
          <a:p>
            <a:pPr marL="342900" indent="-342900">
              <a:buAutoNum type="arabicPeriod" startAt="3"/>
            </a:pPr>
            <a:r>
              <a:rPr lang="ko-KR" altLang="en-US" b="1" dirty="0" smtClean="0"/>
              <a:t>무엇이 </a:t>
            </a:r>
            <a:r>
              <a:rPr lang="ko-KR" altLang="en-US" b="1" dirty="0"/>
              <a:t>필요한가</a:t>
            </a:r>
            <a:r>
              <a:rPr lang="en-US" altLang="ko-KR" b="1" dirty="0" smtClean="0"/>
              <a:t>?</a:t>
            </a:r>
          </a:p>
          <a:p>
            <a:pPr marL="342900" indent="-342900">
              <a:buAutoNum type="arabicPeriod" startAt="3"/>
            </a:pPr>
            <a:endParaRPr lang="en-US" altLang="ko-KR" b="1" dirty="0"/>
          </a:p>
          <a:p>
            <a:r>
              <a:rPr lang="ko-KR" altLang="en-US" b="1" dirty="0" smtClean="0"/>
              <a:t>학교에서 공지되는 뉴스를 </a:t>
            </a:r>
            <a:r>
              <a:rPr lang="en-US" altLang="ko-KR" b="1" dirty="0" smtClean="0"/>
              <a:t>Feed</a:t>
            </a:r>
            <a:r>
              <a:rPr lang="ko-KR" altLang="en-US" b="1" dirty="0" smtClean="0"/>
              <a:t>해 주는 </a:t>
            </a:r>
            <a:r>
              <a:rPr lang="en-US" altLang="ko-KR" b="1" dirty="0" smtClean="0"/>
              <a:t>APP </a:t>
            </a:r>
            <a:r>
              <a:rPr lang="ko-KR" altLang="en-US" b="1" dirty="0" smtClean="0"/>
              <a:t>만들어야 한다고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교수님</a:t>
            </a:r>
            <a:r>
              <a:rPr lang="en-US" altLang="ko-KR" b="1" dirty="0" smtClean="0"/>
              <a:t>.</a:t>
            </a:r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회사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pPr marL="285750" indent="-285750">
              <a:buFont typeface="Wingdings"/>
              <a:buChar char="à"/>
            </a:pPr>
            <a:r>
              <a:rPr lang="ko-KR" altLang="en-US" b="1" dirty="0" smtClean="0">
                <a:sym typeface="Wingdings" pitchFamily="2" charset="2"/>
              </a:rPr>
              <a:t>무엇</a:t>
            </a:r>
            <a:endParaRPr lang="en-US" altLang="ko-KR" b="1" dirty="0" smtClean="0"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ko-KR" altLang="en-US" b="1" dirty="0" smtClean="0">
                <a:sym typeface="Wingdings" pitchFamily="2" charset="2"/>
              </a:rPr>
              <a:t>어떻게</a:t>
            </a:r>
            <a:endParaRPr lang="en-US" altLang="ko-KR" b="1" dirty="0" smtClean="0"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ko-KR" altLang="en-US" b="1" dirty="0" smtClean="0">
                <a:sym typeface="Wingdings" pitchFamily="2" charset="2"/>
              </a:rPr>
              <a:t>무엇</a:t>
            </a:r>
            <a:r>
              <a:rPr lang="en-US" altLang="ko-KR" b="1" dirty="0" smtClean="0">
                <a:sym typeface="Wingdings" pitchFamily="2" charset="2"/>
              </a:rPr>
              <a:t>( App : </a:t>
            </a:r>
            <a:r>
              <a:rPr lang="ko-KR" altLang="en-US" b="1" dirty="0" smtClean="0">
                <a:sym typeface="Wingdings" pitchFamily="2" charset="2"/>
              </a:rPr>
              <a:t>화면 </a:t>
            </a:r>
            <a:r>
              <a:rPr lang="en-US" altLang="ko-KR" b="1" dirty="0" smtClean="0">
                <a:sym typeface="Wingdings" pitchFamily="2" charset="2"/>
              </a:rPr>
              <a:t> </a:t>
            </a:r>
            <a:r>
              <a:rPr lang="ko-KR" altLang="en-US" b="1" dirty="0" err="1" smtClean="0">
                <a:sym typeface="Wingdings" pitchFamily="2" charset="2"/>
              </a:rPr>
              <a:t>안드로이드</a:t>
            </a:r>
            <a:r>
              <a:rPr lang="en-US" altLang="ko-KR" b="1" dirty="0" smtClean="0">
                <a:sym typeface="Wingdings" pitchFamily="2" charset="2"/>
              </a:rPr>
              <a:t>) / </a:t>
            </a:r>
            <a:r>
              <a:rPr lang="ko-KR" altLang="en-US" b="1" dirty="0" smtClean="0">
                <a:sym typeface="Wingdings" pitchFamily="2" charset="2"/>
              </a:rPr>
              <a:t>기획 </a:t>
            </a:r>
            <a:r>
              <a:rPr lang="en-US" altLang="ko-KR" b="1" dirty="0" smtClean="0">
                <a:sym typeface="Wingdings" pitchFamily="2" charset="2"/>
              </a:rPr>
              <a:t>/ 10</a:t>
            </a:r>
            <a:r>
              <a:rPr lang="ko-KR" altLang="en-US" b="1" dirty="0" smtClean="0">
                <a:sym typeface="Wingdings" pitchFamily="2" charset="2"/>
              </a:rPr>
              <a:t>가지</a:t>
            </a:r>
            <a:endParaRPr lang="en-US" altLang="ko-KR" b="1" dirty="0" smtClean="0"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b="1" dirty="0" smtClean="0">
                <a:sym typeface="Wingdings" pitchFamily="2" charset="2"/>
              </a:rPr>
              <a:t>Java, </a:t>
            </a:r>
            <a:r>
              <a:rPr lang="en-US" altLang="ko-KR" b="1" dirty="0" err="1" smtClean="0">
                <a:sym typeface="Wingdings" pitchFamily="2" charset="2"/>
              </a:rPr>
              <a:t>Kotlin</a:t>
            </a:r>
            <a:endParaRPr lang="en-US" altLang="ko-KR" b="1" dirty="0" smtClean="0"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b="1" dirty="0" smtClean="0">
                <a:sym typeface="Wingdings" pitchFamily="2" charset="2"/>
              </a:rPr>
              <a:t>Java</a:t>
            </a:r>
          </a:p>
          <a:p>
            <a:pPr marL="285750" indent="-285750">
              <a:buFont typeface="Wingdings"/>
              <a:buChar char="à"/>
            </a:pPr>
            <a:r>
              <a:rPr lang="ko-KR" altLang="en-US" b="1" dirty="0" smtClean="0">
                <a:sym typeface="Wingdings" pitchFamily="2" charset="2"/>
              </a:rPr>
              <a:t>화면 컴포넌트</a:t>
            </a:r>
            <a:endParaRPr lang="en-US" altLang="ko-KR" b="1" dirty="0" smtClean="0"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b="1" dirty="0" smtClean="0">
                <a:sym typeface="Wingdings" pitchFamily="2" charset="2"/>
              </a:rPr>
              <a:t>Layout </a:t>
            </a:r>
            <a:r>
              <a:rPr lang="ko-KR" altLang="en-US" b="1" dirty="0" smtClean="0">
                <a:sym typeface="Wingdings" pitchFamily="2" charset="2"/>
              </a:rPr>
              <a:t>컴포넌트 </a:t>
            </a:r>
            <a:r>
              <a:rPr lang="en-US" altLang="ko-KR" b="1" dirty="0" smtClean="0">
                <a:sym typeface="Wingdings" pitchFamily="2" charset="2"/>
              </a:rPr>
              <a:t> </a:t>
            </a:r>
            <a:r>
              <a:rPr lang="ko-KR" altLang="en-US" b="1" dirty="0" smtClean="0">
                <a:sym typeface="Wingdings" pitchFamily="2" charset="2"/>
              </a:rPr>
              <a:t>경험 </a:t>
            </a:r>
            <a:r>
              <a:rPr lang="en-US" altLang="ko-KR" b="1" dirty="0" smtClean="0">
                <a:sym typeface="Wingdings" pitchFamily="2" charset="2"/>
              </a:rPr>
              <a:t>/ </a:t>
            </a:r>
            <a:r>
              <a:rPr lang="ko-KR" altLang="en-US" b="1" dirty="0" smtClean="0">
                <a:sym typeface="Wingdings" pitchFamily="2" charset="2"/>
              </a:rPr>
              <a:t>찾아서 코딩 가능  </a:t>
            </a:r>
            <a:r>
              <a:rPr lang="en-US" altLang="ko-KR" b="1" dirty="0" smtClean="0">
                <a:sym typeface="Wingdings" pitchFamily="2" charset="2"/>
              </a:rPr>
              <a:t> </a:t>
            </a:r>
            <a:r>
              <a:rPr lang="ko-KR" altLang="en-US" b="1" dirty="0" smtClean="0">
                <a:sym typeface="Wingdings" pitchFamily="2" charset="2"/>
              </a:rPr>
              <a:t>샘플코드</a:t>
            </a:r>
            <a:r>
              <a:rPr lang="en-US" altLang="ko-KR" b="1" dirty="0" smtClean="0">
                <a:sym typeface="Wingdings" pitchFamily="2" charset="2"/>
              </a:rPr>
              <a:t>, </a:t>
            </a:r>
            <a:r>
              <a:rPr lang="ko-KR" altLang="en-US" b="1" dirty="0" smtClean="0">
                <a:sym typeface="Wingdings" pitchFamily="2" charset="2"/>
              </a:rPr>
              <a:t>테스트코드</a:t>
            </a:r>
            <a:r>
              <a:rPr lang="en-US" altLang="ko-KR" b="1" dirty="0" smtClean="0">
                <a:sym typeface="Wingdings" pitchFamily="2" charset="2"/>
              </a:rPr>
              <a:t>, </a:t>
            </a:r>
            <a:r>
              <a:rPr lang="ko-KR" altLang="en-US" b="1" dirty="0" smtClean="0">
                <a:sym typeface="Wingdings" pitchFamily="2" charset="2"/>
              </a:rPr>
              <a:t>특정 </a:t>
            </a:r>
            <a:r>
              <a:rPr lang="en-US" altLang="ko-KR" b="1" dirty="0" smtClean="0">
                <a:sym typeface="Wingdings" pitchFamily="2" charset="2"/>
              </a:rPr>
              <a:t>Toy Project</a:t>
            </a:r>
            <a:endParaRPr lang="en-US" altLang="ko-KR" b="1" dirty="0" smtClean="0"/>
          </a:p>
          <a:p>
            <a:r>
              <a:rPr lang="en-US" altLang="ko-KR" b="1" dirty="0" smtClean="0">
                <a:sym typeface="Wingdings" pitchFamily="2" charset="2"/>
              </a:rPr>
              <a:t> </a:t>
            </a:r>
            <a:r>
              <a:rPr lang="en-US" altLang="ko-KR" b="1" dirty="0" err="1" smtClean="0">
                <a:sym typeface="Wingdings" pitchFamily="2" charset="2"/>
              </a:rPr>
              <a:t>Combobox</a:t>
            </a:r>
            <a:r>
              <a:rPr lang="en-US" altLang="ko-KR" b="1" dirty="0" smtClean="0">
                <a:sym typeface="Wingdings" pitchFamily="2" charset="2"/>
              </a:rPr>
              <a:t> </a:t>
            </a:r>
            <a:r>
              <a:rPr lang="ko-KR" altLang="en-US" b="1" dirty="0" smtClean="0">
                <a:sym typeface="Wingdings" pitchFamily="2" charset="2"/>
              </a:rPr>
              <a:t>컴포넌트 </a:t>
            </a:r>
            <a:r>
              <a:rPr lang="en-US" altLang="ko-KR" b="1" dirty="0" smtClean="0">
                <a:sym typeface="Wingdings" pitchFamily="2" charset="2"/>
              </a:rPr>
              <a:t> </a:t>
            </a:r>
            <a:r>
              <a:rPr lang="ko-KR" altLang="en-US" b="1" dirty="0">
                <a:sym typeface="Wingdings" pitchFamily="2" charset="2"/>
              </a:rPr>
              <a:t>경험 </a:t>
            </a:r>
            <a:r>
              <a:rPr lang="en-US" altLang="ko-KR" b="1" dirty="0">
                <a:sym typeface="Wingdings" pitchFamily="2" charset="2"/>
              </a:rPr>
              <a:t>/ </a:t>
            </a:r>
            <a:r>
              <a:rPr lang="ko-KR" altLang="en-US" b="1" dirty="0">
                <a:sym typeface="Wingdings" pitchFamily="2" charset="2"/>
              </a:rPr>
              <a:t>찾아서 </a:t>
            </a:r>
            <a:r>
              <a:rPr lang="ko-KR" altLang="en-US" b="1">
                <a:sym typeface="Wingdings" pitchFamily="2" charset="2"/>
              </a:rPr>
              <a:t>코딩 </a:t>
            </a:r>
            <a:r>
              <a:rPr lang="ko-KR" altLang="en-US" b="1" smtClean="0">
                <a:sym typeface="Wingdings" pitchFamily="2" charset="2"/>
              </a:rPr>
              <a:t>가능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20837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404664"/>
            <a:ext cx="820891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 err="1"/>
              <a:t>트위터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인수 </a:t>
            </a:r>
            <a:r>
              <a:rPr lang="en-US" altLang="ko-KR" b="1" dirty="0">
                <a:sym typeface="Wingdings" pitchFamily="2" charset="2"/>
              </a:rPr>
              <a:t> ???? - </a:t>
            </a:r>
            <a:r>
              <a:rPr lang="ko-KR" altLang="en-US" b="1" dirty="0">
                <a:sym typeface="Wingdings" pitchFamily="2" charset="2"/>
              </a:rPr>
              <a:t>이건 아닌데</a:t>
            </a:r>
            <a:r>
              <a:rPr lang="en-US" altLang="ko-KR" b="1" dirty="0" smtClean="0">
                <a:sym typeface="Wingdings" pitchFamily="2" charset="2"/>
              </a:rPr>
              <a:t>….</a:t>
            </a:r>
          </a:p>
          <a:p>
            <a:endParaRPr lang="en-US" altLang="ko-KR" b="1" dirty="0">
              <a:sym typeface="Wingdings" pitchFamily="2" charset="2"/>
            </a:endParaRPr>
          </a:p>
          <a:p>
            <a:r>
              <a:rPr lang="en-US" altLang="ko-KR" b="1" dirty="0" smtClean="0">
                <a:sym typeface="Wingdings" pitchFamily="2" charset="2"/>
              </a:rPr>
              <a:t>“ </a:t>
            </a:r>
            <a:r>
              <a:rPr lang="ko-KR" altLang="en-US" b="1" dirty="0" err="1" smtClean="0">
                <a:sym typeface="Wingdings" pitchFamily="2" charset="2"/>
              </a:rPr>
              <a:t>아이돌</a:t>
            </a:r>
            <a:r>
              <a:rPr lang="ko-KR" altLang="en-US" b="1" dirty="0" smtClean="0">
                <a:sym typeface="Wingdings" pitchFamily="2" charset="2"/>
              </a:rPr>
              <a:t> 전문 </a:t>
            </a:r>
            <a:r>
              <a:rPr lang="ko-KR" altLang="en-US" b="1" dirty="0" err="1" smtClean="0">
                <a:sym typeface="Wingdings" pitchFamily="2" charset="2"/>
              </a:rPr>
              <a:t>트위터</a:t>
            </a:r>
            <a:r>
              <a:rPr lang="en-US" altLang="ko-KR" b="1" dirty="0" smtClean="0">
                <a:sym typeface="Wingdings" pitchFamily="2" charset="2"/>
              </a:rPr>
              <a:t>, Untouchable Twitter “  </a:t>
            </a:r>
            <a:r>
              <a:rPr lang="ko-KR" altLang="en-US" b="1" dirty="0" smtClean="0">
                <a:sym typeface="Wingdings" pitchFamily="2" charset="2"/>
              </a:rPr>
              <a:t>기능</a:t>
            </a:r>
            <a:r>
              <a:rPr lang="en-US" altLang="ko-KR" b="1" dirty="0" smtClean="0">
                <a:sym typeface="Wingdings" pitchFamily="2" charset="2"/>
              </a:rPr>
              <a:t>/</a:t>
            </a:r>
            <a:r>
              <a:rPr lang="ko-KR" altLang="en-US" b="1" dirty="0" smtClean="0">
                <a:sym typeface="Wingdings" pitchFamily="2" charset="2"/>
              </a:rPr>
              <a:t>목적을 달성</a:t>
            </a:r>
            <a:endParaRPr lang="en-US" altLang="ko-KR" b="1" dirty="0" smtClean="0">
              <a:sym typeface="Wingdings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sym typeface="Wingdings" pitchFamily="2" charset="2"/>
              </a:rPr>
              <a:t>Problem statement Definition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ym typeface="Wingdings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sym typeface="Wingdings" pitchFamily="2" charset="2"/>
              </a:rPr>
              <a:t>Problem Keyword</a:t>
            </a:r>
          </a:p>
          <a:p>
            <a:pPr marL="742950" lvl="1" indent="-285750">
              <a:buFontTx/>
              <a:buChar char="-"/>
            </a:pPr>
            <a:r>
              <a:rPr lang="ko-KR" altLang="en-US" b="1" dirty="0" smtClean="0">
                <a:sym typeface="Wingdings" pitchFamily="2" charset="2"/>
              </a:rPr>
              <a:t>인수 </a:t>
            </a:r>
            <a:r>
              <a:rPr lang="en-US" altLang="ko-KR" b="1" dirty="0" smtClean="0">
                <a:sym typeface="Wingdings" pitchFamily="2" charset="2"/>
              </a:rPr>
              <a:t> </a:t>
            </a:r>
            <a:r>
              <a:rPr lang="ko-KR" altLang="en-US" b="1" dirty="0" smtClean="0">
                <a:sym typeface="Wingdings" pitchFamily="2" charset="2"/>
              </a:rPr>
              <a:t>서비스가 누군가의 소유물 </a:t>
            </a:r>
            <a:r>
              <a:rPr lang="en-US" altLang="ko-KR" b="1" dirty="0" smtClean="0">
                <a:sym typeface="Wingdings" pitchFamily="2" charset="2"/>
              </a:rPr>
              <a:t>, </a:t>
            </a:r>
            <a:r>
              <a:rPr lang="ko-KR" altLang="en-US" b="1" dirty="0" smtClean="0">
                <a:sym typeface="Wingdings" pitchFamily="2" charset="2"/>
              </a:rPr>
              <a:t>소유권 있는 점 </a:t>
            </a:r>
            <a:endParaRPr lang="en-US" altLang="ko-KR" b="1" dirty="0" smtClean="0">
              <a:sym typeface="Wingdings" pitchFamily="2" charset="2"/>
            </a:endParaRPr>
          </a:p>
          <a:p>
            <a:pPr marL="742950" lvl="1" indent="-285750">
              <a:buFontTx/>
              <a:buChar char="-"/>
            </a:pPr>
            <a:r>
              <a:rPr lang="ko-KR" altLang="en-US" b="1" dirty="0" smtClean="0">
                <a:sym typeface="Wingdings" pitchFamily="2" charset="2"/>
              </a:rPr>
              <a:t>글자수 제한</a:t>
            </a:r>
            <a:endParaRPr lang="en-US" altLang="ko-KR" b="1" dirty="0" smtClean="0">
              <a:sym typeface="Wingdings" pitchFamily="2" charset="2"/>
            </a:endParaRPr>
          </a:p>
          <a:p>
            <a:pPr marL="742950" lvl="1" indent="-285750">
              <a:buFontTx/>
              <a:buChar char="-"/>
            </a:pPr>
            <a:endParaRPr lang="en-US" altLang="ko-KR" b="1" dirty="0">
              <a:sym typeface="Wingdings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err="1" smtClean="0">
                <a:sym typeface="Wingdings" pitchFamily="2" charset="2"/>
              </a:rPr>
              <a:t>Proglem</a:t>
            </a:r>
            <a:r>
              <a:rPr lang="en-US" altLang="ko-KR" b="1" dirty="0" smtClean="0">
                <a:sym typeface="Wingdings" pitchFamily="2" charset="2"/>
              </a:rPr>
              <a:t> Definition</a:t>
            </a:r>
          </a:p>
          <a:p>
            <a:pPr marL="742950" lvl="1" indent="-285750">
              <a:buFontTx/>
              <a:buChar char="-"/>
            </a:pPr>
            <a:r>
              <a:rPr lang="ko-KR" altLang="en-US" b="1" dirty="0" smtClean="0">
                <a:sym typeface="Wingdings" pitchFamily="2" charset="2"/>
              </a:rPr>
              <a:t>글자수 제한을 </a:t>
            </a:r>
            <a:r>
              <a:rPr lang="en-US" altLang="ko-KR" b="1" dirty="0" smtClean="0">
                <a:sym typeface="Wingdings" pitchFamily="2" charset="2"/>
              </a:rPr>
              <a:t>280</a:t>
            </a:r>
            <a:r>
              <a:rPr lang="ko-KR" altLang="en-US" b="1" dirty="0" smtClean="0">
                <a:sym typeface="Wingdings" pitchFamily="2" charset="2"/>
              </a:rPr>
              <a:t>자 </a:t>
            </a:r>
            <a:r>
              <a:rPr lang="en-US" altLang="ko-KR" b="1" dirty="0" err="1" smtClean="0">
                <a:sym typeface="Wingdings" pitchFamily="2" charset="2"/>
              </a:rPr>
              <a:t>vs</a:t>
            </a:r>
            <a:r>
              <a:rPr lang="en-US" altLang="ko-KR" b="1" dirty="0" smtClean="0">
                <a:sym typeface="Wingdings" pitchFamily="2" charset="2"/>
              </a:rPr>
              <a:t> </a:t>
            </a:r>
            <a:r>
              <a:rPr lang="ko-KR" altLang="en-US" b="1" dirty="0" smtClean="0">
                <a:sym typeface="Wingdings" pitchFamily="2" charset="2"/>
              </a:rPr>
              <a:t>무제한</a:t>
            </a:r>
            <a:endParaRPr lang="en-US" altLang="ko-KR" b="1" dirty="0" smtClean="0">
              <a:sym typeface="Wingdings" pitchFamily="2" charset="2"/>
            </a:endParaRPr>
          </a:p>
          <a:p>
            <a:pPr marL="742950" lvl="1" indent="-285750">
              <a:buFontTx/>
              <a:buChar char="-"/>
            </a:pPr>
            <a:endParaRPr lang="en-US" altLang="ko-KR" b="1" dirty="0" smtClean="0">
              <a:sym typeface="Wingdings" pitchFamily="2" charset="2"/>
            </a:endParaRPr>
          </a:p>
          <a:p>
            <a:endParaRPr lang="en-US" altLang="ko-KR" b="1" dirty="0">
              <a:sym typeface="Wingdings" pitchFamily="2" charset="2"/>
            </a:endParaRPr>
          </a:p>
          <a:p>
            <a:endParaRPr lang="en-US" altLang="ko-KR" b="1" dirty="0">
              <a:sym typeface="Wingdings" pitchFamily="2" charset="2"/>
            </a:endParaRPr>
          </a:p>
          <a:p>
            <a:endParaRPr lang="en-US" altLang="ko-KR" b="1" dirty="0" smtClean="0">
              <a:sym typeface="Wingdings" pitchFamily="2" charset="2"/>
            </a:endParaRPr>
          </a:p>
          <a:p>
            <a:endParaRPr lang="en-US" altLang="ko-KR" b="1" dirty="0">
              <a:sym typeface="Wingdings" pitchFamily="2" charset="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826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404664"/>
            <a:ext cx="82089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 </a:t>
            </a:r>
            <a:r>
              <a:rPr lang="en-US" altLang="ko-KR" b="1" dirty="0" smtClean="0"/>
              <a:t>- Why?</a:t>
            </a:r>
          </a:p>
          <a:p>
            <a:r>
              <a:rPr lang="en-US" altLang="ko-KR" b="1" dirty="0" smtClean="0"/>
              <a:t>   * 500</a:t>
            </a:r>
            <a:r>
              <a:rPr lang="ko-KR" altLang="en-US" b="1" dirty="0" smtClean="0"/>
              <a:t>자</a:t>
            </a:r>
            <a:r>
              <a:rPr lang="en-US" altLang="ko-KR" b="1" dirty="0" smtClean="0"/>
              <a:t>, 1000</a:t>
            </a:r>
            <a:r>
              <a:rPr lang="ko-KR" altLang="en-US" b="1" dirty="0" smtClean="0"/>
              <a:t>자</a:t>
            </a:r>
            <a:r>
              <a:rPr lang="en-US" altLang="ko-KR" b="1" dirty="0" smtClean="0"/>
              <a:t>?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* </a:t>
            </a:r>
            <a:r>
              <a:rPr lang="ko-KR" altLang="en-US" b="1" dirty="0" smtClean="0"/>
              <a:t>화면 사이즈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한번에</a:t>
            </a:r>
            <a:r>
              <a:rPr lang="en-US" altLang="ko-KR" b="1" dirty="0" smtClean="0"/>
              <a:t>…. ) </a:t>
            </a:r>
            <a:r>
              <a:rPr lang="en-US" altLang="ko-KR" b="1" dirty="0" smtClean="0">
                <a:sym typeface="Wingdings" pitchFamily="2" charset="2"/>
              </a:rPr>
              <a:t> </a:t>
            </a:r>
            <a:r>
              <a:rPr lang="ko-KR" altLang="en-US" b="1" dirty="0" smtClean="0">
                <a:sym typeface="Wingdings" pitchFamily="2" charset="2"/>
              </a:rPr>
              <a:t>스마트 폰 환경의 변화</a:t>
            </a:r>
            <a:endParaRPr lang="en-US" altLang="ko-KR" b="1" dirty="0" smtClean="0">
              <a:sym typeface="Wingdings" pitchFamily="2" charset="2"/>
            </a:endParaRPr>
          </a:p>
          <a:p>
            <a:endParaRPr lang="en-US" altLang="ko-KR" b="1" dirty="0">
              <a:sym typeface="Wingdings" pitchFamily="2" charset="2"/>
            </a:endParaRPr>
          </a:p>
          <a:p>
            <a:r>
              <a:rPr lang="en-US" altLang="ko-KR" b="1" dirty="0" smtClean="0">
                <a:sym typeface="Wingdings" pitchFamily="2" charset="2"/>
              </a:rPr>
              <a:t> - </a:t>
            </a:r>
            <a:r>
              <a:rPr lang="ko-KR" altLang="en-US" b="1" dirty="0" smtClean="0">
                <a:sym typeface="Wingdings" pitchFamily="2" charset="2"/>
              </a:rPr>
              <a:t>한계 </a:t>
            </a:r>
            <a:r>
              <a:rPr lang="en-US" altLang="ko-KR" b="1" dirty="0" smtClean="0">
                <a:sym typeface="Wingdings" pitchFamily="2" charset="2"/>
              </a:rPr>
              <a:t>? </a:t>
            </a:r>
            <a:r>
              <a:rPr lang="ko-KR" altLang="en-US" b="1" dirty="0" smtClean="0">
                <a:sym typeface="Wingdings" pitchFamily="2" charset="2"/>
              </a:rPr>
              <a:t>제약사항 </a:t>
            </a:r>
            <a:r>
              <a:rPr lang="en-US" altLang="ko-KR" b="1" dirty="0" smtClean="0">
                <a:sym typeface="Wingdings" pitchFamily="2" charset="2"/>
              </a:rPr>
              <a:t>?</a:t>
            </a:r>
          </a:p>
          <a:p>
            <a:r>
              <a:rPr lang="en-US" altLang="ko-KR" b="1" dirty="0">
                <a:sym typeface="Wingdings" pitchFamily="2" charset="2"/>
              </a:rPr>
              <a:t> </a:t>
            </a:r>
            <a:r>
              <a:rPr lang="en-US" altLang="ko-KR" b="1" dirty="0" smtClean="0">
                <a:sym typeface="Wingdings" pitchFamily="2" charset="2"/>
              </a:rPr>
              <a:t>  * </a:t>
            </a:r>
            <a:r>
              <a:rPr lang="ko-KR" altLang="en-US" b="1" dirty="0" smtClean="0">
                <a:sym typeface="Wingdings" pitchFamily="2" charset="2"/>
              </a:rPr>
              <a:t>시간</a:t>
            </a:r>
            <a:r>
              <a:rPr lang="en-US" altLang="ko-KR" b="1" dirty="0" smtClean="0">
                <a:sym typeface="Wingdings" pitchFamily="2" charset="2"/>
              </a:rPr>
              <a:t>/</a:t>
            </a:r>
            <a:r>
              <a:rPr lang="ko-KR" altLang="en-US" b="1" dirty="0" smtClean="0">
                <a:sym typeface="Wingdings" pitchFamily="2" charset="2"/>
              </a:rPr>
              <a:t>공간 동시 해결</a:t>
            </a:r>
            <a:endParaRPr lang="en-US" altLang="ko-KR" b="1" dirty="0" smtClean="0">
              <a:sym typeface="Wingdings" pitchFamily="2" charset="2"/>
            </a:endParaRPr>
          </a:p>
          <a:p>
            <a:r>
              <a:rPr lang="en-US" altLang="ko-KR" b="1" dirty="0">
                <a:sym typeface="Wingdings" pitchFamily="2" charset="2"/>
              </a:rPr>
              <a:t> </a:t>
            </a:r>
            <a:r>
              <a:rPr lang="en-US" altLang="ko-KR" b="1" dirty="0" smtClean="0">
                <a:sym typeface="Wingdings" pitchFamily="2" charset="2"/>
              </a:rPr>
              <a:t>  * </a:t>
            </a:r>
            <a:r>
              <a:rPr lang="ko-KR" altLang="en-US" b="1" dirty="0" smtClean="0">
                <a:sym typeface="Wingdings" pitchFamily="2" charset="2"/>
              </a:rPr>
              <a:t>비행기 </a:t>
            </a:r>
            <a:r>
              <a:rPr lang="en-US" altLang="ko-KR" b="1" dirty="0" smtClean="0">
                <a:sym typeface="Wingdings" pitchFamily="2" charset="2"/>
              </a:rPr>
              <a:t>(</a:t>
            </a:r>
            <a:r>
              <a:rPr lang="ko-KR" altLang="en-US" b="1" dirty="0" smtClean="0">
                <a:sym typeface="Wingdings" pitchFamily="2" charset="2"/>
              </a:rPr>
              <a:t>바퀴</a:t>
            </a:r>
            <a:r>
              <a:rPr lang="en-US" altLang="ko-KR" b="1" dirty="0" smtClean="0">
                <a:sym typeface="Wingdings" pitchFamily="2" charset="2"/>
              </a:rPr>
              <a:t>)  </a:t>
            </a:r>
            <a:r>
              <a:rPr lang="ko-KR" altLang="en-US" b="1" dirty="0" smtClean="0">
                <a:sym typeface="Wingdings" pitchFamily="2" charset="2"/>
              </a:rPr>
              <a:t>시간 바뀌면</a:t>
            </a:r>
            <a:r>
              <a:rPr lang="en-US" altLang="ko-KR" b="1" dirty="0" smtClean="0">
                <a:sym typeface="Wingdings" pitchFamily="2" charset="2"/>
              </a:rPr>
              <a:t>, </a:t>
            </a:r>
            <a:r>
              <a:rPr lang="ko-KR" altLang="en-US" b="1" dirty="0" smtClean="0">
                <a:sym typeface="Wingdings" pitchFamily="2" charset="2"/>
              </a:rPr>
              <a:t>공간이 바뀌면</a:t>
            </a:r>
            <a:r>
              <a:rPr lang="en-US" altLang="ko-KR" b="1" dirty="0" smtClean="0">
                <a:sym typeface="Wingdings" pitchFamily="2" charset="2"/>
              </a:rPr>
              <a:t>, </a:t>
            </a:r>
            <a:r>
              <a:rPr lang="ko-KR" altLang="en-US" b="1" dirty="0" smtClean="0">
                <a:sym typeface="Wingdings" pitchFamily="2" charset="2"/>
              </a:rPr>
              <a:t>대상 성격 기능 변경</a:t>
            </a:r>
            <a:endParaRPr lang="en-US" altLang="ko-KR" b="1" dirty="0" smtClean="0"/>
          </a:p>
          <a:p>
            <a:r>
              <a:rPr lang="en-US" altLang="ko-KR" b="1" dirty="0">
                <a:sym typeface="Wingdings" pitchFamily="2" charset="2"/>
              </a:rPr>
              <a:t>	</a:t>
            </a:r>
            <a:endParaRPr lang="en-US" altLang="ko-KR" b="1" dirty="0" smtClean="0">
              <a:sym typeface="Wingdings" pitchFamily="2" charset="2"/>
            </a:endParaRPr>
          </a:p>
          <a:p>
            <a:endParaRPr lang="en-US" altLang="ko-KR" b="1" dirty="0">
              <a:sym typeface="Wingdings" pitchFamily="2" charset="2"/>
            </a:endParaRPr>
          </a:p>
          <a:p>
            <a:endParaRPr lang="en-US" altLang="ko-KR" b="1" dirty="0">
              <a:sym typeface="Wingdings" pitchFamily="2" charset="2"/>
            </a:endParaRPr>
          </a:p>
          <a:p>
            <a:endParaRPr lang="en-US" altLang="ko-KR" b="1" dirty="0" smtClean="0">
              <a:sym typeface="Wingdings" pitchFamily="2" charset="2"/>
            </a:endParaRPr>
          </a:p>
          <a:p>
            <a:endParaRPr lang="en-US" altLang="ko-KR" b="1" dirty="0">
              <a:sym typeface="Wingdings" pitchFamily="2" charset="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247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620688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Feature (</a:t>
            </a:r>
            <a:r>
              <a:rPr lang="ko-KR" altLang="en-US" dirty="0" smtClean="0"/>
              <a:t>주요 기능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Key </a:t>
            </a:r>
            <a:r>
              <a:rPr lang="ko-KR" altLang="en-US" dirty="0" smtClean="0"/>
              <a:t>핵심 기능 </a:t>
            </a:r>
            <a:r>
              <a:rPr lang="en-US" altLang="ko-KR" dirty="0" smtClean="0"/>
              <a:t>:</a:t>
            </a:r>
          </a:p>
          <a:p>
            <a:pPr marL="742950" lvl="1" indent="-285750">
              <a:buFontTx/>
              <a:buChar char="-"/>
            </a:pPr>
            <a:r>
              <a:rPr lang="ko-KR" altLang="en-US" b="1" dirty="0" smtClean="0"/>
              <a:t>정보의 신속한 </a:t>
            </a:r>
            <a:r>
              <a:rPr lang="ko-KR" altLang="en-US" b="1" dirty="0" err="1" smtClean="0"/>
              <a:t>접근성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소식을 빠르게 접할 수 있는 기능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ko-KR" altLang="en-US" b="1" dirty="0" smtClean="0"/>
              <a:t>보이는 </a:t>
            </a:r>
            <a:r>
              <a:rPr lang="ko-KR" altLang="en-US" b="1" dirty="0" err="1" smtClean="0"/>
              <a:t>뷰의</a:t>
            </a:r>
            <a:r>
              <a:rPr lang="ko-KR" altLang="en-US" b="1" dirty="0" smtClean="0"/>
              <a:t> </a:t>
            </a:r>
            <a:r>
              <a:rPr lang="ko-KR" altLang="en-US" b="1" dirty="0"/>
              <a:t>타임라인 </a:t>
            </a:r>
            <a:r>
              <a:rPr lang="ko-KR" altLang="en-US" b="1" dirty="0" smtClean="0"/>
              <a:t>접근</a:t>
            </a:r>
            <a:r>
              <a:rPr lang="en-US" altLang="ko-KR" b="1" dirty="0" smtClean="0"/>
              <a:t>..</a:t>
            </a:r>
          </a:p>
          <a:p>
            <a:pPr marL="742950" lvl="1" indent="-285750">
              <a:buFontTx/>
              <a:buChar char="-"/>
            </a:pPr>
            <a:r>
              <a:rPr lang="ko-KR" altLang="en-US" b="1" dirty="0" err="1" smtClean="0"/>
              <a:t>트윗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?? : </a:t>
            </a:r>
            <a:r>
              <a:rPr lang="ko-KR" altLang="en-US" b="1" dirty="0" smtClean="0"/>
              <a:t>짧은 문장 </a:t>
            </a:r>
            <a:r>
              <a:rPr lang="en-US" altLang="ko-KR" b="1" dirty="0" smtClean="0"/>
              <a:t>+ </a:t>
            </a:r>
            <a:r>
              <a:rPr lang="ko-KR" altLang="en-US" b="1" dirty="0" smtClean="0"/>
              <a:t>의미 축약 </a:t>
            </a:r>
            <a:r>
              <a:rPr lang="en-US" altLang="ko-KR" b="1" dirty="0" smtClean="0"/>
              <a:t>+ </a:t>
            </a:r>
            <a:r>
              <a:rPr lang="ko-KR" altLang="en-US" b="1" dirty="0" smtClean="0"/>
              <a:t>다른 사람이 </a:t>
            </a:r>
            <a:r>
              <a:rPr lang="ko-KR" altLang="en-US" b="1" dirty="0" err="1" smtClean="0"/>
              <a:t>덧</a:t>
            </a:r>
            <a:r>
              <a:rPr lang="ko-KR" altLang="en-US" b="1" dirty="0" smtClean="0"/>
              <a:t> 붙이고 싶게 하는</a:t>
            </a:r>
            <a:endParaRPr lang="en-US" altLang="ko-KR" b="1" dirty="0" smtClean="0"/>
          </a:p>
          <a:p>
            <a:pPr lvl="1"/>
            <a:r>
              <a:rPr lang="en-US" altLang="ko-KR" b="1" dirty="0" smtClean="0"/>
              <a:t>                </a:t>
            </a:r>
            <a:r>
              <a:rPr lang="ko-KR" altLang="en-US" b="1" dirty="0" smtClean="0"/>
              <a:t>메시지</a:t>
            </a:r>
            <a:endParaRPr lang="en-US" altLang="ko-KR" b="1" dirty="0" smtClean="0"/>
          </a:p>
          <a:p>
            <a:pPr lvl="1"/>
            <a:r>
              <a:rPr lang="en-US" altLang="ko-KR" b="1" dirty="0" smtClean="0">
                <a:sym typeface="Wingdings" pitchFamily="2" charset="2"/>
              </a:rPr>
              <a:t>- </a:t>
            </a:r>
            <a:r>
              <a:rPr lang="ko-KR" altLang="en-US" b="1" dirty="0" smtClean="0">
                <a:sym typeface="Wingdings" pitchFamily="2" charset="2"/>
              </a:rPr>
              <a:t>인수 </a:t>
            </a:r>
            <a:r>
              <a:rPr lang="en-US" altLang="ko-KR" b="1" dirty="0">
                <a:sym typeface="Wingdings" pitchFamily="2" charset="2"/>
              </a:rPr>
              <a:t> </a:t>
            </a:r>
            <a:r>
              <a:rPr lang="ko-KR" altLang="en-US" b="1" dirty="0">
                <a:sym typeface="Wingdings" pitchFamily="2" charset="2"/>
              </a:rPr>
              <a:t>서비스가 누군가의 소유물 </a:t>
            </a:r>
            <a:r>
              <a:rPr lang="en-US" altLang="ko-KR" b="1" dirty="0">
                <a:sym typeface="Wingdings" pitchFamily="2" charset="2"/>
              </a:rPr>
              <a:t>, </a:t>
            </a:r>
            <a:r>
              <a:rPr lang="ko-KR" altLang="en-US" b="1" dirty="0">
                <a:sym typeface="Wingdings" pitchFamily="2" charset="2"/>
              </a:rPr>
              <a:t>소유권 있는 점 </a:t>
            </a:r>
            <a:endParaRPr lang="en-US" altLang="ko-KR" b="1" dirty="0">
              <a:sym typeface="Wingdings" pitchFamily="2" charset="2"/>
            </a:endParaRPr>
          </a:p>
          <a:p>
            <a:pPr lvl="1"/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087199"/>
              </p:ext>
            </p:extLst>
          </p:nvPr>
        </p:nvGraphicFramePr>
        <p:xfrm>
          <a:off x="1391816" y="3206011"/>
          <a:ext cx="6648399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816"/>
                <a:gridCol w="2304256"/>
                <a:gridCol w="2952327"/>
              </a:tblGrid>
              <a:tr h="28539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280</a:t>
                      </a:r>
                      <a:r>
                        <a:rPr lang="ko-KR" altLang="en-US" sz="1400" dirty="0" smtClean="0"/>
                        <a:t>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무제한</a:t>
                      </a:r>
                      <a:endParaRPr lang="ko-KR" altLang="en-US" sz="1400" dirty="0"/>
                    </a:p>
                  </a:txBody>
                  <a:tcPr/>
                </a:tc>
              </a:tr>
              <a:tr h="1236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Cons.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누락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표현 정보</a:t>
                      </a:r>
                      <a:r>
                        <a:rPr lang="en-US" altLang="ko-KR" sz="1400" dirty="0" smtClean="0"/>
                        <a:t>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접근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직관적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하려는 말을 바로 내용 이해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정보 다양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접근 용이</a:t>
                      </a:r>
                      <a:endParaRPr lang="en-US" altLang="ko-KR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10702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Pros.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접근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직관적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하려는 말을 바로 내용 이해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정보 다양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접근 용이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누락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표현 정보</a:t>
                      </a:r>
                      <a:r>
                        <a:rPr lang="en-US" altLang="ko-KR" sz="1400" dirty="0" smtClean="0"/>
                        <a:t>)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251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1" algn="l" rtl="0" latinLnBrk="1">
              <a:spcBef>
                <a:spcPct val="0"/>
              </a:spcBef>
            </a:pPr>
            <a:r>
              <a:rPr lang="en-US" altLang="ko-KR" b="1" dirty="0" smtClean="0">
                <a:latin typeface="+mj-lt"/>
              </a:rPr>
              <a:t>1. </a:t>
            </a:r>
            <a:r>
              <a:rPr lang="ko-KR" altLang="en-US" b="1" dirty="0" smtClean="0">
                <a:latin typeface="+mj-lt"/>
              </a:rPr>
              <a:t>정보의 신속한 </a:t>
            </a:r>
            <a:r>
              <a:rPr lang="ko-KR" altLang="en-US" b="1" dirty="0" err="1" smtClean="0">
                <a:latin typeface="+mj-lt"/>
              </a:rPr>
              <a:t>접근성</a:t>
            </a:r>
            <a:r>
              <a:rPr lang="ko-KR" altLang="en-US" b="1" dirty="0" smtClean="0">
                <a:latin typeface="+mj-lt"/>
              </a:rPr>
              <a:t> </a:t>
            </a:r>
            <a:r>
              <a:rPr lang="en-US" altLang="ko-KR" b="1" dirty="0" smtClean="0">
                <a:latin typeface="+mj-lt"/>
              </a:rPr>
              <a:t>/ </a:t>
            </a:r>
            <a:r>
              <a:rPr lang="ko-KR" altLang="en-US" b="1" dirty="0" smtClean="0">
                <a:latin typeface="+mj-lt"/>
              </a:rPr>
              <a:t>소식을 빠르게 접할 수 있는 기능</a:t>
            </a:r>
            <a:endParaRPr lang="ko-KR" altLang="en-US" dirty="0"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en-US" altLang="ko-KR" sz="2400" b="1" u="sng" dirty="0" smtClean="0"/>
              <a:t>Mobile Smart Phone + App (Accept)</a:t>
            </a:r>
          </a:p>
          <a:p>
            <a:pPr lvl="1"/>
            <a:r>
              <a:rPr lang="ko-KR" altLang="en-US" sz="2000" b="1" dirty="0" smtClean="0"/>
              <a:t>뉴스 발생 </a:t>
            </a:r>
            <a:r>
              <a:rPr lang="en-US" altLang="ko-KR" sz="2000" b="1" dirty="0" smtClean="0"/>
              <a:t>| </a:t>
            </a:r>
            <a:r>
              <a:rPr lang="en-US" altLang="ko-KR" sz="2000" b="1" dirty="0" smtClean="0">
                <a:sym typeface="Wingdings" pitchFamily="2" charset="2"/>
              </a:rPr>
              <a:t> </a:t>
            </a:r>
            <a:r>
              <a:rPr lang="ko-KR" altLang="en-US" sz="2000" b="1" dirty="0" smtClean="0">
                <a:sym typeface="Wingdings" pitchFamily="2" charset="2"/>
              </a:rPr>
              <a:t>누군가 인지 </a:t>
            </a:r>
            <a:r>
              <a:rPr lang="en-US" altLang="ko-KR" sz="2000" b="1" dirty="0" smtClean="0">
                <a:sym typeface="Wingdings" pitchFamily="2" charset="2"/>
              </a:rPr>
              <a:t> </a:t>
            </a:r>
            <a:r>
              <a:rPr lang="ko-KR" altLang="en-US" sz="2000" b="1" dirty="0" err="1" smtClean="0">
                <a:sym typeface="Wingdings" pitchFamily="2" charset="2"/>
              </a:rPr>
              <a:t>트위터에</a:t>
            </a:r>
            <a:r>
              <a:rPr lang="ko-KR" altLang="en-US" sz="2000" b="1" dirty="0" smtClean="0">
                <a:sym typeface="Wingdings" pitchFamily="2" charset="2"/>
              </a:rPr>
              <a:t> </a:t>
            </a:r>
            <a:r>
              <a:rPr lang="ko-KR" altLang="en-US" sz="2000" b="1" dirty="0" err="1" smtClean="0">
                <a:sym typeface="Wingdings" pitchFamily="2" charset="2"/>
              </a:rPr>
              <a:t>트윗</a:t>
            </a:r>
            <a:r>
              <a:rPr lang="ko-KR" altLang="en-US" sz="2000" b="1" dirty="0" smtClean="0">
                <a:sym typeface="Wingdings" pitchFamily="2" charset="2"/>
              </a:rPr>
              <a:t> </a:t>
            </a:r>
            <a:r>
              <a:rPr lang="en-US" altLang="ko-KR" sz="2000" b="1" dirty="0" smtClean="0">
                <a:sym typeface="Wingdings" pitchFamily="2" charset="2"/>
              </a:rPr>
              <a:t> </a:t>
            </a:r>
            <a:r>
              <a:rPr lang="ko-KR" altLang="en-US" sz="2000" b="1" dirty="0" err="1" smtClean="0">
                <a:sym typeface="Wingdings" pitchFamily="2" charset="2"/>
              </a:rPr>
              <a:t>팔로워</a:t>
            </a:r>
            <a:r>
              <a:rPr lang="en-US" altLang="ko-KR" sz="2000" b="1" dirty="0" smtClean="0">
                <a:sym typeface="Wingdings" pitchFamily="2" charset="2"/>
              </a:rPr>
              <a:t>(</a:t>
            </a:r>
            <a:r>
              <a:rPr lang="ko-KR" altLang="en-US" sz="2000" b="1" dirty="0" smtClean="0">
                <a:sym typeface="Wingdings" pitchFamily="2" charset="2"/>
              </a:rPr>
              <a:t>숫자</a:t>
            </a:r>
            <a:r>
              <a:rPr lang="en-US" altLang="ko-KR" sz="2000" b="1" dirty="0" smtClean="0">
                <a:sym typeface="Wingdings" pitchFamily="2" charset="2"/>
              </a:rPr>
              <a:t>)</a:t>
            </a:r>
            <a:r>
              <a:rPr lang="ko-KR" altLang="en-US" sz="2000" b="1" dirty="0" smtClean="0">
                <a:sym typeface="Wingdings" pitchFamily="2" charset="2"/>
              </a:rPr>
              <a:t>에게 전달 </a:t>
            </a:r>
            <a:r>
              <a:rPr lang="en-US" altLang="ko-KR" sz="2000" b="1" dirty="0" smtClean="0">
                <a:sym typeface="Wingdings" pitchFamily="2" charset="2"/>
              </a:rPr>
              <a:t> </a:t>
            </a:r>
            <a:r>
              <a:rPr lang="ko-KR" altLang="en-US" sz="2000" b="1" dirty="0" err="1" smtClean="0">
                <a:sym typeface="Wingdings" pitchFamily="2" charset="2"/>
              </a:rPr>
              <a:t>리트윗</a:t>
            </a:r>
            <a:r>
              <a:rPr lang="ko-KR" altLang="en-US" sz="2000" b="1" dirty="0" smtClean="0">
                <a:sym typeface="Wingdings" pitchFamily="2" charset="2"/>
              </a:rPr>
              <a:t> </a:t>
            </a:r>
            <a:r>
              <a:rPr lang="en-US" altLang="ko-KR" sz="2000" b="1" dirty="0" smtClean="0">
                <a:sym typeface="Wingdings" pitchFamily="2" charset="2"/>
              </a:rPr>
              <a:t> </a:t>
            </a:r>
            <a:r>
              <a:rPr lang="ko-KR" altLang="en-US" sz="2000" b="1" dirty="0" err="1" smtClean="0">
                <a:sym typeface="Wingdings" pitchFamily="2" charset="2"/>
              </a:rPr>
              <a:t>팔로워</a:t>
            </a:r>
            <a:r>
              <a:rPr lang="ko-KR" altLang="en-US" sz="2000" b="1" dirty="0" smtClean="0">
                <a:sym typeface="Wingdings" pitchFamily="2" charset="2"/>
              </a:rPr>
              <a:t> </a:t>
            </a:r>
            <a:r>
              <a:rPr lang="en-US" altLang="ko-KR" sz="2000" b="1" dirty="0" smtClean="0">
                <a:sym typeface="Wingdings" pitchFamily="2" charset="2"/>
              </a:rPr>
              <a:t> | or  “</a:t>
            </a:r>
            <a:r>
              <a:rPr lang="ko-KR" altLang="en-US" sz="2000" b="1" dirty="0" smtClean="0">
                <a:sym typeface="Wingdings" pitchFamily="2" charset="2"/>
              </a:rPr>
              <a:t>검색의 성능</a:t>
            </a:r>
            <a:r>
              <a:rPr lang="en-US" altLang="ko-KR" sz="2000" b="1" dirty="0" smtClean="0">
                <a:sym typeface="Wingdings" pitchFamily="2" charset="2"/>
              </a:rPr>
              <a:t>”</a:t>
            </a:r>
          </a:p>
          <a:p>
            <a:pPr marL="457200" lvl="1" indent="0">
              <a:buNone/>
            </a:pPr>
            <a:r>
              <a:rPr lang="en-US" altLang="ko-KR" sz="2000" b="1" dirty="0" smtClean="0">
                <a:sym typeface="Wingdings" pitchFamily="2" charset="2"/>
              </a:rPr>
              <a:t>    </a:t>
            </a:r>
            <a:r>
              <a:rPr lang="ko-KR" altLang="en-US" sz="2000" b="1" dirty="0" err="1" smtClean="0">
                <a:sym typeface="Wingdings" pitchFamily="2" charset="2"/>
              </a:rPr>
              <a:t>리트윗</a:t>
            </a:r>
            <a:endParaRPr lang="en-US" altLang="ko-KR" sz="2000" b="1" dirty="0" smtClean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altLang="ko-KR" sz="2000" b="1" dirty="0" smtClean="0">
                <a:sym typeface="Wingdings" pitchFamily="2" charset="2"/>
              </a:rPr>
              <a:t>    </a:t>
            </a:r>
            <a:r>
              <a:rPr lang="ko-KR" altLang="en-US" sz="2000" b="1" dirty="0" err="1" smtClean="0">
                <a:sym typeface="Wingdings" pitchFamily="2" charset="2"/>
              </a:rPr>
              <a:t>리트윗</a:t>
            </a:r>
            <a:endParaRPr lang="en-US" altLang="ko-KR" sz="2000" b="1" dirty="0" smtClean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altLang="ko-KR" sz="2000" b="1" dirty="0" smtClean="0">
                <a:sym typeface="Wingdings" pitchFamily="2" charset="2"/>
              </a:rPr>
              <a:t>    </a:t>
            </a:r>
            <a:r>
              <a:rPr lang="ko-KR" altLang="en-US" sz="2000" b="1" dirty="0" err="1">
                <a:sym typeface="Wingdings" pitchFamily="2" charset="2"/>
              </a:rPr>
              <a:t>리트윗</a:t>
            </a:r>
            <a:endParaRPr lang="en-US" altLang="ko-KR" sz="2000" b="1" dirty="0" smtClean="0"/>
          </a:p>
          <a:p>
            <a:r>
              <a:rPr lang="en-US" altLang="ko-KR" sz="2400" b="1" dirty="0" smtClean="0"/>
              <a:t>Smart Glass : </a:t>
            </a:r>
            <a:r>
              <a:rPr lang="ko-KR" altLang="en-US" sz="2400" b="1" dirty="0" smtClean="0"/>
              <a:t>안경 </a:t>
            </a:r>
            <a:r>
              <a:rPr lang="en-US" altLang="ko-KR" sz="2400" b="1" dirty="0" smtClean="0"/>
              <a:t>(Reject)</a:t>
            </a:r>
          </a:p>
          <a:p>
            <a:r>
              <a:rPr lang="ko-KR" altLang="en-US" sz="2400" b="1" dirty="0" smtClean="0"/>
              <a:t>몸에 착용해서 사용하는 </a:t>
            </a:r>
            <a:r>
              <a:rPr lang="en-US" altLang="ko-KR" sz="2400" b="1" dirty="0" smtClean="0"/>
              <a:t>??? (Reject)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4221088"/>
            <a:ext cx="7128792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3648" y="4437112"/>
            <a:ext cx="136815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팔로워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7" idx="3"/>
            <a:endCxn id="7" idx="2"/>
          </p:cNvCxnSpPr>
          <p:nvPr/>
        </p:nvCxnSpPr>
        <p:spPr>
          <a:xfrm flipH="1">
            <a:off x="2087724" y="4653136"/>
            <a:ext cx="684076" cy="216024"/>
          </a:xfrm>
          <a:prstGeom prst="bentConnector4">
            <a:avLst>
              <a:gd name="adj1" fmla="val -33417"/>
              <a:gd name="adj2" fmla="val 2058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43808" y="4437112"/>
            <a:ext cx="36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0.1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19672" y="4869160"/>
            <a:ext cx="36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0.*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4680012" y="4445998"/>
            <a:ext cx="136815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트</a:t>
            </a:r>
            <a:r>
              <a:rPr lang="ko-KR" altLang="en-US" b="1" dirty="0" err="1">
                <a:solidFill>
                  <a:schemeClr val="tx1"/>
                </a:solidFill>
              </a:rPr>
              <a:t>윗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꺾인 연결선 12"/>
          <p:cNvCxnSpPr>
            <a:stCxn id="7" idx="3"/>
            <a:endCxn id="12" idx="1"/>
          </p:cNvCxnSpPr>
          <p:nvPr/>
        </p:nvCxnSpPr>
        <p:spPr>
          <a:xfrm>
            <a:off x="2771800" y="4653136"/>
            <a:ext cx="1908212" cy="88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91880" y="444599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4319972" y="4408106"/>
            <a:ext cx="36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0.*</a:t>
            </a:r>
            <a:endParaRPr lang="ko-KR" altLang="en-US" sz="1000" dirty="0"/>
          </a:p>
        </p:txBody>
      </p:sp>
      <p:sp>
        <p:nvSpPr>
          <p:cNvPr id="21" name="모서리가 접힌 도형 20"/>
          <p:cNvSpPr/>
          <p:nvPr/>
        </p:nvSpPr>
        <p:spPr>
          <a:xfrm>
            <a:off x="4788024" y="5077981"/>
            <a:ext cx="3240360" cy="511259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팔로워를</a:t>
            </a:r>
            <a:r>
              <a:rPr lang="ko-KR" altLang="en-US" sz="1200" dirty="0" smtClean="0">
                <a:solidFill>
                  <a:schemeClr val="tx1"/>
                </a:solidFill>
              </a:rPr>
              <a:t> 통한 기하 급수적 확대가 진행 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30454" y="5301208"/>
            <a:ext cx="136815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검색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3" name="꺾인 연결선 22"/>
          <p:cNvCxnSpPr>
            <a:stCxn id="7" idx="2"/>
            <a:endCxn id="22" idx="1"/>
          </p:cNvCxnSpPr>
          <p:nvPr/>
        </p:nvCxnSpPr>
        <p:spPr>
          <a:xfrm rot="16200000" flipH="1">
            <a:off x="2335053" y="4621831"/>
            <a:ext cx="648072" cy="11427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1" idx="0"/>
            <a:endCxn id="12" idx="3"/>
          </p:cNvCxnSpPr>
          <p:nvPr/>
        </p:nvCxnSpPr>
        <p:spPr>
          <a:xfrm rot="16200000" flipV="1">
            <a:off x="6020205" y="4689982"/>
            <a:ext cx="415959" cy="3600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865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marL="742950" lvl="1" indent="-285750" algn="l"/>
            <a:r>
              <a:rPr lang="en-US" altLang="ko-KR" b="1" dirty="0" smtClean="0">
                <a:latin typeface="+mn-lt"/>
              </a:rPr>
              <a:t>2. </a:t>
            </a:r>
            <a:r>
              <a:rPr lang="ko-KR" altLang="en-US" b="1" dirty="0" smtClean="0">
                <a:latin typeface="+mn-lt"/>
              </a:rPr>
              <a:t>익명성의 보장</a:t>
            </a:r>
            <a:endParaRPr lang="en-US" altLang="ko-KR" b="1" dirty="0" smtClean="0">
              <a:latin typeface="+mn-lt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익명성에 대한 선택권</a:t>
            </a:r>
            <a:r>
              <a:rPr lang="en-US" altLang="ko-KR" sz="2400" b="1" dirty="0" smtClean="0"/>
              <a:t>? (Yes)</a:t>
            </a:r>
          </a:p>
          <a:p>
            <a:r>
              <a:rPr lang="ko-KR" altLang="en-US" sz="2400" b="1" dirty="0" smtClean="0"/>
              <a:t>필명 원하는 경우 </a:t>
            </a:r>
            <a:r>
              <a:rPr lang="en-US" altLang="ko-KR" sz="2400" b="1" dirty="0" smtClean="0">
                <a:sym typeface="Wingdings" pitchFamily="2" charset="2"/>
              </a:rPr>
              <a:t> No problem</a:t>
            </a:r>
          </a:p>
          <a:p>
            <a:r>
              <a:rPr lang="ko-KR" altLang="en-US" sz="2400" b="1" dirty="0" smtClean="0">
                <a:sym typeface="Wingdings" pitchFamily="2" charset="2"/>
              </a:rPr>
              <a:t>익명성 원하는 경우</a:t>
            </a:r>
            <a:endParaRPr lang="en-US" altLang="ko-KR" sz="2400" b="1" dirty="0" smtClean="0">
              <a:sym typeface="Wingdings" pitchFamily="2" charset="2"/>
            </a:endParaRPr>
          </a:p>
          <a:p>
            <a:pPr lvl="1"/>
            <a:r>
              <a:rPr lang="en-US" altLang="ko-KR" sz="2000" b="1" dirty="0" smtClean="0">
                <a:sym typeface="Wingdings" pitchFamily="2" charset="2"/>
              </a:rPr>
              <a:t>Default  </a:t>
            </a:r>
            <a:r>
              <a:rPr lang="ko-KR" altLang="en-US" sz="2000" b="1" dirty="0" smtClean="0">
                <a:sym typeface="Wingdings" pitchFamily="2" charset="2"/>
              </a:rPr>
              <a:t>비 공개 </a:t>
            </a:r>
            <a:r>
              <a:rPr lang="en-US" altLang="ko-KR" sz="2000" b="1" dirty="0" smtClean="0">
                <a:sym typeface="Wingdings" pitchFamily="2" charset="2"/>
              </a:rPr>
              <a:t>/ </a:t>
            </a:r>
            <a:r>
              <a:rPr lang="ko-KR" altLang="en-US" sz="2000" b="1" dirty="0" smtClean="0">
                <a:sym typeface="Wingdings" pitchFamily="2" charset="2"/>
              </a:rPr>
              <a:t>별도로 올려야 다른 사람들이 알 수 있음</a:t>
            </a:r>
            <a:r>
              <a:rPr lang="en-US" altLang="ko-KR" sz="2000" b="1" dirty="0" smtClean="0">
                <a:sym typeface="Wingdings" pitchFamily="2" charset="2"/>
              </a:rPr>
              <a:t>.</a:t>
            </a:r>
          </a:p>
          <a:p>
            <a:pPr lvl="1"/>
            <a:r>
              <a:rPr lang="ko-KR" altLang="en-US" sz="2000" b="1" dirty="0" err="1" smtClean="0"/>
              <a:t>인스타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기타 </a:t>
            </a:r>
            <a:r>
              <a:rPr lang="en-US" altLang="ko-KR" sz="2000" b="1" dirty="0" smtClean="0"/>
              <a:t>… </a:t>
            </a:r>
            <a:r>
              <a:rPr lang="en-US" altLang="ko-KR" sz="2000" b="1" dirty="0" smtClean="0">
                <a:sym typeface="Wingdings" pitchFamily="2" charset="2"/>
              </a:rPr>
              <a:t> </a:t>
            </a:r>
            <a:r>
              <a:rPr lang="ko-KR" altLang="en-US" sz="2000" b="1" dirty="0" smtClean="0">
                <a:sym typeface="Wingdings" pitchFamily="2" charset="2"/>
              </a:rPr>
              <a:t>공개 됨</a:t>
            </a:r>
            <a:r>
              <a:rPr lang="en-US" altLang="ko-KR" sz="2000" b="1" dirty="0" smtClean="0">
                <a:sym typeface="Wingdings" pitchFamily="2" charset="2"/>
              </a:rPr>
              <a:t>.</a:t>
            </a:r>
          </a:p>
          <a:p>
            <a:pPr lvl="1"/>
            <a:r>
              <a:rPr lang="ko-KR" altLang="en-US" sz="2000" b="1" dirty="0" smtClean="0">
                <a:sym typeface="Wingdings" pitchFamily="2" charset="2"/>
              </a:rPr>
              <a:t>필명</a:t>
            </a:r>
            <a:r>
              <a:rPr lang="en-US" altLang="ko-KR" sz="2000" b="1" dirty="0" smtClean="0">
                <a:sym typeface="Wingdings" pitchFamily="2" charset="2"/>
              </a:rPr>
              <a:t>(1)</a:t>
            </a:r>
            <a:r>
              <a:rPr lang="ko-KR" altLang="en-US" sz="2000" b="1" dirty="0" smtClean="0">
                <a:sym typeface="Wingdings" pitchFamily="2" charset="2"/>
              </a:rPr>
              <a:t> </a:t>
            </a:r>
            <a:r>
              <a:rPr lang="en-US" altLang="ko-KR" sz="2000" b="1" dirty="0" smtClean="0">
                <a:sym typeface="Wingdings" pitchFamily="2" charset="2"/>
              </a:rPr>
              <a:t>&gt;-----&lt; </a:t>
            </a:r>
            <a:r>
              <a:rPr lang="ko-KR" altLang="en-US" sz="2000" b="1" dirty="0" smtClean="0">
                <a:sym typeface="Wingdings" pitchFamily="2" charset="2"/>
              </a:rPr>
              <a:t>익명</a:t>
            </a:r>
            <a:r>
              <a:rPr lang="en-US" altLang="ko-KR" sz="2000" b="1" dirty="0" smtClean="0">
                <a:sym typeface="Wingdings" pitchFamily="2" charset="2"/>
              </a:rPr>
              <a:t>(1) : </a:t>
            </a:r>
            <a:r>
              <a:rPr lang="ko-KR" altLang="en-US" sz="2000" b="1" dirty="0" smtClean="0">
                <a:sym typeface="Wingdings" pitchFamily="2" charset="2"/>
              </a:rPr>
              <a:t>비 공개로 가입</a:t>
            </a:r>
            <a:r>
              <a:rPr lang="en-US" altLang="ko-KR" sz="2000" b="1" dirty="0" smtClean="0">
                <a:sym typeface="Wingdings" pitchFamily="2" charset="2"/>
              </a:rPr>
              <a:t>/</a:t>
            </a:r>
            <a:r>
              <a:rPr lang="ko-KR" altLang="en-US" sz="2000" b="1" dirty="0" smtClean="0">
                <a:sym typeface="Wingdings" pitchFamily="2" charset="2"/>
              </a:rPr>
              <a:t>별도로 필명</a:t>
            </a:r>
            <a:r>
              <a:rPr lang="en-US" altLang="ko-KR" sz="2000" b="1" dirty="0" smtClean="0">
                <a:sym typeface="Wingdings" pitchFamily="2" charset="2"/>
              </a:rPr>
              <a:t>/</a:t>
            </a:r>
            <a:r>
              <a:rPr lang="ko-KR" altLang="en-US" sz="2000" b="1" dirty="0" smtClean="0">
                <a:sym typeface="Wingdings" pitchFamily="2" charset="2"/>
              </a:rPr>
              <a:t>익명을 하나 더 </a:t>
            </a:r>
            <a:r>
              <a:rPr lang="en-US" altLang="ko-KR" sz="2000" b="1" dirty="0" smtClean="0">
                <a:sym typeface="Wingdings" pitchFamily="2" charset="2"/>
              </a:rPr>
              <a:t>….( Email : </a:t>
            </a:r>
            <a:r>
              <a:rPr lang="ko-KR" altLang="en-US" sz="2000" b="1" dirty="0" smtClean="0">
                <a:sym typeface="Wingdings" pitchFamily="2" charset="2"/>
              </a:rPr>
              <a:t>기준 </a:t>
            </a:r>
            <a:r>
              <a:rPr lang="en-US" altLang="ko-KR" sz="2000" b="1" dirty="0" smtClean="0">
                <a:sym typeface="Wingdings" pitchFamily="2" charset="2"/>
              </a:rPr>
              <a:t>)</a:t>
            </a:r>
            <a:endParaRPr lang="en-US" altLang="ko-KR" sz="2000" b="1" dirty="0" smtClean="0"/>
          </a:p>
          <a:p>
            <a:pPr lvl="1"/>
            <a:r>
              <a:rPr lang="ko-KR" altLang="en-US" sz="2000" b="1" dirty="0" smtClean="0"/>
              <a:t>모호함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계정을 매도 </a:t>
            </a:r>
            <a:r>
              <a:rPr lang="en-US" altLang="ko-KR" sz="2000" b="1" dirty="0" smtClean="0">
                <a:sym typeface="Wingdings" pitchFamily="2" charset="2"/>
              </a:rPr>
              <a:t> Email  </a:t>
            </a:r>
            <a:r>
              <a:rPr lang="ko-KR" altLang="en-US" sz="2000" b="1" dirty="0" smtClean="0">
                <a:sym typeface="Wingdings" pitchFamily="2" charset="2"/>
              </a:rPr>
              <a:t>변경 가능함</a:t>
            </a:r>
            <a:r>
              <a:rPr lang="en-US" altLang="ko-KR" sz="2000" b="1" dirty="0" smtClean="0">
                <a:sym typeface="Wingdings" pitchFamily="2" charset="2"/>
              </a:rPr>
              <a:t>.  </a:t>
            </a:r>
            <a:r>
              <a:rPr lang="ko-KR" altLang="en-US" sz="2000" b="1" dirty="0" smtClean="0">
                <a:sym typeface="Wingdings" pitchFamily="2" charset="2"/>
              </a:rPr>
              <a:t>양도 되면</a:t>
            </a:r>
            <a:r>
              <a:rPr lang="en-US" altLang="ko-KR" sz="2000" b="1" dirty="0" smtClean="0">
                <a:sym typeface="Wingdings" pitchFamily="2" charset="2"/>
              </a:rPr>
              <a:t>, </a:t>
            </a:r>
            <a:r>
              <a:rPr lang="ko-KR" altLang="en-US" sz="2000" b="1" dirty="0" smtClean="0">
                <a:sym typeface="Wingdings" pitchFamily="2" charset="2"/>
              </a:rPr>
              <a:t>자율</a:t>
            </a:r>
            <a:endParaRPr lang="en-US" altLang="ko-KR" sz="2000" b="1" dirty="0" smtClean="0">
              <a:sym typeface="Wingdings" pitchFamily="2" charset="2"/>
            </a:endParaRPr>
          </a:p>
          <a:p>
            <a:pPr lvl="1"/>
            <a:r>
              <a:rPr lang="ko-KR" altLang="en-US" sz="2000" b="1" dirty="0" smtClean="0">
                <a:sym typeface="Wingdings" pitchFamily="2" charset="2"/>
              </a:rPr>
              <a:t>삭제할 수 있음 </a:t>
            </a:r>
            <a:r>
              <a:rPr lang="en-US" altLang="ko-KR" sz="2000" b="1" dirty="0" smtClean="0">
                <a:sym typeface="Wingdings" pitchFamily="2" charset="2"/>
              </a:rPr>
              <a:t> </a:t>
            </a:r>
            <a:r>
              <a:rPr lang="ko-KR" altLang="en-US" sz="2000" b="1" dirty="0" smtClean="0">
                <a:sym typeface="Wingdings" pitchFamily="2" charset="2"/>
              </a:rPr>
              <a:t>모호함 </a:t>
            </a:r>
            <a:r>
              <a:rPr lang="en-US" altLang="ko-KR" sz="2000" b="1" dirty="0" smtClean="0">
                <a:sym typeface="Wingdings" pitchFamily="2" charset="2"/>
              </a:rPr>
              <a:t>: </a:t>
            </a:r>
            <a:r>
              <a:rPr lang="ko-KR" altLang="en-US" sz="2000" b="1" dirty="0" smtClean="0">
                <a:sym typeface="Wingdings" pitchFamily="2" charset="2"/>
              </a:rPr>
              <a:t>추적은 가능 한 게 어떨까</a:t>
            </a:r>
            <a:r>
              <a:rPr lang="en-US" altLang="ko-KR" sz="2000" b="1" dirty="0" smtClean="0">
                <a:sym typeface="Wingdings" pitchFamily="2" charset="2"/>
              </a:rPr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25781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6" y="476672"/>
            <a:ext cx="7848872" cy="6048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43608" y="692696"/>
            <a:ext cx="136815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익명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3768" y="692696"/>
            <a:ext cx="36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1259632" y="1124744"/>
            <a:ext cx="36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1.*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4319972" y="701582"/>
            <a:ext cx="136815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공개 정보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꺾인 연결선 9"/>
          <p:cNvCxnSpPr>
            <a:stCxn id="5" idx="3"/>
            <a:endCxn id="9" idx="1"/>
          </p:cNvCxnSpPr>
          <p:nvPr/>
        </p:nvCxnSpPr>
        <p:spPr>
          <a:xfrm>
            <a:off x="2411760" y="908720"/>
            <a:ext cx="1908212" cy="88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59932" y="663690"/>
            <a:ext cx="36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0.1</a:t>
            </a:r>
            <a:endParaRPr lang="ko-KR" altLang="en-US" sz="1000" dirty="0"/>
          </a:p>
        </p:txBody>
      </p:sp>
      <p:sp>
        <p:nvSpPr>
          <p:cNvPr id="13" name="모서리가 접힌 도형 12"/>
          <p:cNvSpPr/>
          <p:nvPr/>
        </p:nvSpPr>
        <p:spPr>
          <a:xfrm>
            <a:off x="4499992" y="2458851"/>
            <a:ext cx="1008112" cy="511259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양도 가능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29263" y="2934088"/>
            <a:ext cx="136815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이메일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" name="꺾인 연결선 14"/>
          <p:cNvCxnSpPr>
            <a:stCxn id="5" idx="2"/>
            <a:endCxn id="14" idx="1"/>
          </p:cNvCxnSpPr>
          <p:nvPr/>
        </p:nvCxnSpPr>
        <p:spPr>
          <a:xfrm rot="5400000">
            <a:off x="615790" y="2038218"/>
            <a:ext cx="2025368" cy="198421"/>
          </a:xfrm>
          <a:prstGeom prst="bentConnector4">
            <a:avLst>
              <a:gd name="adj1" fmla="val 44667"/>
              <a:gd name="adj2" fmla="val 2152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3" idx="1"/>
            <a:endCxn id="5" idx="2"/>
          </p:cNvCxnSpPr>
          <p:nvPr/>
        </p:nvCxnSpPr>
        <p:spPr>
          <a:xfrm rot="10800000">
            <a:off x="1727684" y="1124745"/>
            <a:ext cx="2772308" cy="15897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5107" y="2934088"/>
            <a:ext cx="426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0.1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1533583" y="3789040"/>
            <a:ext cx="240546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모호함 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</a:rPr>
              <a:t>전화번호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0" name="꺾인 연결선 19"/>
          <p:cNvCxnSpPr>
            <a:stCxn id="5" idx="2"/>
            <a:endCxn id="19" idx="1"/>
          </p:cNvCxnSpPr>
          <p:nvPr/>
        </p:nvCxnSpPr>
        <p:spPr>
          <a:xfrm rot="5400000">
            <a:off x="190474" y="2467854"/>
            <a:ext cx="2880320" cy="194101"/>
          </a:xfrm>
          <a:prstGeom prst="bentConnector4">
            <a:avLst>
              <a:gd name="adj1" fmla="val 46250"/>
              <a:gd name="adj2" fmla="val 2177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25107" y="3735593"/>
            <a:ext cx="426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0.1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4376037" y="1509514"/>
            <a:ext cx="136815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양도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2" name="꺾인 연결선 31"/>
          <p:cNvCxnSpPr>
            <a:stCxn id="5" idx="3"/>
            <a:endCxn id="31" idx="1"/>
          </p:cNvCxnSpPr>
          <p:nvPr/>
        </p:nvCxnSpPr>
        <p:spPr>
          <a:xfrm>
            <a:off x="2411760" y="908720"/>
            <a:ext cx="1964277" cy="8168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접힌 도형 38"/>
          <p:cNvSpPr/>
          <p:nvPr/>
        </p:nvSpPr>
        <p:spPr>
          <a:xfrm>
            <a:off x="4556056" y="3347444"/>
            <a:ext cx="3328311" cy="1593724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모호함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추적이 가능해야 함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삭제 시 </a:t>
            </a:r>
            <a:r>
              <a:rPr lang="en-US" altLang="ko-KR" sz="12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ko-KR" altLang="en-US" sz="1200" dirty="0" smtClean="0">
                <a:solidFill>
                  <a:schemeClr val="tx1"/>
                </a:solidFill>
                <a:sym typeface="Wingdings" pitchFamily="2" charset="2"/>
              </a:rPr>
              <a:t>추적 가능한 공간에 저장</a:t>
            </a:r>
            <a:endParaRPr lang="en-US" altLang="ko-KR" sz="1200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  <a:sym typeface="Wingdings" pitchFamily="2" charset="2"/>
              </a:rPr>
              <a:t>삭제 안하고 </a:t>
            </a:r>
            <a:r>
              <a:rPr lang="en-US" altLang="ko-KR" sz="12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ko-KR" altLang="en-US" sz="1200" dirty="0" smtClean="0">
                <a:solidFill>
                  <a:schemeClr val="tx1"/>
                </a:solidFill>
                <a:sym typeface="Wingdings" pitchFamily="2" charset="2"/>
              </a:rPr>
              <a:t>보여 주지 않는 방법</a:t>
            </a:r>
            <a:endParaRPr lang="en-US" altLang="ko-KR" sz="1200" dirty="0" smtClean="0">
              <a:solidFill>
                <a:schemeClr val="tx1"/>
              </a:solidFill>
              <a:sym typeface="Wingdings" pitchFamily="2" charset="2"/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044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marL="742950" lvl="1" indent="-285750" algn="l"/>
            <a:r>
              <a:rPr lang="en-US" altLang="ko-KR" sz="2000" b="1" dirty="0" smtClean="0">
                <a:latin typeface="+mj-lt"/>
              </a:rPr>
              <a:t>3. </a:t>
            </a:r>
            <a:r>
              <a:rPr lang="ko-KR" altLang="en-US" sz="2000" b="1" dirty="0" smtClean="0">
                <a:latin typeface="+mj-lt"/>
              </a:rPr>
              <a:t>타임라인 </a:t>
            </a:r>
            <a:endParaRPr lang="en-US" altLang="ko-KR" sz="2000" b="1" dirty="0" smtClean="0">
              <a:latin typeface="+mj-lt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시간의 순서 </a:t>
            </a:r>
            <a:r>
              <a:rPr lang="en-US" altLang="ko-KR" sz="2400" b="1" dirty="0" smtClean="0"/>
              <a:t>+ </a:t>
            </a:r>
            <a:r>
              <a:rPr lang="ko-KR" altLang="en-US" sz="2400" b="1" dirty="0" smtClean="0"/>
              <a:t>라인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여러 갈래 </a:t>
            </a:r>
            <a:r>
              <a:rPr lang="en-US" altLang="ko-KR" sz="2400" b="1" dirty="0" smtClean="0"/>
              <a:t>: X)</a:t>
            </a:r>
          </a:p>
          <a:p>
            <a:pPr lvl="1"/>
            <a:r>
              <a:rPr lang="ko-KR" altLang="en-US" sz="2000" b="1" dirty="0" smtClean="0"/>
              <a:t>한 방향 </a:t>
            </a:r>
            <a:r>
              <a:rPr lang="en-US" altLang="ko-KR" sz="2000" b="1" dirty="0" smtClean="0"/>
              <a:t>/ </a:t>
            </a:r>
            <a:r>
              <a:rPr lang="ko-KR" altLang="en-US" sz="2000" b="1" dirty="0" smtClean="0"/>
              <a:t>하나의 줄기만 존재</a:t>
            </a:r>
            <a:endParaRPr lang="en-US" altLang="ko-KR" sz="2000" b="1" dirty="0" smtClean="0"/>
          </a:p>
          <a:p>
            <a:r>
              <a:rPr lang="ko-KR" altLang="en-US" sz="2400" b="1" dirty="0" smtClean="0"/>
              <a:t>시간의 순서 의미 </a:t>
            </a:r>
            <a:r>
              <a:rPr lang="en-US" altLang="ko-KR" sz="2400" b="1" dirty="0" smtClean="0"/>
              <a:t>: </a:t>
            </a:r>
            <a:r>
              <a:rPr lang="ko-KR" altLang="en-US" sz="2400" b="1" dirty="0" err="1" smtClean="0"/>
              <a:t>트윗을</a:t>
            </a:r>
            <a:r>
              <a:rPr lang="ko-KR" altLang="en-US" sz="2400" b="1" dirty="0" smtClean="0"/>
              <a:t> 한 시간</a:t>
            </a:r>
            <a:endParaRPr lang="en-US" altLang="ko-KR" sz="2400" b="1" dirty="0" smtClean="0"/>
          </a:p>
          <a:p>
            <a:pPr lvl="1"/>
            <a:r>
              <a:rPr lang="ko-KR" altLang="en-US" sz="1600" b="1" dirty="0" smtClean="0"/>
              <a:t>최초의 </a:t>
            </a:r>
            <a:r>
              <a:rPr lang="ko-KR" altLang="en-US" sz="1600" b="1" dirty="0" err="1" smtClean="0"/>
              <a:t>트윗한</a:t>
            </a:r>
            <a:r>
              <a:rPr lang="ko-KR" altLang="en-US" sz="1600" b="1" dirty="0" smtClean="0"/>
              <a:t> 시간</a:t>
            </a:r>
            <a:r>
              <a:rPr lang="en-US" altLang="ko-KR" sz="1600" b="1" dirty="0" smtClean="0"/>
              <a:t>, </a:t>
            </a:r>
            <a:r>
              <a:rPr lang="ko-KR" altLang="en-US" sz="1600" b="1" dirty="0" err="1" smtClean="0"/>
              <a:t>팔로워들이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리트윗</a:t>
            </a:r>
            <a:r>
              <a:rPr lang="ko-KR" altLang="en-US" sz="1600" b="1" dirty="0" smtClean="0"/>
              <a:t> 한 시간</a:t>
            </a:r>
            <a:endParaRPr lang="en-US" altLang="ko-KR" sz="1600" b="1" dirty="0" smtClean="0"/>
          </a:p>
          <a:p>
            <a:r>
              <a:rPr lang="en-US" altLang="ko-KR" sz="2000" b="1" dirty="0" smtClean="0"/>
              <a:t>??? : </a:t>
            </a:r>
            <a:r>
              <a:rPr lang="ko-KR" altLang="en-US" sz="2000" b="1" dirty="0" smtClean="0"/>
              <a:t>타임라인 구체적인 이해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25120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marL="742950" lvl="1" indent="-285750" algn="l"/>
            <a:r>
              <a:rPr lang="ko-KR" altLang="en-US" b="1" dirty="0" smtClean="0">
                <a:latin typeface="+mn-lt"/>
              </a:rPr>
              <a:t>요구사항의 종류 </a:t>
            </a:r>
            <a:r>
              <a:rPr lang="en-US" altLang="ko-KR" b="1" dirty="0" smtClean="0">
                <a:latin typeface="+mn-lt"/>
              </a:rPr>
              <a:t>:  FR/NFR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en-US" altLang="ko-KR" sz="2000" b="1" dirty="0" smtClean="0"/>
              <a:t>FR (Functional Requirement)</a:t>
            </a:r>
          </a:p>
          <a:p>
            <a:pPr lvl="1"/>
            <a:r>
              <a:rPr lang="ko-KR" altLang="en-US" sz="1600" b="1" dirty="0" smtClean="0"/>
              <a:t>기능적 요구사항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앞에서 하고 있는 것들</a:t>
            </a:r>
            <a:r>
              <a:rPr lang="en-US" altLang="ko-KR" sz="1600" b="1" dirty="0" smtClean="0"/>
              <a:t>…)</a:t>
            </a:r>
          </a:p>
          <a:p>
            <a:r>
              <a:rPr lang="en-US" altLang="ko-KR" sz="2000" b="1" dirty="0" smtClean="0"/>
              <a:t>NFR( Non-Functional Requirement)</a:t>
            </a:r>
          </a:p>
          <a:p>
            <a:pPr lvl="1"/>
            <a:r>
              <a:rPr lang="ko-KR" altLang="en-US" sz="1600" b="1" dirty="0" smtClean="0"/>
              <a:t>비 기능적 요구사항 </a:t>
            </a:r>
            <a:r>
              <a:rPr lang="en-US" altLang="ko-KR" sz="1600" b="1" dirty="0" smtClean="0"/>
              <a:t>(Architecture : </a:t>
            </a:r>
            <a:r>
              <a:rPr lang="ko-KR" altLang="en-US" sz="1600" b="1" dirty="0" smtClean="0"/>
              <a:t>시스템의 경계 안에 존재 하는 요소</a:t>
            </a:r>
            <a:r>
              <a:rPr lang="en-US" altLang="ko-KR" sz="1600" b="1" dirty="0" smtClean="0"/>
              <a:t>(Elements) </a:t>
            </a:r>
            <a:r>
              <a:rPr lang="ko-KR" altLang="en-US" sz="1600" b="1" dirty="0" smtClean="0"/>
              <a:t>들의 상호 작용과 관계 그리고 경계 밖의 외부 요소와 상호 작용 정의</a:t>
            </a:r>
            <a:r>
              <a:rPr lang="en-US" altLang="ko-KR" sz="1600" b="1" dirty="0" smtClean="0"/>
              <a:t>)</a:t>
            </a:r>
          </a:p>
          <a:p>
            <a:pPr lvl="1"/>
            <a:r>
              <a:rPr lang="en-US" altLang="ko-KR" sz="1600" b="1" dirty="0" smtClean="0"/>
              <a:t>XXXX Architecture : </a:t>
            </a:r>
            <a:r>
              <a:rPr lang="ko-KR" altLang="en-US" sz="1600" b="1" dirty="0"/>
              <a:t> </a:t>
            </a:r>
            <a:r>
              <a:rPr lang="en-US" altLang="ko-KR" sz="1600" b="1" dirty="0" smtClean="0"/>
              <a:t>S/W Architecture </a:t>
            </a:r>
          </a:p>
          <a:p>
            <a:pPr lvl="1"/>
            <a:r>
              <a:rPr lang="en-US" altLang="ko-KR" sz="1600" b="1" dirty="0" smtClean="0"/>
              <a:t>Level 1 ~ 4,5, N : </a:t>
            </a:r>
            <a:r>
              <a:rPr lang="ko-KR" altLang="en-US" sz="1600" b="1" dirty="0" smtClean="0"/>
              <a:t>숫자가 높으면 더 구체적임</a:t>
            </a:r>
            <a:r>
              <a:rPr lang="en-US" altLang="ko-KR" sz="1600" b="1" dirty="0" smtClean="0"/>
              <a:t>.</a:t>
            </a:r>
          </a:p>
          <a:p>
            <a:pPr marL="457200" lvl="1" indent="0">
              <a:buNone/>
            </a:pPr>
            <a:endParaRPr lang="en-US" altLang="ko-KR" sz="1600" b="1" dirty="0"/>
          </a:p>
          <a:p>
            <a:pPr marL="457200" lvl="1" indent="0">
              <a:buNone/>
            </a:pPr>
            <a:endParaRPr lang="en-US" altLang="ko-KR" sz="1600" b="1" dirty="0" smtClean="0"/>
          </a:p>
          <a:p>
            <a:pPr lvl="1"/>
            <a:endParaRPr lang="en-US" altLang="ko-KR" sz="1600" b="1" dirty="0" smtClean="0"/>
          </a:p>
          <a:p>
            <a:pPr lvl="1"/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892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step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카카오 회사에서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슬랙</a:t>
            </a:r>
            <a:r>
              <a:rPr lang="ko-KR" altLang="en-US" dirty="0" smtClean="0"/>
              <a:t> 메신저에 대항해서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카카오 톡을 확장 필요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Feasibility of Study : </a:t>
            </a:r>
            <a:r>
              <a:rPr lang="ko-KR" altLang="en-US" dirty="0" smtClean="0"/>
              <a:t>타당성 검증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문제영역 대한 우리의 상황을 극복할 수 있는 방안들을 여러 개 나열하고서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비교하는 것 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무슨 방안이 타당하다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Problem Domain : </a:t>
            </a:r>
            <a:r>
              <a:rPr lang="ko-KR" altLang="en-US" dirty="0" smtClean="0"/>
              <a:t>잘 정의</a:t>
            </a:r>
            <a:r>
              <a:rPr lang="en-US" altLang="ko-KR" dirty="0" smtClean="0"/>
              <a:t>( Well Define ) ????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err="1" smtClean="0">
                <a:sym typeface="Wingdings" pitchFamily="2" charset="2"/>
              </a:rPr>
              <a:t>카카오톡은</a:t>
            </a:r>
            <a:r>
              <a:rPr lang="ko-KR" altLang="en-US" dirty="0" smtClean="0">
                <a:sym typeface="Wingdings" pitchFamily="2" charset="2"/>
              </a:rPr>
              <a:t> 외부 </a:t>
            </a:r>
            <a:r>
              <a:rPr lang="ko-KR" altLang="en-US" dirty="0" err="1" smtClean="0">
                <a:sym typeface="Wingdings" pitchFamily="2" charset="2"/>
              </a:rPr>
              <a:t>오픈소스</a:t>
            </a:r>
            <a:r>
              <a:rPr lang="ko-KR" altLang="en-US" dirty="0" smtClean="0">
                <a:sym typeface="Wingdings" pitchFamily="2" charset="2"/>
              </a:rPr>
              <a:t> 솔루션과 연결</a:t>
            </a:r>
            <a:r>
              <a:rPr lang="en-US" altLang="ko-KR" dirty="0" smtClean="0">
                <a:sym typeface="Wingdings" pitchFamily="2" charset="2"/>
              </a:rPr>
              <a:t>/</a:t>
            </a:r>
            <a:r>
              <a:rPr lang="ko-KR" altLang="en-US" dirty="0" smtClean="0">
                <a:sym typeface="Wingdings" pitchFamily="2" charset="2"/>
              </a:rPr>
              <a:t>연동이 되지 않고 있다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- Needs : </a:t>
            </a:r>
            <a:r>
              <a:rPr lang="ko-KR" altLang="en-US" dirty="0" smtClean="0">
                <a:sym typeface="Wingdings" pitchFamily="2" charset="2"/>
              </a:rPr>
              <a:t>돈을 더 벌고 싶다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- Solutions : </a:t>
            </a:r>
          </a:p>
          <a:p>
            <a:r>
              <a:rPr lang="en-US" altLang="ko-KR" b="1" dirty="0">
                <a:sym typeface="Wingdings" pitchFamily="2" charset="2"/>
              </a:rPr>
              <a:t> </a:t>
            </a:r>
            <a:r>
              <a:rPr lang="en-US" altLang="ko-KR" b="1" dirty="0" smtClean="0">
                <a:sym typeface="Wingdings" pitchFamily="2" charset="2"/>
              </a:rPr>
              <a:t>    1: </a:t>
            </a:r>
            <a:r>
              <a:rPr lang="ko-KR" altLang="en-US" b="1" dirty="0" smtClean="0">
                <a:sym typeface="Wingdings" pitchFamily="2" charset="2"/>
              </a:rPr>
              <a:t>카카오 톡에 외부 </a:t>
            </a:r>
            <a:r>
              <a:rPr lang="ko-KR" altLang="en-US" b="1" dirty="0" err="1" smtClean="0">
                <a:sym typeface="Wingdings" pitchFamily="2" charset="2"/>
              </a:rPr>
              <a:t>오픈소스</a:t>
            </a:r>
            <a:r>
              <a:rPr lang="ko-KR" altLang="en-US" b="1" dirty="0" smtClean="0">
                <a:sym typeface="Wingdings" pitchFamily="2" charset="2"/>
              </a:rPr>
              <a:t> 연결 화면을 추가 개발 합시다</a:t>
            </a:r>
            <a:r>
              <a:rPr lang="en-US" altLang="ko-KR" b="1" dirty="0" smtClean="0">
                <a:sym typeface="Wingdings" pitchFamily="2" charset="2"/>
              </a:rPr>
              <a:t>. ($)</a:t>
            </a:r>
          </a:p>
          <a:p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   2: </a:t>
            </a:r>
            <a:r>
              <a:rPr lang="ko-KR" altLang="en-US" dirty="0" err="1" smtClean="0">
                <a:sym typeface="Wingdings" pitchFamily="2" charset="2"/>
              </a:rPr>
              <a:t>슬랙을</a:t>
            </a:r>
            <a:r>
              <a:rPr lang="ko-KR" altLang="en-US" dirty="0" smtClean="0">
                <a:sym typeface="Wingdings" pitchFamily="2" charset="2"/>
              </a:rPr>
              <a:t> 합병합시다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   3: </a:t>
            </a:r>
            <a:r>
              <a:rPr lang="ko-KR" altLang="en-US" dirty="0" smtClean="0">
                <a:sym typeface="Wingdings" pitchFamily="2" charset="2"/>
              </a:rPr>
              <a:t>카카오에서 다른 회사에게 의뢰해서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우리 카카오 톡과 연결 하도록 합시다</a:t>
            </a:r>
            <a:r>
              <a:rPr lang="en-US" altLang="ko-KR" dirty="0" smtClean="0">
                <a:sym typeface="Wingdings" pitchFamily="2" charset="2"/>
              </a:rPr>
              <a:t>.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ko-KR" altLang="en-US" dirty="0" smtClean="0">
                <a:sym typeface="Wingdings" pitchFamily="2" charset="2"/>
              </a:rPr>
              <a:t>카카오 톡에 </a:t>
            </a:r>
            <a:r>
              <a:rPr lang="ko-KR" altLang="en-US" dirty="0" err="1" smtClean="0">
                <a:sym typeface="Wingdings" pitchFamily="2" charset="2"/>
              </a:rPr>
              <a:t>챗봇을</a:t>
            </a:r>
            <a:r>
              <a:rPr lang="ko-KR" altLang="en-US" dirty="0" smtClean="0">
                <a:sym typeface="Wingdings" pitchFamily="2" charset="2"/>
              </a:rPr>
              <a:t> 연결 시켜 줍시다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0379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448824"/>
            <a:ext cx="7848872" cy="6048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43608" y="692696"/>
            <a:ext cx="1368152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안드로이드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IOS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Hybrid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(React, Flutter…)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84168" y="1112254"/>
            <a:ext cx="1728192" cy="4548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저장소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트윗</a:t>
            </a:r>
            <a:r>
              <a:rPr lang="ko-KR" altLang="en-US" b="1" dirty="0" smtClean="0">
                <a:solidFill>
                  <a:schemeClr val="tx1"/>
                </a:solidFill>
              </a:rPr>
              <a:t> 정보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익명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정보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추적 정보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Oracle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Maria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Mongo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Redis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Cassandar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PostGre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DB2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….</a:t>
            </a:r>
            <a:endParaRPr lang="ko-KR" altLang="en-US" b="1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3608" y="3799710"/>
            <a:ext cx="136815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USER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7" idx="0"/>
            <a:endCxn id="5" idx="2"/>
          </p:cNvCxnSpPr>
          <p:nvPr/>
        </p:nvCxnSpPr>
        <p:spPr>
          <a:xfrm rot="5400000" flipH="1" flipV="1">
            <a:off x="1110281" y="3182307"/>
            <a:ext cx="1234806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5" idx="3"/>
            <a:endCxn id="6" idx="1"/>
          </p:cNvCxnSpPr>
          <p:nvPr/>
        </p:nvCxnSpPr>
        <p:spPr>
          <a:xfrm>
            <a:off x="2411760" y="1628800"/>
            <a:ext cx="3672408" cy="17579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접힌 도형 19"/>
          <p:cNvSpPr/>
          <p:nvPr/>
        </p:nvSpPr>
        <p:spPr>
          <a:xfrm>
            <a:off x="1907704" y="4581128"/>
            <a:ext cx="3328311" cy="1593724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OS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Linux (Centos/Ubuntu…)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Win2K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….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19872" y="908720"/>
            <a:ext cx="1368152" cy="187220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M/W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???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465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 dirty="0" smtClean="0"/>
              <a:t>Architecture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000" dirty="0" smtClean="0"/>
              <a:t>구성요소와 연결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정의</a:t>
            </a:r>
            <a:endParaRPr lang="en-US" altLang="ko-KR" sz="2000" dirty="0" smtClean="0">
              <a:sym typeface="Wingdings" pitchFamily="2" charset="2"/>
            </a:endParaRPr>
          </a:p>
          <a:p>
            <a:r>
              <a:rPr lang="en-US" altLang="ko-KR" sz="2000" b="1" dirty="0" smtClean="0">
                <a:sym typeface="Wingdings" pitchFamily="2" charset="2"/>
              </a:rPr>
              <a:t>MVC ( Model , View , Controller )</a:t>
            </a:r>
          </a:p>
          <a:p>
            <a:r>
              <a:rPr lang="en-US" altLang="ko-KR" sz="2000" b="1" dirty="0" smtClean="0">
                <a:sym typeface="Wingdings" pitchFamily="2" charset="2"/>
              </a:rPr>
              <a:t>3 Tier ( Presentation , Business , Data )</a:t>
            </a:r>
          </a:p>
          <a:p>
            <a:r>
              <a:rPr lang="en-US" altLang="ko-KR" sz="2000" b="1" dirty="0" smtClean="0">
                <a:sym typeface="Wingdings" pitchFamily="2" charset="2"/>
              </a:rPr>
              <a:t>Ex) Twitter ( App : </a:t>
            </a:r>
            <a:r>
              <a:rPr lang="ko-KR" altLang="en-US" sz="2000" b="1" dirty="0" smtClean="0">
                <a:sym typeface="Wingdings" pitchFamily="2" charset="2"/>
              </a:rPr>
              <a:t>화면 </a:t>
            </a:r>
            <a:r>
              <a:rPr lang="en-US" altLang="ko-KR" sz="2000" b="1" dirty="0" smtClean="0">
                <a:sym typeface="Wingdings" pitchFamily="2" charset="2"/>
              </a:rPr>
              <a:t>, View , Presentation )</a:t>
            </a:r>
          </a:p>
          <a:p>
            <a:r>
              <a:rPr lang="en-US" altLang="ko-KR" sz="2000" b="1" dirty="0" smtClean="0">
                <a:sym typeface="Wingdings" pitchFamily="2" charset="2"/>
              </a:rPr>
              <a:t>Ex</a:t>
            </a:r>
            <a:r>
              <a:rPr lang="en-US" altLang="ko-KR" sz="2000" b="1" dirty="0">
                <a:sym typeface="Wingdings" pitchFamily="2" charset="2"/>
              </a:rPr>
              <a:t>) Twitter ( </a:t>
            </a:r>
            <a:r>
              <a:rPr lang="ko-KR" altLang="en-US" sz="2000" b="1" dirty="0" smtClean="0">
                <a:sym typeface="Wingdings" pitchFamily="2" charset="2"/>
              </a:rPr>
              <a:t>기능 </a:t>
            </a:r>
            <a:r>
              <a:rPr lang="en-US" altLang="ko-KR" sz="2000" b="1" dirty="0" smtClean="0">
                <a:sym typeface="Wingdings" pitchFamily="2" charset="2"/>
              </a:rPr>
              <a:t>: </a:t>
            </a:r>
            <a:r>
              <a:rPr lang="ko-KR" altLang="en-US" sz="2000" b="1" dirty="0" smtClean="0">
                <a:sym typeface="Wingdings" pitchFamily="2" charset="2"/>
              </a:rPr>
              <a:t>화면 </a:t>
            </a:r>
            <a:r>
              <a:rPr lang="en-US" altLang="ko-KR" sz="2000" b="1" dirty="0" smtClean="0">
                <a:sym typeface="Wingdings" pitchFamily="2" charset="2"/>
              </a:rPr>
              <a:t> </a:t>
            </a:r>
            <a:r>
              <a:rPr lang="ko-KR" altLang="en-US" sz="2000" b="1" dirty="0" smtClean="0">
                <a:sym typeface="Wingdings" pitchFamily="2" charset="2"/>
              </a:rPr>
              <a:t>처리 </a:t>
            </a:r>
            <a:r>
              <a:rPr lang="en-US" altLang="ko-KR" sz="2000" b="1" dirty="0">
                <a:sym typeface="Wingdings" pitchFamily="2" charset="2"/>
              </a:rPr>
              <a:t>, </a:t>
            </a:r>
            <a:r>
              <a:rPr lang="en-US" altLang="ko-KR" sz="2000" b="1" dirty="0" smtClean="0">
                <a:sym typeface="Wingdings" pitchFamily="2" charset="2"/>
              </a:rPr>
              <a:t>Controller , Business )</a:t>
            </a:r>
            <a:endParaRPr lang="en-US" altLang="ko-KR" sz="2000" b="1" dirty="0">
              <a:sym typeface="Wingdings" pitchFamily="2" charset="2"/>
            </a:endParaRPr>
          </a:p>
          <a:p>
            <a:r>
              <a:rPr lang="en-US" altLang="ko-KR" sz="2000" b="1" dirty="0">
                <a:sym typeface="Wingdings" pitchFamily="2" charset="2"/>
              </a:rPr>
              <a:t>Ex) Twitter ( </a:t>
            </a:r>
            <a:r>
              <a:rPr lang="ko-KR" altLang="en-US" sz="2000" b="1" dirty="0" smtClean="0">
                <a:sym typeface="Wingdings" pitchFamily="2" charset="2"/>
              </a:rPr>
              <a:t>데이</a:t>
            </a:r>
            <a:r>
              <a:rPr lang="ko-KR" altLang="en-US" sz="2000" b="1" dirty="0">
                <a:sym typeface="Wingdings" pitchFamily="2" charset="2"/>
              </a:rPr>
              <a:t>터</a:t>
            </a:r>
            <a:r>
              <a:rPr lang="ko-KR" altLang="en-US" sz="2000" b="1" dirty="0" smtClean="0">
                <a:sym typeface="Wingdings" pitchFamily="2" charset="2"/>
              </a:rPr>
              <a:t> </a:t>
            </a:r>
            <a:r>
              <a:rPr lang="en-US" altLang="ko-KR" sz="2000" b="1" dirty="0">
                <a:sym typeface="Wingdings" pitchFamily="2" charset="2"/>
              </a:rPr>
              <a:t>: </a:t>
            </a:r>
            <a:r>
              <a:rPr lang="ko-KR" altLang="en-US" sz="2000" b="1" dirty="0" smtClean="0">
                <a:sym typeface="Wingdings" pitchFamily="2" charset="2"/>
              </a:rPr>
              <a:t>처리 </a:t>
            </a:r>
            <a:r>
              <a:rPr lang="en-US" altLang="ko-KR" sz="2000" b="1" dirty="0">
                <a:sym typeface="Wingdings" pitchFamily="2" charset="2"/>
              </a:rPr>
              <a:t> </a:t>
            </a:r>
            <a:r>
              <a:rPr lang="ko-KR" altLang="en-US" sz="2000" b="1" dirty="0" smtClean="0">
                <a:sym typeface="Wingdings" pitchFamily="2" charset="2"/>
              </a:rPr>
              <a:t>저장 </a:t>
            </a:r>
            <a:r>
              <a:rPr lang="en-US" altLang="ko-KR" sz="2000" b="1" dirty="0">
                <a:sym typeface="Wingdings" pitchFamily="2" charset="2"/>
              </a:rPr>
              <a:t>, </a:t>
            </a:r>
            <a:r>
              <a:rPr lang="en-US" altLang="ko-KR" sz="2000" b="1" dirty="0" smtClean="0">
                <a:sym typeface="Wingdings" pitchFamily="2" charset="2"/>
              </a:rPr>
              <a:t>Model , Data )</a:t>
            </a:r>
          </a:p>
          <a:p>
            <a:r>
              <a:rPr lang="en-US" altLang="ko-KR" sz="2000" b="1" dirty="0" smtClean="0">
                <a:sym typeface="Wingdings" pitchFamily="2" charset="2"/>
              </a:rPr>
              <a:t>Application Architecture ( 3</a:t>
            </a:r>
            <a:r>
              <a:rPr lang="ko-KR" altLang="en-US" sz="2000" b="1" dirty="0" smtClean="0">
                <a:sym typeface="Wingdings" pitchFamily="2" charset="2"/>
              </a:rPr>
              <a:t>가지를 정의 함 </a:t>
            </a:r>
            <a:r>
              <a:rPr lang="en-US" altLang="ko-KR" sz="2000" b="1" dirty="0" smtClean="0">
                <a:sym typeface="Wingdings" pitchFamily="2" charset="2"/>
              </a:rPr>
              <a:t>)</a:t>
            </a:r>
          </a:p>
          <a:p>
            <a:pPr lvl="1"/>
            <a:r>
              <a:rPr lang="en-US" altLang="ko-KR" sz="1600" b="1" dirty="0" smtClean="0">
                <a:sym typeface="Wingdings" pitchFamily="2" charset="2"/>
              </a:rPr>
              <a:t>Data Architecture ( ex) Twitter </a:t>
            </a:r>
            <a:r>
              <a:rPr lang="ko-KR" altLang="en-US" sz="1600" b="1" dirty="0" smtClean="0">
                <a:sym typeface="Wingdings" pitchFamily="2" charset="2"/>
              </a:rPr>
              <a:t>데이터를 어떻게 저장 할 것인가</a:t>
            </a:r>
            <a:r>
              <a:rPr lang="en-US" altLang="ko-KR" sz="1600" b="1" dirty="0" smtClean="0">
                <a:sym typeface="Wingdings" pitchFamily="2" charset="2"/>
              </a:rPr>
              <a:t>? )</a:t>
            </a:r>
          </a:p>
          <a:p>
            <a:pPr lvl="2"/>
            <a:r>
              <a:rPr lang="en-US" altLang="ko-KR" sz="1200" b="1" dirty="0" smtClean="0">
                <a:sym typeface="Wingdings" pitchFamily="2" charset="2"/>
              </a:rPr>
              <a:t>Message  </a:t>
            </a:r>
            <a:r>
              <a:rPr lang="ko-KR" altLang="en-US" sz="1200" b="1" dirty="0" smtClean="0">
                <a:sym typeface="Wingdings" pitchFamily="2" charset="2"/>
              </a:rPr>
              <a:t>데이터 베이스 </a:t>
            </a:r>
            <a:r>
              <a:rPr lang="en-US" altLang="ko-KR" sz="1200" b="1" dirty="0" smtClean="0">
                <a:sym typeface="Wingdings" pitchFamily="2" charset="2"/>
              </a:rPr>
              <a:t>== File  </a:t>
            </a:r>
            <a:r>
              <a:rPr lang="ko-KR" altLang="en-US" sz="1200" b="1" dirty="0" smtClean="0">
                <a:sym typeface="Wingdings" pitchFamily="2" charset="2"/>
              </a:rPr>
              <a:t>찾으려면</a:t>
            </a:r>
            <a:r>
              <a:rPr lang="en-US" altLang="ko-KR" sz="1200" b="1" dirty="0" smtClean="0">
                <a:sym typeface="Wingdings" pitchFamily="2" charset="2"/>
              </a:rPr>
              <a:t>? </a:t>
            </a:r>
            <a:r>
              <a:rPr lang="ko-KR" altLang="en-US" sz="1200" b="1" dirty="0" smtClean="0">
                <a:sym typeface="Wingdings" pitchFamily="2" charset="2"/>
              </a:rPr>
              <a:t>검색 어려움 </a:t>
            </a:r>
            <a:r>
              <a:rPr lang="en-US" altLang="ko-KR" sz="1200" b="1" dirty="0" smtClean="0">
                <a:sym typeface="Wingdings" pitchFamily="2" charset="2"/>
              </a:rPr>
              <a:t> </a:t>
            </a:r>
            <a:r>
              <a:rPr lang="ko-KR" altLang="en-US" sz="1200" b="1" dirty="0" smtClean="0">
                <a:sym typeface="Wingdings" pitchFamily="2" charset="2"/>
              </a:rPr>
              <a:t>데이터 베이스 </a:t>
            </a:r>
            <a:r>
              <a:rPr lang="en-US" altLang="ko-KR" sz="1200" b="1" dirty="0" smtClean="0">
                <a:sym typeface="Wingdings" pitchFamily="2" charset="2"/>
              </a:rPr>
              <a:t> </a:t>
            </a:r>
            <a:r>
              <a:rPr lang="ko-KR" altLang="en-US" sz="1200" b="1" dirty="0" smtClean="0">
                <a:sym typeface="Wingdings" pitchFamily="2" charset="2"/>
              </a:rPr>
              <a:t>테이블 </a:t>
            </a:r>
            <a:r>
              <a:rPr lang="en-US" altLang="ko-KR" sz="1200" b="1" dirty="0" smtClean="0">
                <a:sym typeface="Wingdings" pitchFamily="2" charset="2"/>
              </a:rPr>
              <a:t>(Index)</a:t>
            </a:r>
          </a:p>
          <a:p>
            <a:pPr lvl="3"/>
            <a:r>
              <a:rPr lang="ko-KR" altLang="en-US" sz="800" b="1" dirty="0" smtClean="0">
                <a:sym typeface="Wingdings" pitchFamily="2" charset="2"/>
              </a:rPr>
              <a:t>탐색 </a:t>
            </a:r>
            <a:r>
              <a:rPr lang="en-US" altLang="ko-KR" sz="800" b="1" dirty="0" smtClean="0">
                <a:sym typeface="Wingdings" pitchFamily="2" charset="2"/>
              </a:rPr>
              <a:t>: </a:t>
            </a:r>
            <a:r>
              <a:rPr lang="ko-KR" altLang="en-US" sz="800" b="1" dirty="0" smtClean="0">
                <a:sym typeface="Wingdings" pitchFamily="2" charset="2"/>
              </a:rPr>
              <a:t>이진 탐색 </a:t>
            </a:r>
            <a:r>
              <a:rPr lang="en-US" altLang="ko-KR" sz="800" b="1" dirty="0" smtClean="0">
                <a:sym typeface="Wingdings" pitchFamily="2" charset="2"/>
              </a:rPr>
              <a:t> Binary Search / Sorting (Quick Sort)</a:t>
            </a:r>
          </a:p>
          <a:p>
            <a:pPr lvl="2"/>
            <a:r>
              <a:rPr lang="en-US" altLang="ko-KR" sz="1200" b="1" dirty="0" smtClean="0">
                <a:sym typeface="Wingdings" pitchFamily="2" charset="2"/>
              </a:rPr>
              <a:t>Message  User</a:t>
            </a:r>
          </a:p>
          <a:p>
            <a:pPr lvl="1"/>
            <a:r>
              <a:rPr lang="ko-KR" altLang="en-US" sz="1600" b="1" dirty="0" smtClean="0">
                <a:sym typeface="Wingdings" pitchFamily="2" charset="2"/>
              </a:rPr>
              <a:t>기능을 어떻게 구현할 지를 정의 </a:t>
            </a:r>
            <a:r>
              <a:rPr lang="en-US" altLang="ko-KR" sz="1600" b="1" dirty="0" smtClean="0">
                <a:sym typeface="Wingdings" pitchFamily="2" charset="2"/>
              </a:rPr>
              <a:t>: </a:t>
            </a:r>
            <a:r>
              <a:rPr lang="ko-KR" altLang="en-US" sz="1600" b="1" dirty="0" smtClean="0">
                <a:sym typeface="Wingdings" pitchFamily="2" charset="2"/>
              </a:rPr>
              <a:t>구성요소가 무엇이고</a:t>
            </a:r>
            <a:r>
              <a:rPr lang="en-US" altLang="ko-KR" sz="1600" b="1" dirty="0" smtClean="0">
                <a:sym typeface="Wingdings" pitchFamily="2" charset="2"/>
              </a:rPr>
              <a:t>, </a:t>
            </a:r>
            <a:r>
              <a:rPr lang="ko-KR" altLang="en-US" sz="1600" b="1" dirty="0" smtClean="0">
                <a:sym typeface="Wingdings" pitchFamily="2" charset="2"/>
              </a:rPr>
              <a:t>연결</a:t>
            </a:r>
            <a:r>
              <a:rPr lang="en-US" altLang="ko-KR" sz="1600" b="1" dirty="0" smtClean="0">
                <a:sym typeface="Wingdings" pitchFamily="2" charset="2"/>
              </a:rPr>
              <a:t>?</a:t>
            </a:r>
            <a:endParaRPr lang="en-US" altLang="ko-KR" sz="2000" b="1" dirty="0">
              <a:sym typeface="Wingdings" pitchFamily="2" charset="2"/>
            </a:endParaRPr>
          </a:p>
          <a:p>
            <a:endParaRPr lang="en-US" altLang="ko-KR" sz="2000" b="1" dirty="0" smtClean="0"/>
          </a:p>
          <a:p>
            <a:r>
              <a:rPr lang="en-US" altLang="ko-KR" sz="2000" b="1" dirty="0"/>
              <a:t>1. Architecture ( Include Platform )</a:t>
            </a:r>
          </a:p>
          <a:p>
            <a:r>
              <a:rPr lang="en-US" altLang="ko-KR" sz="2000" b="1" dirty="0"/>
              <a:t>  - Concept</a:t>
            </a:r>
          </a:p>
          <a:p>
            <a:r>
              <a:rPr lang="en-US" altLang="ko-KR" sz="2000" b="1" dirty="0"/>
              <a:t>  - Application Architecture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22094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56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 step:</a:t>
            </a:r>
          </a:p>
          <a:p>
            <a:r>
              <a:rPr lang="ko-KR" altLang="en-US" b="1" dirty="0" smtClean="0"/>
              <a:t>카카오 톡에 외부 </a:t>
            </a:r>
            <a:r>
              <a:rPr lang="ko-KR" altLang="en-US" b="1" dirty="0" err="1" smtClean="0"/>
              <a:t>오픈소스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솔루션와</a:t>
            </a:r>
            <a:r>
              <a:rPr lang="ko-KR" altLang="en-US" b="1" dirty="0" smtClean="0"/>
              <a:t> 연결 할 수 있는 화면을 개발 합시다</a:t>
            </a:r>
            <a:r>
              <a:rPr lang="en-US" altLang="ko-KR" b="1" dirty="0" smtClean="0"/>
              <a:t>.</a:t>
            </a:r>
            <a:endParaRPr lang="en-US" altLang="ko-KR" b="1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문제의 해결 방안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요구사항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가시적으로 표현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 descr="소프트웨어 공학] 모델링과 UML, 유스케이스 다이어그램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1700808"/>
            <a:ext cx="7448550" cy="470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90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2-1 step:</a:t>
            </a:r>
          </a:p>
          <a:p>
            <a:r>
              <a:rPr lang="ko-KR" altLang="en-US" b="1" dirty="0" smtClean="0"/>
              <a:t>카카오 톡에 외부 </a:t>
            </a:r>
            <a:r>
              <a:rPr lang="ko-KR" altLang="en-US" b="1" dirty="0" err="1" smtClean="0"/>
              <a:t>오픈소스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솔루션와</a:t>
            </a:r>
            <a:r>
              <a:rPr lang="ko-KR" altLang="en-US" b="1" dirty="0" smtClean="0"/>
              <a:t> 연결 할 수 있는 화면을 개발 합시다</a:t>
            </a:r>
            <a:r>
              <a:rPr lang="en-US" altLang="ko-KR" b="1" dirty="0" smtClean="0"/>
              <a:t>.</a:t>
            </a:r>
            <a:endParaRPr lang="en-US" altLang="ko-KR" b="1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문제의 해결 방안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요구사항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시나리오를 작성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페르소나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오픈소스</a:t>
            </a:r>
            <a:r>
              <a:rPr lang="ko-KR" altLang="en-US" dirty="0" smtClean="0"/>
              <a:t> 솔루션을 연결 하고자 하는 사람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개발자</a:t>
            </a:r>
            <a:r>
              <a:rPr lang="en-US" altLang="ko-KR" dirty="0"/>
              <a:t>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연령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대 중반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남자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프리스타일</a:t>
            </a:r>
            <a:r>
              <a:rPr lang="en-US" altLang="ko-KR" dirty="0" smtClean="0"/>
              <a:t>, A</a:t>
            </a:r>
          </a:p>
          <a:p>
            <a:endParaRPr lang="en-US" altLang="ko-KR" dirty="0"/>
          </a:p>
          <a:p>
            <a:r>
              <a:rPr lang="en-US" altLang="ko-KR" dirty="0" smtClean="0"/>
              <a:t>A</a:t>
            </a:r>
            <a:r>
              <a:rPr lang="ko-KR" altLang="en-US" dirty="0" smtClean="0"/>
              <a:t>는 회사에서 개발 업무를 하다가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카톡으로</a:t>
            </a:r>
            <a:r>
              <a:rPr lang="ko-KR" altLang="en-US" dirty="0" smtClean="0"/>
              <a:t> 팀원들과 의사소통을 </a:t>
            </a:r>
            <a:r>
              <a:rPr lang="ko-KR" altLang="en-US" dirty="0" err="1" smtClean="0"/>
              <a:t>하던중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에서 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내용이 </a:t>
            </a:r>
            <a:r>
              <a:rPr lang="ko-KR" altLang="en-US" dirty="0" err="1" smtClean="0"/>
              <a:t>카톡으로</a:t>
            </a:r>
            <a:r>
              <a:rPr lang="ko-KR" altLang="en-US" dirty="0" smtClean="0"/>
              <a:t> 팀원들에서 전달 되길 원하고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웃는 얼굴 4"/>
          <p:cNvSpPr/>
          <p:nvPr/>
        </p:nvSpPr>
        <p:spPr>
          <a:xfrm>
            <a:off x="293737" y="4221088"/>
            <a:ext cx="432048" cy="64807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55776" y="3429000"/>
            <a:ext cx="2880320" cy="684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톡 메시지 작성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708176" y="4437112"/>
            <a:ext cx="2880320" cy="684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Git</a:t>
            </a:r>
            <a:r>
              <a:rPr lang="en-US" altLang="ko-KR" dirty="0" smtClean="0"/>
              <a:t> Push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572000" y="5589240"/>
            <a:ext cx="2880320" cy="684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카톡으로</a:t>
            </a:r>
            <a:r>
              <a:rPr lang="ko-KR" altLang="en-US" dirty="0" smtClean="0"/>
              <a:t>  </a:t>
            </a:r>
            <a:r>
              <a:rPr lang="en-US" altLang="ko-KR" dirty="0" smtClean="0"/>
              <a:t>Push </a:t>
            </a:r>
            <a:r>
              <a:rPr lang="ko-KR" altLang="en-US" dirty="0" smtClean="0"/>
              <a:t>메시지 전달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endCxn id="6" idx="2"/>
          </p:cNvCxnSpPr>
          <p:nvPr/>
        </p:nvCxnSpPr>
        <p:spPr>
          <a:xfrm flipV="1">
            <a:off x="611560" y="3771038"/>
            <a:ext cx="1944216" cy="882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6"/>
            <a:endCxn id="7" idx="2"/>
          </p:cNvCxnSpPr>
          <p:nvPr/>
        </p:nvCxnSpPr>
        <p:spPr>
          <a:xfrm>
            <a:off x="725785" y="4545124"/>
            <a:ext cx="1982391" cy="234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932040" y="5121188"/>
            <a:ext cx="864096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195736" y="3140968"/>
            <a:ext cx="5616624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5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8496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 step:</a:t>
            </a:r>
          </a:p>
          <a:p>
            <a:endParaRPr lang="en-US" altLang="ko-KR" dirty="0"/>
          </a:p>
          <a:p>
            <a:r>
              <a:rPr lang="en-US" altLang="ko-KR" dirty="0" smtClean="0"/>
              <a:t>A</a:t>
            </a:r>
            <a:r>
              <a:rPr lang="ko-KR" altLang="en-US" dirty="0" smtClean="0"/>
              <a:t>는 회사에서 개발 업무를 하다가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카톡으로</a:t>
            </a:r>
            <a:r>
              <a:rPr lang="ko-KR" altLang="en-US" dirty="0" smtClean="0"/>
              <a:t> 팀원들과 의사소통을 </a:t>
            </a:r>
            <a:r>
              <a:rPr lang="ko-KR" altLang="en-US" dirty="0" err="1" smtClean="0"/>
              <a:t>하던중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에서 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내용이 </a:t>
            </a:r>
            <a:r>
              <a:rPr lang="ko-KR" altLang="en-US" dirty="0" err="1" smtClean="0"/>
              <a:t>카톡으로</a:t>
            </a:r>
            <a:r>
              <a:rPr lang="ko-KR" altLang="en-US" dirty="0" smtClean="0"/>
              <a:t> 팀원들에서 전달 되길 원하고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:</a:t>
            </a:r>
            <a:r>
              <a:rPr lang="ko-KR" altLang="en-US" dirty="0"/>
              <a:t> </a:t>
            </a:r>
            <a:r>
              <a:rPr lang="en-US" altLang="ko-KR" dirty="0" smtClean="0"/>
              <a:t>Object 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추출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속성</a:t>
            </a:r>
            <a:r>
              <a:rPr lang="en-US" altLang="ko-KR" dirty="0" smtClean="0">
                <a:sym typeface="Wingdings" pitchFamily="2" charset="2"/>
              </a:rPr>
              <a:t>(Attribute)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행위 </a:t>
            </a:r>
            <a:r>
              <a:rPr lang="en-US" altLang="ko-KR" dirty="0" smtClean="0">
                <a:sym typeface="Wingdings" pitchFamily="2" charset="2"/>
              </a:rPr>
              <a:t>(Behavior)</a:t>
            </a:r>
          </a:p>
          <a:p>
            <a:r>
              <a:rPr lang="en-US" altLang="ko-KR" dirty="0" smtClean="0">
                <a:sym typeface="Wingdings" pitchFamily="2" charset="2"/>
              </a:rPr>
              <a:t>- </a:t>
            </a:r>
            <a:r>
              <a:rPr lang="ko-KR" altLang="en-US" dirty="0" smtClean="0">
                <a:sym typeface="Wingdings" pitchFamily="2" charset="2"/>
              </a:rPr>
              <a:t>객체 후보를 먼저 추출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/>
              <a:t>  : A, </a:t>
            </a:r>
            <a:r>
              <a:rPr lang="ko-KR" altLang="en-US" dirty="0" smtClean="0"/>
              <a:t>회사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카톡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팀원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의사소통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깃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푸시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전달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/>
              <a:buChar char="à"/>
            </a:pPr>
            <a:r>
              <a:rPr lang="ko-KR" altLang="en-US" dirty="0" err="1" smtClean="0">
                <a:sym typeface="Wingdings" pitchFamily="2" charset="2"/>
              </a:rPr>
              <a:t>엑터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(A)  </a:t>
            </a:r>
            <a:r>
              <a:rPr lang="ko-KR" altLang="en-US" dirty="0" smtClean="0">
                <a:sym typeface="Wingdings" pitchFamily="2" charset="2"/>
              </a:rPr>
              <a:t>역할의미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err="1" smtClean="0">
                <a:sym typeface="Wingdings" pitchFamily="2" charset="2"/>
              </a:rPr>
              <a:t>Permssion</a:t>
            </a:r>
            <a:r>
              <a:rPr lang="en-US" altLang="ko-KR" dirty="0" smtClean="0">
                <a:sym typeface="Wingdings" pitchFamily="2" charset="2"/>
              </a:rPr>
              <a:t>, Access , Logic</a:t>
            </a:r>
          </a:p>
          <a:p>
            <a:pPr marL="285750" indent="-285750">
              <a:buFont typeface="Wingdings"/>
              <a:buChar char="à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3501008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</a:t>
            </a:r>
            <a:r>
              <a:rPr lang="ko-KR" altLang="en-US" dirty="0"/>
              <a:t>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627784" y="3501008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355976" y="3501008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업무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009014" y="4653136"/>
            <a:ext cx="136815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깃</a:t>
            </a:r>
            <a:endParaRPr lang="en-US" altLang="ko-KR" dirty="0"/>
          </a:p>
          <a:p>
            <a:pPr algn="ctr"/>
            <a:r>
              <a:rPr lang="ko-KR" altLang="en-US" dirty="0" err="1" smtClean="0"/>
              <a:t>푸시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1" name="직선 연결선 10"/>
          <p:cNvCxnSpPr>
            <a:stCxn id="6" idx="2"/>
            <a:endCxn id="8" idx="1"/>
          </p:cNvCxnSpPr>
          <p:nvPr/>
        </p:nvCxnSpPr>
        <p:spPr>
          <a:xfrm>
            <a:off x="3311860" y="4005064"/>
            <a:ext cx="697154" cy="1260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907704" y="3753036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5" idx="2"/>
            <a:endCxn id="7" idx="2"/>
          </p:cNvCxnSpPr>
          <p:nvPr/>
        </p:nvCxnSpPr>
        <p:spPr>
          <a:xfrm rot="16200000" flipH="1">
            <a:off x="3275856" y="2240868"/>
            <a:ext cx="12700" cy="3528392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706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프로그래밍 언어에서의 추상화(Abstraction in OOP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836712"/>
            <a:ext cx="97536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54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uml - How to set duplicate value validation in sequence diagram? - Stack 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52" y="-243408"/>
            <a:ext cx="8858250" cy="766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212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04664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카카오 톡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깃 </a:t>
            </a:r>
            <a:r>
              <a:rPr lang="en-US" altLang="ko-KR" dirty="0" smtClean="0"/>
              <a:t>(push, </a:t>
            </a:r>
            <a:r>
              <a:rPr lang="en-US" altLang="ko-KR" dirty="0" err="1" smtClean="0"/>
              <a:t>share_push_message</a:t>
            </a:r>
            <a:r>
              <a:rPr lang="en-US" altLang="ko-KR" dirty="0" smtClean="0"/>
              <a:t>) 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err="1" smtClean="0">
                <a:sym typeface="Wingdings" pitchFamily="2" charset="2"/>
              </a:rPr>
              <a:t>GitHub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en-US" altLang="ko-KR" dirty="0" err="1" smtClean="0">
                <a:sym typeface="Wingdings" pitchFamily="2" charset="2"/>
              </a:rPr>
              <a:t>GitLab</a:t>
            </a:r>
            <a:r>
              <a:rPr lang="en-US" altLang="ko-KR" dirty="0" smtClean="0">
                <a:sym typeface="Wingdings" pitchFamily="2" charset="2"/>
              </a:rPr>
              <a:t> , </a:t>
            </a:r>
            <a:r>
              <a:rPr lang="en-US" altLang="ko-KR" dirty="0" err="1" smtClean="0">
                <a:sym typeface="Wingdings" pitchFamily="2" charset="2"/>
              </a:rPr>
              <a:t>BitBucket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2193037"/>
            <a:ext cx="216024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카카오</a:t>
            </a:r>
            <a:r>
              <a:rPr lang="ko-KR" altLang="en-US" dirty="0" err="1"/>
              <a:t>톡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75856" y="2204864"/>
            <a:ext cx="216024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깃 </a:t>
            </a:r>
            <a:r>
              <a:rPr lang="en-US" altLang="ko-KR" dirty="0" smtClean="0"/>
              <a:t>Interface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372200" y="1411625"/>
            <a:ext cx="2160240" cy="97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414429" y="2690918"/>
            <a:ext cx="2160240" cy="97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GitLab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97001" y="4137253"/>
            <a:ext cx="2160240" cy="97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BitBucket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5" idx="3"/>
            <a:endCxn id="6" idx="1"/>
          </p:cNvCxnSpPr>
          <p:nvPr/>
        </p:nvCxnSpPr>
        <p:spPr>
          <a:xfrm>
            <a:off x="2771800" y="3165145"/>
            <a:ext cx="504056" cy="11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3"/>
            <a:endCxn id="7" idx="1"/>
          </p:cNvCxnSpPr>
          <p:nvPr/>
        </p:nvCxnSpPr>
        <p:spPr>
          <a:xfrm flipV="1">
            <a:off x="5436096" y="1897679"/>
            <a:ext cx="936104" cy="12792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3"/>
            <a:endCxn id="8" idx="1"/>
          </p:cNvCxnSpPr>
          <p:nvPr/>
        </p:nvCxnSpPr>
        <p:spPr>
          <a:xfrm>
            <a:off x="5436096" y="3176972"/>
            <a:ext cx="9783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3"/>
            <a:endCxn id="9" idx="1"/>
          </p:cNvCxnSpPr>
          <p:nvPr/>
        </p:nvCxnSpPr>
        <p:spPr>
          <a:xfrm>
            <a:off x="5436096" y="3176972"/>
            <a:ext cx="960905" cy="1446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076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1504</Words>
  <Application>Microsoft Office PowerPoint</Application>
  <PresentationFormat>화면 슬라이드 쇼(4:3)</PresentationFormat>
  <Paragraphs>298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정보의 신속한 접근성 / 소식을 빠르게 접할 수 있는 기능</vt:lpstr>
      <vt:lpstr>2. 익명성의 보장</vt:lpstr>
      <vt:lpstr>PowerPoint 프레젠테이션</vt:lpstr>
      <vt:lpstr>3. 타임라인 </vt:lpstr>
      <vt:lpstr>요구사항의 종류 :  FR/NFR</vt:lpstr>
      <vt:lpstr>PowerPoint 프레젠테이션</vt:lpstr>
      <vt:lpstr>Architecture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stuko@nate.com</dc:creator>
  <cp:lastModifiedBy>stuko@nate.com</cp:lastModifiedBy>
  <cp:revision>31</cp:revision>
  <dcterms:created xsi:type="dcterms:W3CDTF">2022-04-02T00:51:51Z</dcterms:created>
  <dcterms:modified xsi:type="dcterms:W3CDTF">2022-05-14T02:26:39Z</dcterms:modified>
</cp:coreProperties>
</file>