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483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3793">
          <p15:clr>
            <a:srgbClr val="A4A3A4"/>
          </p15:clr>
        </p15:guide>
        <p15:guide id="6" pos="5518">
          <p15:clr>
            <a:srgbClr val="A4A3A4"/>
          </p15:clr>
        </p15:guide>
        <p15:guide id="7" pos="7197">
          <p15:clr>
            <a:srgbClr val="A4A3A4"/>
          </p15:clr>
        </p15:guide>
        <p15:guide id="8" pos="2162">
          <p15:clr>
            <a:srgbClr val="A4A3A4"/>
          </p15:clr>
        </p15:guide>
        <p15:guide id="9" pos="3341">
          <p15:clr>
            <a:srgbClr val="A4A3A4"/>
          </p15:clr>
        </p15:guide>
        <p15:guide id="10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483"/>
        <p:guide pos="436" orient="horz"/>
        <p:guide pos="3793" orient="horz"/>
        <p:guide pos="5518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1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Только заголовок">
  <p:cSld name="13_Только заголовок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2" type="pic"/>
          </p:nvPr>
        </p:nvSpPr>
        <p:spPr>
          <a:xfrm>
            <a:off x="-1" y="13465"/>
            <a:ext cx="795866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Только заголовок">
  <p:cSld name="15_Только заголовок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233334" y="0"/>
            <a:ext cx="7958666" cy="684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Только заголовок">
  <p:cSld name="21_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233334" y="0"/>
            <a:ext cx="7958666" cy="684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Только заголовок">
  <p:cSld name="14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775294" y="775295"/>
            <a:ext cx="6393557" cy="515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Только заголовок">
  <p:cSld name="17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775295" y="1651000"/>
            <a:ext cx="10725858" cy="4275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Только заголовок">
  <p:cSld name="16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8"/>
          <p:cNvSpPr/>
          <p:nvPr>
            <p:ph idx="2" type="pic"/>
          </p:nvPr>
        </p:nvSpPr>
        <p:spPr>
          <a:xfrm>
            <a:off x="775295" y="2261409"/>
            <a:ext cx="10725858" cy="366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Только заголовок">
  <p:cSld name="20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/>
          <p:nvPr>
            <p:ph idx="2" type="pic"/>
          </p:nvPr>
        </p:nvSpPr>
        <p:spPr>
          <a:xfrm>
            <a:off x="6093708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Только заголовок">
  <p:cSld name="12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олько заголовок">
  <p:cSld name="2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Только заголовок">
  <p:cSld name="5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Только заголовок">
  <p:cSld name="10_Только заголовок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Только заголовок">
  <p:cSld name="1_Только заголовок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/>
          <p:nvPr>
            <p:ph idx="2" type="pic"/>
          </p:nvPr>
        </p:nvSpPr>
        <p:spPr>
          <a:xfrm>
            <a:off x="6093708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24"/>
          <p:cNvSpPr/>
          <p:nvPr>
            <p:ph idx="3" type="pic"/>
          </p:nvPr>
        </p:nvSpPr>
        <p:spPr>
          <a:xfrm>
            <a:off x="6093708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Только заголовок">
  <p:cSld name="6_Только заголов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5"/>
          <p:cNvSpPr txBox="1"/>
          <p:nvPr/>
        </p:nvSpPr>
        <p:spPr>
          <a:xfrm>
            <a:off x="690847" y="2136469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Образец текста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Только заголовок">
  <p:cSld name="7_Только заголовок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Только заголовок">
  <p:cSld name="3_Только заголовок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27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27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7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олько заголовок">
  <p:cSld name="4_Только заголовок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Google Shape;131;p2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Только заголовок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Только заголовок">
  <p:cSld name="19_Только заголовок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Только заголовок">
  <p:cSld name="11_Только заголовок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" name="Google Shape;3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Титульный слайд">
  <p:cSld name="3_Титульный слайд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Титульный слайд">
  <p:cSld name="5_Титульный слайд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6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90847" y="3009279"/>
            <a:ext cx="9037615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</a:pPr>
            <a:r>
              <a:rPr lang="ru-RU">
                <a:latin typeface="Roboto Medium"/>
                <a:ea typeface="Roboto Medium"/>
                <a:cs typeface="Roboto Medium"/>
                <a:sym typeface="Roboto Medium"/>
              </a:rPr>
              <a:t>ООП в JavaScript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690847" y="577544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Основные принципы ООП и его реализация в JavaScript</a:t>
            </a:r>
            <a:endParaRPr sz="2800"/>
          </a:p>
        </p:txBody>
      </p: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15" y="644057"/>
            <a:ext cx="2811524" cy="83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Объекты и классы.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Создание объектов.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Наследование.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Классы в ES2015.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Объект</a:t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2700799"/>
            <a:ext cx="10658450" cy="145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Объект</a:t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2402876"/>
            <a:ext cx="10658450" cy="205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b="31250" l="0" r="0" t="3124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/>
          <p:nvPr/>
        </p:nvSpPr>
        <p:spPr>
          <a:xfrm>
            <a:off x="690847" y="499646"/>
            <a:ext cx="8145040" cy="5521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Объектно-ориентированное программирование на практике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Практическое задание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690846" y="1880129"/>
            <a:ext cx="10810307" cy="304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4299"/>
              </a:lnSpc>
              <a:spcBef>
                <a:spcPts val="0"/>
              </a:spcBef>
              <a:spcAft>
                <a:spcPts val="0"/>
              </a:spcAft>
              <a:buClr>
                <a:srgbClr val="6E32E0"/>
              </a:buClr>
              <a:buSzPts val="3053"/>
              <a:buFont typeface="Arial"/>
              <a:buAutoNum type="arabicPeriod"/>
            </a:pPr>
            <a:r>
              <a:rPr lang="ru-RU" sz="2035"/>
              <a:t>Добавьте пустые классы для Корзины товаров и Элемента корзины товаров. Продумайте, какие методы понадобятся для работы с этими сущностями.</a:t>
            </a:r>
            <a:endParaRPr/>
          </a:p>
          <a:p>
            <a:pPr indent="-457200" lvl="0" marL="457200" rtl="0" algn="l">
              <a:lnSpc>
                <a:spcPct val="154299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053"/>
              <a:buFont typeface="Arial"/>
              <a:buAutoNum type="arabicPeriod"/>
            </a:pPr>
            <a:r>
              <a:rPr lang="ru-RU" sz="2035"/>
              <a:t>Добавьте для GoodsList метод, определяющий суммарную стоимость всех товаров.</a:t>
            </a:r>
            <a:endParaRPr/>
          </a:p>
          <a:p>
            <a:pPr indent="-457200" lvl="0" marL="457200" rtl="0" algn="l">
              <a:lnSpc>
                <a:spcPct val="154299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053"/>
              <a:buFont typeface="Arial"/>
              <a:buAutoNum type="arabicPeriod"/>
            </a:pPr>
            <a:r>
              <a:rPr lang="ru-RU" sz="2035"/>
              <a:t>* Напишите программу, рассчитывающую стоимость и калорийность гамбургера (подробности в методичке).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следующем уроке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Запросы к серверу</a:t>
            </a:r>
            <a:endParaRPr/>
          </a:p>
        </p:txBody>
      </p:sp>
      <p:sp>
        <p:nvSpPr>
          <p:cNvPr id="177" name="Google Shape;177;p35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AJAX и JSON</a:t>
            </a:r>
            <a:endParaRPr/>
          </a:p>
        </p:txBody>
      </p:sp>
      <p:sp>
        <p:nvSpPr>
          <p:cNvPr id="178" name="Google Shape;178;p35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Промисы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