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6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8E3D6"/>
    <a:srgbClr val="F5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/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83" name="Shape 183"/>
          <p:cNvSpPr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/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/>
          <p:nvPr>
            <p:ph type="body" sz="quarter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80" name="Shape 280"/>
          <p:cNvSpPr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/>
          <p:nvPr>
            <p:ph type="body" sz="quarter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/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Shape 84"/>
          <p:cNvSpPr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3429776" y="1643055"/>
            <a:ext cx="235712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t>mockito入门</a:t>
            </a:r>
          </a:p>
        </p:txBody>
      </p:sp>
      <p:sp>
        <p:nvSpPr>
          <p:cNvPr id="309" name="Shape 309"/>
          <p:cNvSpPr/>
          <p:nvPr>
            <p:ph type="body" sz="quarter" idx="4294967295"/>
          </p:nvPr>
        </p:nvSpPr>
        <p:spPr>
          <a:xfrm>
            <a:off x="1292860" y="3348990"/>
            <a:ext cx="7176135" cy="108902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0">
                <a:solidFill>
                  <a:srgbClr val="5B9BD5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pPr>
          </a:p>
          <a:p>
            <a:pPr marL="0" indent="0" algn="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0">
                <a:solidFill>
                  <a:srgbClr val="21212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pPr>
            <a:r>
              <a:t>@</a:t>
            </a:r>
            <a:r>
              <a:rPr lang="en-US"/>
              <a:t>Bruce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251200" y="2286000"/>
            <a:ext cx="2495995" cy="624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第二部分 实践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340151" y="497054"/>
            <a:ext cx="292862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3000">
                <a:solidFill>
                  <a:srgbClr val="FF0000"/>
                </a:solidFill>
                <a:sym typeface="+mn-ea"/>
              </a:rPr>
              <a:t>添加maven依赖</a:t>
            </a:r>
            <a:endParaRPr sz="3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27" name="image1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-2653701" y="4857443"/>
            <a:ext cx="2243533" cy="2243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1403350"/>
            <a:ext cx="6019800" cy="345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340151" y="497054"/>
            <a:ext cx="161671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sz="3000">
                <a:solidFill>
                  <a:srgbClr val="FF0000"/>
                </a:solidFill>
                <a:sym typeface="+mn-ea"/>
              </a:rPr>
              <a:t>常用</a:t>
            </a:r>
            <a:r>
              <a:rPr lang="zh-CN" sz="3000">
                <a:solidFill>
                  <a:srgbClr val="FF0000"/>
                </a:solidFill>
                <a:sym typeface="+mn-ea"/>
              </a:rPr>
              <a:t>例子</a:t>
            </a:r>
            <a:endParaRPr lang="zh-CN" sz="3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27" name="image1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-2653701" y="4857443"/>
            <a:ext cx="2243533" cy="2243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8" name="Shape 318"/>
          <p:cNvSpPr/>
          <p:nvPr/>
        </p:nvSpPr>
        <p:spPr>
          <a:xfrm>
            <a:off x="1163002" y="1277144"/>
            <a:ext cx="7186613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lIns="45719" rIns="45719" anchor="ctr">
            <a:spAutoFit/>
          </a:bodyPr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1</a:t>
            </a:r>
            <a:r>
              <a:t>.验证行为 </a:t>
            </a:r>
          </a:p>
        </p:txBody>
      </p:sp>
      <p:sp>
        <p:nvSpPr>
          <p:cNvPr id="3" name="Shape 318"/>
          <p:cNvSpPr/>
          <p:nvPr/>
        </p:nvSpPr>
        <p:spPr>
          <a:xfrm>
            <a:off x="1146492" y="1691164"/>
            <a:ext cx="7186613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2</a:t>
            </a:r>
            <a:r>
              <a:t>.模拟我们所期望的结果 </a:t>
            </a:r>
          </a:p>
        </p:txBody>
      </p:sp>
      <p:sp>
        <p:nvSpPr>
          <p:cNvPr id="4" name="Shape 318"/>
          <p:cNvSpPr/>
          <p:nvPr/>
        </p:nvSpPr>
        <p:spPr>
          <a:xfrm>
            <a:off x="1129982" y="2105184"/>
            <a:ext cx="7186613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3</a:t>
            </a:r>
            <a:r>
              <a:t>.模拟方法体抛出异常 </a:t>
            </a:r>
          </a:p>
        </p:txBody>
      </p:sp>
      <p:sp>
        <p:nvSpPr>
          <p:cNvPr id="5" name="Shape 318"/>
          <p:cNvSpPr/>
          <p:nvPr/>
        </p:nvSpPr>
        <p:spPr>
          <a:xfrm>
            <a:off x="1113472" y="2447449"/>
            <a:ext cx="7186613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4</a:t>
            </a:r>
            <a:r>
              <a:t>.参数匹配</a:t>
            </a:r>
          </a:p>
        </p:txBody>
      </p:sp>
      <p:sp>
        <p:nvSpPr>
          <p:cNvPr id="6" name="Shape 318"/>
          <p:cNvSpPr/>
          <p:nvPr/>
        </p:nvSpPr>
        <p:spPr>
          <a:xfrm>
            <a:off x="1096962" y="2789714"/>
            <a:ext cx="7186613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5</a:t>
            </a:r>
            <a:r>
              <a:t>.验证执行顺序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1" bldLvl="0" animBg="1" advAuto="0"/>
      <p:bldP spid="3" grpId="1" bldLvl="0" animBg="1" advAuto="0"/>
      <p:bldP spid="4" grpId="1" bldLvl="0" animBg="1" advAuto="0"/>
      <p:bldP spid="5" grpId="1" bldLvl="0" animBg="1" advAuto="0"/>
      <p:bldP spid="6" grpId="1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445897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en-US">
                <a:sym typeface="+mn-ea"/>
              </a:rPr>
              <a:t>Mockito dao </a:t>
            </a:r>
            <a:r>
              <a:rPr lang="zh-CN" altLang="en-US">
                <a:sym typeface="+mn-ea"/>
              </a:rPr>
              <a:t>数据库操作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918210"/>
            <a:ext cx="8484235" cy="4387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445897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en-US">
                <a:sym typeface="+mn-ea"/>
              </a:rPr>
              <a:t>Mockito dao </a:t>
            </a:r>
            <a:r>
              <a:rPr lang="zh-CN" altLang="en-US">
                <a:sym typeface="+mn-ea"/>
              </a:rPr>
              <a:t>数据库操作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03680" y="2175510"/>
            <a:ext cx="55841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扩展：依赖方法、</a:t>
            </a:r>
            <a:r>
              <a:rPr lang="zh-CN" altLang="en-US">
                <a:solidFill>
                  <a:schemeClr val="accent4">
                    <a:lumOff val="-43998"/>
                  </a:schemeClr>
                </a:solidFill>
                <a:sym typeface="Cambria"/>
              </a:rPr>
              <a:t>依赖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外部接口、</a:t>
            </a:r>
            <a:r>
              <a:rPr lang="zh-CN" altLang="en-US">
                <a:solidFill>
                  <a:schemeClr val="accent4">
                    <a:lumOff val="-43998"/>
                  </a:schemeClr>
                </a:solidFill>
                <a:sym typeface="Cambria"/>
              </a:rPr>
              <a:t>依赖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redis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服务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.........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96164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 </a:t>
            </a:r>
            <a:r>
              <a:rPr lang="zh-CN" altLang="en-US" sz="3000">
                <a:sym typeface="+mn-ea"/>
              </a:rPr>
              <a:t>静态方法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03680" y="955675"/>
            <a:ext cx="662241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  PowerMock有两个重要的注解：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     @RunWith(PowerMockRunner.class)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@PrepareForTest( { YourClassWithEgStaticMethod.class })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     如果你的测试用例里没有使用注解@PrepareForTest，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那么可以不用加注解@RunWith(PowerMockRunner.class)，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反之亦然。当你需要使用PowerMock强大功能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（Mock静态、final、私有方法等）的时候，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就需要加注解@PrepareForTest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96164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 </a:t>
            </a:r>
            <a:r>
              <a:rPr lang="zh-CN" altLang="en-US" sz="3000">
                <a:sym typeface="+mn-ea"/>
              </a:rPr>
              <a:t>静态方法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0" y="1917700"/>
            <a:ext cx="4597400" cy="130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3629660"/>
            <a:ext cx="4474210" cy="104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2920" y="2401570"/>
            <a:ext cx="1309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当前月份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1290" y="3230245"/>
            <a:ext cx="22167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DateUtils.getMonth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287145"/>
            <a:ext cx="702500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96164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 </a:t>
            </a:r>
            <a:r>
              <a:rPr lang="zh-CN" altLang="en-US" sz="3000">
                <a:sym typeface="+mn-ea"/>
              </a:rPr>
              <a:t>静态方法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98715" y="1253490"/>
            <a:ext cx="1309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当前月份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+3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1620520"/>
            <a:ext cx="7188835" cy="324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865755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</a:t>
            </a:r>
            <a:r>
              <a:rPr lang="zh-CN" altLang="en-US" sz="3000">
                <a:sym typeface="+mn-ea"/>
              </a:rPr>
              <a:t>私有</a:t>
            </a:r>
            <a:r>
              <a:rPr lang="zh-CN" altLang="en-US" sz="3000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42225" y="2186305"/>
            <a:ext cx="1309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当前月份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8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+3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8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1684655"/>
            <a:ext cx="615950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865755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</a:t>
            </a:r>
            <a:r>
              <a:rPr lang="zh-CN" altLang="en-US" sz="3000">
                <a:sym typeface="+mn-ea"/>
              </a:rPr>
              <a:t>私有方法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5735" y="1253490"/>
            <a:ext cx="1309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7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当前月份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7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+3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7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2052320"/>
            <a:ext cx="7925435" cy="161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1313180"/>
            <a:ext cx="7214235" cy="5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251200" y="512762"/>
            <a:ext cx="4163695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t>第一部分 Mockito 介绍 </a:t>
            </a:r>
          </a:p>
        </p:txBody>
      </p:sp>
      <p:sp>
        <p:nvSpPr>
          <p:cNvPr id="312" name="Shape 312"/>
          <p:cNvSpPr/>
          <p:nvPr/>
        </p:nvSpPr>
        <p:spPr>
          <a:xfrm>
            <a:off x="1178718" y="2184003"/>
            <a:ext cx="7188201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 为什么需要Mock</a:t>
            </a:r>
          </a:p>
        </p:txBody>
      </p:sp>
      <p:sp>
        <p:nvSpPr>
          <p:cNvPr id="313" name="Shape 313"/>
          <p:cNvSpPr/>
          <p:nvPr/>
        </p:nvSpPr>
        <p:spPr>
          <a:xfrm>
            <a:off x="1178718" y="2948741"/>
            <a:ext cx="7188201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3.Mockito资源</a:t>
            </a:r>
          </a:p>
        </p:txBody>
      </p:sp>
      <p:sp>
        <p:nvSpPr>
          <p:cNvPr id="314" name="Shape 314"/>
          <p:cNvSpPr/>
          <p:nvPr/>
        </p:nvSpPr>
        <p:spPr>
          <a:xfrm>
            <a:off x="1179512" y="1398826"/>
            <a:ext cx="7186613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 Mockito是什么？</a:t>
            </a:r>
          </a:p>
        </p:txBody>
      </p:sp>
      <p:sp>
        <p:nvSpPr>
          <p:cNvPr id="315" name="Shape 315"/>
          <p:cNvSpPr/>
          <p:nvPr/>
        </p:nvSpPr>
        <p:spPr>
          <a:xfrm>
            <a:off x="1178718" y="3723004"/>
            <a:ext cx="7188201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 使用场景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2" animBg="1" advAuto="0"/>
      <p:bldP spid="313" grpId="3" animBg="1" advAuto="0"/>
      <p:bldP spid="314" grpId="1" animBg="1" advAuto="0"/>
      <p:bldP spid="315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299847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 void</a:t>
            </a:r>
            <a:r>
              <a:rPr lang="zh-CN" altLang="en-US" sz="3000">
                <a:sym typeface="+mn-ea"/>
              </a:rPr>
              <a:t>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968500"/>
            <a:ext cx="8471535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480949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3000">
                <a:sym typeface="+mn-ea"/>
              </a:rPr>
              <a:t>Mokito</a:t>
            </a:r>
            <a:r>
              <a:rPr lang="zh-CN" altLang="en-US" sz="3000">
                <a:sym typeface="+mn-ea"/>
              </a:rPr>
              <a:t>内部new出来的对象</a:t>
            </a:r>
            <a:endParaRPr lang="zh-CN" altLang="en-US" sz="3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949960"/>
            <a:ext cx="4673600" cy="110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33930"/>
            <a:ext cx="720153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7350"/>
            <a:ext cx="7468235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849142" y="2726279"/>
            <a:ext cx="132080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3251200" y="500062"/>
            <a:ext cx="2495995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第二部分 实践</a:t>
            </a:r>
          </a:p>
        </p:txBody>
      </p:sp>
      <p:sp>
        <p:nvSpPr>
          <p:cNvPr id="318" name="Shape 318"/>
          <p:cNvSpPr/>
          <p:nvPr/>
        </p:nvSpPr>
        <p:spPr>
          <a:xfrm>
            <a:off x="1162685" y="1851025"/>
            <a:ext cx="2938780" cy="3683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12700">
            <a:miter lim="400000"/>
          </a:ln>
        </p:spPr>
        <p:txBody>
          <a:bodyPr wrap="square"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2</a:t>
            </a:r>
            <a:r>
              <a:t>.</a:t>
            </a:r>
            <a:r>
              <a:rPr lang="en-US"/>
              <a:t>Mockito dao </a:t>
            </a:r>
            <a:r>
              <a:rPr lang="zh-CN" altLang="en-US"/>
              <a:t>数据库操作</a:t>
            </a:r>
            <a:r>
              <a:t> </a:t>
            </a:r>
          </a:p>
        </p:txBody>
      </p:sp>
      <p:sp>
        <p:nvSpPr>
          <p:cNvPr id="319" name="Shape 319"/>
          <p:cNvSpPr/>
          <p:nvPr/>
        </p:nvSpPr>
        <p:spPr>
          <a:xfrm>
            <a:off x="1200150" y="2380457"/>
            <a:ext cx="7188200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3</a:t>
            </a:r>
            <a:r>
              <a:t>. </a:t>
            </a:r>
            <a:r>
              <a:rPr lang="en-US"/>
              <a:t>Mokito </a:t>
            </a:r>
            <a:r>
              <a:rPr lang="zh-CN" altLang="en-US"/>
              <a:t>静态方法</a:t>
            </a:r>
            <a:endParaRPr lang="zh-CN" altLang="en-US"/>
          </a:p>
        </p:txBody>
      </p:sp>
      <p:sp>
        <p:nvSpPr>
          <p:cNvPr id="320" name="Shape 320"/>
          <p:cNvSpPr/>
          <p:nvPr/>
        </p:nvSpPr>
        <p:spPr>
          <a:xfrm>
            <a:off x="1200150" y="2897029"/>
            <a:ext cx="7188200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4</a:t>
            </a:r>
            <a:r>
              <a:t>.</a:t>
            </a:r>
            <a:r>
              <a:rPr lang="en-US"/>
              <a:t>Mokito </a:t>
            </a:r>
            <a:r>
              <a:rPr lang="zh-CN" altLang="en-US"/>
              <a:t>私有方法</a:t>
            </a:r>
            <a:r>
              <a:t> </a:t>
            </a:r>
          </a:p>
        </p:txBody>
      </p:sp>
      <p:sp>
        <p:nvSpPr>
          <p:cNvPr id="321" name="Shape 321"/>
          <p:cNvSpPr/>
          <p:nvPr/>
        </p:nvSpPr>
        <p:spPr>
          <a:xfrm>
            <a:off x="1200150" y="3336925"/>
            <a:ext cx="5120005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/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5</a:t>
            </a:r>
            <a:r>
              <a:t>. </a:t>
            </a:r>
            <a:r>
              <a:rPr lang="en-US"/>
              <a:t>Mock void</a:t>
            </a:r>
            <a:r>
              <a:rPr lang="zh-CN" altLang="en-US"/>
              <a:t>方法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162685" y="1383665"/>
            <a:ext cx="191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常用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的一些例子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hape 321"/>
          <p:cNvSpPr/>
          <p:nvPr/>
        </p:nvSpPr>
        <p:spPr>
          <a:xfrm>
            <a:off x="1183640" y="3822700"/>
            <a:ext cx="3685540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6</a:t>
            </a:r>
            <a:r>
              <a:t>. </a:t>
            </a:r>
            <a:r>
              <a:rPr lang="en-US"/>
              <a:t>Mock方法内部new出来的对象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2" animBg="1" advAuto="0"/>
      <p:bldP spid="321" grpId="4" animBg="1" advAuto="0"/>
      <p:bldP spid="320" grpId="3" animBg="1" advAuto="0"/>
      <p:bldP spid="318" grpId="1" bldLvl="0" animBg="1" advAuto="0"/>
      <p:bldP spid="4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251200" y="2286000"/>
            <a:ext cx="406781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t>第一部分 </a:t>
            </a:r>
            <a:r>
              <a:rPr>
                <a:sym typeface="+mn-ea"/>
              </a:rPr>
              <a:t>Mockito 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318260" y="1877695"/>
            <a:ext cx="6639560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Mockito是一个模拟测试框架，可以让你用优雅，简洁的接口写出漂亮的单元测试。Mockito可以让单元测试易于可读，产生简洁的校验错误。</a:t>
            </a:r>
          </a:p>
        </p:txBody>
      </p:sp>
      <p:sp>
        <p:nvSpPr>
          <p:cNvPr id="326" name="Shape 326"/>
          <p:cNvSpPr/>
          <p:nvPr/>
        </p:nvSpPr>
        <p:spPr>
          <a:xfrm>
            <a:off x="3340151" y="497054"/>
            <a:ext cx="311277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 algn="l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3000">
                <a:solidFill>
                  <a:srgbClr val="FF0000"/>
                </a:solidFill>
                <a:sym typeface="+mn-ea"/>
              </a:rPr>
              <a:t>Mockito是什么？</a:t>
            </a:r>
            <a:endParaRPr sz="3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27" name="image1.gif"/>
          <p:cNvPicPr/>
          <p:nvPr/>
        </p:nvPicPr>
        <p:blipFill>
          <a:blip r:embed="rId1"/>
          <a:stretch>
            <a:fillRect/>
          </a:stretch>
        </p:blipFill>
        <p:spPr>
          <a:xfrm>
            <a:off x="-2653701" y="4857443"/>
            <a:ext cx="2243533" cy="224352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为什么需要Mock</a:t>
            </a:r>
            <a:br>
              <a:rPr>
                <a:sym typeface="+mn-ea"/>
              </a:rPr>
            </a:b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989455"/>
            <a:ext cx="8229600" cy="2316480"/>
          </a:xfrm>
        </p:spPr>
        <p:txBody>
          <a:bodyPr>
            <a:normAutofit lnSpcReduction="10000"/>
          </a:bodyPr>
          <a:p>
            <a:r>
              <a:rPr lang="zh-CN" altLang="en-US"/>
              <a:t>测试驱动的开发(Test Driven Design, TDD)要求我们先写单元测试，再写实现代码。在写单元测试的过程中，我们往往会遇到要测试的类有很多依赖，这些依赖的类/对象/资源又有别的依赖，从而形成一个大的依赖树，要在单元测试的环境中完整地构建这样的依赖，是一件很困难的事情。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7"/>
          <p:cNvGrpSpPr/>
          <p:nvPr/>
        </p:nvGrpSpPr>
        <p:grpSpPr>
          <a:xfrm>
            <a:off x="1266494" y="596454"/>
            <a:ext cx="1430339" cy="458787"/>
            <a:chOff x="0" y="0"/>
            <a:chExt cx="1430338" cy="458786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2395" y="30638"/>
              <a:ext cx="1385548" cy="3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A</a:t>
              </a:r>
              <a:endParaRPr lang="en-US"/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1267287" y="1669286"/>
            <a:ext cx="1428751" cy="458789"/>
            <a:chOff x="0" y="0"/>
            <a:chExt cx="1428750" cy="458788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2394" y="30639"/>
              <a:ext cx="1383962" cy="397509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C</a:t>
              </a:r>
              <a:endParaRPr lang="en-US"/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3933494" y="546278"/>
            <a:ext cx="1430339" cy="458789"/>
            <a:chOff x="0" y="0"/>
            <a:chExt cx="1430338" cy="458788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0070C0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2395" y="30639"/>
              <a:ext cx="1385548" cy="3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B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6727494" y="596341"/>
            <a:ext cx="1430339" cy="458789"/>
            <a:chOff x="0" y="0"/>
            <a:chExt cx="1430338" cy="458788"/>
          </a:xfrm>
          <a:solidFill>
            <a:srgbClr val="F5964F"/>
          </a:solidFill>
        </p:grpSpPr>
        <p:sp>
          <p:nvSpPr>
            <p:cNvPr id="359" name="Shape 35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grpFill/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2395" y="30639"/>
              <a:ext cx="1385548" cy="39750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D</a:t>
              </a:r>
              <a:endParaRPr lang="en-US"/>
            </a:p>
          </p:txBody>
        </p:sp>
      </p:grpSp>
      <p:grpSp>
        <p:nvGrpSpPr>
          <p:cNvPr id="2" name="Group 361"/>
          <p:cNvGrpSpPr/>
          <p:nvPr/>
        </p:nvGrpSpPr>
        <p:grpSpPr>
          <a:xfrm>
            <a:off x="6710680" y="1799590"/>
            <a:ext cx="1430655" cy="530225"/>
            <a:chOff x="0" y="0"/>
            <a:chExt cx="1430338" cy="458788"/>
          </a:xfrm>
          <a:solidFill>
            <a:srgbClr val="F5964F"/>
          </a:solidFill>
        </p:grpSpPr>
        <p:sp>
          <p:nvSpPr>
            <p:cNvPr id="3" name="Shape 35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grpFill/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8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" name="Shape 360"/>
            <p:cNvSpPr/>
            <p:nvPr/>
          </p:nvSpPr>
          <p:spPr>
            <a:xfrm>
              <a:off x="22395" y="57417"/>
              <a:ext cx="1385548" cy="3439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E</a:t>
              </a:r>
              <a:endParaRPr lang="en-US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823845" y="819785"/>
            <a:ext cx="914400" cy="107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>
            <a:off x="5492115" y="845820"/>
            <a:ext cx="914400" cy="107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>
            <a:off x="5128260" y="1083945"/>
            <a:ext cx="1460500" cy="9836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 flipH="1">
            <a:off x="1979930" y="1126490"/>
            <a:ext cx="1905" cy="58102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25" name="Shape 325"/>
          <p:cNvSpPr/>
          <p:nvPr/>
        </p:nvSpPr>
        <p:spPr>
          <a:xfrm>
            <a:off x="1318260" y="2400935"/>
            <a:ext cx="6639560" cy="398780"/>
          </a:xfrm>
          <a:prstGeom prst="rect">
            <a:avLst/>
          </a:prstGeom>
          <a:ln w="12700">
            <a:miter lim="400000"/>
          </a:ln>
        </p:spPr>
        <p:txBody>
          <a:bodyPr wrap="square" lIns="0" rIns="45719" anchor="ctr">
            <a:spAutoFit/>
          </a:bodyPr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为了测试类A，我们需要Mock B类和C类</a:t>
            </a:r>
          </a:p>
        </p:txBody>
      </p:sp>
      <p:grpSp>
        <p:nvGrpSpPr>
          <p:cNvPr id="11" name="Group 337"/>
          <p:cNvGrpSpPr/>
          <p:nvPr/>
        </p:nvGrpSpPr>
        <p:grpSpPr>
          <a:xfrm>
            <a:off x="1393494" y="3163124"/>
            <a:ext cx="1430339" cy="458787"/>
            <a:chOff x="0" y="0"/>
            <a:chExt cx="1430338" cy="458786"/>
          </a:xfrm>
        </p:grpSpPr>
        <p:sp>
          <p:nvSpPr>
            <p:cNvPr id="12" name="Shape 335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8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" name="Shape 336"/>
            <p:cNvSpPr/>
            <p:nvPr/>
          </p:nvSpPr>
          <p:spPr>
            <a:xfrm>
              <a:off x="22395" y="30638"/>
              <a:ext cx="1385548" cy="3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A</a:t>
              </a:r>
              <a:endParaRPr lang="en-US"/>
            </a:p>
          </p:txBody>
        </p:sp>
      </p:grpSp>
      <p:grpSp>
        <p:nvGrpSpPr>
          <p:cNvPr id="14" name="Group 340"/>
          <p:cNvGrpSpPr/>
          <p:nvPr/>
        </p:nvGrpSpPr>
        <p:grpSpPr>
          <a:xfrm>
            <a:off x="1394287" y="4235956"/>
            <a:ext cx="1428751" cy="458789"/>
            <a:chOff x="0" y="0"/>
            <a:chExt cx="1428750" cy="458788"/>
          </a:xfrm>
        </p:grpSpPr>
        <p:sp>
          <p:nvSpPr>
            <p:cNvPr id="15" name="Shape 338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8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" name="Shape 339"/>
            <p:cNvSpPr/>
            <p:nvPr/>
          </p:nvSpPr>
          <p:spPr>
            <a:xfrm>
              <a:off x="22394" y="30639"/>
              <a:ext cx="1383962" cy="397509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C</a:t>
              </a:r>
              <a:endParaRPr lang="en-US"/>
            </a:p>
          </p:txBody>
        </p:sp>
      </p:grpSp>
      <p:grpSp>
        <p:nvGrpSpPr>
          <p:cNvPr id="17" name="Group 357"/>
          <p:cNvGrpSpPr/>
          <p:nvPr/>
        </p:nvGrpSpPr>
        <p:grpSpPr>
          <a:xfrm>
            <a:off x="4060494" y="3112948"/>
            <a:ext cx="1430339" cy="458789"/>
            <a:chOff x="0" y="0"/>
            <a:chExt cx="1430338" cy="458788"/>
          </a:xfrm>
        </p:grpSpPr>
        <p:sp>
          <p:nvSpPr>
            <p:cNvPr id="18" name="Shape 35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0070C0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8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" name="Shape 356"/>
            <p:cNvSpPr/>
            <p:nvPr/>
          </p:nvSpPr>
          <p:spPr>
            <a:xfrm>
              <a:off x="22395" y="30639"/>
              <a:ext cx="1385548" cy="397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/>
                <a:t>Class B</a:t>
              </a:r>
              <a:endParaRPr 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2800350" y="3387725"/>
            <a:ext cx="914400" cy="107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2106930" y="3621405"/>
            <a:ext cx="1905" cy="58102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3194685" y="493395"/>
            <a:ext cx="2781935" cy="5530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1" indent="0">
              <a:spcBef>
                <a:spcPts val="400"/>
              </a:spcBef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3000">
                <a:solidFill>
                  <a:srgbClr val="FF0000"/>
                </a:solidFill>
                <a:sym typeface="+mn-ea"/>
              </a:rPr>
              <a:t>Mockito资源</a:t>
            </a:r>
            <a:endParaRPr sz="3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995" y="1473518"/>
            <a:ext cx="758571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anchorCtr="0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官网： https://site.mockito.org/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API文档：https://static.javadoc.io/org.mockito/mockito-core/2.23.0/org/mockito/Mockito.html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4">
                    <a:lumOff val="-43999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项目源码：https://github.com/mockito/mockito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4">
                  <a:lumOff val="-43999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176042" y="397192"/>
            <a:ext cx="1616710" cy="55308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/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82" name="Shape 382"/>
          <p:cNvSpPr/>
          <p:nvPr/>
        </p:nvSpPr>
        <p:spPr>
          <a:xfrm>
            <a:off x="698500" y="1203634"/>
            <a:ext cx="8229600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提前创建测试，TDD（测试驱动开发）</a:t>
            </a:r>
          </a:p>
        </p:txBody>
      </p:sp>
      <p:sp>
        <p:nvSpPr>
          <p:cNvPr id="383" name="Shape 383"/>
          <p:cNvSpPr/>
          <p:nvPr/>
        </p:nvSpPr>
        <p:spPr>
          <a:xfrm>
            <a:off x="698500" y="1817680"/>
            <a:ext cx="8229600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团队可以并行工作</a:t>
            </a:r>
          </a:p>
        </p:txBody>
      </p:sp>
      <p:sp>
        <p:nvSpPr>
          <p:cNvPr id="384" name="Shape 384"/>
          <p:cNvSpPr/>
          <p:nvPr/>
        </p:nvSpPr>
        <p:spPr>
          <a:xfrm>
            <a:off x="698500" y="3105460"/>
            <a:ext cx="8229600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为无法访问的资源编写测试</a:t>
            </a:r>
          </a:p>
        </p:txBody>
      </p:sp>
      <p:sp>
        <p:nvSpPr>
          <p:cNvPr id="385" name="Shape 385"/>
          <p:cNvSpPr/>
          <p:nvPr/>
        </p:nvSpPr>
        <p:spPr>
          <a:xfrm>
            <a:off x="698500" y="2461570"/>
            <a:ext cx="8229600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你可以创建一个验证或者演示程序</a:t>
            </a:r>
          </a:p>
        </p:txBody>
      </p:sp>
      <p:sp>
        <p:nvSpPr>
          <p:cNvPr id="2" name="Shape 384"/>
          <p:cNvSpPr/>
          <p:nvPr/>
        </p:nvSpPr>
        <p:spPr>
          <a:xfrm>
            <a:off x="681990" y="3662990"/>
            <a:ext cx="8229600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p>
            <a:pPr lvl="1"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隔离系统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1" animBg="1" advAuto="0"/>
      <p:bldP spid="385" grpId="3" animBg="1" advAuto="0"/>
      <p:bldP spid="383" grpId="2" animBg="1" advAuto="0"/>
      <p:bldP spid="384" grpId="4" animBg="1" advAuto="0"/>
      <p:bldP spid="2" grpId="4" animBg="1" advAuto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/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方正书宋_GBK</vt:lpstr>
      <vt:lpstr>Wingdings</vt:lpstr>
      <vt:lpstr>Cambria</vt:lpstr>
      <vt:lpstr>Calibri</vt:lpstr>
      <vt:lpstr>微软雅黑</vt:lpstr>
      <vt:lpstr>Arial</vt:lpstr>
      <vt:lpstr>黑体-简</vt:lpstr>
      <vt:lpstr>微软雅黑</vt:lpstr>
      <vt:lpstr>宋体</vt:lpstr>
      <vt:lpstr>Arial Unicode MS</vt:lpstr>
      <vt:lpstr>Helvetica Neue</vt:lpstr>
      <vt:lpstr>宋体-简</vt:lpstr>
      <vt:lpstr>Thonburi</vt:lpstr>
      <vt:lpstr>苹方-简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bruce</cp:lastModifiedBy>
  <cp:revision>3</cp:revision>
  <dcterms:created xsi:type="dcterms:W3CDTF">2018-11-20T02:48:35Z</dcterms:created>
  <dcterms:modified xsi:type="dcterms:W3CDTF">2018-11-20T02:48:35Z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