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84" r:id="rId6"/>
    <p:sldId id="285" r:id="rId7"/>
    <p:sldId id="283" r:id="rId8"/>
    <p:sldId id="266" r:id="rId9"/>
    <p:sldId id="259" r:id="rId10"/>
    <p:sldId id="286" r:id="rId11"/>
    <p:sldId id="287" r:id="rId12"/>
    <p:sldId id="268" r:id="rId13"/>
    <p:sldId id="282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F326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434" y="-5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62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87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97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03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941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8278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64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812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88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66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30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1181ED4-7805-4318-9CB3-C00D9A3A3F71}" type="datetimeFigureOut">
              <a:rPr lang="zh-CN" altLang="en-US" smtClean="0"/>
              <a:pPr/>
              <a:t>2018/6/19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2FBB92-F76B-4323-BC1D-B5437AF98B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379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17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470072" y="1"/>
            <a:ext cx="6131758" cy="2500627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601579" y="1505553"/>
            <a:ext cx="7932821" cy="1790700"/>
          </a:xfrm>
        </p:spPr>
        <p:txBody>
          <a:bodyPr>
            <a:noAutofit/>
          </a:bodyPr>
          <a:lstStyle/>
          <a:p>
            <a:r>
              <a:rPr lang="zh-CN" altLang="en-US" sz="44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上机考试管理系统项</a:t>
            </a:r>
            <a:r>
              <a:rPr lang="zh-CN" altLang="en-US" sz="44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目总结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106951" y="3622323"/>
            <a:ext cx="6858000" cy="1241822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 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赵俊福 张亚康 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刘冀峰 姚亚强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77767" y="3395978"/>
            <a:ext cx="4814047" cy="26894"/>
          </a:xfrm>
          <a:prstGeom prst="line">
            <a:avLst/>
          </a:prstGeom>
          <a:ln w="25400">
            <a:solidFill>
              <a:schemeClr val="bg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50603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29009" y="344417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文档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任意多边形 107"/>
          <p:cNvSpPr/>
          <p:nvPr/>
        </p:nvSpPr>
        <p:spPr>
          <a:xfrm rot="5400000">
            <a:off x="874618" y="1622920"/>
            <a:ext cx="2892692" cy="2878988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4" name="组合 213"/>
          <p:cNvGrpSpPr/>
          <p:nvPr/>
        </p:nvGrpSpPr>
        <p:grpSpPr>
          <a:xfrm>
            <a:off x="597935" y="1339180"/>
            <a:ext cx="3446055" cy="3446471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15" name="矩形 21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6" name="矩形 21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7" name="矩形 21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8" name="矩形 21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9" name="矩形 21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0" name="矩形 21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1" name="矩形 22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2" name="矩形 22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3" name="矩形 22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4" name="矩形 22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5" name="矩形 22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6" name="矩形 22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7" name="矩形 22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9" name="矩形 22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0" name="矩形 22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1" name="矩形 23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2" name="矩形 23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3" name="矩形 23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4" name="矩形 23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5" name="矩形 23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6" name="矩形 23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7" name="矩形 23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8" name="矩形 23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9" name="矩形 23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0" name="矩形 23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1" name="矩形 24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2" name="矩形 24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3" name="矩形 24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4" name="矩形 24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5" name="矩形 24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6" name="矩形 24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7" name="矩形 24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8" name="矩形 24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9" name="矩形 24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0" name="矩形 24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1" name="矩形 25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2" name="矩形 25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3" name="矩形 25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4" name="矩形 25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5" name="矩形 25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6" name="矩形 25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7" name="矩形 25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8" name="矩形 25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9" name="矩形 25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0" name="矩形 25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矩形 26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2" name="矩形 26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3" name="矩形 26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4" name="矩形 26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5" name="矩形 26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矩形 26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7" name="矩形 26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8" name="矩形 26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9" name="矩形 26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0" name="矩形 26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1" name="矩形 27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2" name="矩形 27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3" name="矩形 27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4" name="矩形 27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5" name="矩形 27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6" name="矩形 27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7" name="矩形 27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8" name="矩形 27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9" name="矩形 27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0" name="矩形 27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1" name="矩形 28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2" name="矩形 28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3" name="矩形 28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4" name="矩形 28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5" name="矩形 28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6" name="矩形 28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7" name="矩形 28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8" name="矩形 28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9" name="矩形 28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0" name="矩形 28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1" name="矩形 29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2" name="矩形 29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3" name="矩形 29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4" name="矩形 29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5" name="矩形 29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6" name="矩形 29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7" name="矩形 29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8" name="矩形 29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9" name="矩形 29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0" name="矩形 29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1" name="矩形 30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2" name="矩形 30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3" name="矩形 30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4" name="矩形 30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5" name="矩形 30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6" name="矩形 30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7" name="矩形 30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8" name="矩形 30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9" name="矩形 30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0" name="矩形 30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1" name="矩形 31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2" name="矩形 31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3" name="矩形 31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17" name="文本框 316">
            <a:extLst>
              <a:ext uri="{FF2B5EF4-FFF2-40B4-BE49-F238E27FC236}">
                <a16:creationId xmlns="" xmlns:a16="http://schemas.microsoft.com/office/drawing/2014/main" id="{2443F737-1ECB-4433-B90A-E04F95D65A4A}"/>
              </a:ext>
            </a:extLst>
          </p:cNvPr>
          <p:cNvSpPr txBox="1"/>
          <p:nvPr/>
        </p:nvSpPr>
        <p:spPr>
          <a:xfrm>
            <a:off x="1775751" y="2615588"/>
            <a:ext cx="11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文档完成情况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istrator\Desktop\checkmark_512px_1175336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6371" y="1786269"/>
            <a:ext cx="382773" cy="382773"/>
          </a:xfrm>
          <a:prstGeom prst="rect">
            <a:avLst/>
          </a:prstGeom>
          <a:noFill/>
        </p:spPr>
      </p:pic>
      <p:sp>
        <p:nvSpPr>
          <p:cNvPr id="214" name="TextBox 213"/>
          <p:cNvSpPr txBox="1"/>
          <p:nvPr/>
        </p:nvSpPr>
        <p:spPr>
          <a:xfrm>
            <a:off x="4848447" y="1786271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用例图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4433777" y="1137684"/>
            <a:ext cx="193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需求分析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4827183" y="2243470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用例说明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18" name="Picture 2" descr="C:\Users\Administrator\Desktop\checkmark_512px_1175336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6371" y="2232837"/>
            <a:ext cx="382773" cy="382773"/>
          </a:xfrm>
          <a:prstGeom prst="rect">
            <a:avLst/>
          </a:prstGeom>
          <a:noFill/>
        </p:spPr>
      </p:pic>
      <p:sp>
        <p:nvSpPr>
          <p:cNvPr id="319" name="TextBox 318"/>
          <p:cNvSpPr txBox="1"/>
          <p:nvPr/>
        </p:nvSpPr>
        <p:spPr>
          <a:xfrm>
            <a:off x="4401879" y="3072810"/>
            <a:ext cx="193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概要设计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20" name="Picture 2" descr="C:\Users\Administrator\Desktop\checkmark_512px_1175336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739" y="3848986"/>
            <a:ext cx="382773" cy="382773"/>
          </a:xfrm>
          <a:prstGeom prst="rect">
            <a:avLst/>
          </a:prstGeom>
          <a:noFill/>
        </p:spPr>
      </p:pic>
      <p:sp>
        <p:nvSpPr>
          <p:cNvPr id="321" name="TextBox 320"/>
          <p:cNvSpPr txBox="1"/>
          <p:nvPr/>
        </p:nvSpPr>
        <p:spPr>
          <a:xfrm>
            <a:off x="4837815" y="3848988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类图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4816551" y="4306187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时序图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23" name="Picture 2" descr="C:\Users\Administrator\Desktop\checkmark_512px_1175336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739" y="4295554"/>
            <a:ext cx="382773" cy="382773"/>
          </a:xfrm>
          <a:prstGeom prst="rect">
            <a:avLst/>
          </a:prstGeom>
          <a:noFill/>
        </p:spPr>
      </p:pic>
      <p:sp>
        <p:nvSpPr>
          <p:cNvPr id="324" name="TextBox 323"/>
          <p:cNvSpPr txBox="1"/>
          <p:nvPr/>
        </p:nvSpPr>
        <p:spPr>
          <a:xfrm>
            <a:off x="6528393" y="3062177"/>
            <a:ext cx="290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数据库设计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666615" y="1095153"/>
            <a:ext cx="290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逻辑设计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26" name="Picture 2" descr="C:\Users\Administrator\Desktop\checkmark_512px_1175336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454" y="1796902"/>
            <a:ext cx="382773" cy="382773"/>
          </a:xfrm>
          <a:prstGeom prst="rect">
            <a:avLst/>
          </a:prstGeom>
          <a:noFill/>
        </p:spPr>
      </p:pic>
      <p:sp>
        <p:nvSpPr>
          <p:cNvPr id="327" name="TextBox 326"/>
          <p:cNvSpPr txBox="1"/>
          <p:nvPr/>
        </p:nvSpPr>
        <p:spPr>
          <a:xfrm>
            <a:off x="6900530" y="1796904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页面逻辑列表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30" name="Picture 2" descr="C:\Users\Administrator\Desktop\checkmark_512px_1175336_easyicon.ne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659" y="3859618"/>
            <a:ext cx="382773" cy="382773"/>
          </a:xfrm>
          <a:prstGeom prst="rect">
            <a:avLst/>
          </a:prstGeom>
          <a:noFill/>
        </p:spPr>
      </p:pic>
      <p:sp>
        <p:nvSpPr>
          <p:cNvPr id="331" name="TextBox 330"/>
          <p:cNvSpPr txBox="1"/>
          <p:nvPr/>
        </p:nvSpPr>
        <p:spPr>
          <a:xfrm>
            <a:off x="6836735" y="3859620"/>
            <a:ext cx="19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数据库结构图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4259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"/>
                            </p:stCondLst>
                            <p:childTnLst>
                              <p:par>
                                <p:cTn id="3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1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30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5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108" grpId="0" animBg="1"/>
      <p:bldP spid="108" grpId="1" animBg="1"/>
      <p:bldP spid="317" grpId="0"/>
      <p:bldP spid="317" grpId="1"/>
      <p:bldP spid="214" grpId="0"/>
      <p:bldP spid="315" grpId="0"/>
      <p:bldP spid="316" grpId="0"/>
      <p:bldP spid="319" grpId="0"/>
      <p:bldP spid="321" grpId="0"/>
      <p:bldP spid="322" grpId="0"/>
      <p:bldP spid="324" grpId="0"/>
      <p:bldP spid="325" grpId="0"/>
      <p:bldP spid="327" grpId="0"/>
      <p:bldP spid="3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0197" y="727886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 smtClean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0532" y="3496101"/>
            <a:ext cx="267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项目特色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31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9376" y="344818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特色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矩形 102"/>
          <p:cNvSpPr>
            <a:spLocks noChangeArrowheads="1"/>
          </p:cNvSpPr>
          <p:nvPr/>
        </p:nvSpPr>
        <p:spPr bwMode="auto">
          <a:xfrm>
            <a:off x="5957316" y="1339563"/>
            <a:ext cx="1363662" cy="317500"/>
          </a:xfrm>
          <a:prstGeom prst="rect">
            <a:avLst/>
          </a:prstGeom>
          <a:solidFill>
            <a:schemeClr val="bg1">
              <a:alpha val="52156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矩形 98"/>
          <p:cNvSpPr>
            <a:spLocks noChangeArrowheads="1"/>
          </p:cNvSpPr>
          <p:nvPr/>
        </p:nvSpPr>
        <p:spPr bwMode="auto">
          <a:xfrm>
            <a:off x="5923978" y="1279238"/>
            <a:ext cx="1439863" cy="38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在线导入试题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矩形 101"/>
          <p:cNvSpPr>
            <a:spLocks noChangeArrowheads="1"/>
          </p:cNvSpPr>
          <p:nvPr/>
        </p:nvSpPr>
        <p:spPr bwMode="auto">
          <a:xfrm>
            <a:off x="1825978" y="3274952"/>
            <a:ext cx="1874152" cy="317500"/>
          </a:xfrm>
          <a:prstGeom prst="rect">
            <a:avLst/>
          </a:prstGeom>
          <a:solidFill>
            <a:schemeClr val="bg1">
              <a:alpha val="52156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" name="矩形 96"/>
          <p:cNvSpPr>
            <a:spLocks noChangeArrowheads="1"/>
          </p:cNvSpPr>
          <p:nvPr/>
        </p:nvSpPr>
        <p:spPr bwMode="auto">
          <a:xfrm>
            <a:off x="1779940" y="3214627"/>
            <a:ext cx="199461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同时开始多场考试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6" name="矩形 42"/>
          <p:cNvSpPr>
            <a:spLocks noChangeArrowheads="1"/>
          </p:cNvSpPr>
          <p:nvPr/>
        </p:nvSpPr>
        <p:spPr bwMode="auto">
          <a:xfrm>
            <a:off x="1985431" y="1339914"/>
            <a:ext cx="1363662" cy="317500"/>
          </a:xfrm>
          <a:prstGeom prst="rect">
            <a:avLst/>
          </a:prstGeom>
          <a:solidFill>
            <a:schemeClr val="bg1">
              <a:alpha val="52156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2" name="矩形 94"/>
          <p:cNvSpPr>
            <a:spLocks noChangeArrowheads="1"/>
          </p:cNvSpPr>
          <p:nvPr/>
        </p:nvSpPr>
        <p:spPr bwMode="auto">
          <a:xfrm>
            <a:off x="1931456" y="1279589"/>
            <a:ext cx="1439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在线答题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3" name="矩形 95"/>
          <p:cNvSpPr>
            <a:spLocks noChangeArrowheads="1"/>
          </p:cNvSpPr>
          <p:nvPr/>
        </p:nvSpPr>
        <p:spPr bwMode="auto">
          <a:xfrm>
            <a:off x="839970" y="1773629"/>
            <a:ext cx="3242931" cy="78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考生登录之后，页面直接显示考试题目，学生可以在线作答。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4" name="直接连接符 19"/>
          <p:cNvSpPr>
            <a:spLocks noChangeShapeType="1"/>
          </p:cNvSpPr>
          <p:nvPr/>
        </p:nvSpPr>
        <p:spPr bwMode="auto">
          <a:xfrm flipH="1">
            <a:off x="4645895" y="1667350"/>
            <a:ext cx="1587" cy="2376123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矩形 97"/>
          <p:cNvSpPr>
            <a:spLocks noChangeArrowheads="1"/>
          </p:cNvSpPr>
          <p:nvPr/>
        </p:nvSpPr>
        <p:spPr bwMode="auto">
          <a:xfrm>
            <a:off x="670033" y="3753293"/>
            <a:ext cx="37956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在同一时间段内，允许多名教师同时开始不同的考试。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2" name="矩形 99"/>
          <p:cNvSpPr>
            <a:spLocks noChangeArrowheads="1"/>
          </p:cNvSpPr>
          <p:nvPr/>
        </p:nvSpPr>
        <p:spPr bwMode="auto">
          <a:xfrm>
            <a:off x="4944141" y="1727029"/>
            <a:ext cx="37426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教师创建考试后，进入导入试题页面，显示考试试题，教师可以在线编辑。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" name="直接连接符 19"/>
          <p:cNvSpPr>
            <a:spLocks noChangeShapeType="1"/>
          </p:cNvSpPr>
          <p:nvPr/>
        </p:nvSpPr>
        <p:spPr bwMode="auto">
          <a:xfrm flipH="1" flipV="1">
            <a:off x="956928" y="2860156"/>
            <a:ext cx="7612914" cy="10634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矩形 101"/>
          <p:cNvSpPr>
            <a:spLocks noChangeArrowheads="1"/>
          </p:cNvSpPr>
          <p:nvPr/>
        </p:nvSpPr>
        <p:spPr bwMode="auto">
          <a:xfrm>
            <a:off x="5685597" y="3296217"/>
            <a:ext cx="1874152" cy="317500"/>
          </a:xfrm>
          <a:prstGeom prst="rect">
            <a:avLst/>
          </a:prstGeom>
          <a:solidFill>
            <a:schemeClr val="bg1">
              <a:alpha val="52156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1" name="矩形 96"/>
          <p:cNvSpPr>
            <a:spLocks noChangeArrowheads="1"/>
          </p:cNvSpPr>
          <p:nvPr/>
        </p:nvSpPr>
        <p:spPr bwMode="auto">
          <a:xfrm>
            <a:off x="5639559" y="3235892"/>
            <a:ext cx="1994618" cy="38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在线自动评卷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7" name="矩形 97"/>
          <p:cNvSpPr>
            <a:spLocks noChangeArrowheads="1"/>
          </p:cNvSpPr>
          <p:nvPr/>
        </p:nvSpPr>
        <p:spPr bwMode="auto">
          <a:xfrm>
            <a:off x="5018749" y="3742661"/>
            <a:ext cx="37956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学生提交答案之后，系统将答案保存，在考试结束时，对答案进行评判，将成绩录入后台。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7285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800" decel="100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800" decel="100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25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75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25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75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250"/>
                            </p:stCondLst>
                            <p:childTnLst>
                              <p:par>
                                <p:cTn id="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75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107" grpId="0" bldLvl="0" animBg="1" autoUpdateAnimBg="0"/>
      <p:bldP spid="108" grpId="0" bldLvl="0" autoUpdateAnimBg="0"/>
      <p:bldP spid="214" grpId="0" bldLvl="0" animBg="1" autoUpdateAnimBg="0"/>
      <p:bldP spid="215" grpId="0" bldLvl="0" autoUpdateAnimBg="0"/>
      <p:bldP spid="216" grpId="0" bldLvl="0" animBg="1" autoUpdateAnimBg="0"/>
      <p:bldP spid="222" grpId="0" bldLvl="0" autoUpdateAnimBg="0"/>
      <p:bldP spid="223" grpId="0" bldLvl="0" autoUpdateAnimBg="0"/>
      <p:bldP spid="224" grpId="0" animBg="1"/>
      <p:bldP spid="226" grpId="0" bldLvl="0" autoUpdateAnimBg="0"/>
      <p:bldP spid="232" grpId="0" bldLvl="0" autoUpdateAnimBg="0"/>
      <p:bldP spid="219" grpId="0" animBg="1"/>
      <p:bldP spid="220" grpId="0" bldLvl="0" animBg="1" autoUpdateAnimBg="0"/>
      <p:bldP spid="221" grpId="0" bldLvl="0" autoUpdateAnimBg="0"/>
      <p:bldP spid="227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1470072" y="1"/>
            <a:ext cx="6131758" cy="2500627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053479" y="1505553"/>
            <a:ext cx="6858000" cy="1790700"/>
          </a:xfrm>
        </p:spPr>
        <p:txBody>
          <a:bodyPr>
            <a:noAutofit/>
          </a:bodyPr>
          <a:lstStyle/>
          <a:p>
            <a:r>
              <a:rPr lang="zh-CN" altLang="en-US" sz="8625" dirty="0">
                <a:solidFill>
                  <a:schemeClr val="bg1"/>
                </a:solidFill>
                <a:latin typeface="+mj-ea"/>
              </a:rPr>
              <a:t>谢谢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1106951" y="3622323"/>
            <a:ext cx="6858000" cy="1241822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chemeClr val="bg1"/>
                </a:solidFill>
              </a:rPr>
              <a:t>第</a:t>
            </a:r>
            <a:r>
              <a:rPr lang="en-US" altLang="zh-CN" sz="3000" dirty="0" smtClean="0">
                <a:solidFill>
                  <a:schemeClr val="bg1"/>
                </a:solidFill>
              </a:rPr>
              <a:t>1</a:t>
            </a:r>
            <a:r>
              <a:rPr lang="zh-CN" altLang="en-US" sz="3000" dirty="0" smtClean="0">
                <a:solidFill>
                  <a:schemeClr val="bg1"/>
                </a:solidFill>
              </a:rPr>
              <a:t>组   </a:t>
            </a:r>
            <a:r>
              <a:rPr lang="zh-CN" altLang="en-US" sz="3000" dirty="0">
                <a:solidFill>
                  <a:schemeClr val="bg1"/>
                </a:solidFill>
              </a:rPr>
              <a:t>赵俊福 张</a:t>
            </a:r>
            <a:r>
              <a:rPr lang="zh-CN" altLang="en-US" sz="3000" dirty="0" smtClean="0">
                <a:solidFill>
                  <a:schemeClr val="bg1"/>
                </a:solidFill>
              </a:rPr>
              <a:t>亚康 刘冀峰 姚亚强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77767" y="3395978"/>
            <a:ext cx="4814047" cy="26894"/>
          </a:xfrm>
          <a:prstGeom prst="line">
            <a:avLst/>
          </a:prstGeom>
          <a:ln w="25400">
            <a:solidFill>
              <a:schemeClr val="bg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368864" y="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模板下载：</a:t>
            </a:r>
            <a:r>
              <a:rPr lang="en-US" altLang="zh-CN" sz="100" dirty="0"/>
              <a:t>www.1ppt.com/moban/     </a:t>
            </a:r>
            <a:r>
              <a:rPr lang="zh-CN" altLang="en-US" sz="100" dirty="0"/>
              <a:t>行业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www.1ppt.com/hangye/ </a:t>
            </a:r>
          </a:p>
          <a:p>
            <a:pPr lvl="0"/>
            <a:r>
              <a:rPr lang="zh-CN" altLang="en-US" sz="100" dirty="0"/>
              <a:t>节日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www.1ppt.com/jieri/           PPT</a:t>
            </a:r>
            <a:r>
              <a:rPr lang="zh-CN" altLang="en-US" sz="100" dirty="0"/>
              <a:t>素材下载：</a:t>
            </a:r>
            <a:r>
              <a:rPr lang="en-US" altLang="zh-CN" sz="100" dirty="0"/>
              <a:t>www.1ppt.com/sucai/</a:t>
            </a:r>
          </a:p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背景图片：</a:t>
            </a:r>
            <a:r>
              <a:rPr lang="en-US" altLang="zh-CN" sz="100" dirty="0"/>
              <a:t>www.1ppt.com/beijing/      PPT</a:t>
            </a:r>
            <a:r>
              <a:rPr lang="zh-CN" altLang="en-US" sz="100" dirty="0"/>
              <a:t>图表下载：</a:t>
            </a:r>
            <a:r>
              <a:rPr lang="en-US" altLang="zh-CN" sz="100" dirty="0"/>
              <a:t>www.1ppt.com/tubiao/      </a:t>
            </a:r>
          </a:p>
          <a:p>
            <a:pPr lvl="0"/>
            <a:r>
              <a:rPr lang="zh-CN" altLang="en-US" sz="100" dirty="0"/>
              <a:t>优秀</a:t>
            </a:r>
            <a:r>
              <a:rPr lang="en-US" altLang="zh-CN" sz="100" dirty="0"/>
              <a:t>PPT</a:t>
            </a:r>
            <a:r>
              <a:rPr lang="zh-CN" altLang="en-US" sz="100" dirty="0"/>
              <a:t>下载：</a:t>
            </a:r>
            <a:r>
              <a:rPr lang="en-US" altLang="zh-CN" sz="100" dirty="0"/>
              <a:t>www.1ppt.com/xiazai/        PPT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www.1ppt.com/powerpoint/      </a:t>
            </a:r>
          </a:p>
          <a:p>
            <a:pPr lvl="0"/>
            <a:r>
              <a:rPr lang="en-US" altLang="zh-CN" sz="100" dirty="0"/>
              <a:t>Word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www.1ppt.com/word/              Excel</a:t>
            </a:r>
            <a:r>
              <a:rPr lang="zh-CN" altLang="en-US" sz="100" dirty="0"/>
              <a:t>教程：</a:t>
            </a:r>
            <a:r>
              <a:rPr lang="en-US" altLang="zh-CN" sz="100" dirty="0"/>
              <a:t>www.1ppt.com/excel/  </a:t>
            </a:r>
          </a:p>
          <a:p>
            <a:pPr lvl="0"/>
            <a:r>
              <a:rPr lang="zh-CN" altLang="en-US" sz="100" dirty="0"/>
              <a:t>资料下载：</a:t>
            </a:r>
            <a:r>
              <a:rPr lang="en-US" altLang="zh-CN" sz="100" dirty="0"/>
              <a:t>www.1ppt.com/ziliao/                PPT</a:t>
            </a:r>
            <a:r>
              <a:rPr lang="zh-CN" altLang="en-US" sz="100" dirty="0"/>
              <a:t>课件下载：</a:t>
            </a:r>
            <a:r>
              <a:rPr lang="en-US" altLang="zh-CN" sz="100" dirty="0"/>
              <a:t>www.1ppt.com/kejian/ </a:t>
            </a:r>
          </a:p>
          <a:p>
            <a:pPr lvl="0"/>
            <a:r>
              <a:rPr lang="zh-CN" altLang="en-US" sz="100" dirty="0"/>
              <a:t>范文下载：</a:t>
            </a:r>
            <a:r>
              <a:rPr lang="en-US" altLang="zh-CN" sz="100" dirty="0"/>
              <a:t>www.1ppt.com/fanwen/             </a:t>
            </a:r>
            <a:r>
              <a:rPr lang="zh-CN" altLang="en-US" sz="100" dirty="0"/>
              <a:t>试卷下载：</a:t>
            </a:r>
            <a:r>
              <a:rPr lang="en-US" altLang="zh-CN" sz="100" dirty="0"/>
              <a:t>www.1ppt.com/shiti/  </a:t>
            </a:r>
          </a:p>
          <a:p>
            <a:pPr lvl="0"/>
            <a:r>
              <a:rPr lang="zh-CN" altLang="en-US" sz="100" dirty="0"/>
              <a:t>教案下载：</a:t>
            </a:r>
            <a:r>
              <a:rPr lang="en-US" altLang="zh-CN" sz="100" dirty="0"/>
              <a:t>www.1ppt.com/jiaoan/        PPT</a:t>
            </a:r>
            <a:r>
              <a:rPr lang="zh-CN" altLang="en-US" sz="100" dirty="0"/>
              <a:t>论坛：</a:t>
            </a:r>
            <a:r>
              <a:rPr lang="en-US" altLang="zh-CN" sz="100" dirty="0"/>
              <a:t>www.1ppt.cn</a:t>
            </a:r>
          </a:p>
          <a:p>
            <a:pPr lvl="0"/>
            <a:r>
              <a:rPr lang="en-US" altLang="zh-CN" sz="100" dirty="0"/>
              <a:t> </a:t>
            </a:r>
            <a:endParaRPr lang="zh-CN" altLang="en-US" sz="100" dirty="0"/>
          </a:p>
        </p:txBody>
      </p:sp>
    </p:spTree>
    <p:extLst>
      <p:ext uri="{BB962C8B-B14F-4D97-AF65-F5344CB8AC3E}">
        <p14:creationId xmlns="" xmlns:p14="http://schemas.microsoft.com/office/powerpoint/2010/main" val="9684356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7737" y="633184"/>
            <a:ext cx="4258407" cy="4109988"/>
          </a:xfrm>
          <a:prstGeom prst="rect">
            <a:avLst/>
          </a:prstGeom>
        </p:spPr>
      </p:pic>
      <p:sp>
        <p:nvSpPr>
          <p:cNvPr id="5" name="自由: 形状 83"/>
          <p:cNvSpPr/>
          <p:nvPr/>
        </p:nvSpPr>
        <p:spPr>
          <a:xfrm>
            <a:off x="553332" y="-216495"/>
            <a:ext cx="2947895" cy="5787116"/>
          </a:xfrm>
          <a:custGeom>
            <a:avLst/>
            <a:gdLst>
              <a:gd name="connsiteX0" fmla="*/ 518899 w 4353062"/>
              <a:gd name="connsiteY0" fmla="*/ 0 h 8042140"/>
              <a:gd name="connsiteX1" fmla="*/ 4352963 w 4353062"/>
              <a:gd name="connsiteY1" fmla="*/ 3834063 h 8042140"/>
              <a:gd name="connsiteX2" fmla="*/ 422647 w 4353062"/>
              <a:gd name="connsiteY2" fmla="*/ 7700211 h 8042140"/>
              <a:gd name="connsiteX3" fmla="*/ 294310 w 4353062"/>
              <a:gd name="connsiteY3" fmla="*/ 7603958 h 8042140"/>
              <a:gd name="connsiteX0" fmla="*/ 96252 w 3930415"/>
              <a:gd name="connsiteY0" fmla="*/ 0 h 7700211"/>
              <a:gd name="connsiteX1" fmla="*/ 3930316 w 3930415"/>
              <a:gd name="connsiteY1" fmla="*/ 3834063 h 7700211"/>
              <a:gd name="connsiteX2" fmla="*/ 0 w 3930415"/>
              <a:gd name="connsiteY2" fmla="*/ 7700211 h 7700211"/>
              <a:gd name="connsiteX0" fmla="*/ 96252 w 3930415"/>
              <a:gd name="connsiteY0" fmla="*/ 0 h 7700211"/>
              <a:gd name="connsiteX1" fmla="*/ 3930316 w 3930415"/>
              <a:gd name="connsiteY1" fmla="*/ 3834063 h 7700211"/>
              <a:gd name="connsiteX2" fmla="*/ 0 w 3930415"/>
              <a:gd name="connsiteY2" fmla="*/ 7700211 h 7700211"/>
              <a:gd name="connsiteX0" fmla="*/ 96252 w 3933873"/>
              <a:gd name="connsiteY0" fmla="*/ 0 h 7700211"/>
              <a:gd name="connsiteX1" fmla="*/ 3930316 w 3933873"/>
              <a:gd name="connsiteY1" fmla="*/ 3834063 h 7700211"/>
              <a:gd name="connsiteX2" fmla="*/ 0 w 3933873"/>
              <a:gd name="connsiteY2" fmla="*/ 7700211 h 7700211"/>
              <a:gd name="connsiteX0" fmla="*/ 96252 w 3930374"/>
              <a:gd name="connsiteY0" fmla="*/ 0 h 7700211"/>
              <a:gd name="connsiteX1" fmla="*/ 3930316 w 3930374"/>
              <a:gd name="connsiteY1" fmla="*/ 3834063 h 7700211"/>
              <a:gd name="connsiteX2" fmla="*/ 0 w 3930374"/>
              <a:gd name="connsiteY2" fmla="*/ 7700211 h 7700211"/>
              <a:gd name="connsiteX0" fmla="*/ 96252 w 3930374"/>
              <a:gd name="connsiteY0" fmla="*/ 15944 h 7716155"/>
              <a:gd name="connsiteX1" fmla="*/ 3930316 w 3930374"/>
              <a:gd name="connsiteY1" fmla="*/ 3850007 h 7716155"/>
              <a:gd name="connsiteX2" fmla="*/ 0 w 3930374"/>
              <a:gd name="connsiteY2" fmla="*/ 7716155 h 7716155"/>
              <a:gd name="connsiteX0" fmla="*/ 96414 w 3930526"/>
              <a:gd name="connsiteY0" fmla="*/ 15944 h 7716155"/>
              <a:gd name="connsiteX1" fmla="*/ 3930478 w 3930526"/>
              <a:gd name="connsiteY1" fmla="*/ 3850007 h 7716155"/>
              <a:gd name="connsiteX2" fmla="*/ 162 w 3930526"/>
              <a:gd name="connsiteY2" fmla="*/ 7716155 h 77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0526" h="7716155">
                <a:moveTo>
                  <a:pt x="96414" y="15944"/>
                </a:moveTo>
                <a:cubicBezTo>
                  <a:pt x="-272554" y="-56246"/>
                  <a:pt x="3914435" y="-48223"/>
                  <a:pt x="3930478" y="3850007"/>
                </a:cubicBezTo>
                <a:cubicBezTo>
                  <a:pt x="3946521" y="7748237"/>
                  <a:pt x="-29248" y="7665354"/>
                  <a:pt x="162" y="7716155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980253" y="2180175"/>
            <a:ext cx="1549400" cy="9937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z="495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67591" y="423502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</a:rPr>
              <a:t>创新项目收获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7296" y="2841582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文档完成情况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867956" y="875266"/>
            <a:ext cx="3353899" cy="289017"/>
            <a:chOff x="3217886" y="2576583"/>
            <a:chExt cx="3944233" cy="38535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332651" y="3275329"/>
            <a:ext cx="3353899" cy="289017"/>
            <a:chOff x="3217886" y="2576583"/>
            <a:chExt cx="3944233" cy="38535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3410100" y="2436741"/>
            <a:ext cx="3353899" cy="289017"/>
            <a:chOff x="3217886" y="2576583"/>
            <a:chExt cx="3944233" cy="38535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260198" y="1657252"/>
            <a:ext cx="3353899" cy="289017"/>
            <a:chOff x="3217886" y="2576583"/>
            <a:chExt cx="3944233" cy="385356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  <p:sp>
        <p:nvSpPr>
          <p:cNvPr id="25" name="文本框 7"/>
          <p:cNvSpPr txBox="1"/>
          <p:nvPr/>
        </p:nvSpPr>
        <p:spPr>
          <a:xfrm>
            <a:off x="3572325" y="1158020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项目实现情况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文本框 7"/>
          <p:cNvSpPr txBox="1"/>
          <p:nvPr/>
        </p:nvSpPr>
        <p:spPr>
          <a:xfrm>
            <a:off x="3707237" y="1952499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成果访问方式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3347473" y="3651051"/>
            <a:ext cx="43700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+mj-ea"/>
                <a:ea typeface="+mj-ea"/>
              </a:rPr>
              <a:t>5.</a:t>
            </a:r>
            <a:r>
              <a:rPr lang="zh-CN" altLang="en-US" sz="3000" dirty="0" smtClean="0">
                <a:solidFill>
                  <a:schemeClr val="bg1"/>
                </a:solidFill>
                <a:latin typeface="+mj-ea"/>
                <a:ea typeface="+mj-ea"/>
              </a:rPr>
              <a:t>项目特色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32847" y="4144758"/>
            <a:ext cx="3353899" cy="289017"/>
            <a:chOff x="3217886" y="2576583"/>
            <a:chExt cx="3944233" cy="385356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448707" y="2754051"/>
              <a:ext cx="3713412" cy="152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7886" y="2576583"/>
              <a:ext cx="385356" cy="385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4589314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529" y="727887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2236" y="3496102"/>
            <a:ext cx="267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创新项目收获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6808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29759" y="337365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+mj-ea"/>
                <a:ea typeface="+mj-ea"/>
              </a:rPr>
              <a:t>收获</a:t>
            </a:r>
          </a:p>
        </p:txBody>
      </p:sp>
      <p:sp>
        <p:nvSpPr>
          <p:cNvPr id="107" name="椭圆 106"/>
          <p:cNvSpPr/>
          <p:nvPr/>
        </p:nvSpPr>
        <p:spPr>
          <a:xfrm>
            <a:off x="1476847" y="2383869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8" name="TextBox 34"/>
          <p:cNvSpPr txBox="1"/>
          <p:nvPr/>
        </p:nvSpPr>
        <p:spPr>
          <a:xfrm>
            <a:off x="373975" y="2639184"/>
            <a:ext cx="25640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如何开发一个具备一定实用价值的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应用系统。经历了一个完整项目开发所要求的需求分析，概要设计，详细设计，开发调试与部署维护等一系列过程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4" name="组合 213"/>
          <p:cNvGrpSpPr/>
          <p:nvPr/>
        </p:nvGrpSpPr>
        <p:grpSpPr>
          <a:xfrm>
            <a:off x="1123152" y="1229194"/>
            <a:ext cx="992188" cy="1133434"/>
            <a:chOff x="798680" y="2321528"/>
            <a:chExt cx="1322917" cy="1530349"/>
          </a:xfrm>
        </p:grpSpPr>
        <p:sp>
          <p:nvSpPr>
            <p:cNvPr id="215" name="等腰三角形 2"/>
            <p:cNvSpPr/>
            <p:nvPr/>
          </p:nvSpPr>
          <p:spPr bwMode="auto">
            <a:xfrm rot="10825742">
              <a:off x="798680" y="2321528"/>
              <a:ext cx="1322917" cy="153034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63500">
              <a:noFill/>
            </a:ln>
            <a:effectLst/>
            <a:extLst/>
          </p:spPr>
          <p:txBody>
            <a:bodyPr wrap="none" lIns="68580" tIns="34290" rIns="68580" bIns="34290" anchor="ctr"/>
            <a:lstStyle/>
            <a:p>
              <a:pPr algn="ctr">
                <a:defRPr/>
              </a:pPr>
              <a:endParaRPr lang="zh-CN" alt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146972" y="2521764"/>
              <a:ext cx="658289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1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7" name="椭圆 216"/>
          <p:cNvSpPr/>
          <p:nvPr/>
        </p:nvSpPr>
        <p:spPr>
          <a:xfrm>
            <a:off x="4468215" y="232021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218" name="TextBox 34"/>
          <p:cNvSpPr txBox="1"/>
          <p:nvPr/>
        </p:nvSpPr>
        <p:spPr>
          <a:xfrm>
            <a:off x="3313611" y="2637778"/>
            <a:ext cx="2577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学会使用云平台创建并维护自己的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服务器，可以将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应用系统部署在服务器上，并通过网络访问。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4069550" y="1136216"/>
            <a:ext cx="992188" cy="1147762"/>
            <a:chOff x="1798024" y="2281555"/>
            <a:chExt cx="1322917" cy="1530349"/>
          </a:xfrm>
        </p:grpSpPr>
        <p:sp>
          <p:nvSpPr>
            <p:cNvPr id="220" name="等腰三角形 2"/>
            <p:cNvSpPr/>
            <p:nvPr/>
          </p:nvSpPr>
          <p:spPr bwMode="auto">
            <a:xfrm rot="10825742">
              <a:off x="1798024" y="2281555"/>
              <a:ext cx="1322917" cy="153034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63500">
              <a:noFill/>
            </a:ln>
            <a:effectLst/>
            <a:extLst/>
          </p:spPr>
          <p:txBody>
            <a:bodyPr wrap="none" lIns="68580" tIns="34290" rIns="68580" bIns="34290" anchor="ctr"/>
            <a:lstStyle/>
            <a:p>
              <a:pPr algn="ctr">
                <a:defRPr/>
              </a:pPr>
              <a:endParaRPr lang="zh-CN" alt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169947" y="2506710"/>
              <a:ext cx="592469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bg1"/>
                  </a:solidFill>
                </a:rPr>
                <a:t>2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6759454" y="1199876"/>
            <a:ext cx="992188" cy="1147762"/>
            <a:chOff x="1818012" y="2261567"/>
            <a:chExt cx="1322917" cy="1530349"/>
          </a:xfrm>
        </p:grpSpPr>
        <p:sp>
          <p:nvSpPr>
            <p:cNvPr id="223" name="等腰三角形 2"/>
            <p:cNvSpPr/>
            <p:nvPr/>
          </p:nvSpPr>
          <p:spPr bwMode="auto">
            <a:xfrm rot="10825742">
              <a:off x="1818012" y="2261567"/>
              <a:ext cx="1322917" cy="1530349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 w="63500">
              <a:noFill/>
            </a:ln>
            <a:effectLst/>
            <a:extLst/>
          </p:spPr>
          <p:txBody>
            <a:bodyPr wrap="none" lIns="68580" tIns="34290" rIns="68580" bIns="34290" anchor="ctr"/>
            <a:lstStyle/>
            <a:p>
              <a:pPr algn="ctr">
                <a:defRPr/>
              </a:pPr>
              <a:endParaRPr lang="zh-CN" altLang="en-US" sz="11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文本框 215"/>
            <p:cNvSpPr txBox="1"/>
            <p:nvPr/>
          </p:nvSpPr>
          <p:spPr>
            <a:xfrm>
              <a:off x="2146316" y="2501778"/>
              <a:ext cx="658289" cy="94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5" name="椭圆 224"/>
          <p:cNvSpPr/>
          <p:nvPr/>
        </p:nvSpPr>
        <p:spPr>
          <a:xfrm>
            <a:off x="7143128" y="2383870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229" name="TextBox 34"/>
          <p:cNvSpPr txBox="1"/>
          <p:nvPr/>
        </p:nvSpPr>
        <p:spPr>
          <a:xfrm>
            <a:off x="5966870" y="2637778"/>
            <a:ext cx="2577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在开发过程中学会了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版本管理工具的使用，并体验了协作开发的过程。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41205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107" grpId="0" animBg="1"/>
      <p:bldP spid="108" grpId="0"/>
      <p:bldP spid="217" grpId="0" animBg="1"/>
      <p:bldP spid="218" grpId="0"/>
      <p:bldP spid="225" grpId="0" animBg="1"/>
      <p:bldP spid="2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0197" y="727886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0532" y="3496101"/>
            <a:ext cx="267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项目实现情况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31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49376" y="344818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实现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7" name="矩形 102"/>
          <p:cNvSpPr>
            <a:spLocks noChangeArrowheads="1"/>
          </p:cNvSpPr>
          <p:nvPr/>
        </p:nvSpPr>
        <p:spPr bwMode="auto">
          <a:xfrm>
            <a:off x="7307651" y="1339563"/>
            <a:ext cx="1363662" cy="317500"/>
          </a:xfrm>
          <a:prstGeom prst="rect">
            <a:avLst/>
          </a:prstGeom>
          <a:solidFill>
            <a:schemeClr val="bg1">
              <a:alpha val="52156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矩形 98"/>
          <p:cNvSpPr>
            <a:spLocks noChangeArrowheads="1"/>
          </p:cNvSpPr>
          <p:nvPr/>
        </p:nvSpPr>
        <p:spPr bwMode="auto">
          <a:xfrm>
            <a:off x="7274313" y="1279238"/>
            <a:ext cx="1439863" cy="38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管理员功能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4" name="矩形 101"/>
          <p:cNvSpPr>
            <a:spLocks noChangeArrowheads="1"/>
          </p:cNvSpPr>
          <p:nvPr/>
        </p:nvSpPr>
        <p:spPr bwMode="auto">
          <a:xfrm>
            <a:off x="3952489" y="1318561"/>
            <a:ext cx="1365250" cy="317500"/>
          </a:xfrm>
          <a:prstGeom prst="rect">
            <a:avLst/>
          </a:prstGeom>
          <a:solidFill>
            <a:schemeClr val="bg1">
              <a:alpha val="52156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" name="矩形 96"/>
          <p:cNvSpPr>
            <a:spLocks noChangeArrowheads="1"/>
          </p:cNvSpPr>
          <p:nvPr/>
        </p:nvSpPr>
        <p:spPr bwMode="auto">
          <a:xfrm>
            <a:off x="3906452" y="1258236"/>
            <a:ext cx="1439862" cy="38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教师功能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6" name="矩形 42"/>
          <p:cNvSpPr>
            <a:spLocks noChangeArrowheads="1"/>
          </p:cNvSpPr>
          <p:nvPr/>
        </p:nvSpPr>
        <p:spPr bwMode="auto">
          <a:xfrm>
            <a:off x="794583" y="1276120"/>
            <a:ext cx="1363662" cy="317500"/>
          </a:xfrm>
          <a:prstGeom prst="rect">
            <a:avLst/>
          </a:prstGeom>
          <a:solidFill>
            <a:schemeClr val="bg1">
              <a:alpha val="52156"/>
            </a:schemeClr>
          </a:soli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2" name="矩形 94"/>
          <p:cNvSpPr>
            <a:spLocks noChangeArrowheads="1"/>
          </p:cNvSpPr>
          <p:nvPr/>
        </p:nvSpPr>
        <p:spPr bwMode="auto">
          <a:xfrm>
            <a:off x="729976" y="1247692"/>
            <a:ext cx="1439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学生功能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3" name="矩形 95"/>
          <p:cNvSpPr>
            <a:spLocks noChangeArrowheads="1"/>
          </p:cNvSpPr>
          <p:nvPr/>
        </p:nvSpPr>
        <p:spPr bwMode="auto">
          <a:xfrm>
            <a:off x="175312" y="1794892"/>
            <a:ext cx="262931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学生登录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在线答题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提交试卷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接收通知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查看提交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4" name="直接连接符 19"/>
          <p:cNvSpPr>
            <a:spLocks noChangeShapeType="1"/>
          </p:cNvSpPr>
          <p:nvPr/>
        </p:nvSpPr>
        <p:spPr bwMode="auto">
          <a:xfrm flipH="1">
            <a:off x="2551281" y="1561024"/>
            <a:ext cx="1587" cy="2376123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直接连接符 100"/>
          <p:cNvSpPr>
            <a:spLocks noChangeShapeType="1"/>
          </p:cNvSpPr>
          <p:nvPr/>
        </p:nvSpPr>
        <p:spPr bwMode="auto">
          <a:xfrm flipH="1">
            <a:off x="6505336" y="1561721"/>
            <a:ext cx="1586" cy="2341186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bevel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矩形 99"/>
          <p:cNvSpPr>
            <a:spLocks noChangeArrowheads="1"/>
          </p:cNvSpPr>
          <p:nvPr/>
        </p:nvSpPr>
        <p:spPr bwMode="auto">
          <a:xfrm>
            <a:off x="6559549" y="1960945"/>
            <a:ext cx="25844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管理员登录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考试清理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全局设置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教师管理（增删改查）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8" name="矩形 95"/>
          <p:cNvSpPr>
            <a:spLocks noChangeArrowheads="1"/>
          </p:cNvSpPr>
          <p:nvPr/>
        </p:nvSpPr>
        <p:spPr bwMode="auto">
          <a:xfrm>
            <a:off x="2865352" y="1954381"/>
            <a:ext cx="17172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教师登录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创建考试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开始考试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上传试题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导入学生名单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9" name="矩形 95"/>
          <p:cNvSpPr>
            <a:spLocks noChangeArrowheads="1"/>
          </p:cNvSpPr>
          <p:nvPr/>
        </p:nvSpPr>
        <p:spPr bwMode="auto">
          <a:xfrm>
            <a:off x="4566561" y="1839434"/>
            <a:ext cx="17172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单个添加学生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删除修改学生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发布公告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解除</a:t>
            </a:r>
            <a:r>
              <a:rPr lang="en-US" altLang="zh-CN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绑定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下载考生答案</a:t>
            </a:r>
            <a:endParaRPr lang="en-US" altLang="zh-CN" sz="1600" dirty="0" smtClean="0">
              <a:solidFill>
                <a:schemeClr val="bg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获取考生成绩</a:t>
            </a:r>
          </a:p>
        </p:txBody>
      </p:sp>
    </p:spTree>
    <p:extLst>
      <p:ext uri="{BB962C8B-B14F-4D97-AF65-F5344CB8AC3E}">
        <p14:creationId xmlns="" xmlns:p14="http://schemas.microsoft.com/office/powerpoint/2010/main" val="31672855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800" decel="100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50"/>
                            </p:stCondLst>
                            <p:childTnLst>
                              <p:par>
                                <p:cTn id="6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800" decel="100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75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25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75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107" grpId="0" bldLvl="0" animBg="1" autoUpdateAnimBg="0"/>
      <p:bldP spid="108" grpId="0" bldLvl="0" autoUpdateAnimBg="0"/>
      <p:bldP spid="214" grpId="0" bldLvl="0" animBg="1" autoUpdateAnimBg="0"/>
      <p:bldP spid="215" grpId="0" bldLvl="0" autoUpdateAnimBg="0"/>
      <p:bldP spid="216" grpId="0" bldLvl="0" animBg="1" autoUpdateAnimBg="0"/>
      <p:bldP spid="222" grpId="0" bldLvl="0" autoUpdateAnimBg="0"/>
      <p:bldP spid="223" grpId="0" bldLvl="0" autoUpdateAnimBg="0"/>
      <p:bldP spid="224" grpId="0" animBg="1"/>
      <p:bldP spid="225" grpId="0" animBg="1"/>
      <p:bldP spid="232" grpId="0" bldLvl="0" autoUpdateAnimBg="0"/>
      <p:bldP spid="218" grpId="0" bldLvl="0" autoUpdateAnimBg="0"/>
      <p:bldP spid="219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0197" y="727886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0532" y="3496101"/>
            <a:ext cx="267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项目访问方式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31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441127" y="528320"/>
            <a:ext cx="8239259" cy="0"/>
            <a:chOff x="600676" y="678668"/>
            <a:chExt cx="10985679" cy="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113" name="矩形 112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4" name="矩形 113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5" name="矩形 114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6" name="矩形 115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7" name="矩形 116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8" name="矩形 117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9" name="矩形 118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0" name="矩形 119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1" name="矩形 120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2" name="矩形 121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3" name="矩形 122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4" name="矩形 123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5" name="矩形 124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6" name="矩形 125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7" name="矩形 126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8" name="矩形 127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29" name="矩形 128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0" name="矩形 129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1" name="矩形 130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3" name="矩形 132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矩形 133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5" name="矩形 134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6" name="矩形 135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7" name="矩形 136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8" name="矩形 137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9" name="矩形 138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0" name="矩形 139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1" name="矩形 140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2" name="矩形 141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3" name="矩形 142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4" name="矩形 143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5" name="矩形 144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6" name="矩形 145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7" name="矩形 146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8" name="矩形 147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9" name="矩形 148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0" name="矩形 149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1" name="矩形 150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2" name="矩形 151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3" name="矩形 152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4" name="矩形 153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5" name="矩形 154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6" name="矩形 155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7" name="矩形 156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8" name="矩形 157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9" name="矩形 158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0" name="矩形 159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1" name="矩形 160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2" name="矩形 161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3" name="矩形 162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4" name="矩形 163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5" name="矩形 164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6" name="矩形 165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7" name="矩形 166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8" name="矩形 167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9" name="矩形 168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0" name="矩形 169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1" name="矩形 170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2" name="矩形 171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3" name="矩形 172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4" name="矩形 173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5" name="矩形 174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6" name="矩形 175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7" name="矩形 176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8" name="矩形 177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9" name="矩形 178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0" name="矩形 179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1" name="矩形 180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2" name="矩形 181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3" name="矩形 182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4" name="矩形 183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5" name="矩形 184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6" name="矩形 185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7" name="矩形 186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8" name="矩形 187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9" name="矩形 188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0" name="矩形 189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1" name="矩形 190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2" name="矩形 191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3" name="矩形 192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4" name="矩形 193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5" name="矩形 194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6" name="矩形 195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7" name="矩形 196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8" name="矩形 197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9" name="矩形 198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0" name="矩形 199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1" name="矩形 200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2" name="矩形 201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3" name="矩形 202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4" name="矩形 203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5" name="矩形 204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6" name="矩形 205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7" name="矩形 206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8" name="矩形 207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9" name="矩形 208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0" name="矩形 209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1" name="矩形 210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2" name="椭圆 211"/>
          <p:cNvSpPr/>
          <p:nvPr/>
        </p:nvSpPr>
        <p:spPr>
          <a:xfrm>
            <a:off x="4163727" y="143828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13" name="文本框 212"/>
          <p:cNvSpPr txBox="1"/>
          <p:nvPr/>
        </p:nvSpPr>
        <p:spPr>
          <a:xfrm>
            <a:off x="4229009" y="344417"/>
            <a:ext cx="80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访问</a:t>
            </a:r>
            <a:endParaRPr lang="zh-CN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8" name="任意多边形 107"/>
          <p:cNvSpPr/>
          <p:nvPr/>
        </p:nvSpPr>
        <p:spPr>
          <a:xfrm rot="5400000">
            <a:off x="874618" y="1622920"/>
            <a:ext cx="2892692" cy="2878988"/>
          </a:xfrm>
          <a:custGeom>
            <a:avLst/>
            <a:gdLst>
              <a:gd name="connsiteX0" fmla="*/ 2624682 w 4799198"/>
              <a:gd name="connsiteY0" fmla="*/ 0 h 4776467"/>
              <a:gd name="connsiteX1" fmla="*/ 2644944 w 4799198"/>
              <a:gd name="connsiteY1" fmla="*/ 1023 h 4776467"/>
              <a:gd name="connsiteX2" fmla="*/ 4799198 w 4799198"/>
              <a:gd name="connsiteY2" fmla="*/ 2388233 h 4776467"/>
              <a:gd name="connsiteX3" fmla="*/ 2644944 w 4799198"/>
              <a:gd name="connsiteY3" fmla="*/ 4775443 h 4776467"/>
              <a:gd name="connsiteX4" fmla="*/ 2624682 w 4799198"/>
              <a:gd name="connsiteY4" fmla="*/ 4776467 h 4776467"/>
              <a:gd name="connsiteX5" fmla="*/ 2624682 w 4799198"/>
              <a:gd name="connsiteY5" fmla="*/ 4399479 h 4776467"/>
              <a:gd name="connsiteX6" fmla="*/ 2807597 w 4799198"/>
              <a:gd name="connsiteY6" fmla="*/ 4371562 h 4776467"/>
              <a:gd name="connsiteX7" fmla="*/ 4424058 w 4799198"/>
              <a:gd name="connsiteY7" fmla="*/ 2388232 h 4776467"/>
              <a:gd name="connsiteX8" fmla="*/ 2807597 w 4799198"/>
              <a:gd name="connsiteY8" fmla="*/ 404902 h 4776467"/>
              <a:gd name="connsiteX9" fmla="*/ 2624682 w 4799198"/>
              <a:gd name="connsiteY9" fmla="*/ 376986 h 4776467"/>
              <a:gd name="connsiteX10" fmla="*/ 2174516 w 4799198"/>
              <a:gd name="connsiteY10" fmla="*/ 0 h 4776467"/>
              <a:gd name="connsiteX11" fmla="*/ 2174516 w 4799198"/>
              <a:gd name="connsiteY11" fmla="*/ 376985 h 4776467"/>
              <a:gd name="connsiteX12" fmla="*/ 1991599 w 4799198"/>
              <a:gd name="connsiteY12" fmla="*/ 404902 h 4776467"/>
              <a:gd name="connsiteX13" fmla="*/ 375138 w 4799198"/>
              <a:gd name="connsiteY13" fmla="*/ 2388232 h 4776467"/>
              <a:gd name="connsiteX14" fmla="*/ 1991599 w 4799198"/>
              <a:gd name="connsiteY14" fmla="*/ 4371562 h 4776467"/>
              <a:gd name="connsiteX15" fmla="*/ 2174516 w 4799198"/>
              <a:gd name="connsiteY15" fmla="*/ 4399479 h 4776467"/>
              <a:gd name="connsiteX16" fmla="*/ 2174516 w 4799198"/>
              <a:gd name="connsiteY16" fmla="*/ 4776467 h 4776467"/>
              <a:gd name="connsiteX17" fmla="*/ 2154254 w 4799198"/>
              <a:gd name="connsiteY17" fmla="*/ 4775443 h 4776467"/>
              <a:gd name="connsiteX18" fmla="*/ 0 w 4799198"/>
              <a:gd name="connsiteY18" fmla="*/ 2388233 h 4776467"/>
              <a:gd name="connsiteX19" fmla="*/ 2154254 w 4799198"/>
              <a:gd name="connsiteY19" fmla="*/ 1023 h 47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198" h="4776467">
                <a:moveTo>
                  <a:pt x="2624682" y="0"/>
                </a:moveTo>
                <a:lnTo>
                  <a:pt x="2644944" y="1023"/>
                </a:lnTo>
                <a:cubicBezTo>
                  <a:pt x="3854957" y="123906"/>
                  <a:pt x="4799198" y="1145800"/>
                  <a:pt x="4799198" y="2388233"/>
                </a:cubicBezTo>
                <a:cubicBezTo>
                  <a:pt x="4799198" y="3630666"/>
                  <a:pt x="3854957" y="4652560"/>
                  <a:pt x="2644944" y="4775443"/>
                </a:cubicBezTo>
                <a:lnTo>
                  <a:pt x="2624682" y="4776467"/>
                </a:lnTo>
                <a:lnTo>
                  <a:pt x="2624682" y="4399479"/>
                </a:lnTo>
                <a:lnTo>
                  <a:pt x="2807597" y="4371562"/>
                </a:lnTo>
                <a:cubicBezTo>
                  <a:pt x="3730109" y="4182789"/>
                  <a:pt x="4424058" y="3366550"/>
                  <a:pt x="4424058" y="2388232"/>
                </a:cubicBezTo>
                <a:cubicBezTo>
                  <a:pt x="4424058" y="1409914"/>
                  <a:pt x="3730109" y="593675"/>
                  <a:pt x="2807597" y="404902"/>
                </a:cubicBezTo>
                <a:lnTo>
                  <a:pt x="2624682" y="376986"/>
                </a:lnTo>
                <a:close/>
                <a:moveTo>
                  <a:pt x="2174516" y="0"/>
                </a:moveTo>
                <a:lnTo>
                  <a:pt x="2174516" y="376985"/>
                </a:lnTo>
                <a:lnTo>
                  <a:pt x="1991599" y="404902"/>
                </a:lnTo>
                <a:cubicBezTo>
                  <a:pt x="1069087" y="593675"/>
                  <a:pt x="375138" y="1409914"/>
                  <a:pt x="375138" y="2388232"/>
                </a:cubicBezTo>
                <a:cubicBezTo>
                  <a:pt x="375138" y="3366550"/>
                  <a:pt x="1069087" y="4182789"/>
                  <a:pt x="1991599" y="4371562"/>
                </a:cubicBezTo>
                <a:lnTo>
                  <a:pt x="2174516" y="4399479"/>
                </a:lnTo>
                <a:lnTo>
                  <a:pt x="2174516" y="4776467"/>
                </a:lnTo>
                <a:lnTo>
                  <a:pt x="2154254" y="4775443"/>
                </a:lnTo>
                <a:cubicBezTo>
                  <a:pt x="944242" y="4652560"/>
                  <a:pt x="0" y="3630666"/>
                  <a:pt x="0" y="2388233"/>
                </a:cubicBezTo>
                <a:cubicBezTo>
                  <a:pt x="0" y="1145800"/>
                  <a:pt x="944242" y="123906"/>
                  <a:pt x="2154254" y="1023"/>
                </a:cubicBezTo>
                <a:close/>
              </a:path>
            </a:pathLst>
          </a:cu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214" name="组合 213"/>
          <p:cNvGrpSpPr/>
          <p:nvPr/>
        </p:nvGrpSpPr>
        <p:grpSpPr>
          <a:xfrm>
            <a:off x="597935" y="1339180"/>
            <a:ext cx="3446055" cy="3446471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215" name="矩形 214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6" name="矩形 215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7" name="矩形 216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8" name="矩形 217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9" name="矩形 218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0" name="矩形 219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1" name="矩形 220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2" name="矩形 221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3" name="矩形 222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4" name="矩形 223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5" name="矩形 224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6" name="矩形 225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7" name="矩形 226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8" name="矩形 227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9" name="矩形 228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0" name="矩形 229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1" name="矩形 230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2" name="矩形 231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3" name="矩形 232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4" name="矩形 233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5" name="矩形 234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6" name="矩形 235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7" name="矩形 236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8" name="矩形 237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9" name="矩形 238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0" name="矩形 239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1" name="矩形 240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2" name="矩形 241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3" name="矩形 242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4" name="矩形 243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5" name="矩形 244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6" name="矩形 245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7" name="矩形 246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8" name="矩形 247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9" name="矩形 248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0" name="矩形 249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1" name="矩形 250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2" name="矩形 251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3" name="矩形 252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4" name="矩形 253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5" name="矩形 254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6" name="矩形 255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7" name="矩形 256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8" name="矩形 257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9" name="矩形 258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0" name="矩形 259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矩形 260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2" name="矩形 261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3" name="矩形 262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4" name="矩形 263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5" name="矩形 264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矩形 265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7" name="矩形 266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8" name="矩形 267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9" name="矩形 268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0" name="矩形 269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1" name="矩形 270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2" name="矩形 271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3" name="矩形 272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4" name="矩形 273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5" name="矩形 274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6" name="矩形 275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7" name="矩形 276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8" name="矩形 277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9" name="矩形 278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0" name="矩形 279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1" name="矩形 280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2" name="矩形 281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3" name="矩形 282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4" name="矩形 283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5" name="矩形 284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6" name="矩形 285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7" name="矩形 286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8" name="矩形 287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9" name="矩形 288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0" name="矩形 289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1" name="矩形 290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2" name="矩形 291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3" name="矩形 292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4" name="矩形 293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5" name="矩形 294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6" name="矩形 295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7" name="矩形 296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8" name="矩形 297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9" name="矩形 298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0" name="矩形 299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1" name="矩形 300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2" name="矩形 301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3" name="矩形 302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4" name="矩形 303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5" name="矩形 304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6" name="矩形 305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7" name="矩形 306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8" name="矩形 307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9" name="矩形 308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0" name="矩形 309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1" name="矩形 310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2" name="矩形 311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3" name="矩形 312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17" name="文本框 316">
            <a:extLst>
              <a:ext uri="{FF2B5EF4-FFF2-40B4-BE49-F238E27FC236}">
                <a16:creationId xmlns="" xmlns:a16="http://schemas.microsoft.com/office/drawing/2014/main" id="{2443F737-1ECB-4433-B90A-E04F95D65A4A}"/>
              </a:ext>
            </a:extLst>
          </p:cNvPr>
          <p:cNvSpPr txBox="1"/>
          <p:nvPr/>
        </p:nvSpPr>
        <p:spPr>
          <a:xfrm>
            <a:off x="1775751" y="2615588"/>
            <a:ext cx="11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项目成果访问</a:t>
            </a:r>
            <a:endParaRPr lang="zh-CN" altLang="en-US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4135891" y="2603931"/>
            <a:ext cx="522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http://</a:t>
            </a:r>
            <a:r>
              <a:rPr lang="en-US" altLang="zh-CN" sz="4400" dirty="0" smtClean="0">
                <a:solidFill>
                  <a:schemeClr val="bg1"/>
                </a:solidFill>
              </a:rPr>
              <a:t>47.100.101.31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42596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"/>
                            </p:stCondLst>
                            <p:childTnLst>
                              <p:par>
                                <p:cTn id="3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1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/>
      <p:bldP spid="213" grpId="1"/>
      <p:bldP spid="108" grpId="0" animBg="1"/>
      <p:bldP spid="108" grpId="1" animBg="1"/>
      <p:bldP spid="317" grpId="0"/>
      <p:bldP spid="317" grpId="1"/>
      <p:bldP spid="3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0197" y="727886"/>
            <a:ext cx="3060603" cy="30606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7274" y="1207040"/>
            <a:ext cx="86645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350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103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0532" y="3496101"/>
            <a:ext cx="267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文档完成情况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83125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703</Words>
  <Application>Microsoft Office PowerPoint</Application>
  <PresentationFormat>全屏显示(16:9)</PresentationFormat>
  <Paragraphs>84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上机考试管理系统项目总结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蓝色星空</dc:title>
  <dc:creator>第一PPT模板网：www.1ppt.com</dc:creator>
  <cp:keywords>第一PPT模板网：www.1ppt.com</cp:keywords>
  <cp:lastModifiedBy>xbany</cp:lastModifiedBy>
  <cp:revision>34</cp:revision>
  <dcterms:created xsi:type="dcterms:W3CDTF">2016-10-25T09:16:18Z</dcterms:created>
  <dcterms:modified xsi:type="dcterms:W3CDTF">2018-06-19T08:19:01Z</dcterms:modified>
</cp:coreProperties>
</file>