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B305838C-B95D-4382-9D69-BB1FC1BC3253}" type="datetimeFigureOut">
              <a:rPr lang="en-US" smtClean="0"/>
              <a:pPr/>
              <a:t>9/23/2025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7C996A8-FD11-49C4-8DA0-42005FF64F5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05838C-B95D-4382-9D69-BB1FC1BC3253}" type="datetimeFigureOut">
              <a:rPr lang="en-US" smtClean="0"/>
              <a:pPr/>
              <a:t>9/23/2025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7C996A8-FD11-49C4-8DA0-42005FF64F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05838C-B95D-4382-9D69-BB1FC1BC3253}" type="datetimeFigureOut">
              <a:rPr lang="en-US" smtClean="0"/>
              <a:pPr/>
              <a:t>9/23/2025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7C996A8-FD11-49C4-8DA0-42005FF64F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305838C-B95D-4382-9D69-BB1FC1BC3253}" type="datetimeFigureOut">
              <a:rPr lang="en-US" smtClean="0"/>
              <a:pPr/>
              <a:t>9/23/2025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7C996A8-FD11-49C4-8DA0-42005FF64F51}"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305838C-B95D-4382-9D69-BB1FC1BC3253}" type="datetimeFigureOut">
              <a:rPr lang="en-US" smtClean="0"/>
              <a:pPr/>
              <a:t>9/23/2025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7C996A8-FD11-49C4-8DA0-42005FF64F51}"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305838C-B95D-4382-9D69-BB1FC1BC3253}" type="datetimeFigureOut">
              <a:rPr lang="en-US" smtClean="0"/>
              <a:pPr/>
              <a:t>9/23/2025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C996A8-FD11-49C4-8DA0-42005FF64F51}"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305838C-B95D-4382-9D69-BB1FC1BC3253}" type="datetimeFigureOut">
              <a:rPr lang="en-US" smtClean="0"/>
              <a:pPr/>
              <a:t>9/23/2025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7C996A8-FD11-49C4-8DA0-42005FF64F5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305838C-B95D-4382-9D69-BB1FC1BC3253}" type="datetimeFigureOut">
              <a:rPr lang="en-US" smtClean="0"/>
              <a:pPr/>
              <a:t>9/23/2025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7C996A8-FD11-49C4-8DA0-42005FF64F51}"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305838C-B95D-4382-9D69-BB1FC1BC3253}" type="datetimeFigureOut">
              <a:rPr lang="en-US" smtClean="0"/>
              <a:pPr/>
              <a:t>9/23/2025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7C996A8-FD11-49C4-8DA0-42005FF64F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305838C-B95D-4382-9D69-BB1FC1BC3253}" type="datetimeFigureOut">
              <a:rPr lang="en-US" smtClean="0"/>
              <a:pPr/>
              <a:t>9/23/2025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7C996A8-FD11-49C4-8DA0-42005FF64F5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B305838C-B95D-4382-9D69-BB1FC1BC3253}" type="datetimeFigureOut">
              <a:rPr lang="en-US" smtClean="0"/>
              <a:pPr/>
              <a:t>9/23/2025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7C996A8-FD11-49C4-8DA0-42005FF64F51}"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B305838C-B95D-4382-9D69-BB1FC1BC3253}" type="datetimeFigureOut">
              <a:rPr lang="en-US" smtClean="0"/>
              <a:pPr/>
              <a:t>9/23/2025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7C996A8-FD11-49C4-8DA0-42005FF64F5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1"/>
            <a:ext cx="7772400" cy="2076450"/>
          </a:xfrm>
        </p:spPr>
        <p:txBody>
          <a:bodyPr>
            <a:noAutofit/>
          </a:bodyPr>
          <a:lstStyle/>
          <a:p>
            <a:r>
              <a:rPr lang="en-GB" sz="3200" b="1" dirty="0" smtClean="0">
                <a:latin typeface="Times New Roman" pitchFamily="18" charset="0"/>
                <a:cs typeface="Times New Roman" pitchFamily="18" charset="0"/>
              </a:rPr>
              <a:t>PRESENTATION ON APPLICATION </a:t>
            </a:r>
            <a:r>
              <a:rPr lang="en-GB" sz="3200" b="1" dirty="0">
                <a:latin typeface="Times New Roman" pitchFamily="18" charset="0"/>
                <a:cs typeface="Times New Roman" pitchFamily="18" charset="0"/>
              </a:rPr>
              <a:t>OF KNOWLEDGE ACQUIRED </a:t>
            </a:r>
            <a:r>
              <a:rPr lang="en-GB" sz="3200" b="1" dirty="0" smtClean="0">
                <a:latin typeface="Times New Roman" pitchFamily="18" charset="0"/>
                <a:cs typeface="Times New Roman" pitchFamily="18" charset="0"/>
              </a:rPr>
              <a:t>FROM MATLAB LECTURE MODULES </a:t>
            </a:r>
            <a:r>
              <a:rPr lang="en-GB" sz="3200" b="1" dirty="0">
                <a:latin typeface="Times New Roman" pitchFamily="18" charset="0"/>
                <a:cs typeface="Times New Roman" pitchFamily="18" charset="0"/>
              </a:rPr>
              <a:t>ONE TO </a:t>
            </a:r>
            <a:r>
              <a:rPr lang="en-GB" sz="3200" b="1" dirty="0" smtClean="0">
                <a:latin typeface="Times New Roman" pitchFamily="18" charset="0"/>
                <a:cs typeface="Times New Roman" pitchFamily="18" charset="0"/>
              </a:rPr>
              <a:t>FOUR</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600" dirty="0" smtClean="0">
                <a:solidFill>
                  <a:srgbClr val="7030A0"/>
                </a:solidFill>
              </a:rPr>
              <a:t>By </a:t>
            </a:r>
            <a:r>
              <a:rPr lang="en-US" sz="3600" b="1" dirty="0" smtClean="0">
                <a:solidFill>
                  <a:srgbClr val="7030A0"/>
                </a:solidFill>
              </a:rPr>
              <a:t>GROUP 18</a:t>
            </a:r>
            <a:endParaRPr lang="en-US" sz="3600" b="1" dirty="0">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This exercise focused on a different aspect of data management: structuring varied data types into a single variable. The task was to take a set of attributes for each group </a:t>
            </a:r>
            <a:r>
              <a:rPr lang="en-US" sz="2000" dirty="0" smtClean="0">
                <a:latin typeface="Times New Roman" pitchFamily="18" charset="0"/>
                <a:cs typeface="Times New Roman" pitchFamily="18" charset="0"/>
              </a:rPr>
              <a:t>member including </a:t>
            </a:r>
            <a:r>
              <a:rPr lang="en-US" sz="2000" dirty="0">
                <a:latin typeface="Times New Roman" pitchFamily="18" charset="0"/>
                <a:cs typeface="Times New Roman" pitchFamily="18" charset="0"/>
              </a:rPr>
              <a:t>home district, religion, tribe, interests, age, name, and a description for facial </a:t>
            </a:r>
            <a:r>
              <a:rPr lang="en-US" sz="2000" dirty="0" smtClean="0">
                <a:latin typeface="Times New Roman" pitchFamily="18" charset="0"/>
                <a:cs typeface="Times New Roman" pitchFamily="18" charset="0"/>
              </a:rPr>
              <a:t>representation and </a:t>
            </a:r>
            <a:r>
              <a:rPr lang="en-US" sz="2000" dirty="0">
                <a:latin typeface="Times New Roman" pitchFamily="18" charset="0"/>
                <a:cs typeface="Times New Roman" pitchFamily="18" charset="0"/>
              </a:rPr>
              <a:t>store them </a:t>
            </a:r>
            <a:r>
              <a:rPr lang="en-US" sz="2000" dirty="0" smtClean="0">
                <a:latin typeface="Times New Roman" pitchFamily="18" charset="0"/>
                <a:cs typeface="Times New Roman" pitchFamily="18" charset="0"/>
              </a:rPr>
              <a:t>collectively.</a:t>
            </a:r>
          </a:p>
          <a:p>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accomplish this, </a:t>
            </a: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utilize a structural </a:t>
            </a:r>
            <a:r>
              <a:rPr lang="en-US" sz="2000" dirty="0" smtClean="0">
                <a:latin typeface="Times New Roman" pitchFamily="18" charset="0"/>
                <a:cs typeface="Times New Roman" pitchFamily="18" charset="0"/>
              </a:rPr>
              <a:t>array.</a:t>
            </a:r>
            <a:r>
              <a:rPr lang="en-US" sz="2000" dirty="0">
                <a:latin typeface="Times New Roman" pitchFamily="18" charset="0"/>
                <a:cs typeface="Times New Roman" pitchFamily="18" charset="0"/>
              </a:rPr>
              <a:t> Each element of the array represents a single group member, and each field within that element (e.g., .</a:t>
            </a:r>
            <a:r>
              <a:rPr lang="en-US" sz="2000" dirty="0" smtClean="0">
                <a:latin typeface="Times New Roman" pitchFamily="18" charset="0"/>
                <a:cs typeface="Times New Roman" pitchFamily="18" charset="0"/>
              </a:rPr>
              <a:t>name, </a:t>
            </a:r>
            <a:r>
              <a:rPr lang="en-US" sz="2000" dirty="0">
                <a:latin typeface="Times New Roman" pitchFamily="18" charset="0"/>
                <a:cs typeface="Times New Roman" pitchFamily="18" charset="0"/>
              </a:rPr>
              <a:t>.age, .interests) holds the corresponding attribute. This approach allows for logical grouping of related data and simplifies future access and manipulation of the information.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Our main task here </a:t>
            </a: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to get the data into </a:t>
            </a: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MATLAB </a:t>
            </a:r>
            <a:r>
              <a:rPr lang="en-US" sz="2000" dirty="0" smtClean="0">
                <a:latin typeface="Times New Roman" pitchFamily="18" charset="0"/>
                <a:cs typeface="Times New Roman" pitchFamily="18" charset="0"/>
              </a:rPr>
              <a:t>environment. Using Script, we enter values for the attributes of the deferent group members while utilizing a loop for this. We enter the group size in terms of number o members and iterate the attribute prompts for each member.</a:t>
            </a:r>
            <a:endParaRPr lang="en-US" sz="2000" dirty="0">
              <a:latin typeface="Times New Roman" pitchFamily="18" charset="0"/>
              <a:cs typeface="Times New Roman" pitchFamily="18" charset="0"/>
            </a:endParaRPr>
          </a:p>
        </p:txBody>
      </p:sp>
      <p:sp>
        <p:nvSpPr>
          <p:cNvPr id="2" name="Title 1"/>
          <p:cNvSpPr>
            <a:spLocks noGrp="1"/>
          </p:cNvSpPr>
          <p:nvPr>
            <p:ph type="title"/>
          </p:nvPr>
        </p:nvSpPr>
        <p:spPr/>
        <p:txBody>
          <a:bodyPr>
            <a:noAutofit/>
          </a:bodyPr>
          <a:lstStyle/>
          <a:p>
            <a:r>
              <a:rPr lang="en-US" sz="3200" b="1" dirty="0" smtClean="0">
                <a:solidFill>
                  <a:srgbClr val="7030A0"/>
                </a:solidFill>
                <a:latin typeface="Times New Roman" pitchFamily="18" charset="0"/>
                <a:cs typeface="Times New Roman" pitchFamily="18" charset="0"/>
              </a:rPr>
              <a:t>Solution to Qn.2</a:t>
            </a:r>
            <a:r>
              <a:rPr lang="en-US" sz="3200" dirty="0" smtClean="0">
                <a:solidFill>
                  <a:srgbClr val="7030A0"/>
                </a:solidFill>
                <a:latin typeface="Times New Roman" pitchFamily="18" charset="0"/>
                <a:cs typeface="Times New Roman" pitchFamily="18" charset="0"/>
              </a:rPr>
              <a:t>: </a:t>
            </a:r>
            <a:r>
              <a:rPr lang="en-US" sz="3200" dirty="0">
                <a:solidFill>
                  <a:srgbClr val="7030A0"/>
                </a:solidFill>
                <a:latin typeface="Times New Roman" pitchFamily="18" charset="0"/>
                <a:cs typeface="Times New Roman" pitchFamily="18" charset="0"/>
              </a:rPr>
              <a:t>Group Member Data Storage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590800" y="533400"/>
            <a:ext cx="3733800" cy="707886"/>
          </a:xfrm>
          <a:prstGeom prst="rect">
            <a:avLst/>
          </a:prstGeom>
          <a:noFill/>
        </p:spPr>
        <p:txBody>
          <a:bodyPr wrap="square" rtlCol="0">
            <a:spAutoFit/>
          </a:bodyPr>
          <a:lstStyle/>
          <a:p>
            <a:pPr algn="ctr"/>
            <a:r>
              <a:rPr lang="en-US" sz="2000" dirty="0" smtClean="0">
                <a:solidFill>
                  <a:srgbClr val="7030A0"/>
                </a:solidFill>
                <a:latin typeface="Times New Roman" pitchFamily="18" charset="0"/>
                <a:cs typeface="Times New Roman" pitchFamily="18" charset="0"/>
              </a:rPr>
              <a:t>Codes used</a:t>
            </a:r>
          </a:p>
          <a:p>
            <a:pPr algn="ctr"/>
            <a:endParaRPr lang="en-US" sz="2000" dirty="0"/>
          </a:p>
        </p:txBody>
      </p:sp>
      <p:sp>
        <p:nvSpPr>
          <p:cNvPr id="6" name="TextBox 5"/>
          <p:cNvSpPr txBox="1"/>
          <p:nvPr/>
        </p:nvSpPr>
        <p:spPr>
          <a:xfrm>
            <a:off x="762000" y="1828800"/>
            <a:ext cx="7848600" cy="4247317"/>
          </a:xfrm>
          <a:prstGeom prst="rect">
            <a:avLst/>
          </a:prstGeom>
          <a:noFill/>
        </p:spPr>
        <p:txBody>
          <a:bodyPr wrap="square" rtlCol="0">
            <a:spAutoFit/>
          </a:bodyPr>
          <a:lstStyle/>
          <a:p>
            <a:r>
              <a:rPr lang="en-US" dirty="0"/>
              <a:t>%%Defining </a:t>
            </a:r>
            <a:r>
              <a:rPr lang="en-US" dirty="0" err="1"/>
              <a:t>struct</a:t>
            </a:r>
            <a:endParaRPr lang="en-US" dirty="0"/>
          </a:p>
          <a:p>
            <a:r>
              <a:rPr lang="en-US" dirty="0"/>
              <a:t>members = </a:t>
            </a:r>
            <a:r>
              <a:rPr lang="en-US" dirty="0" err="1"/>
              <a:t>struct</a:t>
            </a:r>
            <a:r>
              <a:rPr lang="en-US" dirty="0"/>
              <a:t>('Name',{},'Age',{},'course',{},'</a:t>
            </a:r>
            <a:r>
              <a:rPr lang="en-US" dirty="0" err="1"/>
              <a:t>HomeDistrict</a:t>
            </a:r>
            <a:r>
              <a:rPr lang="en-US" dirty="0"/>
              <a:t>',{},'Interest',{},'Tribe',{},'Background',{},'</a:t>
            </a:r>
            <a:r>
              <a:rPr lang="en-US" dirty="0" err="1"/>
              <a:t>FacialRepresentation</a:t>
            </a:r>
            <a:r>
              <a:rPr lang="en-US" dirty="0"/>
              <a:t>',{},'Village',{},'Religion',{});</a:t>
            </a:r>
          </a:p>
          <a:p>
            <a:r>
              <a:rPr lang="en-US" dirty="0"/>
              <a:t>%member1</a:t>
            </a:r>
          </a:p>
          <a:p>
            <a:r>
              <a:rPr lang="en-US" dirty="0"/>
              <a:t>members(1).Name = 'MUKHOOLI ELIJAH';</a:t>
            </a:r>
          </a:p>
          <a:p>
            <a:r>
              <a:rPr lang="en-US" dirty="0"/>
              <a:t>members(1).Age = 28;</a:t>
            </a:r>
          </a:p>
          <a:p>
            <a:r>
              <a:rPr lang="en-US" dirty="0"/>
              <a:t>members(1).course = 'MEB';</a:t>
            </a:r>
          </a:p>
          <a:p>
            <a:r>
              <a:rPr lang="en-US" dirty="0"/>
              <a:t>members(1).</a:t>
            </a:r>
            <a:r>
              <a:rPr lang="en-US" dirty="0" err="1"/>
              <a:t>HomeDistrict</a:t>
            </a:r>
            <a:r>
              <a:rPr lang="en-US" dirty="0"/>
              <a:t> = 'Mbale';</a:t>
            </a:r>
          </a:p>
          <a:p>
            <a:r>
              <a:rPr lang="en-US" dirty="0"/>
              <a:t>members(1).Interest = 'Researching';</a:t>
            </a:r>
          </a:p>
          <a:p>
            <a:r>
              <a:rPr lang="en-US" dirty="0"/>
              <a:t>members(1).Tribe = '</a:t>
            </a:r>
            <a:r>
              <a:rPr lang="en-US" dirty="0" err="1"/>
              <a:t>Gishu</a:t>
            </a:r>
            <a:r>
              <a:rPr lang="en-US" dirty="0"/>
              <a:t>';</a:t>
            </a:r>
          </a:p>
          <a:p>
            <a:r>
              <a:rPr lang="en-US" dirty="0"/>
              <a:t>members(1).Background = 'Humble';</a:t>
            </a:r>
          </a:p>
          <a:p>
            <a:r>
              <a:rPr lang="en-US" dirty="0"/>
              <a:t>members(1).</a:t>
            </a:r>
            <a:r>
              <a:rPr lang="en-US" dirty="0" err="1"/>
              <a:t>FacialRepresentation</a:t>
            </a:r>
            <a:r>
              <a:rPr lang="en-US" dirty="0"/>
              <a:t> = </a:t>
            </a:r>
            <a:r>
              <a:rPr lang="en-US" dirty="0" err="1"/>
              <a:t>imread</a:t>
            </a:r>
            <a:r>
              <a:rPr lang="en-US" dirty="0"/>
              <a:t>("IMG-20250907-WA0008.jpg");</a:t>
            </a:r>
          </a:p>
          <a:p>
            <a:r>
              <a:rPr lang="en-US" dirty="0"/>
              <a:t>members(1).Village = '</a:t>
            </a:r>
            <a:r>
              <a:rPr lang="en-US" dirty="0" err="1"/>
              <a:t>Bugema</a:t>
            </a:r>
            <a:r>
              <a:rPr lang="en-US" dirty="0"/>
              <a:t> Cell';</a:t>
            </a:r>
          </a:p>
          <a:p>
            <a:r>
              <a:rPr lang="en-US" dirty="0"/>
              <a:t>members(1).Religion = '</a:t>
            </a:r>
            <a:r>
              <a:rPr lang="en-US" dirty="0" err="1"/>
              <a:t>Pentacostal</a:t>
            </a:r>
            <a:r>
              <a:rPr lang="en-US" dirty="0" smtClean="0"/>
              <a:t>';</a:t>
            </a:r>
            <a:endParaRPr lang="en-US" dirty="0"/>
          </a:p>
        </p:txBody>
      </p:sp>
      <p:sp>
        <p:nvSpPr>
          <p:cNvPr id="7" name="TextBox 6"/>
          <p:cNvSpPr txBox="1"/>
          <p:nvPr/>
        </p:nvSpPr>
        <p:spPr>
          <a:xfrm>
            <a:off x="685800" y="1066800"/>
            <a:ext cx="7924800" cy="646331"/>
          </a:xfrm>
          <a:prstGeom prst="rect">
            <a:avLst/>
          </a:prstGeom>
          <a:noFill/>
        </p:spPr>
        <p:txBody>
          <a:bodyPr wrap="square" rtlCol="0">
            <a:spAutoFit/>
          </a:bodyPr>
          <a:lstStyle/>
          <a:p>
            <a:r>
              <a:rPr lang="en-US" dirty="0"/>
              <a:t>Below is the code for the MATLAB script we used to achieve the intended outcome of the exercise</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43200" y="685800"/>
            <a:ext cx="3657600" cy="369332"/>
          </a:xfrm>
          <a:prstGeom prst="rect">
            <a:avLst/>
          </a:prstGeom>
          <a:noFill/>
        </p:spPr>
        <p:txBody>
          <a:bodyPr wrap="square" rtlCol="0">
            <a:spAutoFit/>
          </a:bodyPr>
          <a:lstStyle/>
          <a:p>
            <a:endParaRPr lang="en-US" dirty="0"/>
          </a:p>
        </p:txBody>
      </p:sp>
      <p:sp>
        <p:nvSpPr>
          <p:cNvPr id="6" name="TextBox 5"/>
          <p:cNvSpPr txBox="1"/>
          <p:nvPr/>
        </p:nvSpPr>
        <p:spPr>
          <a:xfrm>
            <a:off x="2743200" y="609600"/>
            <a:ext cx="4114800" cy="369332"/>
          </a:xfrm>
          <a:prstGeom prst="rect">
            <a:avLst/>
          </a:prstGeom>
          <a:noFill/>
        </p:spPr>
        <p:txBody>
          <a:bodyPr wrap="square" rtlCol="0">
            <a:spAutoFit/>
          </a:bodyPr>
          <a:lstStyle/>
          <a:p>
            <a:pPr algn="ctr"/>
            <a:r>
              <a:rPr lang="en-US" dirty="0" err="1" smtClean="0">
                <a:solidFill>
                  <a:srgbClr val="7030A0"/>
                </a:solidFill>
                <a:latin typeface="Times New Roman" pitchFamily="18" charset="0"/>
                <a:cs typeface="Times New Roman" pitchFamily="18" charset="0"/>
              </a:rPr>
              <a:t>Cont’n</a:t>
            </a:r>
            <a:r>
              <a:rPr lang="en-US" dirty="0" smtClean="0">
                <a:solidFill>
                  <a:srgbClr val="7030A0"/>
                </a:solidFill>
                <a:latin typeface="Times New Roman" pitchFamily="18" charset="0"/>
                <a:cs typeface="Times New Roman" pitchFamily="18" charset="0"/>
              </a:rPr>
              <a:t> of Codes</a:t>
            </a:r>
          </a:p>
        </p:txBody>
      </p:sp>
      <p:sp>
        <p:nvSpPr>
          <p:cNvPr id="7" name="TextBox 6"/>
          <p:cNvSpPr txBox="1"/>
          <p:nvPr/>
        </p:nvSpPr>
        <p:spPr>
          <a:xfrm>
            <a:off x="914400" y="1066800"/>
            <a:ext cx="7696200" cy="5509200"/>
          </a:xfrm>
          <a:prstGeom prst="rect">
            <a:avLst/>
          </a:prstGeom>
          <a:noFill/>
        </p:spPr>
        <p:txBody>
          <a:bodyPr wrap="square" rtlCol="0">
            <a:spAutoFit/>
          </a:bodyPr>
          <a:lstStyle/>
          <a:p>
            <a:r>
              <a:rPr lang="en-US" sz="1600" dirty="0"/>
              <a:t>%member2</a:t>
            </a:r>
          </a:p>
          <a:p>
            <a:r>
              <a:rPr lang="en-US" sz="1600" dirty="0"/>
              <a:t>members(2).Name = 'AUMA DIANA';</a:t>
            </a:r>
          </a:p>
          <a:p>
            <a:r>
              <a:rPr lang="en-US" sz="1600" dirty="0"/>
              <a:t>members(2).Age = 22;</a:t>
            </a:r>
          </a:p>
          <a:p>
            <a:r>
              <a:rPr lang="en-US" sz="1600" dirty="0"/>
              <a:t>members(2).course = 'WAR';</a:t>
            </a:r>
          </a:p>
          <a:p>
            <a:r>
              <a:rPr lang="en-US" sz="1600" dirty="0"/>
              <a:t>members(2).</a:t>
            </a:r>
            <a:r>
              <a:rPr lang="en-US" sz="1600" dirty="0" err="1"/>
              <a:t>HomeDistrict</a:t>
            </a:r>
            <a:r>
              <a:rPr lang="en-US" sz="1600" dirty="0"/>
              <a:t> = '</a:t>
            </a:r>
            <a:r>
              <a:rPr lang="en-US" sz="1600" dirty="0" err="1"/>
              <a:t>Oyam</a:t>
            </a:r>
            <a:r>
              <a:rPr lang="en-US" sz="1600" dirty="0"/>
              <a:t>';</a:t>
            </a:r>
          </a:p>
          <a:p>
            <a:r>
              <a:rPr lang="en-US" sz="1600" dirty="0"/>
              <a:t>members(2).Interest = 'Watching';</a:t>
            </a:r>
          </a:p>
          <a:p>
            <a:r>
              <a:rPr lang="en-US" sz="1600" dirty="0"/>
              <a:t>members(2).Tribe = '</a:t>
            </a:r>
            <a:r>
              <a:rPr lang="en-US" sz="1600" dirty="0" err="1"/>
              <a:t>Lango</a:t>
            </a:r>
            <a:r>
              <a:rPr lang="en-US" sz="1600" dirty="0"/>
              <a:t>';</a:t>
            </a:r>
          </a:p>
          <a:p>
            <a:r>
              <a:rPr lang="en-US" sz="1600" dirty="0"/>
              <a:t>members(2).Background = 'Humble';</a:t>
            </a:r>
          </a:p>
          <a:p>
            <a:r>
              <a:rPr lang="en-US" sz="1600" dirty="0"/>
              <a:t>members(2).</a:t>
            </a:r>
            <a:r>
              <a:rPr lang="en-US" sz="1600" dirty="0" err="1"/>
              <a:t>FacialRepresentation</a:t>
            </a:r>
            <a:r>
              <a:rPr lang="en-US" sz="1600" dirty="0"/>
              <a:t> = </a:t>
            </a:r>
            <a:r>
              <a:rPr lang="en-US" sz="1600" dirty="0" err="1"/>
              <a:t>imread</a:t>
            </a:r>
            <a:r>
              <a:rPr lang="en-US" sz="1600" dirty="0"/>
              <a:t>("IMG-20250911-WA0015.jpg");</a:t>
            </a:r>
          </a:p>
          <a:p>
            <a:r>
              <a:rPr lang="en-US" sz="1600" dirty="0"/>
              <a:t>members(2).Village = '</a:t>
            </a:r>
            <a:r>
              <a:rPr lang="en-US" sz="1600" dirty="0" err="1"/>
              <a:t>Aringolworo</a:t>
            </a:r>
            <a:r>
              <a:rPr lang="en-US" sz="1600" dirty="0"/>
              <a:t>';</a:t>
            </a:r>
          </a:p>
          <a:p>
            <a:r>
              <a:rPr lang="en-US" sz="1600" dirty="0"/>
              <a:t>members(2).Religion = 'Catholic';</a:t>
            </a:r>
          </a:p>
          <a:p>
            <a:r>
              <a:rPr lang="en-US" sz="1600" dirty="0"/>
              <a:t>%member3</a:t>
            </a:r>
          </a:p>
          <a:p>
            <a:r>
              <a:rPr lang="en-US" sz="1600" dirty="0"/>
              <a:t>members(3).Name = 'UHURU BRIAN DENISH';</a:t>
            </a:r>
          </a:p>
          <a:p>
            <a:r>
              <a:rPr lang="en-US" sz="1600" dirty="0"/>
              <a:t>members(3).Age = 21;</a:t>
            </a:r>
          </a:p>
          <a:p>
            <a:r>
              <a:rPr lang="en-US" sz="1600" dirty="0"/>
              <a:t>members(3).course = 'WAR';</a:t>
            </a:r>
          </a:p>
          <a:p>
            <a:r>
              <a:rPr lang="en-US" sz="1600" dirty="0"/>
              <a:t>members(3).</a:t>
            </a:r>
            <a:r>
              <a:rPr lang="en-US" sz="1600" dirty="0" err="1"/>
              <a:t>HomeDistrict</a:t>
            </a:r>
            <a:r>
              <a:rPr lang="en-US" sz="1600" dirty="0"/>
              <a:t> = '</a:t>
            </a:r>
            <a:r>
              <a:rPr lang="en-US" sz="1600" dirty="0" err="1"/>
              <a:t>Lamwo</a:t>
            </a:r>
            <a:r>
              <a:rPr lang="en-US" sz="1600" dirty="0"/>
              <a:t>';</a:t>
            </a:r>
          </a:p>
          <a:p>
            <a:r>
              <a:rPr lang="en-US" sz="1600" dirty="0"/>
              <a:t>members(3).Interest = 'Video Game';</a:t>
            </a:r>
          </a:p>
          <a:p>
            <a:r>
              <a:rPr lang="en-US" sz="1600" dirty="0"/>
              <a:t>members(3).Tribe = '</a:t>
            </a:r>
            <a:r>
              <a:rPr lang="en-US" sz="1600" dirty="0" err="1"/>
              <a:t>Acholi</a:t>
            </a:r>
            <a:r>
              <a:rPr lang="en-US" sz="1600" dirty="0"/>
              <a:t>';</a:t>
            </a:r>
          </a:p>
          <a:p>
            <a:r>
              <a:rPr lang="en-US" sz="1600" dirty="0"/>
              <a:t>members(3).Background = 'Humble';</a:t>
            </a:r>
          </a:p>
          <a:p>
            <a:r>
              <a:rPr lang="en-US" sz="1600" dirty="0"/>
              <a:t>members(3).</a:t>
            </a:r>
            <a:r>
              <a:rPr lang="en-US" sz="1600" dirty="0" err="1"/>
              <a:t>FacialRepresentation</a:t>
            </a:r>
            <a:r>
              <a:rPr lang="en-US" sz="1600" dirty="0"/>
              <a:t> = </a:t>
            </a:r>
            <a:r>
              <a:rPr lang="en-US" sz="1600" dirty="0" err="1"/>
              <a:t>imread</a:t>
            </a:r>
            <a:r>
              <a:rPr lang="en-US" sz="1600" dirty="0"/>
              <a:t>("IMG-20250907-WA0008.jpg");</a:t>
            </a:r>
          </a:p>
          <a:p>
            <a:r>
              <a:rPr lang="en-US" sz="1600" dirty="0"/>
              <a:t>members(3).Village = '</a:t>
            </a:r>
            <a:r>
              <a:rPr lang="en-US" sz="1600" dirty="0" err="1"/>
              <a:t>Okokwene</a:t>
            </a:r>
            <a:r>
              <a:rPr lang="en-US" sz="1600" dirty="0"/>
              <a:t>';</a:t>
            </a:r>
          </a:p>
          <a:p>
            <a:r>
              <a:rPr lang="en-US" sz="1600" dirty="0"/>
              <a:t>members(3).Religion = 'Catholic</a:t>
            </a:r>
            <a:r>
              <a:rPr lang="en-US" sz="1600" dirty="0" smtClean="0"/>
              <a:t>';</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533400"/>
            <a:ext cx="3276600" cy="369332"/>
          </a:xfrm>
          <a:prstGeom prst="rect">
            <a:avLst/>
          </a:prstGeom>
          <a:noFill/>
        </p:spPr>
        <p:txBody>
          <a:bodyPr wrap="square" rtlCol="0">
            <a:spAutoFit/>
          </a:bodyPr>
          <a:lstStyle/>
          <a:p>
            <a:pPr algn="ctr"/>
            <a:r>
              <a:rPr lang="en-US" dirty="0" err="1" smtClean="0">
                <a:solidFill>
                  <a:srgbClr val="7030A0"/>
                </a:solidFill>
                <a:latin typeface="Times New Roman" pitchFamily="18" charset="0"/>
                <a:cs typeface="Times New Roman" pitchFamily="18" charset="0"/>
              </a:rPr>
              <a:t>Cont’n</a:t>
            </a:r>
            <a:r>
              <a:rPr lang="en-US" dirty="0" smtClean="0">
                <a:solidFill>
                  <a:srgbClr val="7030A0"/>
                </a:solidFill>
                <a:latin typeface="Times New Roman" pitchFamily="18" charset="0"/>
                <a:cs typeface="Times New Roman" pitchFamily="18" charset="0"/>
              </a:rPr>
              <a:t> of Codes</a:t>
            </a:r>
          </a:p>
        </p:txBody>
      </p:sp>
      <p:sp>
        <p:nvSpPr>
          <p:cNvPr id="4" name="TextBox 3"/>
          <p:cNvSpPr txBox="1"/>
          <p:nvPr/>
        </p:nvSpPr>
        <p:spPr>
          <a:xfrm>
            <a:off x="762000" y="990600"/>
            <a:ext cx="7696200" cy="5486400"/>
          </a:xfrm>
          <a:prstGeom prst="rect">
            <a:avLst/>
          </a:prstGeom>
          <a:noFill/>
        </p:spPr>
        <p:txBody>
          <a:bodyPr wrap="square" rtlCol="0">
            <a:spAutoFit/>
          </a:bodyPr>
          <a:lstStyle/>
          <a:p>
            <a:r>
              <a:rPr lang="en-US" sz="1600" dirty="0"/>
              <a:t>%member4</a:t>
            </a:r>
          </a:p>
          <a:p>
            <a:r>
              <a:rPr lang="en-US" sz="1600" dirty="0"/>
              <a:t>members(4).Name = 'TUMUHAISE SARAH';</a:t>
            </a:r>
          </a:p>
          <a:p>
            <a:r>
              <a:rPr lang="en-US" sz="1600" dirty="0"/>
              <a:t>members(4).Age = 21;</a:t>
            </a:r>
          </a:p>
          <a:p>
            <a:r>
              <a:rPr lang="en-US" sz="1600" dirty="0"/>
              <a:t>members(4).course = 'AMI';</a:t>
            </a:r>
          </a:p>
          <a:p>
            <a:r>
              <a:rPr lang="en-US" sz="1600" dirty="0"/>
              <a:t>members(4).</a:t>
            </a:r>
            <a:r>
              <a:rPr lang="en-US" sz="1600" dirty="0" err="1"/>
              <a:t>HomeDistrict</a:t>
            </a:r>
            <a:r>
              <a:rPr lang="en-US" sz="1600" dirty="0"/>
              <a:t> = '</a:t>
            </a:r>
            <a:r>
              <a:rPr lang="en-US" sz="1600" dirty="0" err="1"/>
              <a:t>Hoima</a:t>
            </a:r>
            <a:r>
              <a:rPr lang="en-US" sz="1600" dirty="0"/>
              <a:t>';</a:t>
            </a:r>
          </a:p>
          <a:p>
            <a:r>
              <a:rPr lang="en-US" sz="1600" dirty="0"/>
              <a:t>members(4).Interest = 'Cooking';</a:t>
            </a:r>
          </a:p>
          <a:p>
            <a:r>
              <a:rPr lang="en-US" sz="1600" dirty="0"/>
              <a:t>members(4).Tribe = '</a:t>
            </a:r>
            <a:r>
              <a:rPr lang="en-US" sz="1600" dirty="0" err="1"/>
              <a:t>Runyoro</a:t>
            </a:r>
            <a:r>
              <a:rPr lang="en-US" sz="1600" dirty="0"/>
              <a:t>';</a:t>
            </a:r>
          </a:p>
          <a:p>
            <a:r>
              <a:rPr lang="en-US" sz="1600" dirty="0"/>
              <a:t>members(4).Background = 'Humble';</a:t>
            </a:r>
          </a:p>
          <a:p>
            <a:r>
              <a:rPr lang="en-US" sz="1600" dirty="0"/>
              <a:t>members(4).</a:t>
            </a:r>
            <a:r>
              <a:rPr lang="en-US" sz="1600" dirty="0" err="1"/>
              <a:t>FacialRepresentation</a:t>
            </a:r>
            <a:r>
              <a:rPr lang="en-US" sz="1600" dirty="0"/>
              <a:t> = </a:t>
            </a:r>
            <a:r>
              <a:rPr lang="en-US" sz="1600" dirty="0" err="1"/>
              <a:t>imread</a:t>
            </a:r>
            <a:r>
              <a:rPr lang="en-US" sz="1600" dirty="0"/>
              <a:t>("IMG-20250911-WA0018.jpg");</a:t>
            </a:r>
          </a:p>
          <a:p>
            <a:r>
              <a:rPr lang="en-US" sz="1600" dirty="0"/>
              <a:t>members(4).Village = '</a:t>
            </a:r>
            <a:r>
              <a:rPr lang="en-US" sz="1600" dirty="0" err="1"/>
              <a:t>Katasiha</a:t>
            </a:r>
            <a:r>
              <a:rPr lang="en-US" sz="1600" dirty="0"/>
              <a:t>';</a:t>
            </a:r>
          </a:p>
          <a:p>
            <a:r>
              <a:rPr lang="en-US" sz="1600" dirty="0"/>
              <a:t>members(4).Religion = 'Anglican';</a:t>
            </a:r>
          </a:p>
          <a:p>
            <a:r>
              <a:rPr lang="en-US" sz="1600" dirty="0"/>
              <a:t>%member5</a:t>
            </a:r>
          </a:p>
          <a:p>
            <a:r>
              <a:rPr lang="en-US" sz="1600" dirty="0"/>
              <a:t>members(5).Name = 'NABAWEESI CLAIRE';</a:t>
            </a:r>
          </a:p>
          <a:p>
            <a:r>
              <a:rPr lang="en-US" sz="1600" dirty="0"/>
              <a:t>members(5).Age = 20;</a:t>
            </a:r>
          </a:p>
          <a:p>
            <a:r>
              <a:rPr lang="en-US" sz="1600" dirty="0"/>
              <a:t>members(5).course = 'WAR';</a:t>
            </a:r>
          </a:p>
          <a:p>
            <a:r>
              <a:rPr lang="en-US" sz="1600" dirty="0"/>
              <a:t>members(5).</a:t>
            </a:r>
            <a:r>
              <a:rPr lang="en-US" sz="1600" dirty="0" err="1"/>
              <a:t>HomeDistrict</a:t>
            </a:r>
            <a:r>
              <a:rPr lang="en-US" sz="1600" dirty="0"/>
              <a:t> = '</a:t>
            </a:r>
            <a:r>
              <a:rPr lang="en-US" sz="1600" dirty="0" err="1"/>
              <a:t>Mityana</a:t>
            </a:r>
            <a:r>
              <a:rPr lang="en-US" sz="1600" dirty="0"/>
              <a:t>';</a:t>
            </a:r>
          </a:p>
          <a:p>
            <a:r>
              <a:rPr lang="en-US" sz="1600" dirty="0"/>
              <a:t>members(5).Interest = 'Watching animations';</a:t>
            </a:r>
          </a:p>
          <a:p>
            <a:r>
              <a:rPr lang="en-US" sz="1600" dirty="0"/>
              <a:t>members(5).Tribe = '</a:t>
            </a:r>
            <a:r>
              <a:rPr lang="en-US" sz="1600" dirty="0" err="1"/>
              <a:t>Muganda</a:t>
            </a:r>
            <a:r>
              <a:rPr lang="en-US" sz="1600" dirty="0"/>
              <a:t>';</a:t>
            </a:r>
          </a:p>
          <a:p>
            <a:r>
              <a:rPr lang="en-US" sz="1600" dirty="0"/>
              <a:t>members(5).Background = 'Humble';</a:t>
            </a:r>
          </a:p>
          <a:p>
            <a:r>
              <a:rPr lang="en-US" sz="1600" dirty="0"/>
              <a:t>members(5).</a:t>
            </a:r>
            <a:r>
              <a:rPr lang="en-US" sz="1600" dirty="0" err="1"/>
              <a:t>FacialRepresentation</a:t>
            </a:r>
            <a:r>
              <a:rPr lang="en-US" sz="1600" dirty="0"/>
              <a:t> = </a:t>
            </a:r>
            <a:r>
              <a:rPr lang="en-US" sz="1600" dirty="0" err="1"/>
              <a:t>imread</a:t>
            </a:r>
            <a:r>
              <a:rPr lang="en-US" sz="1600" dirty="0"/>
              <a:t>("IMG-20250907-WA0007.jpg");</a:t>
            </a:r>
          </a:p>
          <a:p>
            <a:r>
              <a:rPr lang="en-US" sz="1600" dirty="0"/>
              <a:t>members(5).Village = '</a:t>
            </a:r>
            <a:r>
              <a:rPr lang="en-US" sz="1600" dirty="0" err="1"/>
              <a:t>Wabigalo</a:t>
            </a:r>
            <a:r>
              <a:rPr lang="en-US" sz="1600" dirty="0"/>
              <a:t>';</a:t>
            </a:r>
          </a:p>
          <a:p>
            <a:r>
              <a:rPr lang="en-US" sz="1600" dirty="0"/>
              <a:t>members(5).Religion = 'Catholic</a:t>
            </a:r>
            <a:r>
              <a:rPr lang="en-US" sz="1600" dirty="0" smtClean="0"/>
              <a:t>';</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0800" y="304800"/>
            <a:ext cx="3657600" cy="369332"/>
          </a:xfrm>
          <a:prstGeom prst="rect">
            <a:avLst/>
          </a:prstGeom>
          <a:noFill/>
        </p:spPr>
        <p:txBody>
          <a:bodyPr wrap="square" rtlCol="0">
            <a:spAutoFit/>
          </a:bodyPr>
          <a:lstStyle/>
          <a:p>
            <a:pPr algn="ctr"/>
            <a:r>
              <a:rPr lang="en-US" dirty="0" err="1" smtClean="0">
                <a:solidFill>
                  <a:srgbClr val="7030A0"/>
                </a:solidFill>
                <a:latin typeface="Times New Roman" pitchFamily="18" charset="0"/>
                <a:cs typeface="Times New Roman" pitchFamily="18" charset="0"/>
              </a:rPr>
              <a:t>Cont’n</a:t>
            </a:r>
            <a:r>
              <a:rPr lang="en-US"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685800" y="762000"/>
            <a:ext cx="7620000" cy="5486400"/>
          </a:xfrm>
          <a:prstGeom prst="rect">
            <a:avLst/>
          </a:prstGeom>
          <a:noFill/>
        </p:spPr>
        <p:txBody>
          <a:bodyPr wrap="square" rtlCol="0">
            <a:spAutoFit/>
          </a:bodyPr>
          <a:lstStyle/>
          <a:p>
            <a:r>
              <a:rPr lang="en-US" sz="1600" dirty="0"/>
              <a:t>%member6</a:t>
            </a:r>
          </a:p>
          <a:p>
            <a:r>
              <a:rPr lang="en-US" sz="1600" dirty="0"/>
              <a:t>members(6).Name = 'NANDAULA CATHERINE';</a:t>
            </a:r>
          </a:p>
          <a:p>
            <a:r>
              <a:rPr lang="en-US" sz="1600" dirty="0"/>
              <a:t>members(6).Age = 21;</a:t>
            </a:r>
          </a:p>
          <a:p>
            <a:r>
              <a:rPr lang="en-US" sz="1600" dirty="0"/>
              <a:t>members(6).course = 'AMI';</a:t>
            </a:r>
          </a:p>
          <a:p>
            <a:r>
              <a:rPr lang="en-US" sz="1600" dirty="0"/>
              <a:t>members(6).</a:t>
            </a:r>
            <a:r>
              <a:rPr lang="en-US" sz="1600" dirty="0" err="1"/>
              <a:t>HomeDistrict</a:t>
            </a:r>
            <a:r>
              <a:rPr lang="en-US" sz="1600" dirty="0"/>
              <a:t> = '</a:t>
            </a:r>
            <a:r>
              <a:rPr lang="en-US" sz="1600" dirty="0" err="1"/>
              <a:t>Buvuma</a:t>
            </a:r>
            <a:r>
              <a:rPr lang="en-US" sz="1600" dirty="0"/>
              <a:t>';</a:t>
            </a:r>
          </a:p>
          <a:p>
            <a:r>
              <a:rPr lang="en-US" sz="1600" dirty="0"/>
              <a:t>members(6).Interest = 'Baking';</a:t>
            </a:r>
          </a:p>
          <a:p>
            <a:r>
              <a:rPr lang="en-US" sz="1600" dirty="0"/>
              <a:t>members(6).Tribe = '</a:t>
            </a:r>
            <a:r>
              <a:rPr lang="en-US" sz="1600" dirty="0" err="1"/>
              <a:t>Muganda</a:t>
            </a:r>
            <a:r>
              <a:rPr lang="en-US" sz="1600" dirty="0"/>
              <a:t>';</a:t>
            </a:r>
          </a:p>
          <a:p>
            <a:r>
              <a:rPr lang="en-US" sz="1600" dirty="0"/>
              <a:t>members(6).Background = 'Humble';</a:t>
            </a:r>
          </a:p>
          <a:p>
            <a:r>
              <a:rPr lang="en-US" sz="1600" dirty="0"/>
              <a:t>members(6).</a:t>
            </a:r>
            <a:r>
              <a:rPr lang="en-US" sz="1600" dirty="0" err="1"/>
              <a:t>FacialRepresentation</a:t>
            </a:r>
            <a:r>
              <a:rPr lang="en-US" sz="1600" dirty="0"/>
              <a:t> = </a:t>
            </a:r>
            <a:r>
              <a:rPr lang="en-US" sz="1600" dirty="0" err="1"/>
              <a:t>imread</a:t>
            </a:r>
            <a:r>
              <a:rPr lang="en-US" sz="1600" dirty="0"/>
              <a:t>("IMG-20250911-WA0010.jpg");</a:t>
            </a:r>
          </a:p>
          <a:p>
            <a:r>
              <a:rPr lang="en-US" sz="1600" dirty="0"/>
              <a:t>members(6).Village = '</a:t>
            </a:r>
            <a:r>
              <a:rPr lang="en-US" sz="1600" dirty="0" err="1"/>
              <a:t>Bugaya</a:t>
            </a:r>
            <a:r>
              <a:rPr lang="en-US" sz="1600" dirty="0"/>
              <a:t>';</a:t>
            </a:r>
          </a:p>
          <a:p>
            <a:r>
              <a:rPr lang="en-US" sz="1600" dirty="0"/>
              <a:t>members(6).Religion = '</a:t>
            </a:r>
            <a:r>
              <a:rPr lang="en-US" sz="1600" dirty="0" err="1"/>
              <a:t>Bornagain</a:t>
            </a:r>
            <a:r>
              <a:rPr lang="en-US" sz="1600" dirty="0"/>
              <a:t>';</a:t>
            </a:r>
          </a:p>
          <a:p>
            <a:r>
              <a:rPr lang="en-US" sz="1600" dirty="0"/>
              <a:t>%member7</a:t>
            </a:r>
          </a:p>
          <a:p>
            <a:r>
              <a:rPr lang="en-US" sz="1600" dirty="0"/>
              <a:t>members(7).Name = 'OMARA PASCHAL KELLY';</a:t>
            </a:r>
          </a:p>
          <a:p>
            <a:r>
              <a:rPr lang="en-US" sz="1600" dirty="0"/>
              <a:t>members(7).Age = 21;</a:t>
            </a:r>
          </a:p>
          <a:p>
            <a:r>
              <a:rPr lang="en-US" sz="1600" dirty="0"/>
              <a:t>members(7).course = 'WAR';</a:t>
            </a:r>
          </a:p>
          <a:p>
            <a:r>
              <a:rPr lang="en-US" sz="1600" dirty="0"/>
              <a:t>members(7).</a:t>
            </a:r>
            <a:r>
              <a:rPr lang="en-US" sz="1600" dirty="0" err="1"/>
              <a:t>HomeDistrict</a:t>
            </a:r>
            <a:r>
              <a:rPr lang="en-US" sz="1600" dirty="0"/>
              <a:t> = '</a:t>
            </a:r>
            <a:r>
              <a:rPr lang="en-US" sz="1600" dirty="0" err="1"/>
              <a:t>Oyam</a:t>
            </a:r>
            <a:r>
              <a:rPr lang="en-US" sz="1600" dirty="0"/>
              <a:t>';</a:t>
            </a:r>
          </a:p>
          <a:p>
            <a:r>
              <a:rPr lang="en-US" sz="1600" dirty="0"/>
              <a:t>members(7).Interest = 'Singing';</a:t>
            </a:r>
          </a:p>
          <a:p>
            <a:r>
              <a:rPr lang="en-US" sz="1600" dirty="0"/>
              <a:t>members(7).Tribe = '</a:t>
            </a:r>
            <a:r>
              <a:rPr lang="en-US" sz="1600" dirty="0" err="1"/>
              <a:t>Lango</a:t>
            </a:r>
            <a:r>
              <a:rPr lang="en-US" sz="1600" dirty="0"/>
              <a:t>';</a:t>
            </a:r>
          </a:p>
          <a:p>
            <a:r>
              <a:rPr lang="en-US" sz="1600" dirty="0"/>
              <a:t>members(7).Background = 'Humble';</a:t>
            </a:r>
          </a:p>
          <a:p>
            <a:r>
              <a:rPr lang="en-US" sz="1600" dirty="0"/>
              <a:t>members(7).</a:t>
            </a:r>
            <a:r>
              <a:rPr lang="en-US" sz="1600" dirty="0" err="1"/>
              <a:t>FacialRepresentation</a:t>
            </a:r>
            <a:r>
              <a:rPr lang="en-US" sz="1600" dirty="0"/>
              <a:t> = </a:t>
            </a:r>
            <a:r>
              <a:rPr lang="en-US" sz="1600" dirty="0" err="1"/>
              <a:t>imread</a:t>
            </a:r>
            <a:r>
              <a:rPr lang="en-US" sz="1600" dirty="0"/>
              <a:t>("IMG-20250911-WA0013.jpg");</a:t>
            </a:r>
          </a:p>
          <a:p>
            <a:r>
              <a:rPr lang="en-US" sz="1600" dirty="0"/>
              <a:t>members(7).Village = '</a:t>
            </a:r>
            <a:r>
              <a:rPr lang="en-US" sz="1600" dirty="0" err="1"/>
              <a:t>Aringoarum</a:t>
            </a:r>
            <a:r>
              <a:rPr lang="en-US" sz="1600" dirty="0"/>
              <a:t>';</a:t>
            </a:r>
          </a:p>
          <a:p>
            <a:r>
              <a:rPr lang="en-US" sz="1600" dirty="0"/>
              <a:t>members(7).Religion = 'Catholic</a:t>
            </a:r>
            <a:r>
              <a:rPr lang="en-US" sz="1600" dirty="0" smtClean="0"/>
              <a:t>';</a:t>
            </a:r>
            <a:endParaRPr lang="en-US"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90600"/>
            <a:ext cx="7696200" cy="5486400"/>
          </a:xfrm>
          <a:prstGeom prst="rect">
            <a:avLst/>
          </a:prstGeom>
          <a:noFill/>
        </p:spPr>
        <p:txBody>
          <a:bodyPr wrap="square" rtlCol="0">
            <a:spAutoFit/>
          </a:bodyPr>
          <a:lstStyle/>
          <a:p>
            <a:r>
              <a:rPr lang="en-US" sz="1600" dirty="0"/>
              <a:t>%member8</a:t>
            </a:r>
          </a:p>
          <a:p>
            <a:r>
              <a:rPr lang="en-US" sz="1600" dirty="0"/>
              <a:t>members(8).Name = 'ENAMU REAGAN EGIMU';</a:t>
            </a:r>
          </a:p>
          <a:p>
            <a:r>
              <a:rPr lang="en-US" sz="1600" dirty="0"/>
              <a:t>members(8).Age = 21;</a:t>
            </a:r>
          </a:p>
          <a:p>
            <a:r>
              <a:rPr lang="en-US" sz="1600" dirty="0"/>
              <a:t>members(8).course = 'APE';</a:t>
            </a:r>
          </a:p>
          <a:p>
            <a:r>
              <a:rPr lang="en-US" sz="1600" dirty="0"/>
              <a:t>members(8).</a:t>
            </a:r>
            <a:r>
              <a:rPr lang="en-US" sz="1600" dirty="0" err="1"/>
              <a:t>HomeDistrict</a:t>
            </a:r>
            <a:r>
              <a:rPr lang="en-US" sz="1600" dirty="0"/>
              <a:t> = '</a:t>
            </a:r>
            <a:r>
              <a:rPr lang="en-US" sz="1600" dirty="0" err="1"/>
              <a:t>Soroti</a:t>
            </a:r>
            <a:r>
              <a:rPr lang="en-US" sz="1600" dirty="0"/>
              <a:t>';</a:t>
            </a:r>
          </a:p>
          <a:p>
            <a:r>
              <a:rPr lang="en-US" sz="1600" dirty="0"/>
              <a:t>members(8).Interest = 'Soccer';</a:t>
            </a:r>
          </a:p>
          <a:p>
            <a:r>
              <a:rPr lang="en-US" sz="1600" dirty="0"/>
              <a:t>members(8).Tribe = '</a:t>
            </a:r>
            <a:r>
              <a:rPr lang="en-US" sz="1600" dirty="0" err="1"/>
              <a:t>Itesot</a:t>
            </a:r>
            <a:r>
              <a:rPr lang="en-US" sz="1600" dirty="0"/>
              <a:t>';</a:t>
            </a:r>
          </a:p>
          <a:p>
            <a:r>
              <a:rPr lang="en-US" sz="1600" dirty="0"/>
              <a:t>members(8).Background = 'Humble';</a:t>
            </a:r>
          </a:p>
          <a:p>
            <a:r>
              <a:rPr lang="en-US" sz="1600" dirty="0"/>
              <a:t>members(8).</a:t>
            </a:r>
            <a:r>
              <a:rPr lang="en-US" sz="1600" dirty="0" err="1"/>
              <a:t>FacialRepresentation</a:t>
            </a:r>
            <a:r>
              <a:rPr lang="en-US" sz="1600" dirty="0"/>
              <a:t> = </a:t>
            </a:r>
            <a:r>
              <a:rPr lang="en-US" sz="1600" dirty="0" err="1"/>
              <a:t>imread</a:t>
            </a:r>
            <a:r>
              <a:rPr lang="en-US" sz="1600" dirty="0"/>
              <a:t>("IMG-20250911-WA0007.jpg");</a:t>
            </a:r>
          </a:p>
          <a:p>
            <a:r>
              <a:rPr lang="en-US" sz="1600" dirty="0"/>
              <a:t>members(8).Village = '</a:t>
            </a:r>
            <a:r>
              <a:rPr lang="en-US" sz="1600" dirty="0" err="1"/>
              <a:t>Owalei</a:t>
            </a:r>
            <a:r>
              <a:rPr lang="en-US" sz="1600" dirty="0"/>
              <a:t>';</a:t>
            </a:r>
          </a:p>
          <a:p>
            <a:r>
              <a:rPr lang="en-US" sz="1600" dirty="0"/>
              <a:t>members(8).Religion = 'Catholic';</a:t>
            </a:r>
          </a:p>
          <a:p>
            <a:r>
              <a:rPr lang="en-US" sz="1600" dirty="0"/>
              <a:t>%member9</a:t>
            </a:r>
          </a:p>
          <a:p>
            <a:r>
              <a:rPr lang="en-US" sz="1600" dirty="0"/>
              <a:t>members(9).Name = 'OLUK CHRISTIAN GLEN';</a:t>
            </a:r>
          </a:p>
          <a:p>
            <a:r>
              <a:rPr lang="en-US" sz="1600" dirty="0"/>
              <a:t>members(9).Age = 21;</a:t>
            </a:r>
          </a:p>
          <a:p>
            <a:r>
              <a:rPr lang="en-US" sz="1600" dirty="0"/>
              <a:t>members(9).course = 'WAR';</a:t>
            </a:r>
          </a:p>
          <a:p>
            <a:r>
              <a:rPr lang="en-US" sz="1600" dirty="0"/>
              <a:t>members(9).</a:t>
            </a:r>
            <a:r>
              <a:rPr lang="en-US" sz="1600" dirty="0" err="1"/>
              <a:t>HomeDistrict</a:t>
            </a:r>
            <a:r>
              <a:rPr lang="en-US" sz="1600" dirty="0"/>
              <a:t> = '</a:t>
            </a:r>
            <a:r>
              <a:rPr lang="en-US" sz="1600" dirty="0" err="1"/>
              <a:t>Apac</a:t>
            </a:r>
            <a:r>
              <a:rPr lang="en-US" sz="1600" dirty="0"/>
              <a:t>';</a:t>
            </a:r>
          </a:p>
          <a:p>
            <a:r>
              <a:rPr lang="en-US" sz="1600" dirty="0"/>
              <a:t>members(9).Interest = 'Playing Football';</a:t>
            </a:r>
          </a:p>
          <a:p>
            <a:r>
              <a:rPr lang="en-US" sz="1600" dirty="0"/>
              <a:t>members(9).Tribe = '</a:t>
            </a:r>
            <a:r>
              <a:rPr lang="en-US" sz="1600" dirty="0" err="1"/>
              <a:t>Lango</a:t>
            </a:r>
            <a:r>
              <a:rPr lang="en-US" sz="1600" dirty="0"/>
              <a:t>';</a:t>
            </a:r>
          </a:p>
          <a:p>
            <a:r>
              <a:rPr lang="en-US" sz="1600" dirty="0"/>
              <a:t>members(9).Background = 'Humble';</a:t>
            </a:r>
          </a:p>
          <a:p>
            <a:r>
              <a:rPr lang="en-US" sz="1600" dirty="0"/>
              <a:t>members(9).</a:t>
            </a:r>
            <a:r>
              <a:rPr lang="en-US" sz="1600" dirty="0" err="1"/>
              <a:t>FacialRepresentation</a:t>
            </a:r>
            <a:r>
              <a:rPr lang="en-US" sz="1600" dirty="0"/>
              <a:t> = </a:t>
            </a:r>
            <a:r>
              <a:rPr lang="en-US" sz="1600" dirty="0" err="1"/>
              <a:t>imread</a:t>
            </a:r>
            <a:r>
              <a:rPr lang="en-US" sz="1600" dirty="0"/>
              <a:t>("IMG-20250911-WA0017.jpg");</a:t>
            </a:r>
          </a:p>
          <a:p>
            <a:r>
              <a:rPr lang="en-US" sz="1600" dirty="0"/>
              <a:t>members(9).Village = '</a:t>
            </a:r>
            <a:r>
              <a:rPr lang="en-US" sz="1600" dirty="0" err="1"/>
              <a:t>Akokoro</a:t>
            </a:r>
            <a:r>
              <a:rPr lang="en-US" sz="1600" dirty="0"/>
              <a:t>';</a:t>
            </a:r>
          </a:p>
          <a:p>
            <a:r>
              <a:rPr lang="en-US" sz="1600" dirty="0"/>
              <a:t>members(9).Religion = 'Catholic</a:t>
            </a:r>
            <a:r>
              <a:rPr lang="en-US" sz="1600" dirty="0" smtClean="0"/>
              <a:t>';</a:t>
            </a:r>
            <a:endParaRPr lang="en-US" dirty="0"/>
          </a:p>
        </p:txBody>
      </p:sp>
      <p:sp>
        <p:nvSpPr>
          <p:cNvPr id="3" name="TextBox 2"/>
          <p:cNvSpPr txBox="1"/>
          <p:nvPr/>
        </p:nvSpPr>
        <p:spPr>
          <a:xfrm>
            <a:off x="3200400" y="381000"/>
            <a:ext cx="2895600" cy="369332"/>
          </a:xfrm>
          <a:prstGeom prst="rect">
            <a:avLst/>
          </a:prstGeom>
          <a:noFill/>
        </p:spPr>
        <p:txBody>
          <a:bodyPr wrap="square" rtlCol="0">
            <a:spAutoFit/>
          </a:bodyPr>
          <a:lstStyle/>
          <a:p>
            <a:pPr algn="ctr"/>
            <a:r>
              <a:rPr lang="en-US" dirty="0" err="1" smtClean="0">
                <a:solidFill>
                  <a:srgbClr val="7030A0"/>
                </a:solidFill>
                <a:latin typeface="Times New Roman" pitchFamily="18" charset="0"/>
                <a:cs typeface="Times New Roman" pitchFamily="18" charset="0"/>
              </a:rPr>
              <a:t>Cont’n</a:t>
            </a:r>
            <a:r>
              <a:rPr lang="en-US" dirty="0" smtClean="0">
                <a:solidFill>
                  <a:srgbClr val="7030A0"/>
                </a:solidFill>
                <a:latin typeface="Times New Roman" pitchFamily="18" charset="0"/>
                <a:cs typeface="Times New Roman" pitchFamily="18" charset="0"/>
              </a:rPr>
              <a:t> of Codes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304800"/>
            <a:ext cx="2819400" cy="369332"/>
          </a:xfrm>
          <a:prstGeom prst="rect">
            <a:avLst/>
          </a:prstGeom>
          <a:noFill/>
        </p:spPr>
        <p:txBody>
          <a:bodyPr wrap="square" rtlCol="0">
            <a:spAutoFit/>
          </a:bodyPr>
          <a:lstStyle/>
          <a:p>
            <a:pPr algn="ctr"/>
            <a:r>
              <a:rPr lang="en-US" dirty="0" err="1" smtClean="0">
                <a:solidFill>
                  <a:srgbClr val="7030A0"/>
                </a:solidFill>
                <a:latin typeface="Times New Roman" pitchFamily="18" charset="0"/>
                <a:cs typeface="Times New Roman" pitchFamily="18" charset="0"/>
              </a:rPr>
              <a:t>Cont’n</a:t>
            </a:r>
            <a:r>
              <a:rPr lang="en-US" dirty="0" smtClean="0">
                <a:solidFill>
                  <a:srgbClr val="7030A0"/>
                </a:solidFill>
                <a:latin typeface="Times New Roman" pitchFamily="18" charset="0"/>
                <a:cs typeface="Times New Roman" pitchFamily="18" charset="0"/>
              </a:rPr>
              <a:t> of Codes</a:t>
            </a:r>
          </a:p>
        </p:txBody>
      </p:sp>
      <p:sp>
        <p:nvSpPr>
          <p:cNvPr id="3" name="TextBox 2"/>
          <p:cNvSpPr txBox="1"/>
          <p:nvPr/>
        </p:nvSpPr>
        <p:spPr>
          <a:xfrm>
            <a:off x="914400" y="1066800"/>
            <a:ext cx="7239000" cy="3693319"/>
          </a:xfrm>
          <a:prstGeom prst="rect">
            <a:avLst/>
          </a:prstGeom>
          <a:noFill/>
        </p:spPr>
        <p:txBody>
          <a:bodyPr wrap="square" rtlCol="0">
            <a:spAutoFit/>
          </a:bodyPr>
          <a:lstStyle/>
          <a:p>
            <a:r>
              <a:rPr lang="en-US" dirty="0"/>
              <a:t>%member10</a:t>
            </a:r>
          </a:p>
          <a:p>
            <a:r>
              <a:rPr lang="en-US" dirty="0"/>
              <a:t>members(10).Name = 'NAKAWEESA LINNET';</a:t>
            </a:r>
          </a:p>
          <a:p>
            <a:r>
              <a:rPr lang="en-US" dirty="0"/>
              <a:t>members(10).Age = 21;</a:t>
            </a:r>
          </a:p>
          <a:p>
            <a:r>
              <a:rPr lang="en-US" dirty="0"/>
              <a:t>members(10).course = 'APE';</a:t>
            </a:r>
          </a:p>
          <a:p>
            <a:r>
              <a:rPr lang="en-US" dirty="0"/>
              <a:t>members(10).</a:t>
            </a:r>
            <a:r>
              <a:rPr lang="en-US" dirty="0" err="1"/>
              <a:t>HomeDistrict</a:t>
            </a:r>
            <a:r>
              <a:rPr lang="en-US" dirty="0"/>
              <a:t> = '</a:t>
            </a:r>
            <a:r>
              <a:rPr lang="en-US" dirty="0" err="1"/>
              <a:t>Mukono</a:t>
            </a:r>
            <a:r>
              <a:rPr lang="en-US" dirty="0"/>
              <a:t>';</a:t>
            </a:r>
          </a:p>
          <a:p>
            <a:r>
              <a:rPr lang="en-US" dirty="0"/>
              <a:t>members(10).Interest = 'Food';</a:t>
            </a:r>
          </a:p>
          <a:p>
            <a:r>
              <a:rPr lang="en-US" dirty="0"/>
              <a:t>members(10).Tribe = '</a:t>
            </a:r>
            <a:r>
              <a:rPr lang="en-US" dirty="0" err="1"/>
              <a:t>Muganda</a:t>
            </a:r>
            <a:r>
              <a:rPr lang="en-US" dirty="0"/>
              <a:t>';</a:t>
            </a:r>
          </a:p>
          <a:p>
            <a:r>
              <a:rPr lang="en-US" dirty="0"/>
              <a:t>members(10).Background = 'Humble';</a:t>
            </a:r>
          </a:p>
          <a:p>
            <a:r>
              <a:rPr lang="en-US" dirty="0"/>
              <a:t>members(10).</a:t>
            </a:r>
            <a:r>
              <a:rPr lang="en-US" dirty="0" err="1"/>
              <a:t>FacialRepresentation</a:t>
            </a:r>
            <a:r>
              <a:rPr lang="en-US" dirty="0"/>
              <a:t> = </a:t>
            </a:r>
            <a:r>
              <a:rPr lang="en-US" dirty="0" err="1"/>
              <a:t>imread</a:t>
            </a:r>
            <a:r>
              <a:rPr lang="en-US" dirty="0"/>
              <a:t>("IMG-20250911-WA0021.jpg");</a:t>
            </a:r>
          </a:p>
          <a:p>
            <a:r>
              <a:rPr lang="en-US" dirty="0"/>
              <a:t>members(10).Village = '</a:t>
            </a:r>
            <a:r>
              <a:rPr lang="en-US" dirty="0" err="1"/>
              <a:t>Mukono</a:t>
            </a:r>
            <a:r>
              <a:rPr lang="en-US" dirty="0"/>
              <a:t>';</a:t>
            </a:r>
          </a:p>
          <a:p>
            <a:r>
              <a:rPr lang="en-US" dirty="0"/>
              <a:t>members(10).Religion = '</a:t>
            </a:r>
            <a:r>
              <a:rPr lang="en-US" dirty="0" err="1"/>
              <a:t>Bornagain</a:t>
            </a:r>
            <a:r>
              <a:rPr lang="en-US" dirty="0"/>
              <a:t>';</a:t>
            </a:r>
          </a:p>
          <a:p>
            <a:r>
              <a:rPr lang="en-US" dirty="0"/>
              <a:t>save("</a:t>
            </a:r>
            <a:r>
              <a:rPr lang="en-US" dirty="0" err="1"/>
              <a:t>test.mat","members</a:t>
            </a:r>
            <a:r>
              <a:rPr lang="en-US" dirty="0" smtClean="0"/>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Getting the dataset from Kaggle.com was quite a problem because most of them had information which did not meet our goal according to the first question of the assignment. Using reliable variables, functions to run the code was quite challenging.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On </a:t>
            </a:r>
            <a:r>
              <a:rPr lang="en-US" dirty="0">
                <a:latin typeface="Times New Roman" pitchFamily="18" charset="0"/>
                <a:cs typeface="Times New Roman" pitchFamily="18" charset="0"/>
              </a:rPr>
              <a:t>completing the assignment, we were able to learn how to retrieve data from Kaggle.com, run codes and see the coded </a:t>
            </a:r>
            <a:r>
              <a:rPr lang="en-US" dirty="0" smtClean="0">
                <a:latin typeface="Times New Roman" pitchFamily="18" charset="0"/>
                <a:cs typeface="Times New Roman" pitchFamily="18" charset="0"/>
              </a:rPr>
              <a:t>results.</a:t>
            </a:r>
          </a:p>
          <a:p>
            <a:r>
              <a:rPr lang="en-US" dirty="0" smtClean="0">
                <a:latin typeface="Times New Roman" pitchFamily="18" charset="0"/>
                <a:cs typeface="Times New Roman" pitchFamily="18" charset="0"/>
              </a:rPr>
              <a:t>At first we had a challenge of some of our codes failing to run, but due to our </a:t>
            </a:r>
            <a:r>
              <a:rPr lang="en-US" dirty="0">
                <a:latin typeface="Times New Roman" pitchFamily="18" charset="0"/>
                <a:cs typeface="Times New Roman" pitchFamily="18" charset="0"/>
              </a:rPr>
              <a:t>dedication and persistence kept us swaying through the </a:t>
            </a:r>
            <a:r>
              <a:rPr lang="en-US" dirty="0" smtClean="0">
                <a:latin typeface="Times New Roman" pitchFamily="18" charset="0"/>
                <a:cs typeface="Times New Roman" pitchFamily="18" charset="0"/>
              </a:rPr>
              <a:t>hurdles, made corrections </a:t>
            </a:r>
            <a:r>
              <a:rPr lang="en-US" dirty="0">
                <a:latin typeface="Times New Roman" pitchFamily="18" charset="0"/>
                <a:cs typeface="Times New Roman" pitchFamily="18" charset="0"/>
              </a:rPr>
              <a:t>until we had our codes running as programmed. </a:t>
            </a:r>
          </a:p>
        </p:txBody>
      </p:sp>
      <p:sp>
        <p:nvSpPr>
          <p:cNvPr id="2" name="Title 1"/>
          <p:cNvSpPr>
            <a:spLocks noGrp="1"/>
          </p:cNvSpPr>
          <p:nvPr>
            <p:ph type="title"/>
          </p:nvPr>
        </p:nvSpPr>
        <p:spPr/>
        <p:txBody>
          <a:bodyPr>
            <a:normAutofit/>
          </a:bodyPr>
          <a:lstStyle/>
          <a:p>
            <a:r>
              <a:rPr lang="en-US" sz="4000" b="1" dirty="0" smtClean="0">
                <a:solidFill>
                  <a:srgbClr val="7030A0"/>
                </a:solidFill>
                <a:latin typeface="Times New Roman" pitchFamily="18" charset="0"/>
                <a:cs typeface="Times New Roman" pitchFamily="18" charset="0"/>
              </a:rPr>
              <a:t>Conclusion</a:t>
            </a:r>
            <a:endParaRPr lang="en-US" sz="4000" b="1" dirty="0">
              <a:solidFill>
                <a:srgbClr val="7030A0"/>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38200" y="1447800"/>
          <a:ext cx="7543800" cy="4495799"/>
        </p:xfrm>
        <a:graphic>
          <a:graphicData uri="http://schemas.openxmlformats.org/drawingml/2006/table">
            <a:tbl>
              <a:tblPr firstRow="1" bandRow="1">
                <a:tableStyleId>{5C22544A-7EE6-4342-B048-85BDC9FD1C3A}</a:tableStyleId>
              </a:tblPr>
              <a:tblGrid>
                <a:gridCol w="914400"/>
                <a:gridCol w="2857500"/>
                <a:gridCol w="1885950"/>
                <a:gridCol w="1885950"/>
              </a:tblGrid>
              <a:tr h="408709">
                <a:tc>
                  <a:txBody>
                    <a:bodyPr/>
                    <a:lstStyle/>
                    <a:p>
                      <a:pPr marL="0" marR="0" algn="l">
                        <a:lnSpc>
                          <a:spcPct val="114000"/>
                        </a:lnSpc>
                        <a:spcBef>
                          <a:spcPts val="0"/>
                        </a:spcBef>
                        <a:spcAft>
                          <a:spcPts val="0"/>
                        </a:spcAft>
                      </a:pPr>
                      <a:endParaRPr lang="en-US" sz="1200" kern="100" dirty="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NAME</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REG NUMBER</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PROGRAM</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dirty="0">
                          <a:solidFill>
                            <a:srgbClr val="1B1C1D"/>
                          </a:solidFill>
                          <a:latin typeface="Times New Roman"/>
                          <a:ea typeface="Calibri"/>
                          <a:cs typeface="Times New Roman"/>
                        </a:rPr>
                        <a:t>1</a:t>
                      </a:r>
                      <a:endParaRPr lang="en-US" sz="1200" kern="100" dirty="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UHURU DENISH BRIAN</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BU/UP/2024/3841</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WAR</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2</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TUMUHAISE SARAH</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BU/UG/2024/2674</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AMI</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dirty="0">
                          <a:solidFill>
                            <a:srgbClr val="1B1C1D"/>
                          </a:solidFill>
                          <a:latin typeface="Times New Roman"/>
                          <a:ea typeface="Calibri"/>
                          <a:cs typeface="Times New Roman"/>
                        </a:rPr>
                        <a:t>3</a:t>
                      </a:r>
                      <a:endParaRPr lang="en-US" sz="1200" kern="100" dirty="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MUKHOOLI ELIJAH</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BU/UG/2024/2586</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MEB</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4</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OMARA PASCHAL KELLY</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BU/UP/2024/1063</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WAR</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5</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AUMA DIANA</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BU/UP/2024/1020</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WAR</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6</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NANDAULA CATHERINE</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BU/UP/2024/4322</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AMI</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7</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NABAWEESI CLAIRE</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BU/UP/2024/1046</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WAR</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8</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ENAMU REAGAN EGIMU</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BU/UG/2024/2672</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APE</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9</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NAKAWEESA LINNET</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BU/UP/2024/4327</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APE</a:t>
                      </a:r>
                      <a:endParaRPr lang="en-US" sz="1200" kern="100">
                        <a:solidFill>
                          <a:srgbClr val="1B1C1D"/>
                        </a:solidFill>
                        <a:latin typeface="Times New Roman"/>
                        <a:ea typeface="Google Sans Text"/>
                        <a:cs typeface="Times New Roman"/>
                      </a:endParaRPr>
                    </a:p>
                  </a:txBody>
                  <a:tcPr marL="68580" marR="68580" marT="0" marB="0" anchor="ctr"/>
                </a:tc>
              </a:tr>
              <a:tr h="408709">
                <a:tc>
                  <a:txBody>
                    <a:bodyPr/>
                    <a:lstStyle/>
                    <a:p>
                      <a:pPr marL="0" marR="0" algn="l">
                        <a:lnSpc>
                          <a:spcPct val="114000"/>
                        </a:lnSpc>
                        <a:spcBef>
                          <a:spcPts val="0"/>
                        </a:spcBef>
                        <a:spcAft>
                          <a:spcPts val="0"/>
                        </a:spcAft>
                      </a:pPr>
                      <a:r>
                        <a:rPr lang="en-GB" sz="1400" b="1" kern="100">
                          <a:solidFill>
                            <a:srgbClr val="1B1C1D"/>
                          </a:solidFill>
                          <a:latin typeface="Times New Roman"/>
                          <a:ea typeface="Calibri"/>
                          <a:cs typeface="Times New Roman"/>
                        </a:rPr>
                        <a:t>10</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OLUK CHRISTIAN GLEN</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a:solidFill>
                            <a:srgbClr val="1B1C1D"/>
                          </a:solidFill>
                          <a:latin typeface="Times New Roman"/>
                          <a:ea typeface="Calibri"/>
                          <a:cs typeface="Times New Roman"/>
                        </a:rPr>
                        <a:t>BU/UP/2024/3842</a:t>
                      </a:r>
                      <a:endParaRPr lang="en-US" sz="1200" kern="100">
                        <a:solidFill>
                          <a:srgbClr val="1B1C1D"/>
                        </a:solidFill>
                        <a:latin typeface="Times New Roman"/>
                        <a:ea typeface="Google Sans Text"/>
                        <a:cs typeface="Times New Roman"/>
                      </a:endParaRPr>
                    </a:p>
                  </a:txBody>
                  <a:tcPr marL="68580" marR="68580" marT="0" marB="0" anchor="ctr"/>
                </a:tc>
                <a:tc>
                  <a:txBody>
                    <a:bodyPr/>
                    <a:lstStyle/>
                    <a:p>
                      <a:pPr marL="0" marR="0" algn="l">
                        <a:lnSpc>
                          <a:spcPct val="114000"/>
                        </a:lnSpc>
                        <a:spcBef>
                          <a:spcPts val="0"/>
                        </a:spcBef>
                        <a:spcAft>
                          <a:spcPts val="0"/>
                        </a:spcAft>
                      </a:pPr>
                      <a:r>
                        <a:rPr lang="en-GB" sz="1400" kern="100" dirty="0">
                          <a:solidFill>
                            <a:srgbClr val="1B1C1D"/>
                          </a:solidFill>
                          <a:latin typeface="Times New Roman"/>
                          <a:ea typeface="Calibri"/>
                          <a:cs typeface="Times New Roman"/>
                        </a:rPr>
                        <a:t>WAR</a:t>
                      </a:r>
                      <a:endParaRPr lang="en-US" sz="1200" kern="100" dirty="0">
                        <a:solidFill>
                          <a:srgbClr val="1B1C1D"/>
                        </a:solidFill>
                        <a:latin typeface="Times New Roman"/>
                        <a:ea typeface="Google Sans Text"/>
                        <a:cs typeface="Times New Roman"/>
                      </a:endParaRPr>
                    </a:p>
                  </a:txBody>
                  <a:tcPr marL="68580" marR="68580" marT="0" marB="0" anchor="ctr"/>
                </a:tc>
              </a:tr>
            </a:tbl>
          </a:graphicData>
        </a:graphic>
      </p:graphicFrame>
      <p:sp>
        <p:nvSpPr>
          <p:cNvPr id="2" name="Title 1"/>
          <p:cNvSpPr>
            <a:spLocks noGrp="1"/>
          </p:cNvSpPr>
          <p:nvPr>
            <p:ph type="title"/>
          </p:nvPr>
        </p:nvSpPr>
        <p:spPr/>
        <p:txBody>
          <a:bodyPr/>
          <a:lstStyle/>
          <a:p>
            <a:r>
              <a:rPr lang="en-US" b="1" dirty="0" smtClean="0">
                <a:solidFill>
                  <a:srgbClr val="7030A0"/>
                </a:solidFill>
                <a:latin typeface="Times New Roman" pitchFamily="18" charset="0"/>
                <a:cs typeface="Times New Roman" pitchFamily="18" charset="0"/>
              </a:rPr>
              <a:t>Details of Group 18 Members</a:t>
            </a:r>
            <a:endParaRPr lang="en-US" b="1" dirty="0">
              <a:solidFill>
                <a:srgbClr val="7030A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smtClean="0"/>
              <a:t>Question 1</a:t>
            </a:r>
            <a:endParaRPr lang="en-US" dirty="0"/>
          </a:p>
          <a:p>
            <a:pPr marL="914400" lvl="1" indent="-514350">
              <a:buFont typeface="+mj-lt"/>
              <a:buAutoNum type="alphaLcParenR"/>
            </a:pPr>
            <a:r>
              <a:rPr lang="en-US" dirty="0"/>
              <a:t>Retrieve a unique data set from kaggle.com in Excel format.</a:t>
            </a:r>
            <a:br>
              <a:rPr lang="en-US" dirty="0"/>
            </a:br>
            <a:r>
              <a:rPr lang="en-US" dirty="0"/>
              <a:t>Write a single MATLAB script to:</a:t>
            </a:r>
          </a:p>
          <a:p>
            <a:pPr marL="914400" lvl="1" indent="-514350">
              <a:buFont typeface="+mj-lt"/>
              <a:buAutoNum type="alphaLcParenR"/>
            </a:pPr>
            <a:r>
              <a:rPr lang="en-US" dirty="0"/>
              <a:t>Read the dataset into MATLAB</a:t>
            </a:r>
          </a:p>
          <a:p>
            <a:pPr marL="914400" lvl="1" indent="-514350">
              <a:buFont typeface="+mj-lt"/>
              <a:buAutoNum type="alphaLcParenR"/>
            </a:pPr>
            <a:r>
              <a:rPr lang="en-US" dirty="0"/>
              <a:t>Copy variables for each year</a:t>
            </a:r>
          </a:p>
          <a:p>
            <a:pPr marL="914400" lvl="1" indent="-514350">
              <a:buFont typeface="+mj-lt"/>
              <a:buAutoNum type="alphaLcParenR"/>
            </a:pPr>
            <a:r>
              <a:rPr lang="en-US" dirty="0"/>
              <a:t>Display data for each year in separate tables</a:t>
            </a:r>
          </a:p>
          <a:p>
            <a:pPr marL="914400" lvl="1" indent="-514350">
              <a:buFont typeface="+mj-lt"/>
              <a:buAutoNum type="alphaLcParenR"/>
            </a:pPr>
            <a:r>
              <a:rPr lang="en-US" dirty="0"/>
              <a:t>Convert the tables from (3) into structural arrays</a:t>
            </a:r>
          </a:p>
          <a:p>
            <a:pPr marL="914400" lvl="1" indent="-514350">
              <a:buFont typeface="+mj-lt"/>
              <a:buAutoNum type="alphaLcParenR"/>
            </a:pPr>
            <a:r>
              <a:rPr lang="en-US" dirty="0"/>
              <a:t>Output the variables from the structural arrays into one excel workbook and separate sheets for data of each year with clear column headings </a:t>
            </a:r>
          </a:p>
          <a:p>
            <a:r>
              <a:rPr lang="en-US" b="1" dirty="0" smtClean="0"/>
              <a:t>Question 2</a:t>
            </a:r>
            <a:endParaRPr lang="en-US" b="1" dirty="0"/>
          </a:p>
          <a:p>
            <a:pPr marL="971550" lvl="1" indent="-514350">
              <a:buFont typeface="+mj-lt"/>
              <a:buAutoNum type="alphaLcParenR"/>
            </a:pPr>
            <a:r>
              <a:rPr lang="en-US" dirty="0"/>
              <a:t>Each group has different members from different backgrounds, home districts, religions ,tribes, villages, Courses , interests , ages , names, and facial representations</a:t>
            </a:r>
          </a:p>
          <a:p>
            <a:pPr marL="971550" lvl="1" indent="-514350">
              <a:buFont typeface="+mj-lt"/>
              <a:buAutoNum type="alphaLcParenR"/>
            </a:pPr>
            <a:r>
              <a:rPr lang="en-US" dirty="0"/>
              <a:t>Write a MATLAB code that can store each member’s attributes into a single variable.  Ensure the code saves the variable.</a:t>
            </a:r>
          </a:p>
          <a:p>
            <a:endParaRPr lang="en-US" dirty="0"/>
          </a:p>
        </p:txBody>
      </p:sp>
      <p:sp>
        <p:nvSpPr>
          <p:cNvPr id="2" name="Title 1"/>
          <p:cNvSpPr>
            <a:spLocks noGrp="1"/>
          </p:cNvSpPr>
          <p:nvPr>
            <p:ph type="title"/>
          </p:nvPr>
        </p:nvSpPr>
        <p:spPr/>
        <p:txBody>
          <a:bodyPr/>
          <a:lstStyle/>
          <a:p>
            <a:r>
              <a:rPr lang="en-US" b="1" dirty="0" smtClean="0">
                <a:solidFill>
                  <a:srgbClr val="7030A0"/>
                </a:solidFill>
                <a:latin typeface="Times New Roman" pitchFamily="18" charset="0"/>
                <a:cs typeface="Times New Roman" pitchFamily="18" charset="0"/>
              </a:rPr>
              <a:t>Questions o the Assignment</a:t>
            </a:r>
            <a:endParaRPr lang="en-US" b="1" dirty="0">
              <a:solidFill>
                <a:srgbClr val="7030A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The first </a:t>
            </a:r>
            <a:r>
              <a:rPr lang="en-US" dirty="0" smtClean="0">
                <a:latin typeface="Times New Roman" pitchFamily="18" charset="0"/>
                <a:cs typeface="Times New Roman" pitchFamily="18" charset="0"/>
              </a:rPr>
              <a:t>question </a:t>
            </a:r>
            <a:r>
              <a:rPr lang="en-US" dirty="0">
                <a:latin typeface="Times New Roman" pitchFamily="18" charset="0"/>
                <a:cs typeface="Times New Roman" pitchFamily="18" charset="0"/>
              </a:rPr>
              <a:t>focused on data manipulation, specifically the process of importing a dataset from Kaggle, structuring it for analysis, and exporting it to an organized Excel workbook</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primary objective of this exercise was to create a MATLAB script suitable for handling an external dataset. Our approach was a three-step </a:t>
            </a:r>
            <a:r>
              <a:rPr lang="en-US" dirty="0" smtClean="0">
                <a:latin typeface="Times New Roman" pitchFamily="18" charset="0"/>
                <a:cs typeface="Times New Roman" pitchFamily="18" charset="0"/>
              </a:rPr>
              <a:t>process, i.e.: </a:t>
            </a:r>
            <a:r>
              <a:rPr lang="en-US" b="1" dirty="0">
                <a:latin typeface="Times New Roman" pitchFamily="18" charset="0"/>
                <a:cs typeface="Times New Roman" pitchFamily="18" charset="0"/>
              </a:rPr>
              <a:t>Data </a:t>
            </a:r>
            <a:r>
              <a:rPr lang="en-US" b="1" dirty="0" smtClean="0">
                <a:latin typeface="Times New Roman" pitchFamily="18" charset="0"/>
                <a:cs typeface="Times New Roman" pitchFamily="18" charset="0"/>
              </a:rPr>
              <a:t>Acquisition, Importation, </a:t>
            </a:r>
            <a:r>
              <a:rPr lang="en-US" dirty="0" smtClean="0">
                <a:latin typeface="Times New Roman" pitchFamily="18" charset="0"/>
                <a:cs typeface="Times New Roman" pitchFamily="18" charset="0"/>
              </a:rPr>
              <a:t>and</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Data Processing</a:t>
            </a:r>
            <a:endParaRPr lang="en-US" dirty="0">
              <a:latin typeface="Times New Roman" pitchFamily="18" charset="0"/>
              <a:cs typeface="Times New Roman" pitchFamily="18" charset="0"/>
            </a:endParaRPr>
          </a:p>
          <a:p>
            <a:endParaRPr lang="en-US" dirty="0"/>
          </a:p>
        </p:txBody>
      </p:sp>
      <p:sp>
        <p:nvSpPr>
          <p:cNvPr id="2" name="Title 1"/>
          <p:cNvSpPr>
            <a:spLocks noGrp="1"/>
          </p:cNvSpPr>
          <p:nvPr>
            <p:ph type="title"/>
          </p:nvPr>
        </p:nvSpPr>
        <p:spPr/>
        <p:txBody>
          <a:bodyPr>
            <a:normAutofit/>
          </a:bodyPr>
          <a:lstStyle/>
          <a:p>
            <a:r>
              <a:rPr lang="en-US" dirty="0" smtClean="0">
                <a:solidFill>
                  <a:srgbClr val="7030A0"/>
                </a:solidFill>
                <a:latin typeface="Times New Roman" pitchFamily="18" charset="0"/>
                <a:cs typeface="Times New Roman" pitchFamily="18" charset="0"/>
              </a:rPr>
              <a:t>Solution to Question 1</a:t>
            </a:r>
            <a:endParaRPr lang="en-US" dirty="0">
              <a:solidFill>
                <a:srgbClr val="7030A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 y="990600"/>
            <a:ext cx="8610600" cy="5638799"/>
          </a:xfrm>
          <a:prstGeom prst="rect">
            <a:avLst/>
          </a:prstGeom>
          <a:noFill/>
        </p:spPr>
        <p:txBody>
          <a:bodyPr wrap="square" rtlCol="0">
            <a:spAutoFit/>
          </a:bodyPr>
          <a:lstStyle/>
          <a:p>
            <a:r>
              <a:rPr lang="en-US" dirty="0"/>
              <a:t>Below is the code we used to write a script that would accomplish our intended task, we saved the “</a:t>
            </a:r>
            <a:r>
              <a:rPr lang="en-US" b="1" dirty="0"/>
              <a:t>group18.mlx</a:t>
            </a:r>
            <a:r>
              <a:rPr lang="en-US" dirty="0"/>
              <a:t>” script into our exercise folder and executed the script using the </a:t>
            </a:r>
            <a:r>
              <a:rPr lang="en-US" b="1" dirty="0"/>
              <a:t>Run</a:t>
            </a:r>
            <a:r>
              <a:rPr lang="en-US" dirty="0"/>
              <a:t> command in our </a:t>
            </a:r>
            <a:r>
              <a:rPr lang="en-US" b="1" dirty="0"/>
              <a:t>MATLAB </a:t>
            </a:r>
            <a:r>
              <a:rPr lang="en-US" b="1" dirty="0" smtClean="0"/>
              <a:t>IDE</a:t>
            </a:r>
          </a:p>
          <a:p>
            <a:r>
              <a:rPr lang="en-US" b="1" dirty="0"/>
              <a:t>In the code below;</a:t>
            </a:r>
          </a:p>
          <a:p>
            <a:pPr lvl="1"/>
            <a:r>
              <a:rPr lang="en-US" dirty="0"/>
              <a:t>mat represents a dataset retrieved from Kaggle.com </a:t>
            </a:r>
          </a:p>
          <a:p>
            <a:pPr lvl="1"/>
            <a:r>
              <a:rPr lang="en-US" dirty="0"/>
              <a:t>mats represents table to structural array</a:t>
            </a:r>
          </a:p>
          <a:p>
            <a:pPr lvl="1"/>
            <a:r>
              <a:rPr lang="en-US" dirty="0"/>
              <a:t>matst represents structural array to </a:t>
            </a:r>
            <a:r>
              <a:rPr lang="en-US" dirty="0" smtClean="0"/>
              <a:t>table</a:t>
            </a:r>
          </a:p>
          <a:p>
            <a:pPr lvl="1"/>
            <a:endParaRPr lang="en-US" dirty="0" smtClean="0"/>
          </a:p>
          <a:p>
            <a:r>
              <a:rPr lang="en-US" dirty="0"/>
              <a:t>%reading table into </a:t>
            </a:r>
            <a:r>
              <a:rPr lang="en-US" dirty="0" err="1"/>
              <a:t>matlab</a:t>
            </a:r>
            <a:endParaRPr lang="en-US" dirty="0"/>
          </a:p>
          <a:p>
            <a:r>
              <a:rPr lang="en-US" dirty="0"/>
              <a:t>mat = </a:t>
            </a:r>
            <a:r>
              <a:rPr lang="en-US" dirty="0" err="1"/>
              <a:t>readtable</a:t>
            </a:r>
            <a:r>
              <a:rPr lang="en-US" dirty="0"/>
              <a:t>("IMDB-Movie-</a:t>
            </a:r>
            <a:r>
              <a:rPr lang="en-US" dirty="0" err="1"/>
              <a:t>Data.xlsx","ReadVariableNames",true</a:t>
            </a:r>
            <a:r>
              <a:rPr lang="en-US" dirty="0"/>
              <a:t>)</a:t>
            </a:r>
          </a:p>
          <a:p>
            <a:r>
              <a:rPr lang="en-US" dirty="0" err="1"/>
              <a:t>disp</a:t>
            </a:r>
            <a:r>
              <a:rPr lang="en-US" dirty="0"/>
              <a:t>(mat)</a:t>
            </a:r>
          </a:p>
          <a:p>
            <a:r>
              <a:rPr lang="en-US" dirty="0"/>
              <a:t>%TABLES OF EACH YEAR</a:t>
            </a:r>
          </a:p>
          <a:p>
            <a:r>
              <a:rPr lang="en-US" dirty="0"/>
              <a:t>mat2006 = mat(</a:t>
            </a:r>
            <a:r>
              <a:rPr lang="en-US" dirty="0" err="1"/>
              <a:t>mat.Year</a:t>
            </a:r>
            <a:r>
              <a:rPr lang="en-US" dirty="0"/>
              <a:t>==2006, :)</a:t>
            </a:r>
          </a:p>
          <a:p>
            <a:r>
              <a:rPr lang="en-US" dirty="0"/>
              <a:t>mat2007 = mat(</a:t>
            </a:r>
            <a:r>
              <a:rPr lang="en-US" dirty="0" err="1"/>
              <a:t>mat.Year</a:t>
            </a:r>
            <a:r>
              <a:rPr lang="en-US" dirty="0"/>
              <a:t>==2007, :)</a:t>
            </a:r>
          </a:p>
          <a:p>
            <a:r>
              <a:rPr lang="en-US" dirty="0"/>
              <a:t>mat2008 = mat(</a:t>
            </a:r>
            <a:r>
              <a:rPr lang="en-US" dirty="0" err="1"/>
              <a:t>mat.Year</a:t>
            </a:r>
            <a:r>
              <a:rPr lang="en-US" dirty="0"/>
              <a:t>==2008, :)</a:t>
            </a:r>
          </a:p>
          <a:p>
            <a:r>
              <a:rPr lang="en-US" dirty="0"/>
              <a:t>mat2009 = mat(</a:t>
            </a:r>
            <a:r>
              <a:rPr lang="en-US" dirty="0" err="1"/>
              <a:t>mat.Year</a:t>
            </a:r>
            <a:r>
              <a:rPr lang="en-US" dirty="0"/>
              <a:t>==2009, :)</a:t>
            </a:r>
          </a:p>
          <a:p>
            <a:r>
              <a:rPr lang="en-US" dirty="0"/>
              <a:t>mat2010 = mat(</a:t>
            </a:r>
            <a:r>
              <a:rPr lang="en-US" dirty="0" err="1"/>
              <a:t>mat.Year</a:t>
            </a:r>
            <a:r>
              <a:rPr lang="en-US" dirty="0"/>
              <a:t>==2010, :)</a:t>
            </a:r>
          </a:p>
          <a:p>
            <a:r>
              <a:rPr lang="en-US" dirty="0"/>
              <a:t>mat2011 = mat(</a:t>
            </a:r>
            <a:r>
              <a:rPr lang="en-US" dirty="0" err="1"/>
              <a:t>mat.Year</a:t>
            </a:r>
            <a:r>
              <a:rPr lang="en-US" dirty="0"/>
              <a:t>==2011, :)</a:t>
            </a:r>
          </a:p>
          <a:p>
            <a:r>
              <a:rPr lang="en-US" dirty="0"/>
              <a:t>mat2012 = mat(</a:t>
            </a:r>
            <a:r>
              <a:rPr lang="en-US" dirty="0" err="1"/>
              <a:t>mat.Year</a:t>
            </a:r>
            <a:r>
              <a:rPr lang="en-US" dirty="0"/>
              <a:t>==2012, :)</a:t>
            </a:r>
          </a:p>
          <a:p>
            <a:endParaRPr lang="en-US" dirty="0" smtClean="0"/>
          </a:p>
        </p:txBody>
      </p:sp>
      <p:sp>
        <p:nvSpPr>
          <p:cNvPr id="6" name="TextBox 5"/>
          <p:cNvSpPr txBox="1"/>
          <p:nvPr/>
        </p:nvSpPr>
        <p:spPr>
          <a:xfrm>
            <a:off x="609600" y="457200"/>
            <a:ext cx="7924800" cy="523220"/>
          </a:xfrm>
          <a:prstGeom prst="rect">
            <a:avLst/>
          </a:prstGeom>
          <a:noFill/>
        </p:spPr>
        <p:txBody>
          <a:bodyPr wrap="square" rtlCol="0">
            <a:spAutoFit/>
          </a:bodyPr>
          <a:lstStyle/>
          <a:p>
            <a:pPr algn="ctr"/>
            <a:r>
              <a:rPr lang="en-US" sz="2800" dirty="0" smtClean="0">
                <a:solidFill>
                  <a:srgbClr val="7030A0"/>
                </a:solidFill>
                <a:latin typeface="Times New Roman" pitchFamily="18" charset="0"/>
                <a:cs typeface="Times New Roman" pitchFamily="18" charset="0"/>
              </a:rPr>
              <a:t>Codes used</a:t>
            </a:r>
            <a:endParaRPr lang="en-US" sz="2800" dirty="0">
              <a:solidFill>
                <a:srgbClr val="7030A0"/>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381000"/>
            <a:ext cx="5715000" cy="461665"/>
          </a:xfrm>
          <a:prstGeom prst="rect">
            <a:avLst/>
          </a:prstGeom>
          <a:noFill/>
        </p:spPr>
        <p:txBody>
          <a:bodyPr wrap="square" rtlCol="0">
            <a:spAutoFit/>
          </a:bodyPr>
          <a:lstStyle/>
          <a:p>
            <a:pPr algn="ctr"/>
            <a:r>
              <a:rPr lang="en-US" sz="2400" dirty="0" err="1" smtClean="0">
                <a:solidFill>
                  <a:srgbClr val="7030A0"/>
                </a:solidFill>
                <a:latin typeface="Times New Roman" pitchFamily="18" charset="0"/>
                <a:cs typeface="Times New Roman" pitchFamily="18" charset="0"/>
              </a:rPr>
              <a:t>Cont’n</a:t>
            </a:r>
            <a:r>
              <a:rPr lang="en-US" sz="2400" dirty="0" smtClean="0">
                <a:solidFill>
                  <a:srgbClr val="7030A0"/>
                </a:solidFill>
                <a:latin typeface="Times New Roman" pitchFamily="18" charset="0"/>
                <a:cs typeface="Times New Roman" pitchFamily="18" charset="0"/>
              </a:rPr>
              <a:t> of Codes</a:t>
            </a:r>
            <a:endParaRPr lang="en-US" sz="2400" dirty="0">
              <a:solidFill>
                <a:srgbClr val="7030A0"/>
              </a:solidFill>
              <a:latin typeface="Times New Roman" pitchFamily="18" charset="0"/>
              <a:cs typeface="Times New Roman" pitchFamily="18" charset="0"/>
            </a:endParaRPr>
          </a:p>
        </p:txBody>
      </p:sp>
      <p:sp>
        <p:nvSpPr>
          <p:cNvPr id="3" name="TextBox 2"/>
          <p:cNvSpPr txBox="1"/>
          <p:nvPr/>
        </p:nvSpPr>
        <p:spPr>
          <a:xfrm>
            <a:off x="304800" y="914400"/>
            <a:ext cx="8458200" cy="4524315"/>
          </a:xfrm>
          <a:prstGeom prst="rect">
            <a:avLst/>
          </a:prstGeom>
          <a:noFill/>
        </p:spPr>
        <p:txBody>
          <a:bodyPr wrap="square" rtlCol="0">
            <a:spAutoFit/>
          </a:bodyPr>
          <a:lstStyle/>
          <a:p>
            <a:r>
              <a:rPr lang="en-US" dirty="0"/>
              <a:t>mat2013 = mat(</a:t>
            </a:r>
            <a:r>
              <a:rPr lang="en-US" dirty="0" err="1"/>
              <a:t>mat.Year</a:t>
            </a:r>
            <a:r>
              <a:rPr lang="en-US" dirty="0"/>
              <a:t>==2013, :)</a:t>
            </a:r>
          </a:p>
          <a:p>
            <a:r>
              <a:rPr lang="en-US" dirty="0"/>
              <a:t>mat2014 = mat(</a:t>
            </a:r>
            <a:r>
              <a:rPr lang="en-US" dirty="0" err="1"/>
              <a:t>mat.Year</a:t>
            </a:r>
            <a:r>
              <a:rPr lang="en-US" dirty="0"/>
              <a:t>==2014, :)</a:t>
            </a:r>
          </a:p>
          <a:p>
            <a:r>
              <a:rPr lang="en-US" dirty="0"/>
              <a:t>mat2015 = mat(</a:t>
            </a:r>
            <a:r>
              <a:rPr lang="en-US" dirty="0" err="1"/>
              <a:t>mat.Year</a:t>
            </a:r>
            <a:r>
              <a:rPr lang="en-US" dirty="0"/>
              <a:t>==2015, :)</a:t>
            </a:r>
          </a:p>
          <a:p>
            <a:r>
              <a:rPr lang="en-US" dirty="0"/>
              <a:t>mat2016 = mat(</a:t>
            </a:r>
            <a:r>
              <a:rPr lang="en-US" dirty="0" err="1"/>
              <a:t>mat.Year</a:t>
            </a:r>
            <a:r>
              <a:rPr lang="en-US" dirty="0"/>
              <a:t>==2016, :)</a:t>
            </a:r>
          </a:p>
          <a:p>
            <a:r>
              <a:rPr lang="en-US" dirty="0"/>
              <a:t>%CONVERTING TABLES INTO STRUCT ARRAYS</a:t>
            </a:r>
          </a:p>
          <a:p>
            <a:r>
              <a:rPr lang="en-US" dirty="0"/>
              <a:t>mats2006=table2struct(mat2006)</a:t>
            </a:r>
          </a:p>
          <a:p>
            <a:r>
              <a:rPr lang="en-US" dirty="0"/>
              <a:t>mats2007=table2struct(mat2007)</a:t>
            </a:r>
          </a:p>
          <a:p>
            <a:r>
              <a:rPr lang="en-US" dirty="0"/>
              <a:t>mats2008=table2struct(mat2008)</a:t>
            </a:r>
          </a:p>
          <a:p>
            <a:r>
              <a:rPr lang="en-US" dirty="0"/>
              <a:t>mats2009=table2struct(mat2009)</a:t>
            </a:r>
          </a:p>
          <a:p>
            <a:r>
              <a:rPr lang="en-US" dirty="0"/>
              <a:t>mats2010=table2struct(mat2010)</a:t>
            </a:r>
          </a:p>
          <a:p>
            <a:r>
              <a:rPr lang="en-US" dirty="0"/>
              <a:t>mats2011=table2struct(mat2011)</a:t>
            </a:r>
          </a:p>
          <a:p>
            <a:r>
              <a:rPr lang="en-US" dirty="0"/>
              <a:t>mats2012=table2struct(mat2012)</a:t>
            </a:r>
          </a:p>
          <a:p>
            <a:r>
              <a:rPr lang="en-US" dirty="0"/>
              <a:t>mats2013=table2struct(mat2013)</a:t>
            </a:r>
          </a:p>
          <a:p>
            <a:r>
              <a:rPr lang="en-US" dirty="0"/>
              <a:t>mats2014=table2struct(mat2014)</a:t>
            </a:r>
          </a:p>
          <a:p>
            <a:r>
              <a:rPr lang="en-US" dirty="0"/>
              <a:t>mats2015=table2struct(mat2015)</a:t>
            </a:r>
          </a:p>
          <a:p>
            <a:r>
              <a:rPr lang="en-US" dirty="0"/>
              <a:t>mats2016=table2struct(mat2016</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0" y="381000"/>
            <a:ext cx="5715000" cy="461665"/>
          </a:xfrm>
          <a:prstGeom prst="rect">
            <a:avLst/>
          </a:prstGeom>
          <a:noFill/>
        </p:spPr>
        <p:txBody>
          <a:bodyPr wrap="square" rtlCol="0">
            <a:spAutoFit/>
          </a:bodyPr>
          <a:lstStyle/>
          <a:p>
            <a:pPr algn="ctr"/>
            <a:r>
              <a:rPr lang="en-US" sz="2400" dirty="0" err="1" smtClean="0">
                <a:solidFill>
                  <a:srgbClr val="7030A0"/>
                </a:solidFill>
                <a:latin typeface="Times New Roman" pitchFamily="18" charset="0"/>
                <a:cs typeface="Times New Roman" pitchFamily="18" charset="0"/>
              </a:rPr>
              <a:t>Cont’n</a:t>
            </a:r>
            <a:r>
              <a:rPr lang="en-US" sz="2400" dirty="0" smtClean="0">
                <a:solidFill>
                  <a:srgbClr val="7030A0"/>
                </a:solidFill>
                <a:latin typeface="Times New Roman" pitchFamily="18" charset="0"/>
                <a:cs typeface="Times New Roman" pitchFamily="18" charset="0"/>
              </a:rPr>
              <a:t> of Codes</a:t>
            </a:r>
            <a:endParaRPr lang="en-US" sz="2400" dirty="0">
              <a:solidFill>
                <a:srgbClr val="7030A0"/>
              </a:solidFill>
              <a:latin typeface="Times New Roman" pitchFamily="18" charset="0"/>
              <a:cs typeface="Times New Roman" pitchFamily="18" charset="0"/>
            </a:endParaRPr>
          </a:p>
        </p:txBody>
      </p:sp>
      <p:sp>
        <p:nvSpPr>
          <p:cNvPr id="4" name="TextBox 3"/>
          <p:cNvSpPr txBox="1"/>
          <p:nvPr/>
        </p:nvSpPr>
        <p:spPr>
          <a:xfrm>
            <a:off x="533400" y="1219200"/>
            <a:ext cx="8305800" cy="5078313"/>
          </a:xfrm>
          <a:prstGeom prst="rect">
            <a:avLst/>
          </a:prstGeom>
          <a:noFill/>
        </p:spPr>
        <p:txBody>
          <a:bodyPr wrap="square" rtlCol="0">
            <a:spAutoFit/>
          </a:bodyPr>
          <a:lstStyle/>
          <a:p>
            <a:r>
              <a:rPr lang="en-US" dirty="0"/>
              <a:t>%CONVERTING THE STRUCT INTO TABLE ARRAYS</a:t>
            </a:r>
          </a:p>
          <a:p>
            <a:r>
              <a:rPr lang="en-US" dirty="0"/>
              <a:t>matst2006 = struct2table(mats2006)</a:t>
            </a:r>
          </a:p>
          <a:p>
            <a:r>
              <a:rPr lang="en-US" dirty="0"/>
              <a:t>matst2007 = struct2table(mats2007)</a:t>
            </a:r>
          </a:p>
          <a:p>
            <a:r>
              <a:rPr lang="en-US" dirty="0"/>
              <a:t>matst2008 = struct2table(mats2008)</a:t>
            </a:r>
          </a:p>
          <a:p>
            <a:r>
              <a:rPr lang="en-US" dirty="0"/>
              <a:t>matst2009 = struct2table(mats2009)</a:t>
            </a:r>
          </a:p>
          <a:p>
            <a:r>
              <a:rPr lang="en-US" dirty="0"/>
              <a:t>matst2010 = struct2table(mats2010)</a:t>
            </a:r>
          </a:p>
          <a:p>
            <a:r>
              <a:rPr lang="en-US" dirty="0"/>
              <a:t>matst2011 = struct2table(mats2011)</a:t>
            </a:r>
          </a:p>
          <a:p>
            <a:r>
              <a:rPr lang="en-US" dirty="0"/>
              <a:t>matst2012 = struct2table(mats2012)</a:t>
            </a:r>
          </a:p>
          <a:p>
            <a:r>
              <a:rPr lang="en-US" dirty="0"/>
              <a:t>matst2013 = struct2table(mats2013)</a:t>
            </a:r>
          </a:p>
          <a:p>
            <a:r>
              <a:rPr lang="en-US" dirty="0"/>
              <a:t>matst2014 = struct2table(mats2014)</a:t>
            </a:r>
          </a:p>
          <a:p>
            <a:r>
              <a:rPr lang="en-US" dirty="0"/>
              <a:t>matst2015 = struct2table(mats2015)</a:t>
            </a:r>
          </a:p>
          <a:p>
            <a:r>
              <a:rPr lang="en-US" dirty="0"/>
              <a:t>matst2016 = struct2table(mats2016</a:t>
            </a:r>
            <a:r>
              <a:rPr lang="en-US" dirty="0" smtClean="0"/>
              <a:t>)</a:t>
            </a:r>
          </a:p>
          <a:p>
            <a:endParaRPr lang="en-US" dirty="0"/>
          </a:p>
          <a:p>
            <a:r>
              <a:rPr lang="en-US" dirty="0" err="1"/>
              <a:t>writetable</a:t>
            </a:r>
            <a:r>
              <a:rPr lang="en-US" dirty="0"/>
              <a:t>(matst2006,"test.xlsx","sheet","2006")</a:t>
            </a:r>
          </a:p>
          <a:p>
            <a:r>
              <a:rPr lang="en-US" dirty="0" err="1"/>
              <a:t>writetable</a:t>
            </a:r>
            <a:r>
              <a:rPr lang="en-US" dirty="0"/>
              <a:t>(matst2007,"test.xlsx","sheet","2007")</a:t>
            </a:r>
          </a:p>
          <a:p>
            <a:r>
              <a:rPr lang="en-US" dirty="0" err="1"/>
              <a:t>writetable</a:t>
            </a:r>
            <a:r>
              <a:rPr lang="en-US" dirty="0"/>
              <a:t>(matst2008,"test.xlsx","sheet","2008")</a:t>
            </a:r>
          </a:p>
          <a:p>
            <a:r>
              <a:rPr lang="en-US" dirty="0" err="1"/>
              <a:t>writetable</a:t>
            </a:r>
            <a:r>
              <a:rPr lang="en-US" dirty="0"/>
              <a:t>(matst2009,"test.xlsx","sheet","2009")</a:t>
            </a:r>
          </a:p>
          <a:p>
            <a:r>
              <a:rPr lang="en-US" dirty="0" err="1"/>
              <a:t>writetable</a:t>
            </a:r>
            <a:r>
              <a:rPr lang="en-US" dirty="0"/>
              <a:t>(matst2010,"test.xlsx","sheet","2010</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600200"/>
            <a:ext cx="7467600" cy="2308324"/>
          </a:xfrm>
          <a:prstGeom prst="rect">
            <a:avLst/>
          </a:prstGeom>
          <a:noFill/>
        </p:spPr>
        <p:txBody>
          <a:bodyPr wrap="square" rtlCol="0">
            <a:spAutoFit/>
          </a:bodyPr>
          <a:lstStyle/>
          <a:p>
            <a:r>
              <a:rPr lang="en-US" dirty="0" err="1" smtClean="0"/>
              <a:t>writetable</a:t>
            </a:r>
            <a:r>
              <a:rPr lang="en-US" dirty="0" smtClean="0"/>
              <a:t>(matst2011,"test.xlsx","sheet","2011")</a:t>
            </a:r>
          </a:p>
          <a:p>
            <a:r>
              <a:rPr lang="en-US" dirty="0" err="1" smtClean="0"/>
              <a:t>writetable</a:t>
            </a:r>
            <a:r>
              <a:rPr lang="en-US" dirty="0" smtClean="0"/>
              <a:t>(matst2012,"test.xlsx","sheet","2012")</a:t>
            </a:r>
          </a:p>
          <a:p>
            <a:r>
              <a:rPr lang="en-US" dirty="0" err="1" smtClean="0"/>
              <a:t>writetable</a:t>
            </a:r>
            <a:r>
              <a:rPr lang="en-US" dirty="0" smtClean="0"/>
              <a:t>(matst2013,"test.xlsx","sheet","2013")</a:t>
            </a:r>
          </a:p>
          <a:p>
            <a:r>
              <a:rPr lang="en-US" dirty="0" err="1" smtClean="0"/>
              <a:t>writetable</a:t>
            </a:r>
            <a:r>
              <a:rPr lang="en-US" dirty="0" smtClean="0"/>
              <a:t>(matst2014,"test.xlsx","sheet","2014")</a:t>
            </a:r>
          </a:p>
          <a:p>
            <a:r>
              <a:rPr lang="en-US" dirty="0" err="1" smtClean="0"/>
              <a:t>writetable</a:t>
            </a:r>
            <a:r>
              <a:rPr lang="en-US" dirty="0" smtClean="0"/>
              <a:t>(matst2015,"test.xlsx","sheet","2015")</a:t>
            </a:r>
          </a:p>
          <a:p>
            <a:r>
              <a:rPr lang="en-US" dirty="0" err="1" smtClean="0"/>
              <a:t>writetable</a:t>
            </a:r>
            <a:r>
              <a:rPr lang="en-US" dirty="0" smtClean="0"/>
              <a:t>(matst2016,"test.xlsx","sheet","2016")</a:t>
            </a:r>
          </a:p>
          <a:p>
            <a:endParaRPr lang="en-US" dirty="0" smtClean="0"/>
          </a:p>
          <a:p>
            <a:endParaRPr lang="en-US" dirty="0"/>
          </a:p>
        </p:txBody>
      </p:sp>
      <p:sp>
        <p:nvSpPr>
          <p:cNvPr id="4" name="TextBox 3"/>
          <p:cNvSpPr txBox="1"/>
          <p:nvPr/>
        </p:nvSpPr>
        <p:spPr>
          <a:xfrm>
            <a:off x="2362200" y="838200"/>
            <a:ext cx="4495800" cy="523220"/>
          </a:xfrm>
          <a:prstGeom prst="rect">
            <a:avLst/>
          </a:prstGeom>
          <a:noFill/>
        </p:spPr>
        <p:txBody>
          <a:bodyPr wrap="square" rtlCol="0">
            <a:spAutoFit/>
          </a:bodyPr>
          <a:lstStyle/>
          <a:p>
            <a:pPr algn="ctr"/>
            <a:r>
              <a:rPr lang="en-US" sz="2800" dirty="0" err="1" smtClean="0">
                <a:solidFill>
                  <a:srgbClr val="7030A0"/>
                </a:solidFill>
                <a:latin typeface="Times New Roman" pitchFamily="18" charset="0"/>
                <a:cs typeface="Times New Roman" pitchFamily="18" charset="0"/>
              </a:rPr>
              <a:t>Cont’n</a:t>
            </a:r>
            <a:r>
              <a:rPr lang="en-US" sz="2800" dirty="0" smtClean="0">
                <a:solidFill>
                  <a:srgbClr val="7030A0"/>
                </a:solidFill>
                <a:latin typeface="Times New Roman" pitchFamily="18" charset="0"/>
                <a:cs typeface="Times New Roman" pitchFamily="18" charset="0"/>
              </a:rPr>
              <a:t> of Codes</a:t>
            </a:r>
            <a:endParaRPr lang="en-US" sz="2800" dirty="0">
              <a:solidFill>
                <a:srgbClr val="7030A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tretch>
            <a:fillRect/>
          </a:stretch>
        </p:blipFill>
        <p:spPr>
          <a:xfrm>
            <a:off x="457200" y="1447800"/>
            <a:ext cx="8229600" cy="4648200"/>
          </a:xfrm>
          <a:prstGeom prst="rect">
            <a:avLst/>
          </a:prstGeom>
        </p:spPr>
      </p:pic>
      <p:sp>
        <p:nvSpPr>
          <p:cNvPr id="2" name="Title 1"/>
          <p:cNvSpPr>
            <a:spLocks noGrp="1"/>
          </p:cNvSpPr>
          <p:nvPr>
            <p:ph type="title"/>
          </p:nvPr>
        </p:nvSpPr>
        <p:spPr>
          <a:xfrm>
            <a:off x="381000" y="152400"/>
            <a:ext cx="8229600" cy="1219200"/>
          </a:xfrm>
        </p:spPr>
        <p:txBody>
          <a:bodyPr>
            <a:noAutofit/>
          </a:bodyPr>
          <a:lstStyle/>
          <a:p>
            <a:r>
              <a:rPr lang="en-US" sz="3200" b="1" dirty="0">
                <a:solidFill>
                  <a:srgbClr val="7030A0"/>
                </a:solidFill>
                <a:latin typeface="Times New Roman" pitchFamily="18" charset="0"/>
                <a:cs typeface="Times New Roman" pitchFamily="18" charset="0"/>
              </a:rPr>
              <a:t>A sample of the Output of variables from the structural </a:t>
            </a:r>
            <a:r>
              <a:rPr lang="en-US" sz="3200" b="1" dirty="0" smtClean="0">
                <a:solidFill>
                  <a:srgbClr val="7030A0"/>
                </a:solidFill>
                <a:latin typeface="Times New Roman" pitchFamily="18" charset="0"/>
                <a:cs typeface="Times New Roman" pitchFamily="18" charset="0"/>
              </a:rPr>
              <a:t>arrays</a:t>
            </a:r>
            <a:r>
              <a:rPr lang="en-US" sz="3200" b="1" dirty="0"/>
              <a:t/>
            </a:r>
            <a:br>
              <a:rPr lang="en-US" sz="3200" b="1" dirty="0"/>
            </a:br>
            <a:endParaRPr lang="en-US" sz="3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106</TotalTime>
  <Words>1540</Words>
  <Application>Microsoft Office PowerPoint</Application>
  <PresentationFormat>On-screen Show (4:3)</PresentationFormat>
  <Paragraphs>250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PRESENTATION ON APPLICATION OF KNOWLEDGE ACQUIRED FROM MATLAB LECTURE MODULES ONE TO FOUR</vt:lpstr>
      <vt:lpstr>Details of Group 18 Members</vt:lpstr>
      <vt:lpstr>Questions o the Assignment</vt:lpstr>
      <vt:lpstr>Solution to Question 1</vt:lpstr>
      <vt:lpstr>Slide 5</vt:lpstr>
      <vt:lpstr>Slide 6</vt:lpstr>
      <vt:lpstr>Slide 7</vt:lpstr>
      <vt:lpstr>Slide 8</vt:lpstr>
      <vt:lpstr>A sample of the Output of variables from the structural arrays </vt:lpstr>
      <vt:lpstr>Solution to Qn.2: Group Member Data Storage</vt:lpstr>
      <vt:lpstr>Slide 11</vt:lpstr>
      <vt:lpstr>Slide 12</vt:lpstr>
      <vt:lpstr>Slide 13</vt:lpstr>
      <vt:lpstr>Slide 14</vt:lpstr>
      <vt:lpstr>Slide 15</vt:lpstr>
      <vt:lpstr>Slide 16</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APPLICATION OF KNOWLEDGE ACQUIRED FROM MATLAB LECTURE MODULES ONE TO FOUR</dc:title>
  <dc:creator>WIU_CTA</dc:creator>
  <cp:lastModifiedBy>WIU_CTA</cp:lastModifiedBy>
  <cp:revision>18</cp:revision>
  <dcterms:created xsi:type="dcterms:W3CDTF">2025-09-23T08:32:25Z</dcterms:created>
  <dcterms:modified xsi:type="dcterms:W3CDTF">2025-09-23T10:20:33Z</dcterms:modified>
</cp:coreProperties>
</file>