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69" r:id="rId16"/>
    <p:sldId id="270" r:id="rId17"/>
    <p:sldId id="271" r:id="rId18"/>
    <p:sldId id="272" r:id="rId19"/>
    <p:sldId id="274"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68312CC-D414-4CA9-AFC0-5990900873A8}" type="datetimeFigureOut">
              <a:rPr lang="en-US" smtClean="0"/>
              <a:t>10/21/2025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056F9A5-B1F6-4F01-AE29-A25CA058F5D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8312CC-D414-4CA9-AFC0-5990900873A8}"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6F9A5-B1F6-4F01-AE29-A25CA058F5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8312CC-D414-4CA9-AFC0-5990900873A8}"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6F9A5-B1F6-4F01-AE29-A25CA058F5D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8312CC-D414-4CA9-AFC0-5990900873A8}"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6F9A5-B1F6-4F01-AE29-A25CA058F5D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68312CC-D414-4CA9-AFC0-5990900873A8}"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6F9A5-B1F6-4F01-AE29-A25CA058F5D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8312CC-D414-4CA9-AFC0-5990900873A8}"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6F9A5-B1F6-4F01-AE29-A25CA058F5D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68312CC-D414-4CA9-AFC0-5990900873A8}" type="datetimeFigureOut">
              <a:rPr lang="en-US" smtClean="0"/>
              <a:t>10/21/2025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56F9A5-B1F6-4F01-AE29-A25CA058F5D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68312CC-D414-4CA9-AFC0-5990900873A8}" type="datetimeFigureOut">
              <a:rPr lang="en-US" smtClean="0"/>
              <a:t>10/21/2025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56F9A5-B1F6-4F01-AE29-A25CA058F5D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312CC-D414-4CA9-AFC0-5990900873A8}" type="datetimeFigureOut">
              <a:rPr lang="en-US" smtClean="0"/>
              <a:t>10/21/2025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56F9A5-B1F6-4F01-AE29-A25CA058F5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8312CC-D414-4CA9-AFC0-5990900873A8}"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6F9A5-B1F6-4F01-AE29-A25CA058F5D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8312CC-D414-4CA9-AFC0-5990900873A8}"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056F9A5-B1F6-4F01-AE29-A25CA058F5D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8312CC-D414-4CA9-AFC0-5990900873A8}" type="datetimeFigureOut">
              <a:rPr lang="en-US" smtClean="0"/>
              <a:t>10/21/2025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056F9A5-B1F6-4F01-AE29-A25CA058F5D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3962399"/>
          </a:xfrm>
        </p:spPr>
        <p:txBody>
          <a:bodyPr>
            <a:normAutofit/>
          </a:bodyPr>
          <a:lstStyle/>
          <a:p>
            <a:r>
              <a:rPr lang="en-US" sz="3600" b="1" dirty="0" smtClean="0">
                <a:latin typeface="Times New Roman" pitchFamily="18" charset="0"/>
                <a:cs typeface="Times New Roman" pitchFamily="18" charset="0"/>
              </a:rPr>
              <a:t>PRESENTATION ON SOLVING PROBLEMS USING THE KNOWLEDGE OF ALGORITHM DEVELOPMENT, CONTROL STRUCTURES, AND MODULES ONE </a:t>
            </a:r>
            <a:r>
              <a:rPr lang="en-US" sz="3600" b="1" dirty="0" smtClean="0">
                <a:latin typeface="Times New Roman" pitchFamily="18" charset="0"/>
                <a:cs typeface="Times New Roman" pitchFamily="18" charset="0"/>
              </a:rPr>
              <a:t>TO</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457200" y="4267200"/>
            <a:ext cx="6400800" cy="1752600"/>
          </a:xfrm>
        </p:spPr>
        <p:txBody>
          <a:bodyPr/>
          <a:lstStyle/>
          <a:p>
            <a:r>
              <a:rPr lang="en-US" b="1" dirty="0" smtClean="0">
                <a:solidFill>
                  <a:srgbClr val="7030A0"/>
                </a:solidFill>
              </a:rPr>
              <a:t>By Group 18</a:t>
            </a:r>
            <a:endParaRPr lang="en-US" b="1"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0" y="304800"/>
            <a:ext cx="5715000" cy="461665"/>
          </a:xfrm>
          <a:prstGeom prst="rect">
            <a:avLst/>
          </a:prstGeom>
          <a:noFill/>
        </p:spPr>
        <p:txBody>
          <a:bodyPr wrap="square" rtlCol="0">
            <a:spAutoFit/>
          </a:bodyPr>
          <a:lstStyle/>
          <a:p>
            <a:pPr algn="ctr"/>
            <a:r>
              <a:rPr lang="en-US" sz="2400" dirty="0" smtClean="0">
                <a:solidFill>
                  <a:srgbClr val="7030A0"/>
                </a:solidFill>
                <a:latin typeface="Times New Roman" pitchFamily="18" charset="0"/>
                <a:cs typeface="Times New Roman" pitchFamily="18" charset="0"/>
              </a:rPr>
              <a:t>Continuation of Codes used</a:t>
            </a:r>
          </a:p>
        </p:txBody>
      </p:sp>
      <p:sp>
        <p:nvSpPr>
          <p:cNvPr id="6" name="TextBox 5"/>
          <p:cNvSpPr txBox="1"/>
          <p:nvPr/>
        </p:nvSpPr>
        <p:spPr>
          <a:xfrm>
            <a:off x="419100" y="1219200"/>
            <a:ext cx="8382000" cy="2585323"/>
          </a:xfrm>
          <a:prstGeom prst="rect">
            <a:avLst/>
          </a:prstGeom>
          <a:noFill/>
        </p:spPr>
        <p:txBody>
          <a:bodyPr wrap="square" rtlCol="0">
            <a:spAutoFit/>
          </a:bodyPr>
          <a:lstStyle/>
          <a:p>
            <a:r>
              <a:rPr lang="en-US" dirty="0"/>
              <a:t>% Solving ODE using Euler and </a:t>
            </a:r>
            <a:r>
              <a:rPr lang="en-US" dirty="0" err="1"/>
              <a:t>Runge</a:t>
            </a:r>
            <a:r>
              <a:rPr lang="en-US" dirty="0"/>
              <a:t>-</a:t>
            </a:r>
            <a:r>
              <a:rPr lang="en-US" dirty="0" err="1"/>
              <a:t>Kutta</a:t>
            </a:r>
            <a:endParaRPr lang="en-US" dirty="0"/>
          </a:p>
          <a:p>
            <a:r>
              <a:rPr lang="en-US" dirty="0"/>
              <a:t> </a:t>
            </a:r>
          </a:p>
          <a:p>
            <a:r>
              <a:rPr lang="en-US" dirty="0" err="1"/>
              <a:t>clc</a:t>
            </a:r>
            <a:r>
              <a:rPr lang="en-US" dirty="0"/>
              <a:t>; clear; close all;</a:t>
            </a:r>
          </a:p>
          <a:p>
            <a:r>
              <a:rPr lang="en-US" dirty="0"/>
              <a:t> </a:t>
            </a:r>
          </a:p>
          <a:p>
            <a:r>
              <a:rPr lang="en-US" dirty="0"/>
              <a:t>f = @(</a:t>
            </a:r>
            <a:r>
              <a:rPr lang="en-US" dirty="0" err="1"/>
              <a:t>x,y</a:t>
            </a:r>
            <a:r>
              <a:rPr lang="en-US" dirty="0"/>
              <a:t>) -2*y;  % </a:t>
            </a:r>
            <a:r>
              <a:rPr lang="en-US" dirty="0" err="1"/>
              <a:t>dy</a:t>
            </a:r>
            <a:r>
              <a:rPr lang="en-US" dirty="0"/>
              <a:t>/</a:t>
            </a:r>
            <a:r>
              <a:rPr lang="en-US" dirty="0" err="1"/>
              <a:t>dx</a:t>
            </a:r>
            <a:r>
              <a:rPr lang="en-US" dirty="0"/>
              <a:t> = -2y</a:t>
            </a:r>
          </a:p>
          <a:p>
            <a:r>
              <a:rPr lang="en-US" dirty="0"/>
              <a:t>x0 = 0; y0 = 1;   % initial condition</a:t>
            </a:r>
          </a:p>
          <a:p>
            <a:r>
              <a:rPr lang="en-US" dirty="0"/>
              <a:t>h = 0.1;          % step size</a:t>
            </a:r>
          </a:p>
          <a:p>
            <a:r>
              <a:rPr lang="en-US" dirty="0" err="1"/>
              <a:t>xf</a:t>
            </a:r>
            <a:r>
              <a:rPr lang="en-US" dirty="0"/>
              <a:t> = 5;           % final x</a:t>
            </a:r>
          </a:p>
          <a:p>
            <a:r>
              <a:rPr lang="en-US" dirty="0"/>
              <a:t>N = (xf-x0)/h</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2600" y="381000"/>
            <a:ext cx="5638800" cy="461665"/>
          </a:xfrm>
          <a:prstGeom prst="rect">
            <a:avLst/>
          </a:prstGeom>
          <a:noFill/>
        </p:spPr>
        <p:txBody>
          <a:bodyPr wrap="square" rtlCol="0">
            <a:spAutoFit/>
          </a:bodyPr>
          <a:lstStyle/>
          <a:p>
            <a:pPr algn="ctr"/>
            <a:r>
              <a:rPr lang="en-US" sz="2400" dirty="0" smtClean="0">
                <a:solidFill>
                  <a:srgbClr val="7030A0"/>
                </a:solidFill>
                <a:latin typeface="Times New Roman" pitchFamily="18" charset="0"/>
                <a:cs typeface="Times New Roman" pitchFamily="18" charset="0"/>
              </a:rPr>
              <a:t>Continuation of Codes used</a:t>
            </a:r>
          </a:p>
        </p:txBody>
      </p:sp>
      <p:sp>
        <p:nvSpPr>
          <p:cNvPr id="4" name="TextBox 3"/>
          <p:cNvSpPr txBox="1"/>
          <p:nvPr/>
        </p:nvSpPr>
        <p:spPr>
          <a:xfrm>
            <a:off x="838200" y="1143000"/>
            <a:ext cx="7696200" cy="2585323"/>
          </a:xfrm>
          <a:prstGeom prst="rect">
            <a:avLst/>
          </a:prstGeom>
          <a:noFill/>
        </p:spPr>
        <p:txBody>
          <a:bodyPr wrap="square" rtlCol="0">
            <a:spAutoFit/>
          </a:bodyPr>
          <a:lstStyle/>
          <a:p>
            <a:pPr lvl="2"/>
            <a:r>
              <a:rPr lang="en-US" dirty="0">
                <a:latin typeface="Times New Roman" pitchFamily="18" charset="0"/>
                <a:cs typeface="Times New Roman" pitchFamily="18" charset="0"/>
              </a:rPr>
              <a:t>% Arrays</a:t>
            </a:r>
          </a:p>
          <a:p>
            <a:pPr lvl="2"/>
            <a:r>
              <a:rPr lang="en-US" dirty="0">
                <a:latin typeface="Times New Roman" pitchFamily="18" charset="0"/>
                <a:cs typeface="Times New Roman" pitchFamily="18" charset="0"/>
              </a:rPr>
              <a:t>x = x0:h:xf;</a:t>
            </a:r>
          </a:p>
          <a:p>
            <a:pPr lvl="2"/>
            <a:r>
              <a:rPr lang="en-US" dirty="0" err="1">
                <a:latin typeface="Times New Roman" pitchFamily="18" charset="0"/>
                <a:cs typeface="Times New Roman" pitchFamily="18" charset="0"/>
              </a:rPr>
              <a:t>y_euler</a:t>
            </a:r>
            <a:r>
              <a:rPr lang="en-US" dirty="0">
                <a:latin typeface="Times New Roman" pitchFamily="18" charset="0"/>
                <a:cs typeface="Times New Roman" pitchFamily="18" charset="0"/>
              </a:rPr>
              <a:t> = zeros(1,length(x));</a:t>
            </a:r>
          </a:p>
          <a:p>
            <a:pPr lvl="2"/>
            <a:r>
              <a:rPr lang="en-US" dirty="0">
                <a:latin typeface="Times New Roman" pitchFamily="18" charset="0"/>
                <a:cs typeface="Times New Roman" pitchFamily="18" charset="0"/>
              </a:rPr>
              <a:t>y_rk4 = zeros(1,length(x));</a:t>
            </a:r>
          </a:p>
          <a:p>
            <a:pPr lvl="2"/>
            <a:r>
              <a:rPr lang="en-US" dirty="0" err="1">
                <a:latin typeface="Times New Roman" pitchFamily="18" charset="0"/>
                <a:cs typeface="Times New Roman" pitchFamily="18" charset="0"/>
              </a:rPr>
              <a:t>y_exact</a:t>
            </a:r>
            <a:r>
              <a:rPr lang="en-US" dirty="0">
                <a:latin typeface="Times New Roman" pitchFamily="18" charset="0"/>
                <a:cs typeface="Times New Roman" pitchFamily="18" charset="0"/>
              </a:rPr>
              <a:t> = exp(-2*x);</a:t>
            </a:r>
          </a:p>
          <a:p>
            <a:pPr lvl="2"/>
            <a:r>
              <a:rPr lang="en-US" dirty="0">
                <a:latin typeface="Times New Roman" pitchFamily="18" charset="0"/>
                <a:cs typeface="Times New Roman" pitchFamily="18" charset="0"/>
              </a:rPr>
              <a:t> </a:t>
            </a:r>
          </a:p>
          <a:p>
            <a:pPr lvl="2"/>
            <a:r>
              <a:rPr lang="en-US" dirty="0">
                <a:latin typeface="Times New Roman" pitchFamily="18" charset="0"/>
                <a:cs typeface="Times New Roman" pitchFamily="18" charset="0"/>
              </a:rPr>
              <a:t>% Initial values</a:t>
            </a:r>
          </a:p>
          <a:p>
            <a:pPr lvl="2"/>
            <a:r>
              <a:rPr lang="en-US" dirty="0" err="1">
                <a:latin typeface="Times New Roman" pitchFamily="18" charset="0"/>
                <a:cs typeface="Times New Roman" pitchFamily="18" charset="0"/>
              </a:rPr>
              <a:t>y_euler</a:t>
            </a:r>
            <a:r>
              <a:rPr lang="en-US" dirty="0">
                <a:latin typeface="Times New Roman" pitchFamily="18" charset="0"/>
                <a:cs typeface="Times New Roman" pitchFamily="18" charset="0"/>
              </a:rPr>
              <a:t>(1) = y0;</a:t>
            </a:r>
          </a:p>
          <a:p>
            <a:pPr lvl="2"/>
            <a:r>
              <a:rPr lang="en-US" dirty="0">
                <a:latin typeface="Times New Roman" pitchFamily="18" charset="0"/>
                <a:cs typeface="Times New Roman" pitchFamily="18" charset="0"/>
              </a:rPr>
              <a:t>y_rk4(1) = y0</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143000"/>
            <a:ext cx="7696200" cy="4801314"/>
          </a:xfrm>
          <a:prstGeom prst="rect">
            <a:avLst/>
          </a:prstGeom>
          <a:noFill/>
        </p:spPr>
        <p:txBody>
          <a:bodyPr wrap="square" rtlCol="0">
            <a:spAutoFit/>
          </a:bodyPr>
          <a:lstStyle/>
          <a:p>
            <a:pPr lvl="2"/>
            <a:r>
              <a:rPr lang="en-US" dirty="0">
                <a:latin typeface="Times New Roman" pitchFamily="18" charset="0"/>
                <a:cs typeface="Times New Roman" pitchFamily="18" charset="0"/>
              </a:rPr>
              <a:t>% Euler Method</a:t>
            </a:r>
          </a:p>
          <a:p>
            <a:pPr lvl="2"/>
            <a:r>
              <a:rPr lang="en-US" dirty="0">
                <a:latin typeface="Times New Roman" pitchFamily="18" charset="0"/>
                <a:cs typeface="Times New Roman" pitchFamily="18" charset="0"/>
              </a:rPr>
              <a:t>tic;</a:t>
            </a:r>
          </a:p>
          <a:p>
            <a:pPr lvl="2"/>
            <a:r>
              <a:rPr lang="en-US" dirty="0">
                <a:latin typeface="Times New Roman" pitchFamily="18" charset="0"/>
                <a:cs typeface="Times New Roman" pitchFamily="18" charset="0"/>
              </a:rPr>
              <a:t>for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1:N</a:t>
            </a:r>
          </a:p>
          <a:p>
            <a:pPr lvl="2"/>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y_euler</a:t>
            </a:r>
            <a:r>
              <a:rPr lang="en-US" dirty="0">
                <a:latin typeface="Times New Roman" pitchFamily="18" charset="0"/>
                <a:cs typeface="Times New Roman" pitchFamily="18" charset="0"/>
              </a:rPr>
              <a:t>(i+1) = </a:t>
            </a:r>
            <a:r>
              <a:rPr lang="en-US" dirty="0" err="1">
                <a:latin typeface="Times New Roman" pitchFamily="18" charset="0"/>
                <a:cs typeface="Times New Roman" pitchFamily="18" charset="0"/>
              </a:rPr>
              <a:t>y_euler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h*f(x(</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y_euler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a:t>
            </a:r>
          </a:p>
          <a:p>
            <a:pPr lvl="2"/>
            <a:r>
              <a:rPr lang="en-US" dirty="0">
                <a:latin typeface="Times New Roman" pitchFamily="18" charset="0"/>
                <a:cs typeface="Times New Roman" pitchFamily="18" charset="0"/>
              </a:rPr>
              <a:t>end</a:t>
            </a:r>
          </a:p>
          <a:p>
            <a:pPr lvl="2"/>
            <a:r>
              <a:rPr lang="en-US" dirty="0" err="1">
                <a:latin typeface="Times New Roman" pitchFamily="18" charset="0"/>
                <a:cs typeface="Times New Roman" pitchFamily="18" charset="0"/>
              </a:rPr>
              <a:t>Euler_time</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toc</a:t>
            </a:r>
            <a:r>
              <a:rPr lang="en-US" dirty="0">
                <a:latin typeface="Times New Roman" pitchFamily="18" charset="0"/>
                <a:cs typeface="Times New Roman" pitchFamily="18" charset="0"/>
              </a:rPr>
              <a:t>;</a:t>
            </a:r>
          </a:p>
          <a:p>
            <a:pPr lvl="2"/>
            <a:r>
              <a:rPr lang="en-US" dirty="0">
                <a:latin typeface="Times New Roman" pitchFamily="18" charset="0"/>
                <a:cs typeface="Times New Roman" pitchFamily="18" charset="0"/>
              </a:rPr>
              <a:t> </a:t>
            </a:r>
          </a:p>
          <a:p>
            <a:pPr lvl="2"/>
            <a:r>
              <a:rPr lang="en-US" dirty="0">
                <a:latin typeface="Times New Roman" pitchFamily="18" charset="0"/>
                <a:cs typeface="Times New Roman" pitchFamily="18" charset="0"/>
              </a:rPr>
              <a:t>% RK4 Method</a:t>
            </a:r>
          </a:p>
          <a:p>
            <a:pPr lvl="2"/>
            <a:r>
              <a:rPr lang="en-US" dirty="0">
                <a:latin typeface="Times New Roman" pitchFamily="18" charset="0"/>
                <a:cs typeface="Times New Roman" pitchFamily="18" charset="0"/>
              </a:rPr>
              <a:t>tic;</a:t>
            </a:r>
          </a:p>
          <a:p>
            <a:pPr lvl="2"/>
            <a:r>
              <a:rPr lang="en-US" dirty="0">
                <a:latin typeface="Times New Roman" pitchFamily="18" charset="0"/>
                <a:cs typeface="Times New Roman" pitchFamily="18" charset="0"/>
              </a:rPr>
              <a:t>for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1:N</a:t>
            </a:r>
          </a:p>
          <a:p>
            <a:pPr lvl="2"/>
            <a:r>
              <a:rPr lang="en-US" dirty="0">
                <a:latin typeface="Times New Roman" pitchFamily="18" charset="0"/>
                <a:cs typeface="Times New Roman" pitchFamily="18" charset="0"/>
              </a:rPr>
              <a:t>    k1 = h*f(x(</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y_rk4(</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a:t>
            </a:r>
          </a:p>
          <a:p>
            <a:pPr lvl="2"/>
            <a:r>
              <a:rPr lang="en-US" dirty="0">
                <a:latin typeface="Times New Roman" pitchFamily="18" charset="0"/>
                <a:cs typeface="Times New Roman" pitchFamily="18" charset="0"/>
              </a:rPr>
              <a:t>    k2 = h*f(x(</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)+h/2, y_rk4(</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)+k1/2);</a:t>
            </a:r>
          </a:p>
          <a:p>
            <a:pPr lvl="2"/>
            <a:r>
              <a:rPr lang="en-US" dirty="0">
                <a:latin typeface="Times New Roman" pitchFamily="18" charset="0"/>
                <a:cs typeface="Times New Roman" pitchFamily="18" charset="0"/>
              </a:rPr>
              <a:t>    k3 = h*f(x(</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)+h/2, y_rk4(</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)+k2/2);</a:t>
            </a:r>
          </a:p>
          <a:p>
            <a:pPr lvl="2"/>
            <a:r>
              <a:rPr lang="en-US" dirty="0">
                <a:latin typeface="Times New Roman" pitchFamily="18" charset="0"/>
                <a:cs typeface="Times New Roman" pitchFamily="18" charset="0"/>
              </a:rPr>
              <a:t>    k4 = h*f(x(</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)+h, y_rk4(</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)+k3);</a:t>
            </a:r>
          </a:p>
          <a:p>
            <a:pPr lvl="2"/>
            <a:r>
              <a:rPr lang="en-US" dirty="0">
                <a:latin typeface="Times New Roman" pitchFamily="18" charset="0"/>
                <a:cs typeface="Times New Roman" pitchFamily="18" charset="0"/>
              </a:rPr>
              <a:t>    y_rk4(i+1) = y_rk4(</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(k1+2*k2+2*k3+k4)/6;</a:t>
            </a:r>
          </a:p>
          <a:p>
            <a:pPr lvl="2"/>
            <a:r>
              <a:rPr lang="en-US" dirty="0">
                <a:latin typeface="Times New Roman" pitchFamily="18" charset="0"/>
                <a:cs typeface="Times New Roman" pitchFamily="18" charset="0"/>
              </a:rPr>
              <a:t>end</a:t>
            </a:r>
          </a:p>
          <a:p>
            <a:pPr lvl="2"/>
            <a:r>
              <a:rPr lang="en-US" dirty="0">
                <a:latin typeface="Times New Roman" pitchFamily="18" charset="0"/>
                <a:cs typeface="Times New Roman" pitchFamily="18" charset="0"/>
              </a:rPr>
              <a:t>RK4_time = </a:t>
            </a:r>
            <a:r>
              <a:rPr lang="en-US" dirty="0" err="1">
                <a:latin typeface="Times New Roman" pitchFamily="18" charset="0"/>
                <a:cs typeface="Times New Roman" pitchFamily="18" charset="0"/>
              </a:rPr>
              <a:t>toc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TextBox 2"/>
          <p:cNvSpPr txBox="1"/>
          <p:nvPr/>
        </p:nvSpPr>
        <p:spPr>
          <a:xfrm>
            <a:off x="1371600" y="381000"/>
            <a:ext cx="6477000" cy="461665"/>
          </a:xfrm>
          <a:prstGeom prst="rect">
            <a:avLst/>
          </a:prstGeom>
          <a:noFill/>
        </p:spPr>
        <p:txBody>
          <a:bodyPr wrap="square" rtlCol="0">
            <a:spAutoFit/>
          </a:bodyPr>
          <a:lstStyle/>
          <a:p>
            <a:pPr algn="ctr"/>
            <a:r>
              <a:rPr lang="en-US" sz="2400" dirty="0" smtClean="0">
                <a:solidFill>
                  <a:srgbClr val="7030A0"/>
                </a:solidFill>
                <a:latin typeface="Times New Roman" pitchFamily="18" charset="0"/>
                <a:cs typeface="Times New Roman" pitchFamily="18" charset="0"/>
              </a:rPr>
              <a:t>Continuation of Codes used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381000"/>
            <a:ext cx="5410200" cy="461665"/>
          </a:xfrm>
          <a:prstGeom prst="rect">
            <a:avLst/>
          </a:prstGeom>
          <a:noFill/>
        </p:spPr>
        <p:txBody>
          <a:bodyPr wrap="square" rtlCol="0">
            <a:spAutoFit/>
          </a:bodyPr>
          <a:lstStyle/>
          <a:p>
            <a:pPr algn="ctr"/>
            <a:r>
              <a:rPr lang="en-US" sz="2400" dirty="0" smtClean="0">
                <a:solidFill>
                  <a:srgbClr val="7030A0"/>
                </a:solidFill>
                <a:latin typeface="Times New Roman" pitchFamily="18" charset="0"/>
                <a:cs typeface="Times New Roman" pitchFamily="18" charset="0"/>
              </a:rPr>
              <a:t>Continuation of Codes used</a:t>
            </a:r>
          </a:p>
        </p:txBody>
      </p:sp>
      <p:sp>
        <p:nvSpPr>
          <p:cNvPr id="3" name="TextBox 2"/>
          <p:cNvSpPr txBox="1"/>
          <p:nvPr/>
        </p:nvSpPr>
        <p:spPr>
          <a:xfrm>
            <a:off x="685800" y="1066800"/>
            <a:ext cx="7848600" cy="4154984"/>
          </a:xfrm>
          <a:prstGeom prst="rect">
            <a:avLst/>
          </a:prstGeom>
          <a:noFill/>
        </p:spPr>
        <p:txBody>
          <a:bodyPr wrap="square" rtlCol="0">
            <a:spAutoFit/>
          </a:bodyPr>
          <a:lstStyle/>
          <a:p>
            <a:pPr lvl="2"/>
            <a:r>
              <a:rPr lang="en-US" sz="2400" dirty="0">
                <a:latin typeface="Times New Roman" pitchFamily="18" charset="0"/>
                <a:cs typeface="Times New Roman" pitchFamily="18" charset="0"/>
              </a:rPr>
              <a:t>% Plot</a:t>
            </a:r>
          </a:p>
          <a:p>
            <a:pPr lvl="2"/>
            <a:r>
              <a:rPr lang="en-US" sz="2400" dirty="0">
                <a:latin typeface="Times New Roman" pitchFamily="18" charset="0"/>
                <a:cs typeface="Times New Roman" pitchFamily="18" charset="0"/>
              </a:rPr>
              <a:t>figure;</a:t>
            </a:r>
          </a:p>
          <a:p>
            <a:pPr lvl="2"/>
            <a:r>
              <a:rPr lang="en-US" sz="2400" dirty="0">
                <a:latin typeface="Times New Roman" pitchFamily="18" charset="0"/>
                <a:cs typeface="Times New Roman" pitchFamily="18" charset="0"/>
              </a:rPr>
              <a:t>plot(x, </a:t>
            </a:r>
            <a:r>
              <a:rPr lang="en-US" sz="2400" dirty="0" err="1">
                <a:latin typeface="Times New Roman" pitchFamily="18" charset="0"/>
                <a:cs typeface="Times New Roman" pitchFamily="18" charset="0"/>
              </a:rPr>
              <a:t>y_exact</a:t>
            </a:r>
            <a:r>
              <a:rPr lang="en-US" sz="2400" dirty="0">
                <a:latin typeface="Times New Roman" pitchFamily="18" charset="0"/>
                <a:cs typeface="Times New Roman" pitchFamily="18" charset="0"/>
              </a:rPr>
              <a:t>, 'k-', '</a:t>
            </a:r>
            <a:r>
              <a:rPr lang="en-US" sz="2400" dirty="0" err="1">
                <a:latin typeface="Times New Roman" pitchFamily="18" charset="0"/>
                <a:cs typeface="Times New Roman" pitchFamily="18" charset="0"/>
              </a:rPr>
              <a:t>LineWidth</a:t>
            </a:r>
            <a:r>
              <a:rPr lang="en-US" sz="2400" dirty="0">
                <a:latin typeface="Times New Roman" pitchFamily="18" charset="0"/>
                <a:cs typeface="Times New Roman" pitchFamily="18" charset="0"/>
              </a:rPr>
              <a:t>', 2); hold on;</a:t>
            </a:r>
          </a:p>
          <a:p>
            <a:pPr lvl="2"/>
            <a:r>
              <a:rPr lang="en-US" sz="2400" dirty="0">
                <a:latin typeface="Times New Roman" pitchFamily="18" charset="0"/>
                <a:cs typeface="Times New Roman" pitchFamily="18" charset="0"/>
              </a:rPr>
              <a:t>plot(x, </a:t>
            </a:r>
            <a:r>
              <a:rPr lang="en-US" sz="2400" dirty="0" err="1">
                <a:latin typeface="Times New Roman" pitchFamily="18" charset="0"/>
                <a:cs typeface="Times New Roman" pitchFamily="18" charset="0"/>
              </a:rPr>
              <a:t>y_euler</a:t>
            </a:r>
            <a:r>
              <a:rPr lang="en-US" sz="2400" dirty="0">
                <a:latin typeface="Times New Roman" pitchFamily="18" charset="0"/>
                <a:cs typeface="Times New Roman" pitchFamily="18" charset="0"/>
              </a:rPr>
              <a:t>, 'r--o');</a:t>
            </a:r>
          </a:p>
          <a:p>
            <a:pPr lvl="2"/>
            <a:r>
              <a:rPr lang="en-US" sz="2400" dirty="0">
                <a:latin typeface="Times New Roman" pitchFamily="18" charset="0"/>
                <a:cs typeface="Times New Roman" pitchFamily="18" charset="0"/>
              </a:rPr>
              <a:t>plot(x, y_rk4, 'b--s');</a:t>
            </a:r>
          </a:p>
          <a:p>
            <a:pPr lvl="2"/>
            <a:r>
              <a:rPr lang="en-US" sz="2400" dirty="0">
                <a:latin typeface="Times New Roman" pitchFamily="18" charset="0"/>
                <a:cs typeface="Times New Roman" pitchFamily="18" charset="0"/>
              </a:rPr>
              <a:t>legend('Exact','Euler','RK4');</a:t>
            </a:r>
          </a:p>
          <a:p>
            <a:pPr lvl="2"/>
            <a:r>
              <a:rPr lang="en-US" sz="2400" dirty="0" err="1">
                <a:latin typeface="Times New Roman" pitchFamily="18" charset="0"/>
                <a:cs typeface="Times New Roman" pitchFamily="18" charset="0"/>
              </a:rPr>
              <a:t>xlabel</a:t>
            </a:r>
            <a:r>
              <a:rPr lang="en-US" sz="2400" dirty="0">
                <a:latin typeface="Times New Roman" pitchFamily="18" charset="0"/>
                <a:cs typeface="Times New Roman" pitchFamily="18" charset="0"/>
              </a:rPr>
              <a:t>('x'); </a:t>
            </a:r>
            <a:r>
              <a:rPr lang="en-US" sz="2400" dirty="0" err="1">
                <a:latin typeface="Times New Roman" pitchFamily="18" charset="0"/>
                <a:cs typeface="Times New Roman" pitchFamily="18" charset="0"/>
              </a:rPr>
              <a:t>ylabel</a:t>
            </a:r>
            <a:r>
              <a:rPr lang="en-US" sz="2400" dirty="0">
                <a:latin typeface="Times New Roman" pitchFamily="18" charset="0"/>
                <a:cs typeface="Times New Roman" pitchFamily="18" charset="0"/>
              </a:rPr>
              <a:t>('y');</a:t>
            </a:r>
          </a:p>
          <a:p>
            <a:pPr lvl="2"/>
            <a:r>
              <a:rPr lang="en-US" sz="2400" dirty="0">
                <a:latin typeface="Times New Roman" pitchFamily="18" charset="0"/>
                <a:cs typeface="Times New Roman" pitchFamily="18" charset="0"/>
              </a:rPr>
              <a:t>title('Numerical </a:t>
            </a:r>
            <a:r>
              <a:rPr lang="en-US" sz="2400" dirty="0" err="1">
                <a:latin typeface="Times New Roman" pitchFamily="18" charset="0"/>
                <a:cs typeface="Times New Roman" pitchFamily="18" charset="0"/>
              </a:rPr>
              <a:t>vs</a:t>
            </a:r>
            <a:r>
              <a:rPr lang="en-US" sz="2400" dirty="0">
                <a:latin typeface="Times New Roman" pitchFamily="18" charset="0"/>
                <a:cs typeface="Times New Roman" pitchFamily="18" charset="0"/>
              </a:rPr>
              <a:t> Analytical Solutions');</a:t>
            </a:r>
          </a:p>
          <a:p>
            <a:pPr lvl="2"/>
            <a:r>
              <a:rPr lang="en-US" sz="2400" dirty="0">
                <a:latin typeface="Times New Roman" pitchFamily="18" charset="0"/>
                <a:cs typeface="Times New Roman" pitchFamily="18" charset="0"/>
              </a:rPr>
              <a:t> </a:t>
            </a:r>
          </a:p>
          <a:p>
            <a:pPr lvl="2"/>
            <a:r>
              <a:rPr lang="en-US" sz="2400" dirty="0" err="1">
                <a:latin typeface="Times New Roman" pitchFamily="18" charset="0"/>
                <a:cs typeface="Times New Roman" pitchFamily="18" charset="0"/>
              </a:rPr>
              <a:t>fprintf</a:t>
            </a:r>
            <a:r>
              <a:rPr lang="en-US" sz="2400" dirty="0">
                <a:latin typeface="Times New Roman" pitchFamily="18" charset="0"/>
                <a:cs typeface="Times New Roman" pitchFamily="18" charset="0"/>
              </a:rPr>
              <a:t>('Euler Method time: %.6f s\n', </a:t>
            </a:r>
            <a:r>
              <a:rPr lang="en-US" sz="2400" dirty="0" err="1">
                <a:latin typeface="Times New Roman" pitchFamily="18" charset="0"/>
                <a:cs typeface="Times New Roman" pitchFamily="18" charset="0"/>
              </a:rPr>
              <a:t>Euler_time</a:t>
            </a:r>
            <a:r>
              <a:rPr lang="en-US" sz="2400" dirty="0">
                <a:latin typeface="Times New Roman" pitchFamily="18" charset="0"/>
                <a:cs typeface="Times New Roman" pitchFamily="18" charset="0"/>
              </a:rPr>
              <a:t>);</a:t>
            </a:r>
          </a:p>
          <a:p>
            <a:pPr lvl="2"/>
            <a:r>
              <a:rPr lang="en-US" sz="2400" dirty="0" err="1">
                <a:latin typeface="Times New Roman" pitchFamily="18" charset="0"/>
                <a:cs typeface="Times New Roman" pitchFamily="18" charset="0"/>
              </a:rPr>
              <a:t>fprintf</a:t>
            </a:r>
            <a:r>
              <a:rPr lang="en-US" sz="2400" dirty="0">
                <a:latin typeface="Times New Roman" pitchFamily="18" charset="0"/>
                <a:cs typeface="Times New Roman" pitchFamily="18" charset="0"/>
              </a:rPr>
              <a:t>('RK4 Method time: %.6f s\n', RK4_time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720840"/>
            <a:ext cx="7543800" cy="2031325"/>
          </a:xfrm>
          <a:prstGeom prst="rect">
            <a:avLst/>
          </a:prstGeom>
        </p:spPr>
        <p:txBody>
          <a:bodyPr wrap="square">
            <a:spAutoFit/>
          </a:bodyPr>
          <a:lstStyle/>
          <a:p>
            <a:r>
              <a:rPr lang="en-US" b="1" dirty="0"/>
              <a:t>Practical question used in daily life to apply the above methods</a:t>
            </a:r>
            <a:endParaRPr lang="en-US" dirty="0"/>
          </a:p>
          <a:p>
            <a:r>
              <a:rPr lang="en-US" b="1" dirty="0"/>
              <a:t>Qn.</a:t>
            </a:r>
            <a:r>
              <a:rPr lang="en-US" dirty="0"/>
              <a:t> A metal rod heated at 90⁰c is left to cool in a workshop where the surrounding temperature is 25⁰c if the cooling constant is 0.1per min, predict the rod’s temperature for the next 60minutes using;</a:t>
            </a:r>
          </a:p>
          <a:p>
            <a:r>
              <a:rPr lang="en-US" dirty="0"/>
              <a:t>a) The analytical solution of newton’s law of cooling.</a:t>
            </a:r>
          </a:p>
          <a:p>
            <a:r>
              <a:rPr lang="en-US" dirty="0"/>
              <a:t>b) Euler’s method </a:t>
            </a:r>
          </a:p>
          <a:p>
            <a:r>
              <a:rPr lang="en-US" dirty="0"/>
              <a:t>c) </a:t>
            </a:r>
            <a:r>
              <a:rPr lang="en-US" dirty="0" err="1"/>
              <a:t>Runge-Kutta</a:t>
            </a:r>
            <a:r>
              <a:rPr lang="en-US" dirty="0"/>
              <a:t> 4 method with a step size of 1min. compare the results.</a:t>
            </a:r>
          </a:p>
        </p:txBody>
      </p:sp>
    </p:spTree>
    <p:extLst>
      <p:ext uri="{BB962C8B-B14F-4D97-AF65-F5344CB8AC3E}">
        <p14:creationId xmlns:p14="http://schemas.microsoft.com/office/powerpoint/2010/main" val="1883138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95400"/>
            <a:ext cx="8305800" cy="4247317"/>
          </a:xfrm>
          <a:prstGeom prst="rect">
            <a:avLst/>
          </a:prstGeom>
          <a:noFill/>
        </p:spPr>
        <p:txBody>
          <a:bodyPr wrap="square" rtlCol="0">
            <a:spAutoFit/>
          </a:bodyPr>
          <a:lstStyle/>
          <a:p>
            <a:pPr lvl="2"/>
            <a:r>
              <a:rPr lang="en-US" dirty="0">
                <a:latin typeface="Times New Roman" pitchFamily="18" charset="0"/>
                <a:cs typeface="Times New Roman" pitchFamily="18" charset="0"/>
              </a:rPr>
              <a:t>%% Newton's Law of Cooling</a:t>
            </a:r>
          </a:p>
          <a:p>
            <a:pPr lvl="2"/>
            <a:r>
              <a:rPr lang="en-US" dirty="0" err="1">
                <a:latin typeface="Times New Roman" pitchFamily="18" charset="0"/>
                <a:cs typeface="Times New Roman" pitchFamily="18" charset="0"/>
              </a:rPr>
              <a:t>clc</a:t>
            </a:r>
            <a:r>
              <a:rPr lang="en-US" dirty="0">
                <a:latin typeface="Times New Roman" pitchFamily="18" charset="0"/>
                <a:cs typeface="Times New Roman" pitchFamily="18" charset="0"/>
              </a:rPr>
              <a:t>; clear; close all;</a:t>
            </a:r>
          </a:p>
          <a:p>
            <a:pPr lvl="2"/>
            <a:r>
              <a:rPr lang="en-US" dirty="0">
                <a:latin typeface="Times New Roman" pitchFamily="18" charset="0"/>
                <a:cs typeface="Times New Roman" pitchFamily="18" charset="0"/>
              </a:rPr>
              <a:t> </a:t>
            </a:r>
          </a:p>
          <a:p>
            <a:pPr lvl="2"/>
            <a:r>
              <a:rPr lang="en-US" dirty="0">
                <a:latin typeface="Times New Roman" pitchFamily="18" charset="0"/>
                <a:cs typeface="Times New Roman" pitchFamily="18" charset="0"/>
              </a:rPr>
              <a:t>% Parameters</a:t>
            </a:r>
          </a:p>
          <a:p>
            <a:pPr lvl="2"/>
            <a:r>
              <a:rPr lang="en-US" dirty="0">
                <a:latin typeface="Times New Roman" pitchFamily="18" charset="0"/>
                <a:cs typeface="Times New Roman" pitchFamily="18" charset="0"/>
              </a:rPr>
              <a:t>T0 = 90;          % Initial temperature (°C)</a:t>
            </a:r>
          </a:p>
          <a:p>
            <a:pPr lvl="2"/>
            <a:r>
              <a:rPr lang="en-US" dirty="0" err="1">
                <a:latin typeface="Times New Roman" pitchFamily="18" charset="0"/>
                <a:cs typeface="Times New Roman" pitchFamily="18" charset="0"/>
              </a:rPr>
              <a:t>T_room</a:t>
            </a:r>
            <a:r>
              <a:rPr lang="en-US" dirty="0">
                <a:latin typeface="Times New Roman" pitchFamily="18" charset="0"/>
                <a:cs typeface="Times New Roman" pitchFamily="18" charset="0"/>
              </a:rPr>
              <a:t> = 25;      % Room temperature (°C)</a:t>
            </a:r>
          </a:p>
          <a:p>
            <a:pPr lvl="2"/>
            <a:r>
              <a:rPr lang="en-US" dirty="0">
                <a:latin typeface="Times New Roman" pitchFamily="18" charset="0"/>
                <a:cs typeface="Times New Roman" pitchFamily="18" charset="0"/>
              </a:rPr>
              <a:t>k = 0.1;          % Cooling constant (1/min)</a:t>
            </a:r>
          </a:p>
          <a:p>
            <a:pPr lvl="2"/>
            <a:r>
              <a:rPr lang="en-US" dirty="0" err="1">
                <a:latin typeface="Times New Roman" pitchFamily="18" charset="0"/>
                <a:cs typeface="Times New Roman" pitchFamily="18" charset="0"/>
              </a:rPr>
              <a:t>t_final</a:t>
            </a:r>
            <a:r>
              <a:rPr lang="en-US" dirty="0">
                <a:latin typeface="Times New Roman" pitchFamily="18" charset="0"/>
                <a:cs typeface="Times New Roman" pitchFamily="18" charset="0"/>
              </a:rPr>
              <a:t> = 60;     % Simulate 60 minutes</a:t>
            </a:r>
          </a:p>
          <a:p>
            <a:pPr lvl="2"/>
            <a:r>
              <a:rPr lang="en-US" dirty="0">
                <a:latin typeface="Times New Roman" pitchFamily="18" charset="0"/>
                <a:cs typeface="Times New Roman" pitchFamily="18" charset="0"/>
              </a:rPr>
              <a:t>h = 1;            % Step size (1 min)</a:t>
            </a:r>
          </a:p>
          <a:p>
            <a:pPr lvl="2"/>
            <a:r>
              <a:rPr lang="en-US" dirty="0">
                <a:latin typeface="Times New Roman" pitchFamily="18" charset="0"/>
                <a:cs typeface="Times New Roman" pitchFamily="18" charset="0"/>
              </a:rPr>
              <a:t> </a:t>
            </a:r>
          </a:p>
          <a:p>
            <a:pPr lvl="2"/>
            <a:r>
              <a:rPr lang="en-US" dirty="0">
                <a:latin typeface="Times New Roman" pitchFamily="18" charset="0"/>
                <a:cs typeface="Times New Roman" pitchFamily="18" charset="0"/>
              </a:rPr>
              <a:t>% Time vector</a:t>
            </a:r>
          </a:p>
          <a:p>
            <a:pPr lvl="2"/>
            <a:r>
              <a:rPr lang="en-US" dirty="0">
                <a:latin typeface="Times New Roman" pitchFamily="18" charset="0"/>
                <a:cs typeface="Times New Roman" pitchFamily="18" charset="0"/>
              </a:rPr>
              <a:t>t = 0:h:t_final;</a:t>
            </a:r>
          </a:p>
          <a:p>
            <a:pPr lvl="2"/>
            <a:r>
              <a:rPr lang="en-US" dirty="0">
                <a:latin typeface="Times New Roman" pitchFamily="18" charset="0"/>
                <a:cs typeface="Times New Roman" pitchFamily="18" charset="0"/>
              </a:rPr>
              <a:t> </a:t>
            </a:r>
          </a:p>
          <a:p>
            <a:pPr lvl="2"/>
            <a:r>
              <a:rPr lang="en-US" dirty="0">
                <a:latin typeface="Times New Roman" pitchFamily="18" charset="0"/>
                <a:cs typeface="Times New Roman" pitchFamily="18" charset="0"/>
              </a:rPr>
              <a:t>% Analytical solution</a:t>
            </a:r>
          </a:p>
          <a:p>
            <a:pPr lvl="2"/>
            <a:r>
              <a:rPr lang="en-US" dirty="0" err="1">
                <a:latin typeface="Times New Roman" pitchFamily="18" charset="0"/>
                <a:cs typeface="Times New Roman" pitchFamily="18" charset="0"/>
              </a:rPr>
              <a:t>T_exact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T_room</a:t>
            </a:r>
            <a:r>
              <a:rPr lang="en-US" dirty="0">
                <a:latin typeface="Times New Roman" pitchFamily="18" charset="0"/>
                <a:cs typeface="Times New Roman" pitchFamily="18" charset="0"/>
              </a:rPr>
              <a:t> + (T0 - </a:t>
            </a:r>
            <a:r>
              <a:rPr lang="en-US" dirty="0" err="1">
                <a:latin typeface="Times New Roman" pitchFamily="18" charset="0"/>
                <a:cs typeface="Times New Roman" pitchFamily="18" charset="0"/>
              </a:rPr>
              <a:t>T_room</a:t>
            </a:r>
            <a:r>
              <a:rPr lang="en-US" dirty="0">
                <a:latin typeface="Times New Roman" pitchFamily="18" charset="0"/>
                <a:cs typeface="Times New Roman" pitchFamily="18" charset="0"/>
              </a:rPr>
              <a:t>)*exp(-k*t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TextBox 2"/>
          <p:cNvSpPr txBox="1"/>
          <p:nvPr/>
        </p:nvSpPr>
        <p:spPr>
          <a:xfrm>
            <a:off x="2133600" y="609600"/>
            <a:ext cx="4343400" cy="461665"/>
          </a:xfrm>
          <a:prstGeom prst="rect">
            <a:avLst/>
          </a:prstGeom>
          <a:noFill/>
        </p:spPr>
        <p:txBody>
          <a:bodyPr wrap="square" rtlCol="0">
            <a:spAutoFit/>
          </a:bodyPr>
          <a:lstStyle/>
          <a:p>
            <a:pPr algn="ctr"/>
            <a:r>
              <a:rPr lang="en-US" sz="2400" dirty="0" smtClean="0">
                <a:solidFill>
                  <a:srgbClr val="7030A0"/>
                </a:solidFill>
                <a:latin typeface="Times New Roman" pitchFamily="18" charset="0"/>
                <a:cs typeface="Times New Roman" pitchFamily="18" charset="0"/>
              </a:rPr>
              <a:t>Solution to the question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81000"/>
            <a:ext cx="7315200" cy="461665"/>
          </a:xfrm>
          <a:prstGeom prst="rect">
            <a:avLst/>
          </a:prstGeom>
          <a:noFill/>
        </p:spPr>
        <p:txBody>
          <a:bodyPr wrap="square" rtlCol="0">
            <a:spAutoFit/>
          </a:bodyPr>
          <a:lstStyle/>
          <a:p>
            <a:pPr algn="ctr"/>
            <a:r>
              <a:rPr lang="en-US" sz="2400" b="1" dirty="0" smtClean="0">
                <a:solidFill>
                  <a:srgbClr val="7030A0"/>
                </a:solidFill>
                <a:latin typeface="Times New Roman" pitchFamily="18" charset="0"/>
                <a:cs typeface="Times New Roman" pitchFamily="18" charset="0"/>
              </a:rPr>
              <a:t>Continuation of Codes used</a:t>
            </a:r>
          </a:p>
        </p:txBody>
      </p:sp>
      <p:sp>
        <p:nvSpPr>
          <p:cNvPr id="3" name="TextBox 2"/>
          <p:cNvSpPr txBox="1"/>
          <p:nvPr/>
        </p:nvSpPr>
        <p:spPr>
          <a:xfrm>
            <a:off x="762000" y="914400"/>
            <a:ext cx="8001000" cy="5078313"/>
          </a:xfrm>
          <a:prstGeom prst="rect">
            <a:avLst/>
          </a:prstGeom>
          <a:noFill/>
        </p:spPr>
        <p:txBody>
          <a:bodyPr wrap="square" rtlCol="0">
            <a:spAutoFit/>
          </a:bodyPr>
          <a:lstStyle/>
          <a:p>
            <a:pPr lvl="2"/>
            <a:r>
              <a:rPr lang="en-US" dirty="0">
                <a:latin typeface="Times New Roman" pitchFamily="18" charset="0"/>
                <a:cs typeface="Times New Roman" pitchFamily="18" charset="0"/>
              </a:rPr>
              <a:t>%% Euler Method</a:t>
            </a:r>
          </a:p>
          <a:p>
            <a:pPr lvl="2"/>
            <a:r>
              <a:rPr lang="en-US" dirty="0" err="1">
                <a:latin typeface="Times New Roman" pitchFamily="18" charset="0"/>
                <a:cs typeface="Times New Roman" pitchFamily="18" charset="0"/>
              </a:rPr>
              <a:t>T_euler</a:t>
            </a:r>
            <a:r>
              <a:rPr lang="en-US" dirty="0">
                <a:latin typeface="Times New Roman" pitchFamily="18" charset="0"/>
                <a:cs typeface="Times New Roman" pitchFamily="18" charset="0"/>
              </a:rPr>
              <a:t> = zeros(size(t));</a:t>
            </a:r>
          </a:p>
          <a:p>
            <a:pPr lvl="2"/>
            <a:r>
              <a:rPr lang="en-US" dirty="0" err="1">
                <a:latin typeface="Times New Roman" pitchFamily="18" charset="0"/>
                <a:cs typeface="Times New Roman" pitchFamily="18" charset="0"/>
              </a:rPr>
              <a:t>T_euler</a:t>
            </a:r>
            <a:r>
              <a:rPr lang="en-US" dirty="0">
                <a:latin typeface="Times New Roman" pitchFamily="18" charset="0"/>
                <a:cs typeface="Times New Roman" pitchFamily="18" charset="0"/>
              </a:rPr>
              <a:t>(1) = T0; % initial condition</a:t>
            </a:r>
          </a:p>
          <a:p>
            <a:pPr lvl="2"/>
            <a:r>
              <a:rPr lang="en-US" dirty="0">
                <a:latin typeface="Times New Roman" pitchFamily="18" charset="0"/>
                <a:cs typeface="Times New Roman" pitchFamily="18" charset="0"/>
              </a:rPr>
              <a:t>for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1:length(t)-1</a:t>
            </a:r>
          </a:p>
          <a:p>
            <a:pPr lvl="2"/>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T_euler</a:t>
            </a:r>
            <a:r>
              <a:rPr lang="en-US" dirty="0">
                <a:latin typeface="Times New Roman" pitchFamily="18" charset="0"/>
                <a:cs typeface="Times New Roman" pitchFamily="18" charset="0"/>
              </a:rPr>
              <a:t>(i+1) = </a:t>
            </a:r>
            <a:r>
              <a:rPr lang="en-US" dirty="0" err="1">
                <a:latin typeface="Times New Roman" pitchFamily="18" charset="0"/>
                <a:cs typeface="Times New Roman" pitchFamily="18" charset="0"/>
              </a:rPr>
              <a:t>T_euler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h*(-k*(</a:t>
            </a:r>
            <a:r>
              <a:rPr lang="en-US" dirty="0" err="1">
                <a:latin typeface="Times New Roman" pitchFamily="18" charset="0"/>
                <a:cs typeface="Times New Roman" pitchFamily="18" charset="0"/>
              </a:rPr>
              <a:t>T_euler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T_room</a:t>
            </a:r>
            <a:r>
              <a:rPr lang="en-US" dirty="0">
                <a:latin typeface="Times New Roman" pitchFamily="18" charset="0"/>
                <a:cs typeface="Times New Roman" pitchFamily="18" charset="0"/>
              </a:rPr>
              <a:t>));</a:t>
            </a:r>
          </a:p>
          <a:p>
            <a:pPr lvl="2"/>
            <a:r>
              <a:rPr lang="en-US" dirty="0">
                <a:latin typeface="Times New Roman" pitchFamily="18" charset="0"/>
                <a:cs typeface="Times New Roman" pitchFamily="18" charset="0"/>
              </a:rPr>
              <a:t>end</a:t>
            </a:r>
          </a:p>
          <a:p>
            <a:pPr lvl="2"/>
            <a:r>
              <a:rPr lang="en-US" dirty="0">
                <a:latin typeface="Times New Roman" pitchFamily="18" charset="0"/>
                <a:cs typeface="Times New Roman" pitchFamily="18" charset="0"/>
              </a:rPr>
              <a:t> </a:t>
            </a:r>
          </a:p>
          <a:p>
            <a:pPr lvl="2"/>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Runge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Kutta</a:t>
            </a:r>
            <a:r>
              <a:rPr lang="en-US" dirty="0">
                <a:latin typeface="Times New Roman" pitchFamily="18" charset="0"/>
                <a:cs typeface="Times New Roman" pitchFamily="18" charset="0"/>
              </a:rPr>
              <a:t> 4 (RK4) Method</a:t>
            </a:r>
          </a:p>
          <a:p>
            <a:pPr lvl="2"/>
            <a:r>
              <a:rPr lang="en-US" dirty="0">
                <a:latin typeface="Times New Roman" pitchFamily="18" charset="0"/>
                <a:cs typeface="Times New Roman" pitchFamily="18" charset="0"/>
              </a:rPr>
              <a:t>T_rk4 = zeros(size(t));</a:t>
            </a:r>
          </a:p>
          <a:p>
            <a:pPr lvl="2"/>
            <a:r>
              <a:rPr lang="en-US" dirty="0">
                <a:latin typeface="Times New Roman" pitchFamily="18" charset="0"/>
                <a:cs typeface="Times New Roman" pitchFamily="18" charset="0"/>
              </a:rPr>
              <a:t>T_rk4(1) = T0; % initial condition</a:t>
            </a:r>
          </a:p>
          <a:p>
            <a:pPr lvl="2"/>
            <a:r>
              <a:rPr lang="en-US" dirty="0">
                <a:latin typeface="Times New Roman" pitchFamily="18" charset="0"/>
                <a:cs typeface="Times New Roman" pitchFamily="18" charset="0"/>
              </a:rPr>
              <a:t>for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1:length(t)-1</a:t>
            </a:r>
          </a:p>
          <a:p>
            <a:pPr lvl="2"/>
            <a:r>
              <a:rPr lang="en-US" dirty="0">
                <a:latin typeface="Times New Roman" pitchFamily="18" charset="0"/>
                <a:cs typeface="Times New Roman" pitchFamily="18" charset="0"/>
              </a:rPr>
              <a:t>    f = @(T) -k*(T - </a:t>
            </a:r>
            <a:r>
              <a:rPr lang="en-US" dirty="0" err="1">
                <a:latin typeface="Times New Roman" pitchFamily="18" charset="0"/>
                <a:cs typeface="Times New Roman" pitchFamily="18" charset="0"/>
              </a:rPr>
              <a:t>T_room</a:t>
            </a:r>
            <a:r>
              <a:rPr lang="en-US" dirty="0">
                <a:latin typeface="Times New Roman" pitchFamily="18" charset="0"/>
                <a:cs typeface="Times New Roman" pitchFamily="18" charset="0"/>
              </a:rPr>
              <a:t>);</a:t>
            </a:r>
          </a:p>
          <a:p>
            <a:pPr lvl="2"/>
            <a:r>
              <a:rPr lang="en-US" dirty="0">
                <a:latin typeface="Times New Roman" pitchFamily="18" charset="0"/>
                <a:cs typeface="Times New Roman" pitchFamily="18" charset="0"/>
              </a:rPr>
              <a:t>    k1 = h*f(T_rk4(</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a:t>
            </a:r>
          </a:p>
          <a:p>
            <a:pPr lvl="2"/>
            <a:r>
              <a:rPr lang="en-US" dirty="0">
                <a:latin typeface="Times New Roman" pitchFamily="18" charset="0"/>
                <a:cs typeface="Times New Roman" pitchFamily="18" charset="0"/>
              </a:rPr>
              <a:t>    k2 = h*f(T_rk4(</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k1/2);</a:t>
            </a:r>
          </a:p>
          <a:p>
            <a:pPr lvl="2"/>
            <a:r>
              <a:rPr lang="en-US" dirty="0">
                <a:latin typeface="Times New Roman" pitchFamily="18" charset="0"/>
                <a:cs typeface="Times New Roman" pitchFamily="18" charset="0"/>
              </a:rPr>
              <a:t>    k3 = h*f(T_rk4(</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k2/2);</a:t>
            </a:r>
          </a:p>
          <a:p>
            <a:pPr lvl="2"/>
            <a:r>
              <a:rPr lang="en-US" dirty="0">
                <a:latin typeface="Times New Roman" pitchFamily="18" charset="0"/>
                <a:cs typeface="Times New Roman" pitchFamily="18" charset="0"/>
              </a:rPr>
              <a:t>    k4 = h*f(T_rk4(</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k3);</a:t>
            </a:r>
          </a:p>
          <a:p>
            <a:pPr lvl="2"/>
            <a:r>
              <a:rPr lang="en-US" dirty="0">
                <a:latin typeface="Times New Roman" pitchFamily="18" charset="0"/>
                <a:cs typeface="Times New Roman" pitchFamily="18" charset="0"/>
              </a:rPr>
              <a:t>    T_rk4(i+1) = T_rk4(</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(k1 + 2*k2 + 2*k3 + k4)/6;</a:t>
            </a:r>
          </a:p>
          <a:p>
            <a:pPr lvl="2"/>
            <a:r>
              <a:rPr lang="en-US" dirty="0" smtClean="0">
                <a:latin typeface="Times New Roman" pitchFamily="18" charset="0"/>
                <a:cs typeface="Times New Roman" pitchFamily="18" charset="0"/>
              </a:rPr>
              <a:t>end</a:t>
            </a:r>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304800"/>
            <a:ext cx="3821880" cy="461665"/>
          </a:xfrm>
          <a:prstGeom prst="rect">
            <a:avLst/>
          </a:prstGeom>
          <a:noFill/>
        </p:spPr>
        <p:txBody>
          <a:bodyPr wrap="none" rtlCol="0">
            <a:spAutoFit/>
          </a:bodyPr>
          <a:lstStyle/>
          <a:p>
            <a:pPr algn="ctr"/>
            <a:r>
              <a:rPr lang="en-US" sz="2400" b="1" dirty="0" smtClean="0">
                <a:solidFill>
                  <a:srgbClr val="7030A0"/>
                </a:solidFill>
                <a:latin typeface="Times New Roman" pitchFamily="18" charset="0"/>
                <a:cs typeface="Times New Roman" pitchFamily="18" charset="0"/>
              </a:rPr>
              <a:t>Continuation of Codes used</a:t>
            </a:r>
          </a:p>
        </p:txBody>
      </p:sp>
      <p:sp>
        <p:nvSpPr>
          <p:cNvPr id="3" name="TextBox 2"/>
          <p:cNvSpPr txBox="1"/>
          <p:nvPr/>
        </p:nvSpPr>
        <p:spPr>
          <a:xfrm>
            <a:off x="533400" y="914400"/>
            <a:ext cx="8077200" cy="2862322"/>
          </a:xfrm>
          <a:prstGeom prst="rect">
            <a:avLst/>
          </a:prstGeom>
          <a:noFill/>
        </p:spPr>
        <p:txBody>
          <a:bodyPr wrap="square" rtlCol="0">
            <a:spAutoFit/>
          </a:bodyPr>
          <a:lstStyle/>
          <a:p>
            <a:pPr lvl="2"/>
            <a:r>
              <a:rPr lang="en-US" dirty="0">
                <a:latin typeface="Times New Roman" pitchFamily="18" charset="0"/>
                <a:cs typeface="Times New Roman" pitchFamily="18" charset="0"/>
              </a:rPr>
              <a:t>%% Plot Results</a:t>
            </a:r>
          </a:p>
          <a:p>
            <a:pPr lvl="2"/>
            <a:r>
              <a:rPr lang="en-US" dirty="0">
                <a:latin typeface="Times New Roman" pitchFamily="18" charset="0"/>
                <a:cs typeface="Times New Roman" pitchFamily="18" charset="0"/>
              </a:rPr>
              <a:t>figure;</a:t>
            </a:r>
          </a:p>
          <a:p>
            <a:pPr lvl="2"/>
            <a:r>
              <a:rPr lang="en-US" dirty="0">
                <a:latin typeface="Times New Roman" pitchFamily="18" charset="0"/>
                <a:cs typeface="Times New Roman" pitchFamily="18" charset="0"/>
              </a:rPr>
              <a:t>plot(t, </a:t>
            </a:r>
            <a:r>
              <a:rPr lang="en-US" dirty="0" err="1">
                <a:latin typeface="Times New Roman" pitchFamily="18" charset="0"/>
                <a:cs typeface="Times New Roman" pitchFamily="18" charset="0"/>
              </a:rPr>
              <a:t>T_exact</a:t>
            </a:r>
            <a:r>
              <a:rPr lang="en-US" dirty="0">
                <a:latin typeface="Times New Roman" pitchFamily="18" charset="0"/>
                <a:cs typeface="Times New Roman" pitchFamily="18" charset="0"/>
              </a:rPr>
              <a:t>, 'k-', '</a:t>
            </a:r>
            <a:r>
              <a:rPr lang="en-US" dirty="0" err="1">
                <a:latin typeface="Times New Roman" pitchFamily="18" charset="0"/>
                <a:cs typeface="Times New Roman" pitchFamily="18" charset="0"/>
              </a:rPr>
              <a:t>LineWidth</a:t>
            </a:r>
            <a:r>
              <a:rPr lang="en-US" dirty="0">
                <a:latin typeface="Times New Roman" pitchFamily="18" charset="0"/>
                <a:cs typeface="Times New Roman" pitchFamily="18" charset="0"/>
              </a:rPr>
              <a:t>', 2); hold on;</a:t>
            </a:r>
          </a:p>
          <a:p>
            <a:pPr lvl="2"/>
            <a:r>
              <a:rPr lang="en-US" dirty="0">
                <a:latin typeface="Times New Roman" pitchFamily="18" charset="0"/>
                <a:cs typeface="Times New Roman" pitchFamily="18" charset="0"/>
              </a:rPr>
              <a:t>plot(t, </a:t>
            </a:r>
            <a:r>
              <a:rPr lang="en-US" dirty="0" err="1">
                <a:latin typeface="Times New Roman" pitchFamily="18" charset="0"/>
                <a:cs typeface="Times New Roman" pitchFamily="18" charset="0"/>
              </a:rPr>
              <a:t>T_euler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ro</a:t>
            </a:r>
            <a:r>
              <a:rPr lang="en-US" dirty="0">
                <a:latin typeface="Times New Roman" pitchFamily="18" charset="0"/>
                <a:cs typeface="Times New Roman" pitchFamily="18" charset="0"/>
              </a:rPr>
              <a:t>--');</a:t>
            </a:r>
          </a:p>
          <a:p>
            <a:pPr lvl="2"/>
            <a:r>
              <a:rPr lang="en-US" dirty="0">
                <a:latin typeface="Times New Roman" pitchFamily="18" charset="0"/>
                <a:cs typeface="Times New Roman" pitchFamily="18" charset="0"/>
              </a:rPr>
              <a:t>plot(t, T_rk4, '</a:t>
            </a:r>
            <a:r>
              <a:rPr lang="en-US" dirty="0" err="1">
                <a:latin typeface="Times New Roman" pitchFamily="18" charset="0"/>
                <a:cs typeface="Times New Roman" pitchFamily="18" charset="0"/>
              </a:rPr>
              <a:t>bs</a:t>
            </a:r>
            <a:r>
              <a:rPr lang="en-US" dirty="0">
                <a:latin typeface="Times New Roman" pitchFamily="18" charset="0"/>
                <a:cs typeface="Times New Roman" pitchFamily="18" charset="0"/>
              </a:rPr>
              <a:t>--');</a:t>
            </a:r>
          </a:p>
          <a:p>
            <a:pPr lvl="2"/>
            <a:r>
              <a:rPr lang="en-US" dirty="0" err="1">
                <a:latin typeface="Times New Roman" pitchFamily="18" charset="0"/>
                <a:cs typeface="Times New Roman" pitchFamily="18" charset="0"/>
              </a:rPr>
              <a:t>xlabel</a:t>
            </a:r>
            <a:r>
              <a:rPr lang="en-US" dirty="0">
                <a:latin typeface="Times New Roman" pitchFamily="18" charset="0"/>
                <a:cs typeface="Times New Roman" pitchFamily="18" charset="0"/>
              </a:rPr>
              <a:t>('Time (min)');</a:t>
            </a:r>
          </a:p>
          <a:p>
            <a:pPr lvl="2"/>
            <a:r>
              <a:rPr lang="en-US" dirty="0" err="1">
                <a:latin typeface="Times New Roman" pitchFamily="18" charset="0"/>
                <a:cs typeface="Times New Roman" pitchFamily="18" charset="0"/>
              </a:rPr>
              <a:t>ylabel</a:t>
            </a:r>
            <a:r>
              <a:rPr lang="en-US" dirty="0">
                <a:latin typeface="Times New Roman" pitchFamily="18" charset="0"/>
                <a:cs typeface="Times New Roman" pitchFamily="18" charset="0"/>
              </a:rPr>
              <a:t>('Temperature (°C)');</a:t>
            </a:r>
          </a:p>
          <a:p>
            <a:pPr lvl="2"/>
            <a:r>
              <a:rPr lang="en-US" dirty="0">
                <a:latin typeface="Times New Roman" pitchFamily="18" charset="0"/>
                <a:cs typeface="Times New Roman" pitchFamily="18" charset="0"/>
              </a:rPr>
              <a:t>legend('Exact','Euler','RK4');</a:t>
            </a:r>
          </a:p>
          <a:p>
            <a:pPr lvl="2"/>
            <a:r>
              <a:rPr lang="en-US" dirty="0">
                <a:latin typeface="Times New Roman" pitchFamily="18" charset="0"/>
                <a:cs typeface="Times New Roman" pitchFamily="18" charset="0"/>
              </a:rPr>
              <a:t>title('Newton's Law of Cooling: Analytical </a:t>
            </a:r>
            <a:r>
              <a:rPr lang="en-US" dirty="0" err="1">
                <a:latin typeface="Times New Roman" pitchFamily="18" charset="0"/>
                <a:cs typeface="Times New Roman" pitchFamily="18" charset="0"/>
              </a:rPr>
              <a:t>vs</a:t>
            </a:r>
            <a:r>
              <a:rPr lang="en-US" dirty="0">
                <a:latin typeface="Times New Roman" pitchFamily="18" charset="0"/>
                <a:cs typeface="Times New Roman" pitchFamily="18" charset="0"/>
              </a:rPr>
              <a:t> Numerical');</a:t>
            </a:r>
          </a:p>
          <a:p>
            <a:pPr lvl="2"/>
            <a:r>
              <a:rPr lang="en-US" dirty="0">
                <a:latin typeface="Times New Roman" pitchFamily="18" charset="0"/>
                <a:cs typeface="Times New Roman" pitchFamily="18" charset="0"/>
              </a:rPr>
              <a:t>grid 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7400" y="457200"/>
            <a:ext cx="4572000" cy="461665"/>
          </a:xfrm>
          <a:prstGeom prst="rect">
            <a:avLst/>
          </a:prstGeom>
          <a:noFill/>
        </p:spPr>
        <p:txBody>
          <a:bodyPr wrap="square" rtlCol="0">
            <a:spAutoFit/>
          </a:bodyPr>
          <a:lstStyle/>
          <a:p>
            <a:pPr algn="ctr"/>
            <a:r>
              <a:rPr lang="en-US" sz="2400" b="1" dirty="0" smtClean="0">
                <a:solidFill>
                  <a:srgbClr val="7030A0"/>
                </a:solidFill>
                <a:latin typeface="Times New Roman" pitchFamily="18" charset="0"/>
                <a:cs typeface="Times New Roman" pitchFamily="18" charset="0"/>
              </a:rPr>
              <a:t>Continuation of Codes used</a:t>
            </a:r>
          </a:p>
        </p:txBody>
      </p:sp>
      <p:pic>
        <p:nvPicPr>
          <p:cNvPr id="5" name="Picture 4" descr="C:\Users\USER\AppData\Local\Temp\ConnectorClipboard2490643921407790978\image17591786409970.png"/>
          <p:cNvPicPr/>
          <p:nvPr/>
        </p:nvPicPr>
        <p:blipFill>
          <a:blip r:embed="rId2"/>
          <a:srcRect/>
          <a:stretch>
            <a:fillRect/>
          </a:stretch>
        </p:blipFill>
        <p:spPr bwMode="auto">
          <a:xfrm>
            <a:off x="1066800" y="1219200"/>
            <a:ext cx="7315199" cy="410370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1859340"/>
            <a:ext cx="6705600" cy="2308324"/>
          </a:xfrm>
          <a:prstGeom prst="rect">
            <a:avLst/>
          </a:prstGeom>
        </p:spPr>
        <p:txBody>
          <a:bodyPr wrap="square">
            <a:spAutoFit/>
          </a:bodyPr>
          <a:lstStyle/>
          <a:p>
            <a:r>
              <a:rPr lang="en-US" b="1" dirty="0" smtClean="0"/>
              <a:t>Explanation to the graph;</a:t>
            </a:r>
          </a:p>
          <a:p>
            <a:r>
              <a:rPr lang="en-US" dirty="0" smtClean="0"/>
              <a:t>The </a:t>
            </a:r>
            <a:r>
              <a:rPr lang="en-US" dirty="0"/>
              <a:t>graph above consists of three curves . the plot demonstrates the way newton’s law of cooling works in practice and shows how the different numerical methods change. Euler’s method, is a bit simple but less accurate RK4 gives a better approximation which is almost similar to the exact solution. The methods above show the same physical behavior which is an exponential cooling of the object as it approaches room temperature of 25⁰c over time. </a:t>
            </a:r>
          </a:p>
        </p:txBody>
      </p:sp>
    </p:spTree>
    <p:extLst>
      <p:ext uri="{BB962C8B-B14F-4D97-AF65-F5344CB8AC3E}">
        <p14:creationId xmlns:p14="http://schemas.microsoft.com/office/powerpoint/2010/main" val="203050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856488"/>
          </a:xfrm>
        </p:spPr>
        <p:txBody>
          <a:bodyPr/>
          <a:lstStyle/>
          <a:p>
            <a:r>
              <a:rPr lang="en-US" b="1" dirty="0" smtClean="0">
                <a:solidFill>
                  <a:srgbClr val="7030A0"/>
                </a:solidFill>
                <a:latin typeface="Times New Roman" pitchFamily="18" charset="0"/>
                <a:cs typeface="Times New Roman" pitchFamily="18" charset="0"/>
              </a:rPr>
              <a:t>Details of Group 18 Members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31748118"/>
              </p:ext>
            </p:extLst>
          </p:nvPr>
        </p:nvGraphicFramePr>
        <p:xfrm>
          <a:off x="457200" y="1600200"/>
          <a:ext cx="7848600" cy="4419602"/>
        </p:xfrm>
        <a:graphic>
          <a:graphicData uri="http://schemas.openxmlformats.org/drawingml/2006/table">
            <a:tbl>
              <a:tblPr firstRow="1" bandRow="1">
                <a:tableStyleId>{B301B821-A1FF-4177-AEE7-76D212191A09}</a:tableStyleId>
              </a:tblPr>
              <a:tblGrid>
                <a:gridCol w="1066800"/>
                <a:gridCol w="2857500"/>
                <a:gridCol w="1962150"/>
                <a:gridCol w="1962150"/>
              </a:tblGrid>
              <a:tr h="401782">
                <a:tc>
                  <a:txBody>
                    <a:bodyPr/>
                    <a:lstStyle/>
                    <a:p>
                      <a:pPr marL="0" marR="0" algn="l">
                        <a:lnSpc>
                          <a:spcPct val="114000"/>
                        </a:lnSpc>
                        <a:spcBef>
                          <a:spcPts val="0"/>
                        </a:spcBef>
                        <a:spcAft>
                          <a:spcPts val="0"/>
                        </a:spcAft>
                      </a:pPr>
                      <a:endParaRPr lang="en-US" sz="1400" kern="100" dirty="0">
                        <a:solidFill>
                          <a:schemeClr val="tx1"/>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solidFill>
                            <a:schemeClr val="tx1"/>
                          </a:solidFill>
                          <a:latin typeface="Times New Roman" pitchFamily="18" charset="0"/>
                          <a:cs typeface="Times New Roman" pitchFamily="18" charset="0"/>
                        </a:rPr>
                        <a:t>NAME</a:t>
                      </a:r>
                      <a:endParaRPr lang="en-US" sz="1400" kern="100" dirty="0">
                        <a:solidFill>
                          <a:schemeClr val="tx1"/>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a:solidFill>
                            <a:schemeClr val="tx1"/>
                          </a:solidFill>
                          <a:latin typeface="Times New Roman" pitchFamily="18" charset="0"/>
                          <a:cs typeface="Times New Roman" pitchFamily="18" charset="0"/>
                        </a:rPr>
                        <a:t>REG NUMBER</a:t>
                      </a:r>
                      <a:endParaRPr lang="en-US" sz="1400" kern="100">
                        <a:solidFill>
                          <a:schemeClr val="tx1"/>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solidFill>
                            <a:schemeClr val="tx1"/>
                          </a:solidFill>
                          <a:latin typeface="Times New Roman" pitchFamily="18" charset="0"/>
                          <a:cs typeface="Times New Roman" pitchFamily="18" charset="0"/>
                        </a:rPr>
                        <a:t>PROGRAM</a:t>
                      </a:r>
                      <a:endParaRPr lang="en-US" sz="1400" kern="100" dirty="0">
                        <a:solidFill>
                          <a:schemeClr val="tx1"/>
                        </a:solidFill>
                        <a:latin typeface="Times New Roman" pitchFamily="18" charset="0"/>
                        <a:ea typeface="Google Sans Text"/>
                        <a:cs typeface="Times New Roman" pitchFamily="18" charset="0"/>
                      </a:endParaRPr>
                    </a:p>
                  </a:txBody>
                  <a:tcPr marL="68580" marR="68580" marT="0" marB="0" anchor="ctr"/>
                </a:tc>
              </a:tr>
              <a:tr h="401782">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1</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a:latin typeface="Times New Roman" pitchFamily="18" charset="0"/>
                          <a:cs typeface="Times New Roman" pitchFamily="18" charset="0"/>
                        </a:rPr>
                        <a:t>UHURU DENISH BRIAN</a:t>
                      </a:r>
                      <a:endParaRPr lang="en-US" sz="1400" kern="10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a:latin typeface="Times New Roman" pitchFamily="18" charset="0"/>
                          <a:cs typeface="Times New Roman" pitchFamily="18" charset="0"/>
                        </a:rPr>
                        <a:t>BU/UP/2024/3841</a:t>
                      </a:r>
                      <a:endParaRPr lang="en-US" sz="1400" kern="10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WAR</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r>
              <a:tr h="401782">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2</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a:latin typeface="Times New Roman" pitchFamily="18" charset="0"/>
                          <a:cs typeface="Times New Roman" pitchFamily="18" charset="0"/>
                        </a:rPr>
                        <a:t>TUMUHAISE SARAH</a:t>
                      </a:r>
                      <a:endParaRPr lang="en-US" sz="1400" kern="10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a:latin typeface="Times New Roman" pitchFamily="18" charset="0"/>
                          <a:cs typeface="Times New Roman" pitchFamily="18" charset="0"/>
                        </a:rPr>
                        <a:t>BU/UG/2024/2674</a:t>
                      </a:r>
                      <a:endParaRPr lang="en-US" sz="1400" kern="10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AMI</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r>
              <a:tr h="401782">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3</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MUKHOOLI ELIJAH</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a:latin typeface="Times New Roman" pitchFamily="18" charset="0"/>
                          <a:cs typeface="Times New Roman" pitchFamily="18" charset="0"/>
                        </a:rPr>
                        <a:t>BU/UG/2024/2586</a:t>
                      </a:r>
                      <a:endParaRPr lang="en-US" sz="1400" kern="10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MEB</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r>
              <a:tr h="401782">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4</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a:latin typeface="Times New Roman" pitchFamily="18" charset="0"/>
                          <a:cs typeface="Times New Roman" pitchFamily="18" charset="0"/>
                        </a:rPr>
                        <a:t>OMARA PASCHAL KELLY</a:t>
                      </a:r>
                      <a:endParaRPr lang="en-US" sz="1400" kern="10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a:latin typeface="Times New Roman" pitchFamily="18" charset="0"/>
                          <a:cs typeface="Times New Roman" pitchFamily="18" charset="0"/>
                        </a:rPr>
                        <a:t>BU/UP/2024/1063</a:t>
                      </a:r>
                      <a:endParaRPr lang="en-US" sz="1400" kern="10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WAR</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r>
              <a:tr h="401782">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5</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a:latin typeface="Times New Roman" pitchFamily="18" charset="0"/>
                          <a:cs typeface="Times New Roman" pitchFamily="18" charset="0"/>
                        </a:rPr>
                        <a:t>AUMA DIANA</a:t>
                      </a:r>
                      <a:endParaRPr lang="en-US" sz="1400" kern="10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a:latin typeface="Times New Roman" pitchFamily="18" charset="0"/>
                          <a:cs typeface="Times New Roman" pitchFamily="18" charset="0"/>
                        </a:rPr>
                        <a:t>BU/UP/2024/1020</a:t>
                      </a:r>
                      <a:endParaRPr lang="en-US" sz="1400" kern="10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WAR</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r>
              <a:tr h="401782">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6</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NANDAULA CATHERINE</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a:latin typeface="Times New Roman" pitchFamily="18" charset="0"/>
                          <a:cs typeface="Times New Roman" pitchFamily="18" charset="0"/>
                        </a:rPr>
                        <a:t>BU/UP/2024/4322</a:t>
                      </a:r>
                      <a:endParaRPr lang="en-US" sz="1400" kern="10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AMI</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r>
              <a:tr h="401782">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7</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NABAWEESI CLAIRE</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a:latin typeface="Times New Roman" pitchFamily="18" charset="0"/>
                          <a:cs typeface="Times New Roman" pitchFamily="18" charset="0"/>
                        </a:rPr>
                        <a:t>BU/UP/2024/1046</a:t>
                      </a:r>
                      <a:endParaRPr lang="en-US" sz="1400" kern="10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WAR</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r>
              <a:tr h="401782">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8</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ENAMU REAGAN EGIMU</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a:latin typeface="Times New Roman" pitchFamily="18" charset="0"/>
                          <a:cs typeface="Times New Roman" pitchFamily="18" charset="0"/>
                        </a:rPr>
                        <a:t>BU/UG/2024/2672</a:t>
                      </a:r>
                      <a:endParaRPr lang="en-US" sz="1400" kern="10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APE</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r>
              <a:tr h="401782">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9</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a:latin typeface="Times New Roman" pitchFamily="18" charset="0"/>
                          <a:cs typeface="Times New Roman" pitchFamily="18" charset="0"/>
                        </a:rPr>
                        <a:t>NAKAWEESA LINNET</a:t>
                      </a:r>
                      <a:endParaRPr lang="en-US" sz="1400" kern="10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BU/UP/2024/4327</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APE</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r>
              <a:tr h="401782">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10</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OLUK CHRISTIAN GLEN</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BU/UP/2024/3842</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c>
                  <a:txBody>
                    <a:bodyPr/>
                    <a:lstStyle/>
                    <a:p>
                      <a:pPr marL="0" marR="0" algn="l">
                        <a:lnSpc>
                          <a:spcPct val="114000"/>
                        </a:lnSpc>
                        <a:spcBef>
                          <a:spcPts val="0"/>
                        </a:spcBef>
                        <a:spcAft>
                          <a:spcPts val="0"/>
                        </a:spcAft>
                      </a:pPr>
                      <a:r>
                        <a:rPr lang="en-GB" sz="1600" kern="100" dirty="0">
                          <a:latin typeface="Times New Roman" pitchFamily="18" charset="0"/>
                          <a:cs typeface="Times New Roman" pitchFamily="18" charset="0"/>
                        </a:rPr>
                        <a:t>WAR</a:t>
                      </a:r>
                      <a:endParaRPr lang="en-US" sz="1400" kern="100" dirty="0">
                        <a:solidFill>
                          <a:srgbClr val="1B1C1D"/>
                        </a:solidFill>
                        <a:latin typeface="Times New Roman" pitchFamily="18" charset="0"/>
                        <a:ea typeface="Google Sans Text"/>
                        <a:cs typeface="Times New Roman" pitchFamily="18" charset="0"/>
                      </a:endParaRPr>
                    </a:p>
                  </a:txBody>
                  <a:tcPr marL="68580" marR="68580" marT="0" marB="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905000"/>
            <a:ext cx="8001000" cy="1754326"/>
          </a:xfrm>
          <a:prstGeom prst="rect">
            <a:avLst/>
          </a:prstGeom>
          <a:noFill/>
        </p:spPr>
        <p:txBody>
          <a:bodyPr wrap="square" rtlCol="0">
            <a:spAutoFit/>
          </a:bodyPr>
          <a:lstStyle/>
          <a:p>
            <a:pPr lvl="1">
              <a:buFont typeface="Wingdings" pitchFamily="2" charset="2"/>
              <a:buChar char="q"/>
            </a:pPr>
            <a:r>
              <a:rPr lang="en-US" dirty="0">
                <a:latin typeface="Times New Roman" pitchFamily="18" charset="0"/>
                <a:cs typeface="Times New Roman" pitchFamily="18" charset="0"/>
              </a:rPr>
              <a:t>For the various numerical methods of finding roots, we realized that the number of iterations for a given method vary according to the initial value; x</a:t>
            </a:r>
            <a:r>
              <a:rPr lang="en-US" baseline="-25000" dirty="0">
                <a:latin typeface="Times New Roman" pitchFamily="18" charset="0"/>
                <a:cs typeface="Times New Roman" pitchFamily="18" charset="0"/>
              </a:rPr>
              <a:t>0  </a:t>
            </a:r>
            <a:r>
              <a:rPr lang="en-US" dirty="0">
                <a:latin typeface="Times New Roman" pitchFamily="18" charset="0"/>
                <a:cs typeface="Times New Roman" pitchFamily="18" charset="0"/>
              </a:rPr>
              <a:t>chosen. Newton is very fast. Secant methods are intermediate in speed. Newton and Secant can fail if x</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is not close to x ∗.  We got hardships in coming up with the codes which required us to utilize the programming and data visualization skills with also visiting the internet for the tutorials.</a:t>
            </a:r>
          </a:p>
        </p:txBody>
      </p:sp>
      <p:sp>
        <p:nvSpPr>
          <p:cNvPr id="3" name="TextBox 2"/>
          <p:cNvSpPr txBox="1"/>
          <p:nvPr/>
        </p:nvSpPr>
        <p:spPr>
          <a:xfrm>
            <a:off x="1371600" y="914400"/>
            <a:ext cx="6553200" cy="646331"/>
          </a:xfrm>
          <a:prstGeom prst="rect">
            <a:avLst/>
          </a:prstGeom>
          <a:noFill/>
        </p:spPr>
        <p:txBody>
          <a:bodyPr wrap="square" rtlCol="0">
            <a:spAutoFit/>
          </a:bodyPr>
          <a:lstStyle/>
          <a:p>
            <a:r>
              <a:rPr lang="en-US" sz="3600" b="1" dirty="0" smtClean="0">
                <a:solidFill>
                  <a:srgbClr val="7030A0"/>
                </a:solidFill>
              </a:rPr>
              <a:t>Conclusion;</a:t>
            </a:r>
            <a:endParaRPr lang="en-US" sz="3600" b="1" dirty="0">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a:bodyPr>
          <a:lstStyle/>
          <a:p>
            <a:r>
              <a:rPr lang="en-US" sz="3600" b="1" dirty="0">
                <a:solidFill>
                  <a:srgbClr val="7030A0"/>
                </a:solidFill>
                <a:latin typeface="Times New Roman" pitchFamily="18" charset="0"/>
                <a:cs typeface="Times New Roman" pitchFamily="18" charset="0"/>
              </a:rPr>
              <a:t>TASK GIVEN </a:t>
            </a:r>
            <a:endParaRPr lang="en-US" sz="3600"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In your different groups, utilize the knowledge of algorithms development, control structures and modules 1-4 on the following problems </a:t>
            </a:r>
          </a:p>
          <a:p>
            <a:pPr marL="971550" lvl="1" indent="-571500">
              <a:buFont typeface="+mj-lt"/>
              <a:buAutoNum type="romanLcPeriod"/>
            </a:pPr>
            <a:r>
              <a:rPr lang="en-US" dirty="0">
                <a:latin typeface="Times New Roman" pitchFamily="18" charset="0"/>
                <a:cs typeface="Times New Roman" pitchFamily="18" charset="0"/>
              </a:rPr>
              <a:t>All Numerical approximate methods for finding the solutions to functions, these include but are not limited to ; Newton Raphson </a:t>
            </a:r>
          </a:p>
          <a:p>
            <a:pPr marL="971550" lvl="1" indent="-571500">
              <a:buFont typeface="+mj-lt"/>
              <a:buAutoNum type="romanLcPeriod"/>
            </a:pPr>
            <a:r>
              <a:rPr lang="en-US" dirty="0">
                <a:latin typeface="Times New Roman" pitchFamily="18" charset="0"/>
                <a:cs typeface="Times New Roman" pitchFamily="18" charset="0"/>
              </a:rPr>
              <a:t>All methods for solving differential equations numerically these include but are not limited to; Euler, Runge-kutta.</a:t>
            </a:r>
          </a:p>
          <a:p>
            <a:pPr marL="971550" lvl="1" indent="-571500">
              <a:buFont typeface="+mj-lt"/>
              <a:buAutoNum type="romanLcPeriod"/>
            </a:pPr>
            <a:r>
              <a:rPr lang="en-US" dirty="0">
                <a:latin typeface="Times New Roman" pitchFamily="18" charset="0"/>
                <a:cs typeface="Times New Roman" pitchFamily="18" charset="0"/>
              </a:rPr>
              <a:t>Ensure to apply a and b on a practical real world problem </a:t>
            </a:r>
            <a:endParaRPr lang="en-US" dirty="0" smtClean="0">
              <a:latin typeface="Times New Roman" pitchFamily="18" charset="0"/>
              <a:cs typeface="Times New Roman" pitchFamily="18" charset="0"/>
            </a:endParaRPr>
          </a:p>
          <a:p>
            <a:pPr marL="971550" lvl="1" indent="-571500">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Note</a:t>
            </a:r>
            <a:r>
              <a:rPr lang="en-US" dirty="0">
                <a:latin typeface="Times New Roman" pitchFamily="18" charset="0"/>
                <a:cs typeface="Times New Roman" pitchFamily="18" charset="0"/>
              </a:rPr>
              <a:t>: </a:t>
            </a:r>
            <a:r>
              <a:rPr lang="en-US" b="1" dirty="0" smtClean="0">
                <a:latin typeface="Times New Roman" pitchFamily="18" charset="0"/>
                <a:cs typeface="Times New Roman" pitchFamily="18" charset="0"/>
              </a:rPr>
              <a:t>Requirements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ensure that different methods are stated on similar problems each (minimum of 2). This will help u to plot graphs that compare the problems analytical solutions to the solutions obtained by the different methods along with the computation time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sz="3600" b="1" dirty="0">
                <a:solidFill>
                  <a:srgbClr val="7030A0"/>
                </a:solidFill>
                <a:latin typeface="Times New Roman" pitchFamily="18" charset="0"/>
                <a:cs typeface="Times New Roman" pitchFamily="18" charset="0"/>
              </a:rPr>
              <a:t>Solution to the </a:t>
            </a:r>
            <a:r>
              <a:rPr lang="en-US" sz="3600" b="1" dirty="0" smtClean="0">
                <a:solidFill>
                  <a:srgbClr val="7030A0"/>
                </a:solidFill>
                <a:latin typeface="Times New Roman" pitchFamily="18" charset="0"/>
                <a:cs typeface="Times New Roman" pitchFamily="18" charset="0"/>
              </a:rPr>
              <a:t>question</a:t>
            </a:r>
            <a:endParaRPr lang="en-US" sz="3600"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r>
              <a:rPr lang="en-US" sz="2400" dirty="0" smtClean="0">
                <a:latin typeface="Times New Roman" pitchFamily="18" charset="0"/>
                <a:cs typeface="Times New Roman" pitchFamily="18" charset="0"/>
              </a:rPr>
              <a:t>Methods used in the estimation of roots include;</a:t>
            </a:r>
          </a:p>
          <a:p>
            <a:pPr marL="971550" lvl="1" indent="-514350">
              <a:buFont typeface="+mj-lt"/>
              <a:buAutoNum type="romanLcPeriod"/>
            </a:pPr>
            <a:r>
              <a:rPr lang="en-US" sz="2000" dirty="0" smtClean="0">
                <a:latin typeface="Times New Roman" pitchFamily="18" charset="0"/>
                <a:cs typeface="Times New Roman" pitchFamily="18" charset="0"/>
              </a:rPr>
              <a:t>Newton-Raphson method</a:t>
            </a:r>
          </a:p>
          <a:p>
            <a:pPr marL="971550" lvl="1" indent="-514350">
              <a:buFont typeface="+mj-lt"/>
              <a:buAutoNum type="romanLcPeriod"/>
            </a:pPr>
            <a:r>
              <a:rPr lang="en-US" sz="2000" dirty="0" smtClean="0">
                <a:latin typeface="Times New Roman" pitchFamily="18" charset="0"/>
                <a:cs typeface="Times New Roman" pitchFamily="18" charset="0"/>
              </a:rPr>
              <a:t>Secant method</a:t>
            </a:r>
          </a:p>
          <a:p>
            <a:pPr marL="971550" lvl="1" indent="-514350">
              <a:buFont typeface="+mj-lt"/>
              <a:buAutoNum type="romanLcPeriod"/>
            </a:pPr>
            <a:r>
              <a:rPr lang="en-US" sz="2000" dirty="0" smtClean="0">
                <a:latin typeface="Times New Roman" pitchFamily="18" charset="0"/>
                <a:cs typeface="Times New Roman" pitchFamily="18" charset="0"/>
              </a:rPr>
              <a:t>Bisection method</a:t>
            </a:r>
          </a:p>
          <a:p>
            <a:pPr marL="971550" lvl="1" indent="-514350">
              <a:buFont typeface="+mj-lt"/>
              <a:buAutoNum type="romanLcPeriod"/>
            </a:pPr>
            <a:r>
              <a:rPr lang="en-US" sz="2000" dirty="0" smtClean="0">
                <a:latin typeface="Times New Roman" pitchFamily="18" charset="0"/>
                <a:cs typeface="Times New Roman" pitchFamily="18" charset="0"/>
              </a:rPr>
              <a:t>Fixed-Point iteration method</a:t>
            </a:r>
          </a:p>
          <a:p>
            <a:pPr>
              <a:buNone/>
            </a:pPr>
            <a:endParaRPr lang="en-US" sz="2400" dirty="0" smtClean="0"/>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solidFill>
                  <a:srgbClr val="7030A0"/>
                </a:solidFill>
                <a:latin typeface="Times New Roman" pitchFamily="18" charset="0"/>
                <a:cs typeface="Times New Roman" pitchFamily="18" charset="0"/>
              </a:rPr>
              <a:t>Codes used</a:t>
            </a:r>
            <a:endParaRPr lang="en-US"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lvl="1">
              <a:buNone/>
            </a:pPr>
            <a:r>
              <a:rPr lang="en-US" dirty="0" smtClean="0">
                <a:latin typeface="Times New Roman" pitchFamily="18" charset="0"/>
                <a:cs typeface="Times New Roman" pitchFamily="18" charset="0"/>
              </a:rPr>
              <a:t>%%Root Finding using Newton-Raphson and Secant Methods</a:t>
            </a:r>
          </a:p>
          <a:p>
            <a:pPr lvl="1">
              <a:buNone/>
            </a:pPr>
            <a:r>
              <a:rPr lang="en-US" dirty="0">
                <a:latin typeface="Times New Roman" pitchFamily="18" charset="0"/>
                <a:cs typeface="Times New Roman" pitchFamily="18" charset="0"/>
              </a:rPr>
              <a:t> </a:t>
            </a:r>
          </a:p>
          <a:p>
            <a:pPr lvl="1">
              <a:buNone/>
            </a:pPr>
            <a:r>
              <a:rPr lang="en-US" dirty="0" err="1">
                <a:latin typeface="Times New Roman" pitchFamily="18" charset="0"/>
                <a:cs typeface="Times New Roman" pitchFamily="18" charset="0"/>
              </a:rPr>
              <a:t>clc</a:t>
            </a:r>
            <a:r>
              <a:rPr lang="en-US" dirty="0">
                <a:latin typeface="Times New Roman" pitchFamily="18" charset="0"/>
                <a:cs typeface="Times New Roman" pitchFamily="18" charset="0"/>
              </a:rPr>
              <a:t>; clear; close all;</a:t>
            </a:r>
          </a:p>
          <a:p>
            <a:pPr lvl="1">
              <a:buNone/>
            </a:pPr>
            <a:r>
              <a:rPr lang="en-US" dirty="0">
                <a:latin typeface="Times New Roman" pitchFamily="18" charset="0"/>
                <a:cs typeface="Times New Roman" pitchFamily="18" charset="0"/>
              </a:rPr>
              <a:t> </a:t>
            </a:r>
          </a:p>
          <a:p>
            <a:pPr lvl="1">
              <a:buNone/>
            </a:pPr>
            <a:r>
              <a:rPr lang="en-US" dirty="0">
                <a:latin typeface="Times New Roman" pitchFamily="18" charset="0"/>
                <a:cs typeface="Times New Roman" pitchFamily="18" charset="0"/>
              </a:rPr>
              <a:t>f = @(x) x.^3 - 5*x + 3;      % Function</a:t>
            </a:r>
          </a:p>
          <a:p>
            <a:pPr lvl="1">
              <a:buNone/>
            </a:pPr>
            <a:r>
              <a:rPr lang="en-US" dirty="0" err="1">
                <a:latin typeface="Times New Roman" pitchFamily="18" charset="0"/>
                <a:cs typeface="Times New Roman" pitchFamily="18" charset="0"/>
              </a:rPr>
              <a:t>df</a:t>
            </a:r>
            <a:r>
              <a:rPr lang="en-US" dirty="0">
                <a:latin typeface="Times New Roman" pitchFamily="18" charset="0"/>
                <a:cs typeface="Times New Roman" pitchFamily="18" charset="0"/>
              </a:rPr>
              <a:t> = @(x) 3*x.^2 - 5;         % Derivative for Newton-Raphson</a:t>
            </a:r>
          </a:p>
          <a:p>
            <a:pPr lvl="1">
              <a:buNone/>
            </a:pPr>
            <a:r>
              <a:rPr lang="en-US" dirty="0" smtClean="0">
                <a:latin typeface="Times New Roman" pitchFamily="18" charset="0"/>
                <a:cs typeface="Times New Roman" pitchFamily="18" charset="0"/>
              </a:rPr>
              <a:t> </a:t>
            </a:r>
          </a:p>
          <a:p>
            <a:pPr lvl="1">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Initial guesses</a:t>
            </a:r>
          </a:p>
          <a:p>
            <a:pPr lvl="1">
              <a:buNone/>
            </a:pPr>
            <a:r>
              <a:rPr lang="en-US" dirty="0">
                <a:latin typeface="Times New Roman" pitchFamily="18" charset="0"/>
                <a:cs typeface="Times New Roman" pitchFamily="18" charset="0"/>
              </a:rPr>
              <a:t>x0 = 1;  % initial guess for Newton-Raphson</a:t>
            </a:r>
          </a:p>
          <a:p>
            <a:pPr lvl="1">
              <a:buNone/>
            </a:pPr>
            <a:r>
              <a:rPr lang="en-US" dirty="0">
                <a:latin typeface="Times New Roman" pitchFamily="18" charset="0"/>
                <a:cs typeface="Times New Roman" pitchFamily="18" charset="0"/>
              </a:rPr>
              <a:t>x1 = 0;  % first guess for Secant</a:t>
            </a:r>
          </a:p>
          <a:p>
            <a:pPr lvl="1">
              <a:buNone/>
            </a:pPr>
            <a:r>
              <a:rPr lang="en-US" dirty="0">
                <a:latin typeface="Times New Roman" pitchFamily="18" charset="0"/>
                <a:cs typeface="Times New Roman" pitchFamily="18" charset="0"/>
              </a:rPr>
              <a:t>x2 = 1;  % second guess for Secant</a:t>
            </a:r>
          </a:p>
          <a:p>
            <a:pPr lvl="1">
              <a:buNone/>
            </a:pPr>
            <a:r>
              <a:rPr lang="en-US" dirty="0">
                <a:latin typeface="Times New Roman" pitchFamily="18" charset="0"/>
                <a:cs typeface="Times New Roman" pitchFamily="18" charset="0"/>
              </a:rPr>
              <a:t> </a:t>
            </a:r>
          </a:p>
          <a:p>
            <a:pPr lvl="1">
              <a:buNone/>
            </a:pPr>
            <a:r>
              <a:rPr lang="en-US" dirty="0" err="1">
                <a:latin typeface="Times New Roman" pitchFamily="18" charset="0"/>
                <a:cs typeface="Times New Roman" pitchFamily="18" charset="0"/>
              </a:rPr>
              <a:t>tol</a:t>
            </a:r>
            <a:r>
              <a:rPr lang="en-US" dirty="0">
                <a:latin typeface="Times New Roman" pitchFamily="18" charset="0"/>
                <a:cs typeface="Times New Roman" pitchFamily="18" charset="0"/>
              </a:rPr>
              <a:t> = 1e-6;</a:t>
            </a:r>
          </a:p>
          <a:p>
            <a:pPr lvl="1">
              <a:buNone/>
            </a:pPr>
            <a:r>
              <a:rPr lang="en-US" dirty="0" err="1">
                <a:latin typeface="Times New Roman" pitchFamily="18" charset="0"/>
                <a:cs typeface="Times New Roman" pitchFamily="18" charset="0"/>
              </a:rPr>
              <a:t>maxIter</a:t>
            </a:r>
            <a:r>
              <a:rPr lang="en-US" dirty="0">
                <a:latin typeface="Times New Roman" pitchFamily="18" charset="0"/>
                <a:cs typeface="Times New Roman" pitchFamily="18" charset="0"/>
              </a:rPr>
              <a:t> = 50</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00" y="381000"/>
            <a:ext cx="4038600" cy="461665"/>
          </a:xfrm>
          <a:prstGeom prst="rect">
            <a:avLst/>
          </a:prstGeom>
          <a:noFill/>
        </p:spPr>
        <p:txBody>
          <a:bodyPr wrap="square" rtlCol="0">
            <a:spAutoFit/>
          </a:bodyPr>
          <a:lstStyle/>
          <a:p>
            <a:pPr algn="ctr"/>
            <a:r>
              <a:rPr lang="en-US" sz="2400" dirty="0" smtClean="0">
                <a:solidFill>
                  <a:srgbClr val="7030A0"/>
                </a:solidFill>
                <a:latin typeface="Times New Roman" pitchFamily="18" charset="0"/>
                <a:cs typeface="Times New Roman" pitchFamily="18" charset="0"/>
              </a:rPr>
              <a:t>Continuation of Codes used</a:t>
            </a:r>
            <a:endParaRPr lang="en-US" sz="2400" dirty="0">
              <a:solidFill>
                <a:srgbClr val="7030A0"/>
              </a:solidFill>
              <a:latin typeface="Times New Roman" pitchFamily="18" charset="0"/>
              <a:cs typeface="Times New Roman" pitchFamily="18" charset="0"/>
            </a:endParaRPr>
          </a:p>
        </p:txBody>
      </p:sp>
      <p:sp>
        <p:nvSpPr>
          <p:cNvPr id="5" name="TextBox 4"/>
          <p:cNvSpPr txBox="1"/>
          <p:nvPr/>
        </p:nvSpPr>
        <p:spPr>
          <a:xfrm>
            <a:off x="533400" y="1219200"/>
            <a:ext cx="8229600" cy="3139321"/>
          </a:xfrm>
          <a:prstGeom prst="rect">
            <a:avLst/>
          </a:prstGeom>
          <a:noFill/>
        </p:spPr>
        <p:txBody>
          <a:bodyPr wrap="square" rtlCol="0">
            <a:spAutoFit/>
          </a:bodyPr>
          <a:lstStyle/>
          <a:p>
            <a:pPr lvl="2"/>
            <a:r>
              <a:rPr lang="en-US" dirty="0">
                <a:latin typeface="Times New Roman" pitchFamily="18" charset="0"/>
                <a:cs typeface="Times New Roman" pitchFamily="18" charset="0"/>
              </a:rPr>
              <a:t>% Newton-Raphson</a:t>
            </a:r>
          </a:p>
          <a:p>
            <a:pPr lvl="2"/>
            <a:r>
              <a:rPr lang="en-US" dirty="0">
                <a:latin typeface="Times New Roman" pitchFamily="18" charset="0"/>
                <a:cs typeface="Times New Roman" pitchFamily="18" charset="0"/>
              </a:rPr>
              <a:t>tic;</a:t>
            </a:r>
          </a:p>
          <a:p>
            <a:pPr lvl="2"/>
            <a:r>
              <a:rPr lang="en-US" dirty="0">
                <a:latin typeface="Times New Roman" pitchFamily="18" charset="0"/>
                <a:cs typeface="Times New Roman" pitchFamily="18" charset="0"/>
              </a:rPr>
              <a:t>for k = 1:maxIter</a:t>
            </a:r>
          </a:p>
          <a:p>
            <a:pPr lvl="2"/>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x_new</a:t>
            </a:r>
            <a:r>
              <a:rPr lang="en-US" dirty="0">
                <a:latin typeface="Times New Roman" pitchFamily="18" charset="0"/>
                <a:cs typeface="Times New Roman" pitchFamily="18" charset="0"/>
              </a:rPr>
              <a:t> = x0 - f(x0)/</a:t>
            </a:r>
            <a:r>
              <a:rPr lang="en-US" dirty="0" err="1">
                <a:latin typeface="Times New Roman" pitchFamily="18" charset="0"/>
                <a:cs typeface="Times New Roman" pitchFamily="18" charset="0"/>
              </a:rPr>
              <a:t>df</a:t>
            </a:r>
            <a:r>
              <a:rPr lang="en-US" dirty="0">
                <a:latin typeface="Times New Roman" pitchFamily="18" charset="0"/>
                <a:cs typeface="Times New Roman" pitchFamily="18" charset="0"/>
              </a:rPr>
              <a:t>(x0);</a:t>
            </a:r>
          </a:p>
          <a:p>
            <a:pPr lvl="2"/>
            <a:r>
              <a:rPr lang="en-US" dirty="0">
                <a:latin typeface="Times New Roman" pitchFamily="18" charset="0"/>
                <a:cs typeface="Times New Roman" pitchFamily="18" charset="0"/>
              </a:rPr>
              <a:t>if abs(</a:t>
            </a:r>
            <a:r>
              <a:rPr lang="en-US" dirty="0" err="1">
                <a:latin typeface="Times New Roman" pitchFamily="18" charset="0"/>
                <a:cs typeface="Times New Roman" pitchFamily="18" charset="0"/>
              </a:rPr>
              <a:t>x_new</a:t>
            </a:r>
            <a:r>
              <a:rPr lang="en-US" dirty="0">
                <a:latin typeface="Times New Roman" pitchFamily="18" charset="0"/>
                <a:cs typeface="Times New Roman" pitchFamily="18" charset="0"/>
              </a:rPr>
              <a:t> - x0) &lt; </a:t>
            </a:r>
            <a:r>
              <a:rPr lang="en-US" dirty="0" err="1">
                <a:latin typeface="Times New Roman" pitchFamily="18" charset="0"/>
                <a:cs typeface="Times New Roman" pitchFamily="18" charset="0"/>
              </a:rPr>
              <a:t>tol</a:t>
            </a:r>
            <a:endParaRPr lang="en-US" dirty="0">
              <a:latin typeface="Times New Roman" pitchFamily="18" charset="0"/>
              <a:cs typeface="Times New Roman" pitchFamily="18" charset="0"/>
            </a:endParaRPr>
          </a:p>
          <a:p>
            <a:pPr lvl="2"/>
            <a:r>
              <a:rPr lang="en-US" dirty="0">
                <a:latin typeface="Times New Roman" pitchFamily="18" charset="0"/>
                <a:cs typeface="Times New Roman" pitchFamily="18" charset="0"/>
              </a:rPr>
              <a:t>break;</a:t>
            </a:r>
          </a:p>
          <a:p>
            <a:pPr lvl="2"/>
            <a:r>
              <a:rPr lang="en-US" dirty="0">
                <a:latin typeface="Times New Roman" pitchFamily="18" charset="0"/>
                <a:cs typeface="Times New Roman" pitchFamily="18" charset="0"/>
              </a:rPr>
              <a:t>end</a:t>
            </a:r>
          </a:p>
          <a:p>
            <a:pPr lvl="2"/>
            <a:r>
              <a:rPr lang="en-US" dirty="0">
                <a:latin typeface="Times New Roman" pitchFamily="18" charset="0"/>
                <a:cs typeface="Times New Roman" pitchFamily="18" charset="0"/>
              </a:rPr>
              <a:t>    x0 = </a:t>
            </a:r>
            <a:r>
              <a:rPr lang="en-US" dirty="0" err="1">
                <a:latin typeface="Times New Roman" pitchFamily="18" charset="0"/>
                <a:cs typeface="Times New Roman" pitchFamily="18" charset="0"/>
              </a:rPr>
              <a:t>x_new</a:t>
            </a:r>
            <a:r>
              <a:rPr lang="en-US" dirty="0">
                <a:latin typeface="Times New Roman" pitchFamily="18" charset="0"/>
                <a:cs typeface="Times New Roman" pitchFamily="18" charset="0"/>
              </a:rPr>
              <a:t>;</a:t>
            </a:r>
          </a:p>
          <a:p>
            <a:pPr lvl="2"/>
            <a:r>
              <a:rPr lang="en-US" dirty="0">
                <a:latin typeface="Times New Roman" pitchFamily="18" charset="0"/>
                <a:cs typeface="Times New Roman" pitchFamily="18" charset="0"/>
              </a:rPr>
              <a:t>end</a:t>
            </a:r>
          </a:p>
          <a:p>
            <a:pPr lvl="2"/>
            <a:r>
              <a:rPr lang="en-US" dirty="0" err="1">
                <a:latin typeface="Times New Roman" pitchFamily="18" charset="0"/>
                <a:cs typeface="Times New Roman" pitchFamily="18" charset="0"/>
              </a:rPr>
              <a:t>NR_root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x_new</a:t>
            </a:r>
            <a:r>
              <a:rPr lang="en-US" dirty="0">
                <a:latin typeface="Times New Roman" pitchFamily="18" charset="0"/>
                <a:cs typeface="Times New Roman" pitchFamily="18" charset="0"/>
              </a:rPr>
              <a:t>;</a:t>
            </a:r>
          </a:p>
          <a:p>
            <a:pPr lvl="2"/>
            <a:r>
              <a:rPr lang="en-US" dirty="0" err="1">
                <a:latin typeface="Times New Roman" pitchFamily="18" charset="0"/>
                <a:cs typeface="Times New Roman" pitchFamily="18" charset="0"/>
              </a:rPr>
              <a:t>NR_time</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toc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295400"/>
            <a:ext cx="7924800" cy="4801314"/>
          </a:xfrm>
          <a:prstGeom prst="rect">
            <a:avLst/>
          </a:prstGeom>
          <a:noFill/>
        </p:spPr>
        <p:txBody>
          <a:bodyPr wrap="square" rtlCol="0">
            <a:spAutoFit/>
          </a:bodyPr>
          <a:lstStyle/>
          <a:p>
            <a:r>
              <a:rPr lang="en-US" dirty="0">
                <a:latin typeface="Times New Roman" pitchFamily="18" charset="0"/>
                <a:cs typeface="Times New Roman" pitchFamily="18" charset="0"/>
              </a:rPr>
              <a:t>% Secant Method</a:t>
            </a:r>
          </a:p>
          <a:p>
            <a:r>
              <a:rPr lang="en-US" dirty="0">
                <a:latin typeface="Times New Roman" pitchFamily="18" charset="0"/>
                <a:cs typeface="Times New Roman" pitchFamily="18" charset="0"/>
              </a:rPr>
              <a:t>tic;</a:t>
            </a:r>
          </a:p>
          <a:p>
            <a:r>
              <a:rPr lang="en-US" dirty="0">
                <a:latin typeface="Times New Roman" pitchFamily="18" charset="0"/>
                <a:cs typeface="Times New Roman" pitchFamily="18" charset="0"/>
              </a:rPr>
              <a:t>for k = 1:maxIter</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x_new</a:t>
            </a:r>
            <a:r>
              <a:rPr lang="en-US" dirty="0">
                <a:latin typeface="Times New Roman" pitchFamily="18" charset="0"/>
                <a:cs typeface="Times New Roman" pitchFamily="18" charset="0"/>
              </a:rPr>
              <a:t> = x2 - f(x2)*(x2-x1)/(f(x2)-f(x1));</a:t>
            </a:r>
          </a:p>
          <a:p>
            <a:r>
              <a:rPr lang="en-US" dirty="0">
                <a:latin typeface="Times New Roman" pitchFamily="18" charset="0"/>
                <a:cs typeface="Times New Roman" pitchFamily="18" charset="0"/>
              </a:rPr>
              <a:t>if abs(</a:t>
            </a:r>
            <a:r>
              <a:rPr lang="en-US" dirty="0" err="1">
                <a:latin typeface="Times New Roman" pitchFamily="18" charset="0"/>
                <a:cs typeface="Times New Roman" pitchFamily="18" charset="0"/>
              </a:rPr>
              <a:t>x_new</a:t>
            </a:r>
            <a:r>
              <a:rPr lang="en-US" dirty="0">
                <a:latin typeface="Times New Roman" pitchFamily="18" charset="0"/>
                <a:cs typeface="Times New Roman" pitchFamily="18" charset="0"/>
              </a:rPr>
              <a:t> - x2) &lt; </a:t>
            </a:r>
            <a:r>
              <a:rPr lang="en-US" dirty="0" err="1">
                <a:latin typeface="Times New Roman" pitchFamily="18" charset="0"/>
                <a:cs typeface="Times New Roman" pitchFamily="18" charset="0"/>
              </a:rPr>
              <a:t>tol</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break;</a:t>
            </a:r>
          </a:p>
          <a:p>
            <a:r>
              <a:rPr lang="en-US" dirty="0">
                <a:latin typeface="Times New Roman" pitchFamily="18" charset="0"/>
                <a:cs typeface="Times New Roman" pitchFamily="18" charset="0"/>
              </a:rPr>
              <a:t>end</a:t>
            </a:r>
          </a:p>
          <a:p>
            <a:r>
              <a:rPr lang="en-US" dirty="0">
                <a:latin typeface="Times New Roman" pitchFamily="18" charset="0"/>
                <a:cs typeface="Times New Roman" pitchFamily="18" charset="0"/>
              </a:rPr>
              <a:t>    x1 = x2;</a:t>
            </a:r>
          </a:p>
          <a:p>
            <a:r>
              <a:rPr lang="en-US" dirty="0">
                <a:latin typeface="Times New Roman" pitchFamily="18" charset="0"/>
                <a:cs typeface="Times New Roman" pitchFamily="18" charset="0"/>
              </a:rPr>
              <a:t>    x2 = </a:t>
            </a:r>
            <a:r>
              <a:rPr lang="en-US" dirty="0" err="1">
                <a:latin typeface="Times New Roman" pitchFamily="18" charset="0"/>
                <a:cs typeface="Times New Roman" pitchFamily="18" charset="0"/>
              </a:rPr>
              <a:t>x_new</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end</a:t>
            </a:r>
          </a:p>
          <a:p>
            <a:r>
              <a:rPr lang="en-US" dirty="0" err="1">
                <a:latin typeface="Times New Roman" pitchFamily="18" charset="0"/>
                <a:cs typeface="Times New Roman" pitchFamily="18" charset="0"/>
              </a:rPr>
              <a:t>Sec_root</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x_new</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Sec_time</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toc</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err="1">
                <a:latin typeface="Times New Roman" pitchFamily="18" charset="0"/>
                <a:cs typeface="Times New Roman" pitchFamily="18" charset="0"/>
              </a:rPr>
              <a:t>fprintf</a:t>
            </a:r>
            <a:r>
              <a:rPr lang="en-US" dirty="0">
                <a:latin typeface="Times New Roman" pitchFamily="18" charset="0"/>
                <a:cs typeface="Times New Roman" pitchFamily="18" charset="0"/>
              </a:rPr>
              <a:t>('Newton-Raphson Root: %.6f (time = %.6f s)\n', </a:t>
            </a:r>
            <a:r>
              <a:rPr lang="en-US" dirty="0" err="1">
                <a:latin typeface="Times New Roman" pitchFamily="18" charset="0"/>
                <a:cs typeface="Times New Roman" pitchFamily="18" charset="0"/>
              </a:rPr>
              <a:t>NR_root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NR_time</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fprintf</a:t>
            </a:r>
            <a:r>
              <a:rPr lang="en-US" dirty="0">
                <a:latin typeface="Times New Roman" pitchFamily="18" charset="0"/>
                <a:cs typeface="Times New Roman" pitchFamily="18" charset="0"/>
              </a:rPr>
              <a:t>('Secant Method Root: %.6f (time = %.6f s)\n', </a:t>
            </a:r>
            <a:r>
              <a:rPr lang="en-US" dirty="0" err="1">
                <a:latin typeface="Times New Roman" pitchFamily="18" charset="0"/>
                <a:cs typeface="Times New Roman" pitchFamily="18" charset="0"/>
              </a:rPr>
              <a:t>Sec_root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Sec_time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Root Finding using Bisection and Fixed-Point Iteration</a:t>
            </a:r>
          </a:p>
          <a:p>
            <a:r>
              <a:rPr lang="en-US" dirty="0" err="1">
                <a:latin typeface="Times New Roman" pitchFamily="18" charset="0"/>
                <a:cs typeface="Times New Roman" pitchFamily="18" charset="0"/>
              </a:rPr>
              <a:t>clc</a:t>
            </a:r>
            <a:r>
              <a:rPr lang="en-US" dirty="0">
                <a:latin typeface="Times New Roman" pitchFamily="18" charset="0"/>
                <a:cs typeface="Times New Roman" pitchFamily="18" charset="0"/>
              </a:rPr>
              <a:t>; clear; close all</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TextBox 3"/>
          <p:cNvSpPr txBox="1"/>
          <p:nvPr/>
        </p:nvSpPr>
        <p:spPr>
          <a:xfrm>
            <a:off x="2133600" y="762000"/>
            <a:ext cx="4191000" cy="461665"/>
          </a:xfrm>
          <a:prstGeom prst="rect">
            <a:avLst/>
          </a:prstGeom>
          <a:noFill/>
        </p:spPr>
        <p:txBody>
          <a:bodyPr wrap="square" rtlCol="0">
            <a:spAutoFit/>
          </a:bodyPr>
          <a:lstStyle/>
          <a:p>
            <a:pPr algn="ctr"/>
            <a:r>
              <a:rPr lang="en-US" sz="2400" dirty="0" smtClean="0">
                <a:solidFill>
                  <a:srgbClr val="7030A0"/>
                </a:solidFill>
                <a:latin typeface="Times New Roman" pitchFamily="18" charset="0"/>
                <a:cs typeface="Times New Roman" pitchFamily="18" charset="0"/>
              </a:rPr>
              <a:t>Continuation of Codes used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600200"/>
            <a:ext cx="7924800" cy="3970318"/>
          </a:xfrm>
          <a:prstGeom prst="rect">
            <a:avLst/>
          </a:prstGeom>
          <a:noFill/>
        </p:spPr>
        <p:txBody>
          <a:bodyPr wrap="square" rtlCol="0">
            <a:spAutoFit/>
          </a:bodyPr>
          <a:lstStyle/>
          <a:p>
            <a:pPr lvl="2"/>
            <a:r>
              <a:rPr lang="en-US" dirty="0">
                <a:latin typeface="Times New Roman" pitchFamily="18" charset="0"/>
                <a:cs typeface="Times New Roman" pitchFamily="18" charset="0"/>
              </a:rPr>
              <a:t>% Root Finding using Bisection and Fixed-Point Iteration</a:t>
            </a:r>
          </a:p>
          <a:p>
            <a:pPr lvl="2"/>
            <a:r>
              <a:rPr lang="en-US" dirty="0" err="1">
                <a:latin typeface="Times New Roman" pitchFamily="18" charset="0"/>
                <a:cs typeface="Times New Roman" pitchFamily="18" charset="0"/>
              </a:rPr>
              <a:t>clc</a:t>
            </a:r>
            <a:r>
              <a:rPr lang="en-US" dirty="0">
                <a:latin typeface="Times New Roman" pitchFamily="18" charset="0"/>
                <a:cs typeface="Times New Roman" pitchFamily="18" charset="0"/>
              </a:rPr>
              <a:t>; clear; close all;</a:t>
            </a:r>
          </a:p>
          <a:p>
            <a:pPr lvl="2"/>
            <a:r>
              <a:rPr lang="en-US" dirty="0">
                <a:latin typeface="Times New Roman" pitchFamily="18" charset="0"/>
                <a:cs typeface="Times New Roman" pitchFamily="18" charset="0"/>
              </a:rPr>
              <a:t> </a:t>
            </a:r>
          </a:p>
          <a:p>
            <a:pPr lvl="2"/>
            <a:r>
              <a:rPr lang="en-US" dirty="0">
                <a:latin typeface="Times New Roman" pitchFamily="18" charset="0"/>
                <a:cs typeface="Times New Roman" pitchFamily="18" charset="0"/>
              </a:rPr>
              <a:t>f = @(x) x.^3 - 5*x + 3;   % Function</a:t>
            </a:r>
          </a:p>
          <a:p>
            <a:pPr lvl="2"/>
            <a:r>
              <a:rPr lang="en-US" dirty="0">
                <a:latin typeface="Times New Roman" pitchFamily="18" charset="0"/>
                <a:cs typeface="Times New Roman" pitchFamily="18" charset="0"/>
              </a:rPr>
              <a:t> </a:t>
            </a:r>
          </a:p>
          <a:p>
            <a:pPr lvl="2"/>
            <a:r>
              <a:rPr lang="en-US" dirty="0">
                <a:latin typeface="Times New Roman" pitchFamily="18" charset="0"/>
                <a:cs typeface="Times New Roman" pitchFamily="18" charset="0"/>
              </a:rPr>
              <a:t>%% Bisection Method</a:t>
            </a:r>
          </a:p>
          <a:p>
            <a:pPr lvl="2"/>
            <a:r>
              <a:rPr lang="en-US" dirty="0">
                <a:latin typeface="Times New Roman" pitchFamily="18" charset="0"/>
                <a:cs typeface="Times New Roman" pitchFamily="18" charset="0"/>
              </a:rPr>
              <a:t>a = 0; b = 1;   % Interval [</a:t>
            </a:r>
            <a:r>
              <a:rPr lang="en-US" dirty="0" err="1">
                <a:latin typeface="Times New Roman" pitchFamily="18" charset="0"/>
                <a:cs typeface="Times New Roman" pitchFamily="18" charset="0"/>
              </a:rPr>
              <a:t>a,b</a:t>
            </a:r>
            <a:r>
              <a:rPr lang="en-US" dirty="0">
                <a:latin typeface="Times New Roman" pitchFamily="18" charset="0"/>
                <a:cs typeface="Times New Roman" pitchFamily="18" charset="0"/>
              </a:rPr>
              <a:t>] (choose where f(a)*f(b)&lt;0)</a:t>
            </a:r>
          </a:p>
          <a:p>
            <a:pPr lvl="2"/>
            <a:r>
              <a:rPr lang="en-US" dirty="0" err="1">
                <a:latin typeface="Times New Roman" pitchFamily="18" charset="0"/>
                <a:cs typeface="Times New Roman" pitchFamily="18" charset="0"/>
              </a:rPr>
              <a:t>tol</a:t>
            </a:r>
            <a:r>
              <a:rPr lang="en-US" dirty="0">
                <a:latin typeface="Times New Roman" pitchFamily="18" charset="0"/>
                <a:cs typeface="Times New Roman" pitchFamily="18" charset="0"/>
              </a:rPr>
              <a:t> = 1e-6; </a:t>
            </a:r>
          </a:p>
          <a:p>
            <a:pPr lvl="2"/>
            <a:r>
              <a:rPr lang="en-US" dirty="0" err="1">
                <a:latin typeface="Times New Roman" pitchFamily="18" charset="0"/>
                <a:cs typeface="Times New Roman" pitchFamily="18" charset="0"/>
              </a:rPr>
              <a:t>maxIter</a:t>
            </a:r>
            <a:r>
              <a:rPr lang="en-US" dirty="0">
                <a:latin typeface="Times New Roman" pitchFamily="18" charset="0"/>
                <a:cs typeface="Times New Roman" pitchFamily="18" charset="0"/>
              </a:rPr>
              <a:t> = 50;</a:t>
            </a:r>
          </a:p>
          <a:p>
            <a:pPr lvl="2"/>
            <a:r>
              <a:rPr lang="en-US" dirty="0">
                <a:latin typeface="Times New Roman" pitchFamily="18" charset="0"/>
                <a:cs typeface="Times New Roman" pitchFamily="18" charset="0"/>
              </a:rPr>
              <a:t> </a:t>
            </a:r>
          </a:p>
          <a:p>
            <a:pPr lvl="2"/>
            <a:r>
              <a:rPr lang="en-US" dirty="0">
                <a:latin typeface="Times New Roman" pitchFamily="18" charset="0"/>
                <a:cs typeface="Times New Roman" pitchFamily="18" charset="0"/>
              </a:rPr>
              <a:t>if f(a)*f(b) &gt; 0</a:t>
            </a:r>
          </a:p>
          <a:p>
            <a:pPr lvl="2"/>
            <a:r>
              <a:rPr lang="en-US" dirty="0">
                <a:latin typeface="Times New Roman" pitchFamily="18" charset="0"/>
                <a:cs typeface="Times New Roman" pitchFamily="18" charset="0"/>
              </a:rPr>
              <a:t>    error('Choose different interval, no sign change.');</a:t>
            </a:r>
          </a:p>
          <a:p>
            <a:pPr lvl="2"/>
            <a:r>
              <a:rPr lang="en-US" dirty="0">
                <a:latin typeface="Times New Roman" pitchFamily="18" charset="0"/>
                <a:cs typeface="Times New Roman" pitchFamily="18" charset="0"/>
              </a:rPr>
              <a:t>end</a:t>
            </a:r>
          </a:p>
          <a:p>
            <a:pPr lvl="2"/>
            <a:endParaRPr lang="en-US" dirty="0">
              <a:latin typeface="Times New Roman" pitchFamily="18" charset="0"/>
              <a:cs typeface="Times New Roman" pitchFamily="18" charset="0"/>
            </a:endParaRPr>
          </a:p>
        </p:txBody>
      </p:sp>
      <p:sp>
        <p:nvSpPr>
          <p:cNvPr id="5" name="TextBox 4"/>
          <p:cNvSpPr txBox="1"/>
          <p:nvPr/>
        </p:nvSpPr>
        <p:spPr>
          <a:xfrm>
            <a:off x="1981200" y="762000"/>
            <a:ext cx="5334000" cy="461665"/>
          </a:xfrm>
          <a:prstGeom prst="rect">
            <a:avLst/>
          </a:prstGeom>
          <a:noFill/>
        </p:spPr>
        <p:txBody>
          <a:bodyPr wrap="square" rtlCol="0">
            <a:spAutoFit/>
          </a:bodyPr>
          <a:lstStyle/>
          <a:p>
            <a:pPr algn="ctr"/>
            <a:r>
              <a:rPr lang="en-US" sz="2400" dirty="0" smtClean="0">
                <a:solidFill>
                  <a:srgbClr val="7030A0"/>
                </a:solidFill>
                <a:latin typeface="Times New Roman" pitchFamily="18" charset="0"/>
                <a:cs typeface="Times New Roman" pitchFamily="18" charset="0"/>
              </a:rPr>
              <a:t>Continuation of Codes used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381000"/>
            <a:ext cx="5105400" cy="461665"/>
          </a:xfrm>
          <a:prstGeom prst="rect">
            <a:avLst/>
          </a:prstGeom>
          <a:noFill/>
        </p:spPr>
        <p:txBody>
          <a:bodyPr wrap="square" rtlCol="0">
            <a:spAutoFit/>
          </a:bodyPr>
          <a:lstStyle/>
          <a:p>
            <a:pPr algn="ctr"/>
            <a:r>
              <a:rPr lang="en-US" sz="2400" dirty="0" smtClean="0">
                <a:solidFill>
                  <a:srgbClr val="7030A0"/>
                </a:solidFill>
                <a:latin typeface="Times New Roman" pitchFamily="18" charset="0"/>
                <a:cs typeface="Times New Roman" pitchFamily="18" charset="0"/>
              </a:rPr>
              <a:t>Continuation of Codes used</a:t>
            </a:r>
          </a:p>
        </p:txBody>
      </p:sp>
      <p:sp>
        <p:nvSpPr>
          <p:cNvPr id="3" name="TextBox 2"/>
          <p:cNvSpPr txBox="1"/>
          <p:nvPr/>
        </p:nvSpPr>
        <p:spPr>
          <a:xfrm>
            <a:off x="533400" y="1066800"/>
            <a:ext cx="8305800" cy="5078313"/>
          </a:xfrm>
          <a:prstGeom prst="rect">
            <a:avLst/>
          </a:prstGeom>
          <a:noFill/>
        </p:spPr>
        <p:txBody>
          <a:bodyPr wrap="square" rtlCol="0">
            <a:spAutoFit/>
          </a:bodyPr>
          <a:lstStyle/>
          <a:p>
            <a:pPr lvl="2"/>
            <a:r>
              <a:rPr lang="en-US" dirty="0">
                <a:latin typeface="Times New Roman" pitchFamily="18" charset="0"/>
                <a:cs typeface="Times New Roman" pitchFamily="18" charset="0"/>
              </a:rPr>
              <a:t>tic;</a:t>
            </a:r>
          </a:p>
          <a:p>
            <a:pPr lvl="2"/>
            <a:r>
              <a:rPr lang="en-US" dirty="0">
                <a:latin typeface="Times New Roman" pitchFamily="18" charset="0"/>
                <a:cs typeface="Times New Roman" pitchFamily="18" charset="0"/>
              </a:rPr>
              <a:t>for k = 1:maxIter</a:t>
            </a:r>
          </a:p>
          <a:p>
            <a:pPr lvl="2"/>
            <a:r>
              <a:rPr lang="en-US" dirty="0">
                <a:latin typeface="Times New Roman" pitchFamily="18" charset="0"/>
                <a:cs typeface="Times New Roman" pitchFamily="18" charset="0"/>
              </a:rPr>
              <a:t>    c = (</a:t>
            </a:r>
            <a:r>
              <a:rPr lang="en-US" dirty="0" err="1">
                <a:latin typeface="Times New Roman" pitchFamily="18" charset="0"/>
                <a:cs typeface="Times New Roman" pitchFamily="18" charset="0"/>
              </a:rPr>
              <a:t>a+b</a:t>
            </a:r>
            <a:r>
              <a:rPr lang="en-US" dirty="0">
                <a:latin typeface="Times New Roman" pitchFamily="18" charset="0"/>
                <a:cs typeface="Times New Roman" pitchFamily="18" charset="0"/>
              </a:rPr>
              <a:t>)/2;          % Midpoint</a:t>
            </a:r>
          </a:p>
          <a:p>
            <a:pPr lvl="2"/>
            <a:r>
              <a:rPr lang="en-US" dirty="0">
                <a:latin typeface="Times New Roman" pitchFamily="18" charset="0"/>
                <a:cs typeface="Times New Roman" pitchFamily="18" charset="0"/>
              </a:rPr>
              <a:t>if abs(f(c)) &lt; </a:t>
            </a:r>
            <a:r>
              <a:rPr lang="en-US" dirty="0" err="1">
                <a:latin typeface="Times New Roman" pitchFamily="18" charset="0"/>
                <a:cs typeface="Times New Roman" pitchFamily="18" charset="0"/>
              </a:rPr>
              <a:t>tol</a:t>
            </a:r>
            <a:r>
              <a:rPr lang="en-US" dirty="0">
                <a:latin typeface="Times New Roman" pitchFamily="18" charset="0"/>
                <a:cs typeface="Times New Roman" pitchFamily="18" charset="0"/>
              </a:rPr>
              <a:t>    % Check convergence</a:t>
            </a:r>
          </a:p>
          <a:p>
            <a:pPr lvl="2"/>
            <a:r>
              <a:rPr lang="en-US" dirty="0">
                <a:latin typeface="Times New Roman" pitchFamily="18" charset="0"/>
                <a:cs typeface="Times New Roman" pitchFamily="18" charset="0"/>
              </a:rPr>
              <a:t>break;</a:t>
            </a:r>
          </a:p>
          <a:p>
            <a:pPr lvl="2"/>
            <a:r>
              <a:rPr lang="en-US" dirty="0" err="1">
                <a:latin typeface="Times New Roman" pitchFamily="18" charset="0"/>
                <a:cs typeface="Times New Roman" pitchFamily="18" charset="0"/>
              </a:rPr>
              <a:t>elseif</a:t>
            </a:r>
            <a:r>
              <a:rPr lang="en-US" dirty="0">
                <a:latin typeface="Times New Roman" pitchFamily="18" charset="0"/>
                <a:cs typeface="Times New Roman" pitchFamily="18" charset="0"/>
              </a:rPr>
              <a:t> f(a)*f(c) &lt; 0</a:t>
            </a:r>
          </a:p>
          <a:p>
            <a:pPr lvl="2"/>
            <a:r>
              <a:rPr lang="en-US" dirty="0">
                <a:latin typeface="Times New Roman" pitchFamily="18" charset="0"/>
                <a:cs typeface="Times New Roman" pitchFamily="18" charset="0"/>
              </a:rPr>
              <a:t>        b = c;            % Root lies in [</a:t>
            </a:r>
            <a:r>
              <a:rPr lang="en-US" dirty="0" err="1">
                <a:latin typeface="Times New Roman" pitchFamily="18" charset="0"/>
                <a:cs typeface="Times New Roman" pitchFamily="18" charset="0"/>
              </a:rPr>
              <a:t>a,c</a:t>
            </a:r>
            <a:r>
              <a:rPr lang="en-US" dirty="0">
                <a:latin typeface="Times New Roman" pitchFamily="18" charset="0"/>
                <a:cs typeface="Times New Roman" pitchFamily="18" charset="0"/>
              </a:rPr>
              <a:t>]</a:t>
            </a:r>
          </a:p>
          <a:p>
            <a:pPr lvl="2"/>
            <a:r>
              <a:rPr lang="en-US" dirty="0">
                <a:latin typeface="Times New Roman" pitchFamily="18" charset="0"/>
                <a:cs typeface="Times New Roman" pitchFamily="18" charset="0"/>
              </a:rPr>
              <a:t>else</a:t>
            </a:r>
          </a:p>
          <a:p>
            <a:pPr lvl="2"/>
            <a:r>
              <a:rPr lang="en-US" dirty="0">
                <a:latin typeface="Times New Roman" pitchFamily="18" charset="0"/>
                <a:cs typeface="Times New Roman" pitchFamily="18" charset="0"/>
              </a:rPr>
              <a:t>        a = c;            % Root lies in [</a:t>
            </a:r>
            <a:r>
              <a:rPr lang="en-US" dirty="0" err="1">
                <a:latin typeface="Times New Roman" pitchFamily="18" charset="0"/>
                <a:cs typeface="Times New Roman" pitchFamily="18" charset="0"/>
              </a:rPr>
              <a:t>c,b</a:t>
            </a:r>
            <a:r>
              <a:rPr lang="en-US" dirty="0">
                <a:latin typeface="Times New Roman" pitchFamily="18" charset="0"/>
                <a:cs typeface="Times New Roman" pitchFamily="18" charset="0"/>
              </a:rPr>
              <a:t>]</a:t>
            </a:r>
          </a:p>
          <a:p>
            <a:pPr lvl="2"/>
            <a:r>
              <a:rPr lang="en-US" dirty="0">
                <a:latin typeface="Times New Roman" pitchFamily="18" charset="0"/>
                <a:cs typeface="Times New Roman" pitchFamily="18" charset="0"/>
              </a:rPr>
              <a:t>end</a:t>
            </a:r>
          </a:p>
          <a:p>
            <a:pPr lvl="2"/>
            <a:r>
              <a:rPr lang="en-US" dirty="0">
                <a:latin typeface="Times New Roman" pitchFamily="18" charset="0"/>
                <a:cs typeface="Times New Roman" pitchFamily="18" charset="0"/>
              </a:rPr>
              <a:t>end</a:t>
            </a:r>
          </a:p>
          <a:p>
            <a:pPr lvl="2"/>
            <a:r>
              <a:rPr lang="en-US" dirty="0" err="1">
                <a:latin typeface="Times New Roman" pitchFamily="18" charset="0"/>
                <a:cs typeface="Times New Roman" pitchFamily="18" charset="0"/>
              </a:rPr>
              <a:t>Bisection_root</a:t>
            </a:r>
            <a:r>
              <a:rPr lang="en-US" dirty="0">
                <a:latin typeface="Times New Roman" pitchFamily="18" charset="0"/>
                <a:cs typeface="Times New Roman" pitchFamily="18" charset="0"/>
              </a:rPr>
              <a:t> = c;</a:t>
            </a:r>
          </a:p>
          <a:p>
            <a:pPr lvl="2"/>
            <a:r>
              <a:rPr lang="en-US" dirty="0" err="1">
                <a:latin typeface="Times New Roman" pitchFamily="18" charset="0"/>
                <a:cs typeface="Times New Roman" pitchFamily="18" charset="0"/>
              </a:rPr>
              <a:t>Bisection_time</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toc</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 Display Results</a:t>
            </a:r>
            <a:endParaRPr lang="en-US" sz="1600" dirty="0">
              <a:latin typeface="Times New Roman" pitchFamily="18" charset="0"/>
              <a:cs typeface="Times New Roman" pitchFamily="18" charset="0"/>
            </a:endParaRPr>
          </a:p>
          <a:p>
            <a:r>
              <a:rPr lang="en-US" dirty="0" err="1">
                <a:latin typeface="Times New Roman" pitchFamily="18" charset="0"/>
                <a:cs typeface="Times New Roman" pitchFamily="18" charset="0"/>
              </a:rPr>
              <a:t>fprintf</a:t>
            </a:r>
            <a:r>
              <a:rPr lang="en-US" dirty="0">
                <a:latin typeface="Times New Roman" pitchFamily="18" charset="0"/>
                <a:cs typeface="Times New Roman" pitchFamily="18" charset="0"/>
              </a:rPr>
              <a:t>('Bisection Root: %.6f (time = %.6f s, iterations=%d)\n', </a:t>
            </a:r>
            <a:r>
              <a:rPr lang="en-US" dirty="0" err="1">
                <a:latin typeface="Times New Roman" pitchFamily="18" charset="0"/>
                <a:cs typeface="Times New Roman" pitchFamily="18" charset="0"/>
              </a:rPr>
              <a:t>Bisection_root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Bisection_time</a:t>
            </a:r>
            <a:r>
              <a:rPr lang="en-US" dirty="0">
                <a:latin typeface="Times New Roman" pitchFamily="18" charset="0"/>
                <a:cs typeface="Times New Roman" pitchFamily="18" charset="0"/>
              </a:rPr>
              <a:t>, k);</a:t>
            </a:r>
            <a:endParaRPr lang="en-US" sz="1600" dirty="0">
              <a:latin typeface="Times New Roman" pitchFamily="18" charset="0"/>
              <a:cs typeface="Times New Roman" pitchFamily="18" charset="0"/>
            </a:endParaRPr>
          </a:p>
          <a:p>
            <a:r>
              <a:rPr lang="en-US" dirty="0" err="1">
                <a:latin typeface="Times New Roman" pitchFamily="18" charset="0"/>
                <a:cs typeface="Times New Roman" pitchFamily="18" charset="0"/>
              </a:rPr>
              <a:t>fprintf</a:t>
            </a:r>
            <a:r>
              <a:rPr lang="en-US" dirty="0">
                <a:latin typeface="Times New Roman" pitchFamily="18" charset="0"/>
                <a:cs typeface="Times New Roman" pitchFamily="18" charset="0"/>
              </a:rPr>
              <a:t>('Fixed-Point Root: %.6f (time = %.6f s, iterations=%d)\n', </a:t>
            </a:r>
            <a:r>
              <a:rPr lang="en-US" dirty="0" err="1">
                <a:latin typeface="Times New Roman" pitchFamily="18" charset="0"/>
                <a:cs typeface="Times New Roman" pitchFamily="18" charset="0"/>
              </a:rPr>
              <a:t>Fixed_root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Fixed_time</a:t>
            </a:r>
            <a:r>
              <a:rPr lang="en-US" dirty="0">
                <a:latin typeface="Times New Roman" pitchFamily="18" charset="0"/>
                <a:cs typeface="Times New Roman" pitchFamily="18" charset="0"/>
              </a:rPr>
              <a:t>, k);</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243</TotalTime>
  <Words>992</Words>
  <Application>Microsoft Office PowerPoint</Application>
  <PresentationFormat>On-screen Show (4:3)</PresentationFormat>
  <Paragraphs>241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PRESENTATION ON SOLVING PROBLEMS USING THE KNOWLEDGE OF ALGORITHM DEVELOPMENT, CONTROL STRUCTURES, AND MODULES ONE TO</vt:lpstr>
      <vt:lpstr>Details of Group 18 Members</vt:lpstr>
      <vt:lpstr>TASK GIVEN </vt:lpstr>
      <vt:lpstr>Solution to the question</vt:lpstr>
      <vt:lpstr>Codes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SOLVING PROBLEMS USING THE KNOWLEDGE OF ALGORITHM DEVELOPMENT, CONTROL STRUCTURES, AND MODULES ONE TO FOUR</dc:title>
  <dc:creator>WIU_CTA</dc:creator>
  <cp:lastModifiedBy>user</cp:lastModifiedBy>
  <cp:revision>23</cp:revision>
  <dcterms:created xsi:type="dcterms:W3CDTF">2025-09-30T12:09:56Z</dcterms:created>
  <dcterms:modified xsi:type="dcterms:W3CDTF">2025-10-22T07:36:36Z</dcterms:modified>
</cp:coreProperties>
</file>