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94B-87FB-41A8-9AA9-FE9DDEBB621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C18A-3A8B-4C61-9C6B-95A2BCB658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94B-87FB-41A8-9AA9-FE9DDEBB621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C18A-3A8B-4C61-9C6B-95A2BCB65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94B-87FB-41A8-9AA9-FE9DDEBB621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C18A-3A8B-4C61-9C6B-95A2BCB65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94B-87FB-41A8-9AA9-FE9DDEBB621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C18A-3A8B-4C61-9C6B-95A2BCB65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94B-87FB-41A8-9AA9-FE9DDEBB621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C18A-3A8B-4C61-9C6B-95A2BCB6584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94B-87FB-41A8-9AA9-FE9DDEBB621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C18A-3A8B-4C61-9C6B-95A2BCB65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94B-87FB-41A8-9AA9-FE9DDEBB621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C18A-3A8B-4C61-9C6B-95A2BCB65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94B-87FB-41A8-9AA9-FE9DDEBB621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C18A-3A8B-4C61-9C6B-95A2BCB65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94B-87FB-41A8-9AA9-FE9DDEBB621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C18A-3A8B-4C61-9C6B-95A2BCB65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94B-87FB-41A8-9AA9-FE9DDEBB621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CC18A-3A8B-4C61-9C6B-95A2BCB658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794B-87FB-41A8-9AA9-FE9DDEBB621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33CC18A-3A8B-4C61-9C6B-95A2BCB6584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91E794B-87FB-41A8-9AA9-FE9DDEBB621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3CC18A-3A8B-4C61-9C6B-95A2BCB6584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Presentation on Algorithm Development and Control Structures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summary of the report by Group 18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3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Recursive vs. Dynamic Programming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compared the performance of recursive and dynamic approaches for two classic problems.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5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Fibonacci Problem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b="1" dirty="0"/>
              <a:t>Recursive Approach:</a:t>
            </a:r>
            <a:r>
              <a:rPr lang="en-GB" dirty="0"/>
              <a:t> Simple and direct, but highly inefficient due to re-calculating the same values multiple times.</a:t>
            </a:r>
            <a:endParaRPr lang="en-US" dirty="0"/>
          </a:p>
          <a:p>
            <a:pPr lvl="0"/>
            <a:r>
              <a:rPr lang="en-GB" b="1" dirty="0"/>
              <a:t>Dynamic Approach:</a:t>
            </a:r>
            <a:r>
              <a:rPr lang="en-GB" dirty="0"/>
              <a:t> Stores previously computed values (</a:t>
            </a:r>
            <a:r>
              <a:rPr lang="en-GB" dirty="0" err="1"/>
              <a:t>memoization</a:t>
            </a:r>
            <a:r>
              <a:rPr lang="en-GB" dirty="0"/>
              <a:t>) to avoid redundant calculations, making it much faster.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5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Knapsack Problem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Recursive Approach:</a:t>
            </a:r>
            <a:r>
              <a:rPr lang="en-GB" dirty="0"/>
              <a:t> Explores all possible combinations of items to find the maximum value, leading to exponential time complexity.</a:t>
            </a:r>
            <a:endParaRPr lang="en-US" dirty="0"/>
          </a:p>
          <a:p>
            <a:pPr lvl="0"/>
            <a:r>
              <a:rPr lang="en-GB" b="1" dirty="0"/>
              <a:t>Dynamic Approach:</a:t>
            </a:r>
            <a:r>
              <a:rPr lang="en-GB" dirty="0"/>
              <a:t> Builds a table from the bottom up to solve </a:t>
            </a:r>
            <a:r>
              <a:rPr lang="en-GB" dirty="0" err="1"/>
              <a:t>subproblems</a:t>
            </a:r>
            <a:r>
              <a:rPr lang="en-GB" dirty="0"/>
              <a:t> just once, resulting in a more efficient solution.</a:t>
            </a:r>
            <a:endParaRPr lang="en-US" dirty="0"/>
          </a:p>
          <a:p>
            <a:pPr lvl="0"/>
            <a:r>
              <a:rPr lang="en-GB" b="1" dirty="0"/>
              <a:t>Results:</a:t>
            </a:r>
            <a:r>
              <a:rPr lang="en-GB" dirty="0"/>
              <a:t> The dynamic approach was significantly faster.</a:t>
            </a:r>
            <a:endParaRPr lang="en-US" dirty="0"/>
          </a:p>
          <a:p>
            <a:pPr lvl="0"/>
            <a:r>
              <a:rPr lang="en-GB" dirty="0"/>
              <a:t>Recursive Time: ~0.000156 s</a:t>
            </a:r>
            <a:endParaRPr lang="en-US" dirty="0"/>
          </a:p>
          <a:p>
            <a:pPr lvl="0"/>
            <a:r>
              <a:rPr lang="en-GB" dirty="0"/>
              <a:t>Dynamic Time: ~0.000030 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38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Conclusion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Recursive programming</a:t>
            </a:r>
            <a:r>
              <a:rPr lang="en-GB" dirty="0"/>
              <a:t> offers an elegant way to define solutions for problems that can be broken down into smaller, similar </a:t>
            </a:r>
            <a:r>
              <a:rPr lang="en-GB" dirty="0" err="1"/>
              <a:t>subproblems</a:t>
            </a:r>
            <a:r>
              <a:rPr lang="en-GB" dirty="0"/>
              <a:t>.</a:t>
            </a:r>
            <a:endParaRPr lang="en-US" dirty="0"/>
          </a:p>
          <a:p>
            <a:pPr lvl="0"/>
            <a:r>
              <a:rPr lang="en-GB" dirty="0"/>
              <a:t>However, for problems with overlapping </a:t>
            </a:r>
            <a:r>
              <a:rPr lang="en-GB" dirty="0" err="1"/>
              <a:t>subproblems</a:t>
            </a:r>
            <a:r>
              <a:rPr lang="en-GB" dirty="0"/>
              <a:t> (like Fibonacci), </a:t>
            </a:r>
            <a:r>
              <a:rPr lang="en-GB" b="1" dirty="0"/>
              <a:t>dynamic programming</a:t>
            </a:r>
            <a:r>
              <a:rPr lang="en-GB" dirty="0"/>
              <a:t> is far more efficient as it avoids redundant computations.</a:t>
            </a:r>
            <a:endParaRPr lang="en-US" dirty="0"/>
          </a:p>
          <a:p>
            <a:pPr lvl="0"/>
            <a:r>
              <a:rPr lang="en-GB" dirty="0"/>
              <a:t>The project successfully demonstrated the implementation of these concepts in MATLAB for various numerical methods.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02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cs typeface="Times New Roman" pitchFamily="18" charset="0"/>
              </a:rPr>
              <a:t>Details of Group 18 Members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36622"/>
              </p:ext>
            </p:extLst>
          </p:nvPr>
        </p:nvGraphicFramePr>
        <p:xfrm>
          <a:off x="1043608" y="2060848"/>
          <a:ext cx="6541770" cy="31435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865"/>
                <a:gridCol w="2690495"/>
                <a:gridCol w="1536065"/>
                <a:gridCol w="1090295"/>
                <a:gridCol w="908050"/>
              </a:tblGrid>
              <a:tr h="27338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REG NUMBER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PROGRAM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SIGN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70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AUMA DIANA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BU/UP/2024/1020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WAR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70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ENAMU REAGAN EGIMU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BU/UG/2024/2672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APE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70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MUKHOOLI ELIJAH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BU/UG/2024/2586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MEB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70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NABAWEESI CLAIRE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BU/UP/2024/1046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WAR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70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NAKAWEESA LINNET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BU/UP/2024/4327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APE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70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NANDAULA CATHERINE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BU/UP/2024/4322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AMI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70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OLUK CHRISTIAN GLEN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BU/UP/2024/3842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WAR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70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OMARA PASCAL KELLY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BU/UP/2024/1063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WAR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70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TUMUHAISE SARAH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BU/UG/2024/2674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AMI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70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UHURU DENISH BRIAN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BU/UP/2024/3841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WAR</a:t>
                      </a:r>
                      <a:endParaRPr lang="en-US" sz="110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01750" y="25511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06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Introduction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/>
              <a:t>This project explores numerical approximation methods for solving mathematical problems.</a:t>
            </a:r>
            <a:endParaRPr lang="en-US" dirty="0"/>
          </a:p>
          <a:p>
            <a:pPr lvl="0"/>
            <a:r>
              <a:rPr lang="en-GB" dirty="0"/>
              <a:t>We focused on implementing these methods using </a:t>
            </a:r>
            <a:r>
              <a:rPr lang="en-GB" b="1" dirty="0"/>
              <a:t>recursive programming</a:t>
            </a:r>
            <a:r>
              <a:rPr lang="en-GB" dirty="0"/>
              <a:t> within the MATLAB environment.</a:t>
            </a:r>
            <a:endParaRPr lang="en-US" dirty="0"/>
          </a:p>
          <a:p>
            <a:pPr lvl="0"/>
            <a:r>
              <a:rPr lang="en-GB" b="1" dirty="0"/>
              <a:t>Key areas covered:</a:t>
            </a:r>
            <a:endParaRPr lang="en-US" dirty="0"/>
          </a:p>
          <a:p>
            <a:pPr lvl="0"/>
            <a:r>
              <a:rPr lang="en-GB" dirty="0"/>
              <a:t>Finding roots of functions.</a:t>
            </a:r>
            <a:endParaRPr lang="en-US" dirty="0"/>
          </a:p>
          <a:p>
            <a:pPr lvl="0"/>
            <a:r>
              <a:rPr lang="en-GB" dirty="0"/>
              <a:t>Solving first-order differential equations.</a:t>
            </a:r>
            <a:endParaRPr lang="en-US" dirty="0"/>
          </a:p>
          <a:p>
            <a:pPr lvl="0"/>
            <a:r>
              <a:rPr lang="en-GB" dirty="0"/>
              <a:t>Comparing recursive and dynamic programming approaches.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2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Numerical Methods for Root Finding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implemented recursive solutions for finding the root of the equation: x³ - 5x + 3 = 0</a:t>
            </a:r>
            <a:endParaRPr lang="en-US" dirty="0"/>
          </a:p>
          <a:p>
            <a:r>
              <a:rPr lang="en-GB" b="1" dirty="0"/>
              <a:t>Newton-</a:t>
            </a:r>
            <a:r>
              <a:rPr lang="en-GB" b="1" dirty="0" err="1"/>
              <a:t>Raphson</a:t>
            </a:r>
            <a:r>
              <a:rPr lang="en-GB" b="1" dirty="0"/>
              <a:t> Method</a:t>
            </a:r>
            <a:endParaRPr lang="en-US" b="1" dirty="0"/>
          </a:p>
          <a:p>
            <a:pPr lvl="0"/>
            <a:r>
              <a:rPr lang="en-GB" b="1" dirty="0"/>
              <a:t>Concept:</a:t>
            </a:r>
            <a:r>
              <a:rPr lang="en-GB" dirty="0"/>
              <a:t> Uses the tangent line at an initial guess to approximate the root. It iteratively refines the guess until it converges.</a:t>
            </a:r>
            <a:endParaRPr lang="en-US" dirty="0"/>
          </a:p>
          <a:p>
            <a:pPr lvl="0"/>
            <a:r>
              <a:rPr lang="en-GB" b="1" dirty="0"/>
              <a:t>Formula:</a:t>
            </a:r>
            <a:r>
              <a:rPr lang="en-GB" dirty="0"/>
              <a:t> </a:t>
            </a:r>
            <a:r>
              <a:rPr lang="en-GB" dirty="0" err="1"/>
              <a:t>x_new</a:t>
            </a:r>
            <a:r>
              <a:rPr lang="en-GB" dirty="0"/>
              <a:t> = x₀ - f(x₀) / f'(x₀)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9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Bisection Method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b="1" dirty="0"/>
              <a:t>Concept:</a:t>
            </a:r>
            <a:r>
              <a:rPr lang="en-GB" dirty="0"/>
              <a:t> Repeatedly divides an interval in half and selects the subinterval in which a root must lie for further processing.</a:t>
            </a:r>
            <a:endParaRPr lang="en-US" dirty="0"/>
          </a:p>
          <a:p>
            <a:pPr lvl="0"/>
            <a:r>
              <a:rPr lang="en-GB" dirty="0"/>
              <a:t>Guaranteed to converge, but can be slow.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6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Fixed-Point Iteration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b="1" dirty="0"/>
              <a:t>Concept:</a:t>
            </a:r>
            <a:r>
              <a:rPr lang="en-GB" dirty="0"/>
              <a:t> Rearranges the function into the form x = g(x). It starts with an initial guess and iteratively applies </a:t>
            </a:r>
            <a:r>
              <a:rPr lang="en-GB" dirty="0" err="1"/>
              <a:t>x_new</a:t>
            </a:r>
            <a:r>
              <a:rPr lang="en-GB" dirty="0"/>
              <a:t> = g(</a:t>
            </a:r>
            <a:r>
              <a:rPr lang="en-GB" dirty="0" err="1"/>
              <a:t>x_old</a:t>
            </a:r>
            <a:r>
              <a:rPr lang="en-GB" dirty="0"/>
              <a:t>) until the value converges.</a:t>
            </a:r>
            <a:endParaRPr lang="en-US" dirty="0"/>
          </a:p>
          <a:p>
            <a:pPr lvl="0"/>
            <a:r>
              <a:rPr lang="en-GB" dirty="0"/>
              <a:t>Convergence depends on the condition |g'(x)| &lt; 1.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6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Solving Differential Equations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applied recursive methods to approximate the solution for: </a:t>
            </a:r>
            <a:r>
              <a:rPr lang="en-GB" dirty="0" err="1"/>
              <a:t>dy</a:t>
            </a:r>
            <a:r>
              <a:rPr lang="en-GB" dirty="0"/>
              <a:t>/dx = 0.5y with an initial condition y(0) = 100.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05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Euler's Method (Recursive)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b="1" dirty="0"/>
              <a:t>Concept:</a:t>
            </a:r>
            <a:r>
              <a:rPr lang="en-GB" dirty="0"/>
              <a:t> A straightforward numerical procedure for solving ordinary differential equations with a given initial value. It uses the tangent line at the beginning of an interval to approximate the solution over that interval.</a:t>
            </a:r>
            <a:endParaRPr lang="en-US" dirty="0"/>
          </a:p>
          <a:p>
            <a:pPr lvl="0"/>
            <a:r>
              <a:rPr lang="en-GB" b="1" dirty="0"/>
              <a:t>Recursive Step:</a:t>
            </a:r>
            <a:endParaRPr lang="en-US" dirty="0"/>
          </a:p>
          <a:p>
            <a:pPr lvl="0"/>
            <a:r>
              <a:rPr lang="en-GB" dirty="0"/>
              <a:t>Start at the initial condition y(0) = y₀.</a:t>
            </a:r>
            <a:endParaRPr lang="en-US" dirty="0"/>
          </a:p>
          <a:p>
            <a:pPr lvl="0"/>
            <a:r>
              <a:rPr lang="en-GB" dirty="0"/>
              <a:t>Compute the next value using </a:t>
            </a:r>
            <a:r>
              <a:rPr lang="en-GB" dirty="0" err="1"/>
              <a:t>y_next</a:t>
            </a:r>
            <a:r>
              <a:rPr lang="en-GB" dirty="0"/>
              <a:t> = y₀ + h * r * y₀.</a:t>
            </a:r>
            <a:endParaRPr lang="en-US" dirty="0"/>
          </a:p>
          <a:p>
            <a:pPr lvl="0"/>
            <a:r>
              <a:rPr lang="en-GB" dirty="0"/>
              <a:t>Call the function again for the next time step.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4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Runge-Kutta</a:t>
            </a:r>
            <a:r>
              <a:rPr lang="en-GB" b="1" dirty="0"/>
              <a:t> 4th Order (Recursive)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b="1" dirty="0"/>
              <a:t>Concept:</a:t>
            </a:r>
            <a:r>
              <a:rPr lang="en-GB" dirty="0"/>
              <a:t> A more accurate method than Euler's. It uses a weighted average of four increments (k1, k2, k3, k4) to better approximate the solution over the step interval.</a:t>
            </a:r>
            <a:endParaRPr lang="en-US" dirty="0"/>
          </a:p>
          <a:p>
            <a:pPr lvl="0"/>
            <a:r>
              <a:rPr lang="en-GB" dirty="0"/>
              <a:t>The recursive implementation follows a similar pattern to the Euler method, but with the more complex </a:t>
            </a:r>
            <a:r>
              <a:rPr lang="en-GB" dirty="0" err="1"/>
              <a:t>Runge-Kutta</a:t>
            </a:r>
            <a:r>
              <a:rPr lang="en-GB" dirty="0"/>
              <a:t> formula.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70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</TotalTime>
  <Words>206</Words>
  <Application>Microsoft Office PowerPoint</Application>
  <PresentationFormat>On-screen Show (4:3)</PresentationFormat>
  <Paragraphs>102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Presentation on Algorithm Development and Control Structures </vt:lpstr>
      <vt:lpstr>Details of Group 18 Members</vt:lpstr>
      <vt:lpstr>Introduction </vt:lpstr>
      <vt:lpstr>Numerical Methods for Root Finding</vt:lpstr>
      <vt:lpstr>Bisection Method </vt:lpstr>
      <vt:lpstr>Fixed-Point Iteration </vt:lpstr>
      <vt:lpstr>Solving Differential Equations </vt:lpstr>
      <vt:lpstr>Euler's Method (Recursive) </vt:lpstr>
      <vt:lpstr>Runge-Kutta 4th Order (Recursive) </vt:lpstr>
      <vt:lpstr>Recursive vs. Dynamic Programming </vt:lpstr>
      <vt:lpstr>Fibonacci Problem </vt:lpstr>
      <vt:lpstr>Knapsack Problem 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Algorithm Development and Control Structures</dc:title>
  <dc:creator>user</dc:creator>
  <cp:lastModifiedBy>user</cp:lastModifiedBy>
  <cp:revision>5</cp:revision>
  <dcterms:created xsi:type="dcterms:W3CDTF">2025-10-22T06:32:35Z</dcterms:created>
  <dcterms:modified xsi:type="dcterms:W3CDTF">2025-10-22T07:19:01Z</dcterms:modified>
</cp:coreProperties>
</file>