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43"/>
  </p:notesMasterIdLst>
  <p:sldIdLst>
    <p:sldId id="256" r:id="rId2"/>
    <p:sldId id="258" r:id="rId3"/>
    <p:sldId id="261" r:id="rId4"/>
    <p:sldId id="317" r:id="rId5"/>
    <p:sldId id="312" r:id="rId6"/>
    <p:sldId id="320" r:id="rId7"/>
    <p:sldId id="344" r:id="rId8"/>
    <p:sldId id="345" r:id="rId9"/>
    <p:sldId id="346" r:id="rId10"/>
    <p:sldId id="347" r:id="rId11"/>
    <p:sldId id="348" r:id="rId12"/>
    <p:sldId id="349" r:id="rId13"/>
    <p:sldId id="350" r:id="rId14"/>
    <p:sldId id="351" r:id="rId15"/>
    <p:sldId id="338" r:id="rId16"/>
    <p:sldId id="339" r:id="rId17"/>
    <p:sldId id="313" r:id="rId18"/>
    <p:sldId id="321" r:id="rId19"/>
    <p:sldId id="324" r:id="rId20"/>
    <p:sldId id="325" r:id="rId21"/>
    <p:sldId id="326" r:id="rId22"/>
    <p:sldId id="327" r:id="rId23"/>
    <p:sldId id="322" r:id="rId24"/>
    <p:sldId id="328" r:id="rId25"/>
    <p:sldId id="314" r:id="rId26"/>
    <p:sldId id="330" r:id="rId27"/>
    <p:sldId id="333" r:id="rId28"/>
    <p:sldId id="343" r:id="rId29"/>
    <p:sldId id="332" r:id="rId30"/>
    <p:sldId id="342" r:id="rId31"/>
    <p:sldId id="331" r:id="rId32"/>
    <p:sldId id="341" r:id="rId33"/>
    <p:sldId id="315" r:id="rId34"/>
    <p:sldId id="336" r:id="rId35"/>
    <p:sldId id="337" r:id="rId36"/>
    <p:sldId id="340" r:id="rId37"/>
    <p:sldId id="316" r:id="rId38"/>
    <p:sldId id="334" r:id="rId39"/>
    <p:sldId id="335" r:id="rId40"/>
    <p:sldId id="318" r:id="rId41"/>
    <p:sldId id="259" r:id="rId42"/>
  </p:sldIdLst>
  <p:sldSz cx="9144000" cy="5143500" type="screen16x9"/>
  <p:notesSz cx="6858000" cy="9144000"/>
  <p:embeddedFontLst>
    <p:embeddedFont>
      <p:font typeface="Anaheim" panose="020B0604020202020204" charset="-94"/>
      <p:regular r:id="rId44"/>
      <p:bold r:id="rId45"/>
    </p:embeddedFont>
    <p:embeddedFont>
      <p:font typeface="Arima" panose="020B0604020202020204" charset="-94"/>
      <p:regular r:id="rId46"/>
      <p:bold r:id="rId47"/>
    </p:embeddedFont>
    <p:embeddedFont>
      <p:font typeface="Barlow" panose="00000500000000000000" pitchFamily="2" charset="-94"/>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998DC60-5181-416A-BB13-F52E6C108CAD}">
  <a:tblStyle styleId="{4998DC60-5181-416A-BB13-F52E6C108CA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B4B98B0-60AC-42C2-AFA5-B58CD77FA1E5}" styleName="Açık Stil 1 - Vurgu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Açık Stil 3 - Vurgu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15" autoAdjust="0"/>
    <p:restoredTop sz="93290" autoAdjust="0"/>
  </p:normalViewPr>
  <p:slideViewPr>
    <p:cSldViewPr snapToGrid="0">
      <p:cViewPr>
        <p:scale>
          <a:sx n="100" d="100"/>
          <a:sy n="100" d="100"/>
        </p:scale>
        <p:origin x="499" y="115"/>
      </p:cViewPr>
      <p:guideLst/>
    </p:cSldViewPr>
  </p:slideViewPr>
  <p:notesTextViewPr>
    <p:cViewPr>
      <p:scale>
        <a:sx n="1" d="1"/>
        <a:sy n="1" d="1"/>
      </p:scale>
      <p:origin x="0" y="0"/>
    </p:cViewPr>
  </p:notesTextViewPr>
  <p:sorterViewPr>
    <p:cViewPr>
      <p:scale>
        <a:sx n="200" d="100"/>
        <a:sy n="200" d="100"/>
      </p:scale>
      <p:origin x="0" y="-99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1" name="Google Shape;49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27A8D-F6C5-7286-0609-821751D33D81}"/>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A437092-CA60-545A-CE7B-90906338DFD0}"/>
              </a:ext>
            </a:extLst>
          </p:cNvPr>
          <p:cNvSpPr>
            <a:spLocks noGrp="1" noRot="1" noChangeAspect="1"/>
          </p:cNvSpPr>
          <p:nvPr>
            <p:ph type="sldImg"/>
          </p:nvPr>
        </p:nvSpPr>
        <p:spPr>
          <a:xfrm>
            <a:off x="381000" y="685800"/>
            <a:ext cx="6096000" cy="3429000"/>
          </a:xfrm>
        </p:spPr>
      </p:sp>
      <p:sp>
        <p:nvSpPr>
          <p:cNvPr id="3" name="Not Yer Tutucusu 2">
            <a:extLst>
              <a:ext uri="{FF2B5EF4-FFF2-40B4-BE49-F238E27FC236}">
                <a16:creationId xmlns:a16="http://schemas.microsoft.com/office/drawing/2014/main" id="{32972397-9DAB-A079-42F6-05AE0B856282}"/>
              </a:ext>
            </a:extLst>
          </p:cNvPr>
          <p:cNvSpPr>
            <a:spLocks noGrp="1"/>
          </p:cNvSpPr>
          <p:nvPr>
            <p:ph type="body" idx="1"/>
          </p:nvPr>
        </p:nvSpPr>
        <p:spPr/>
        <p:txBody>
          <a:bodyPr/>
          <a:lstStyle/>
          <a:p>
            <a:r>
              <a:rPr lang="tr-TR" dirty="0"/>
              <a:t>Temel fikir konuşmadaki duygu yalnızca o anki cümleden değil, önceki bağlamdan ve her bir konuşmacının geçmiş durumundan etkilenir.</a:t>
            </a:r>
          </a:p>
          <a:p>
            <a:r>
              <a:rPr lang="tr-TR" dirty="0"/>
              <a:t>3 modülü bulunmaktadır (3 ayrı </a:t>
            </a:r>
            <a:r>
              <a:rPr lang="tr-TR" dirty="0" err="1"/>
              <a:t>rnn</a:t>
            </a:r>
            <a:r>
              <a:rPr lang="tr-TR" dirty="0"/>
              <a:t> katmanıyla)</a:t>
            </a:r>
          </a:p>
          <a:p>
            <a:pPr lvl="1"/>
            <a:r>
              <a:rPr lang="tr-TR" dirty="0"/>
              <a:t>Genel bağlamı</a:t>
            </a:r>
          </a:p>
          <a:p>
            <a:pPr lvl="1"/>
            <a:r>
              <a:rPr lang="tr-TR" dirty="0"/>
              <a:t>Konuşmacı </a:t>
            </a:r>
            <a:r>
              <a:rPr lang="tr-TR" dirty="0" err="1"/>
              <a:t>party</a:t>
            </a:r>
            <a:r>
              <a:rPr lang="tr-TR" dirty="0"/>
              <a:t> durumunu</a:t>
            </a:r>
          </a:p>
          <a:p>
            <a:pPr lvl="1"/>
            <a:r>
              <a:rPr lang="tr-TR" dirty="0"/>
              <a:t>Duygu durumunu takip eder ve aralarındaki etkileşimleri dikkat mekanizmaları ile modeller.</a:t>
            </a:r>
          </a:p>
        </p:txBody>
      </p:sp>
    </p:spTree>
    <p:extLst>
      <p:ext uri="{BB962C8B-B14F-4D97-AF65-F5344CB8AC3E}">
        <p14:creationId xmlns:p14="http://schemas.microsoft.com/office/powerpoint/2010/main" val="2544783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tr-TR" sz="1100" b="0" i="0" u="none" strike="noStrike" cap="none" dirty="0">
              <a:solidFill>
                <a:srgbClr val="000000"/>
              </a:solidFill>
              <a:effectLst/>
              <a:latin typeface="Arial"/>
              <a:ea typeface="Arial"/>
              <a:cs typeface="Arial"/>
              <a:sym typeface="Arial"/>
            </a:endParaRPr>
          </a:p>
          <a:p>
            <a:pPr marL="158750" indent="0">
              <a:buNone/>
            </a:pPr>
            <a:r>
              <a:rPr lang="tr-TR" dirty="0"/>
              <a:t>- Her bir konuşma birimi bizim durumumuzda </a:t>
            </a:r>
            <a:r>
              <a:rPr lang="tr-TR" dirty="0" err="1"/>
              <a:t>RoBERTa</a:t>
            </a:r>
            <a:r>
              <a:rPr lang="tr-TR" dirty="0"/>
              <a:t> kullanılarak vektörlere dönüştürülüyor. </a:t>
            </a:r>
            <a:endParaRPr lang="en-US" dirty="0"/>
          </a:p>
        </p:txBody>
      </p:sp>
    </p:spTree>
    <p:extLst>
      <p:ext uri="{BB962C8B-B14F-4D97-AF65-F5344CB8AC3E}">
        <p14:creationId xmlns:p14="http://schemas.microsoft.com/office/powerpoint/2010/main" val="10569322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100CE1-A813-D766-10DB-AC3F9E6275CC}"/>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0D63EB9-1AD8-0660-1EE3-8330D4540C03}"/>
              </a:ext>
            </a:extLst>
          </p:cNvPr>
          <p:cNvSpPr>
            <a:spLocks noGrp="1" noRot="1" noChangeAspect="1"/>
          </p:cNvSpPr>
          <p:nvPr>
            <p:ph type="sldImg"/>
          </p:nvPr>
        </p:nvSpPr>
        <p:spPr>
          <a:xfrm>
            <a:off x="381000" y="685800"/>
            <a:ext cx="6096000" cy="3429000"/>
          </a:xfrm>
        </p:spPr>
      </p:sp>
      <p:sp>
        <p:nvSpPr>
          <p:cNvPr id="3" name="Not Yer Tutucusu 2">
            <a:extLst>
              <a:ext uri="{FF2B5EF4-FFF2-40B4-BE49-F238E27FC236}">
                <a16:creationId xmlns:a16="http://schemas.microsoft.com/office/drawing/2014/main" id="{3C2C3318-B138-38E1-F5BC-086DBA6985A8}"/>
              </a:ext>
            </a:extLst>
          </p:cNvPr>
          <p:cNvSpPr>
            <a:spLocks noGrp="1"/>
          </p:cNvSpPr>
          <p:nvPr>
            <p:ph type="body" idx="1"/>
          </p:nvPr>
        </p:nvSpPr>
        <p:spPr/>
        <p:txBody>
          <a:bodyPr/>
          <a:lstStyle/>
          <a:p>
            <a:r>
              <a:rPr lang="tr-TR" dirty="0" err="1"/>
              <a:t>Epoch</a:t>
            </a:r>
            <a:r>
              <a:rPr lang="tr-TR" dirty="0"/>
              <a:t> sayısı 100, </a:t>
            </a:r>
            <a:r>
              <a:rPr lang="tr-TR" dirty="0" err="1"/>
              <a:t>batch</a:t>
            </a:r>
            <a:r>
              <a:rPr lang="tr-TR" dirty="0"/>
              <a:t> sayısı 50</a:t>
            </a:r>
            <a:endParaRPr lang="en-US" dirty="0"/>
          </a:p>
        </p:txBody>
      </p:sp>
    </p:spTree>
    <p:extLst>
      <p:ext uri="{BB962C8B-B14F-4D97-AF65-F5344CB8AC3E}">
        <p14:creationId xmlns:p14="http://schemas.microsoft.com/office/powerpoint/2010/main" val="37943121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33222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37E1E-432E-0F99-AFEE-652E3C94E66B}"/>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6605C9CA-BDAE-C62B-BF65-F30E07B16EDC}"/>
              </a:ext>
            </a:extLst>
          </p:cNvPr>
          <p:cNvSpPr>
            <a:spLocks noGrp="1" noRot="1" noChangeAspect="1"/>
          </p:cNvSpPr>
          <p:nvPr>
            <p:ph type="sldImg"/>
          </p:nvPr>
        </p:nvSpPr>
        <p:spPr>
          <a:xfrm>
            <a:off x="381000" y="685800"/>
            <a:ext cx="6096000" cy="3429000"/>
          </a:xfrm>
        </p:spPr>
      </p:sp>
      <p:sp>
        <p:nvSpPr>
          <p:cNvPr id="3" name="Not Yer Tutucusu 2">
            <a:extLst>
              <a:ext uri="{FF2B5EF4-FFF2-40B4-BE49-F238E27FC236}">
                <a16:creationId xmlns:a16="http://schemas.microsoft.com/office/drawing/2014/main" id="{909D64AC-CCE1-8CF5-9129-F524198A9D6A}"/>
              </a:ext>
            </a:extLst>
          </p:cNvPr>
          <p:cNvSpPr>
            <a:spLocks noGrp="1"/>
          </p:cNvSpPr>
          <p:nvPr>
            <p:ph type="body" idx="1"/>
          </p:nvPr>
        </p:nvSpPr>
        <p:spPr/>
        <p:txBody>
          <a:bodyPr/>
          <a:lstStyle/>
          <a:p>
            <a:r>
              <a:rPr lang="tr-TR" dirty="0"/>
              <a:t>COSMIC modeli mevcut modellerin temel üç sorununa odaklanmaktadır: Yetersiz bağlam takibi, duygu geçişlerinin yetersiz takibi ve yakın duygular arasındaki ayrım güçlüğü.</a:t>
            </a:r>
          </a:p>
          <a:p>
            <a:r>
              <a:rPr lang="tr-TR" dirty="0"/>
              <a:t>COSMIC modeli diyaloglarda geçen her bir ifadeyi bir olay olarak ele alır. </a:t>
            </a:r>
          </a:p>
          <a:p>
            <a:r>
              <a:rPr lang="tr-TR" dirty="0" err="1"/>
              <a:t>Mental</a:t>
            </a:r>
            <a:r>
              <a:rPr lang="tr-TR" dirty="0"/>
              <a:t> durum ve bu tür bilgi geçişlerinin çokluğu ani duygu değişimlerini daha doğru yakalıyor.</a:t>
            </a:r>
            <a:endParaRPr lang="en-US" dirty="0"/>
          </a:p>
        </p:txBody>
      </p:sp>
    </p:spTree>
    <p:extLst>
      <p:ext uri="{BB962C8B-B14F-4D97-AF65-F5344CB8AC3E}">
        <p14:creationId xmlns:p14="http://schemas.microsoft.com/office/powerpoint/2010/main" val="35700453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91505-0E73-FCAE-0B84-75E2AB8403FA}"/>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AB05157C-F998-E7FE-5A97-E2FDAB53609B}"/>
              </a:ext>
            </a:extLst>
          </p:cNvPr>
          <p:cNvSpPr>
            <a:spLocks noGrp="1" noRot="1" noChangeAspect="1"/>
          </p:cNvSpPr>
          <p:nvPr>
            <p:ph type="sldImg"/>
          </p:nvPr>
        </p:nvSpPr>
        <p:spPr>
          <a:xfrm>
            <a:off x="381000" y="685800"/>
            <a:ext cx="6096000" cy="3429000"/>
          </a:xfrm>
        </p:spPr>
      </p:sp>
      <p:sp>
        <p:nvSpPr>
          <p:cNvPr id="3" name="Not Yer Tutucusu 2">
            <a:extLst>
              <a:ext uri="{FF2B5EF4-FFF2-40B4-BE49-F238E27FC236}">
                <a16:creationId xmlns:a16="http://schemas.microsoft.com/office/drawing/2014/main" id="{C64A763E-1C04-6384-0BB6-EFE7458025AB}"/>
              </a:ext>
            </a:extLst>
          </p:cNvPr>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tr-TR" sz="1100" b="0" i="0" u="none" strike="noStrike" cap="none" dirty="0">
              <a:solidFill>
                <a:srgbClr val="000000"/>
              </a:solidFill>
              <a:effectLst/>
              <a:latin typeface="Arial"/>
              <a:ea typeface="Arial"/>
              <a:cs typeface="Arial"/>
              <a:sym typeface="Arial"/>
            </a:endParaRPr>
          </a:p>
          <a:p>
            <a:pPr marL="158750" indent="0">
              <a:buNone/>
            </a:pPr>
            <a:r>
              <a:rPr lang="tr-TR" dirty="0"/>
              <a:t>- Her bir konuşma birimi bizim durumumuzda </a:t>
            </a:r>
            <a:r>
              <a:rPr lang="tr-TR" dirty="0" err="1"/>
              <a:t>RoBERTa</a:t>
            </a:r>
            <a:r>
              <a:rPr lang="tr-TR" dirty="0"/>
              <a:t> kullanılarak vektörlere dönüştürülüyor. </a:t>
            </a:r>
            <a:endParaRPr lang="en-US" dirty="0"/>
          </a:p>
        </p:txBody>
      </p:sp>
    </p:spTree>
    <p:extLst>
      <p:ext uri="{BB962C8B-B14F-4D97-AF65-F5344CB8AC3E}">
        <p14:creationId xmlns:p14="http://schemas.microsoft.com/office/powerpoint/2010/main" val="511056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A554EEFE-6AF1-DD05-8D69-CC80C2FA9CF0}"/>
            </a:ext>
          </a:extLst>
        </p:cNvPr>
        <p:cNvGrpSpPr/>
        <p:nvPr/>
      </p:nvGrpSpPr>
      <p:grpSpPr>
        <a:xfrm>
          <a:off x="0" y="0"/>
          <a:ext cx="0" cy="0"/>
          <a:chOff x="0" y="0"/>
          <a:chExt cx="0" cy="0"/>
        </a:xfrm>
      </p:grpSpPr>
      <p:sp>
        <p:nvSpPr>
          <p:cNvPr id="534" name="Google Shape;534;g1185c551acd_0_44:notes">
            <a:extLst>
              <a:ext uri="{FF2B5EF4-FFF2-40B4-BE49-F238E27FC236}">
                <a16:creationId xmlns:a16="http://schemas.microsoft.com/office/drawing/2014/main" id="{E691AAFB-3534-3055-1161-618A9389B9F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a:extLst>
              <a:ext uri="{FF2B5EF4-FFF2-40B4-BE49-F238E27FC236}">
                <a16:creationId xmlns:a16="http://schemas.microsoft.com/office/drawing/2014/main" id="{78BFA0DC-03A7-B438-3DA0-16ABC45A93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err="1"/>
              <a:t>Bc-lstm’in</a:t>
            </a:r>
            <a:r>
              <a:rPr lang="tr-TR" dirty="0"/>
              <a:t> yani </a:t>
            </a:r>
            <a:r>
              <a:rPr lang="tr-TR" dirty="0" err="1"/>
              <a:t>base</a:t>
            </a:r>
            <a:r>
              <a:rPr lang="tr-TR" dirty="0"/>
              <a:t> modelin özellikle karmaşık duyguları sınıflandırmak konusunda yetersiz kaldığı görülmüştür</a:t>
            </a:r>
            <a:endParaRPr dirty="0"/>
          </a:p>
        </p:txBody>
      </p:sp>
    </p:spTree>
    <p:extLst>
      <p:ext uri="{BB962C8B-B14F-4D97-AF65-F5344CB8AC3E}">
        <p14:creationId xmlns:p14="http://schemas.microsoft.com/office/powerpoint/2010/main" val="41126967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r>
              <a:rPr lang="tr-TR" dirty="0"/>
              <a:t>RNN için </a:t>
            </a:r>
            <a:r>
              <a:rPr lang="tr-TR" dirty="0" err="1"/>
              <a:t>epoch</a:t>
            </a:r>
            <a:r>
              <a:rPr lang="tr-TR" dirty="0"/>
              <a:t>: 100, batch:30</a:t>
            </a:r>
          </a:p>
          <a:p>
            <a:r>
              <a:rPr lang="tr-TR" dirty="0"/>
              <a:t>COSMIC: </a:t>
            </a:r>
            <a:r>
              <a:rPr lang="tr-TR" dirty="0" err="1"/>
              <a:t>epoch</a:t>
            </a:r>
            <a:r>
              <a:rPr lang="tr-TR" dirty="0"/>
              <a:t> 60, </a:t>
            </a:r>
            <a:r>
              <a:rPr lang="tr-TR" dirty="0" err="1"/>
              <a:t>batch</a:t>
            </a:r>
            <a:r>
              <a:rPr lang="tr-TR" dirty="0"/>
              <a:t> 32</a:t>
            </a:r>
            <a:endParaRPr lang="en-US" dirty="0"/>
          </a:p>
        </p:txBody>
      </p:sp>
    </p:spTree>
    <p:extLst>
      <p:ext uri="{BB962C8B-B14F-4D97-AF65-F5344CB8AC3E}">
        <p14:creationId xmlns:p14="http://schemas.microsoft.com/office/powerpoint/2010/main" val="34255867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DEDA6210-1DBB-2813-4212-F5CF67A2A67E}"/>
            </a:ext>
          </a:extLst>
        </p:cNvPr>
        <p:cNvGrpSpPr/>
        <p:nvPr/>
      </p:nvGrpSpPr>
      <p:grpSpPr>
        <a:xfrm>
          <a:off x="0" y="0"/>
          <a:ext cx="0" cy="0"/>
          <a:chOff x="0" y="0"/>
          <a:chExt cx="0" cy="0"/>
        </a:xfrm>
      </p:grpSpPr>
      <p:sp>
        <p:nvSpPr>
          <p:cNvPr id="534" name="Google Shape;534;g1185c551acd_0_44:notes">
            <a:extLst>
              <a:ext uri="{FF2B5EF4-FFF2-40B4-BE49-F238E27FC236}">
                <a16:creationId xmlns:a16="http://schemas.microsoft.com/office/drawing/2014/main" id="{3D80E56D-6B52-57EB-95A4-B69E08C37C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a:extLst>
              <a:ext uri="{FF2B5EF4-FFF2-40B4-BE49-F238E27FC236}">
                <a16:creationId xmlns:a16="http://schemas.microsoft.com/office/drawing/2014/main" id="{1F3C6FE8-B44D-BD6D-7F06-536B2B9530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472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14231f69b3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14231f69b3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1003d90df77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6" name="Google Shape;506;g1003d90df77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85c551acd_0_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tr-TR" dirty="0"/>
              <a:t>İnsanlar kendilerini ifade etmek için sözlü ifadelere ek olarak mimik, ses tonu, vücut hareketleri kullanarak duygularını karşı tarafa aktarırlar. </a:t>
            </a:r>
          </a:p>
          <a:p>
            <a:endParaRPr lang="en-US" dirty="0"/>
          </a:p>
        </p:txBody>
      </p:sp>
    </p:spTree>
    <p:extLst>
      <p:ext uri="{BB962C8B-B14F-4D97-AF65-F5344CB8AC3E}">
        <p14:creationId xmlns:p14="http://schemas.microsoft.com/office/powerpoint/2010/main" val="679396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6D640184-056F-E289-65D0-CDCAD13EC180}"/>
            </a:ext>
          </a:extLst>
        </p:cNvPr>
        <p:cNvGrpSpPr/>
        <p:nvPr/>
      </p:nvGrpSpPr>
      <p:grpSpPr>
        <a:xfrm>
          <a:off x="0" y="0"/>
          <a:ext cx="0" cy="0"/>
          <a:chOff x="0" y="0"/>
          <a:chExt cx="0" cy="0"/>
        </a:xfrm>
      </p:grpSpPr>
      <p:sp>
        <p:nvSpPr>
          <p:cNvPr id="534" name="Google Shape;534;g1185c551acd_0_44:notes">
            <a:extLst>
              <a:ext uri="{FF2B5EF4-FFF2-40B4-BE49-F238E27FC236}">
                <a16:creationId xmlns:a16="http://schemas.microsoft.com/office/drawing/2014/main" id="{2687199A-3BE7-24EE-C97C-262921B5CE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a:extLst>
              <a:ext uri="{FF2B5EF4-FFF2-40B4-BE49-F238E27FC236}">
                <a16:creationId xmlns:a16="http://schemas.microsoft.com/office/drawing/2014/main" id="{A40A9E7A-3659-F005-EC5A-F3C031366E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71291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58DCC942-5BB5-3CCB-C30A-53C54EB9691E}"/>
            </a:ext>
          </a:extLst>
        </p:cNvPr>
        <p:cNvGrpSpPr/>
        <p:nvPr/>
      </p:nvGrpSpPr>
      <p:grpSpPr>
        <a:xfrm>
          <a:off x="0" y="0"/>
          <a:ext cx="0" cy="0"/>
          <a:chOff x="0" y="0"/>
          <a:chExt cx="0" cy="0"/>
        </a:xfrm>
      </p:grpSpPr>
      <p:sp>
        <p:nvSpPr>
          <p:cNvPr id="534" name="Google Shape;534;g1185c551acd_0_44:notes">
            <a:extLst>
              <a:ext uri="{FF2B5EF4-FFF2-40B4-BE49-F238E27FC236}">
                <a16:creationId xmlns:a16="http://schemas.microsoft.com/office/drawing/2014/main" id="{8832C2E7-6870-402E-6067-863FF2C83E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a:extLst>
              <a:ext uri="{FF2B5EF4-FFF2-40B4-BE49-F238E27FC236}">
                <a16:creationId xmlns:a16="http://schemas.microsoft.com/office/drawing/2014/main" id="{8BE76C34-59D7-AFBC-4235-EEE9DE4A1F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38134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r>
              <a:rPr lang="tr-TR" dirty="0" err="1"/>
              <a:t>Multimodüler</a:t>
            </a:r>
            <a:r>
              <a:rPr lang="tr-TR" dirty="0"/>
              <a:t> yapıda duygu analizi için </a:t>
            </a:r>
            <a:r>
              <a:rPr lang="tr-TR" dirty="0" err="1"/>
              <a:t>pekçok</a:t>
            </a:r>
            <a:r>
              <a:rPr lang="tr-TR" dirty="0"/>
              <a:t> veri seti var, fakat bu veri setleri çoğunlukla tekli ifadeler içerdiği için sınırlı çalışma imkanı sunmaktadır. </a:t>
            </a:r>
            <a:endParaRPr lang="en-US" dirty="0"/>
          </a:p>
        </p:txBody>
      </p:sp>
    </p:spTree>
    <p:extLst>
      <p:ext uri="{BB962C8B-B14F-4D97-AF65-F5344CB8AC3E}">
        <p14:creationId xmlns:p14="http://schemas.microsoft.com/office/powerpoint/2010/main" val="2947820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a:xfrm>
            <a:off x="381000" y="685800"/>
            <a:ext cx="6096000" cy="3429000"/>
          </a:xfrm>
        </p:spPr>
      </p:sp>
      <p:sp>
        <p:nvSpPr>
          <p:cNvPr id="3" name="Not Yer Tutucusu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0713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a:extLst>
            <a:ext uri="{FF2B5EF4-FFF2-40B4-BE49-F238E27FC236}">
              <a16:creationId xmlns:a16="http://schemas.microsoft.com/office/drawing/2014/main" id="{EEA9DD30-D2AF-B767-4528-E798C739906D}"/>
            </a:ext>
          </a:extLst>
        </p:cNvPr>
        <p:cNvGrpSpPr/>
        <p:nvPr/>
      </p:nvGrpSpPr>
      <p:grpSpPr>
        <a:xfrm>
          <a:off x="0" y="0"/>
          <a:ext cx="0" cy="0"/>
          <a:chOff x="0" y="0"/>
          <a:chExt cx="0" cy="0"/>
        </a:xfrm>
      </p:grpSpPr>
      <p:sp>
        <p:nvSpPr>
          <p:cNvPr id="534" name="Google Shape;534;g1185c551acd_0_44:notes">
            <a:extLst>
              <a:ext uri="{FF2B5EF4-FFF2-40B4-BE49-F238E27FC236}">
                <a16:creationId xmlns:a16="http://schemas.microsoft.com/office/drawing/2014/main" id="{DB2E9986-8506-5241-B0C0-CF9955308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85c551acd_0_44:notes">
            <a:extLst>
              <a:ext uri="{FF2B5EF4-FFF2-40B4-BE49-F238E27FC236}">
                <a16:creationId xmlns:a16="http://schemas.microsoft.com/office/drawing/2014/main" id="{38C52AD5-CC93-6961-4E7F-D4C44D093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97474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rot="-455">
            <a:off x="2307136" y="3667531"/>
            <a:ext cx="4529400" cy="4263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9850" y="1049363"/>
            <a:ext cx="7704300" cy="2617800"/>
          </a:xfrm>
          <a:prstGeom prst="rect">
            <a:avLst/>
          </a:prstGeom>
        </p:spPr>
        <p:txBody>
          <a:bodyPr spcFirstLastPara="1" wrap="square" lIns="91425" tIns="91425" rIns="91425" bIns="91425" anchor="b" anchorCtr="0">
            <a:noAutofit/>
          </a:bodyPr>
          <a:lstStyle>
            <a:lvl1pPr lvl="0" algn="ctr" rtl="0">
              <a:spcBef>
                <a:spcPts val="0"/>
              </a:spcBef>
              <a:spcAft>
                <a:spcPts val="0"/>
              </a:spcAft>
              <a:buClr>
                <a:srgbClr val="191919"/>
              </a:buClr>
              <a:buSzPts val="5200"/>
              <a:buNone/>
              <a:defRPr sz="6000" b="1">
                <a:latin typeface="Arima"/>
                <a:ea typeface="Arima"/>
                <a:cs typeface="Arima"/>
                <a:sym typeface="Arima"/>
              </a:defRPr>
            </a:lvl1pPr>
            <a:lvl2pPr lvl="1" algn="ctr" rtl="0">
              <a:spcBef>
                <a:spcPts val="0"/>
              </a:spcBef>
              <a:spcAft>
                <a:spcPts val="0"/>
              </a:spcAft>
              <a:buClr>
                <a:srgbClr val="191919"/>
              </a:buClr>
              <a:buSzPts val="5200"/>
              <a:buNone/>
              <a:defRPr sz="5200">
                <a:solidFill>
                  <a:srgbClr val="191919"/>
                </a:solidFill>
              </a:defRPr>
            </a:lvl2pPr>
            <a:lvl3pPr lvl="2" algn="ctr" rtl="0">
              <a:spcBef>
                <a:spcPts val="0"/>
              </a:spcBef>
              <a:spcAft>
                <a:spcPts val="0"/>
              </a:spcAft>
              <a:buClr>
                <a:srgbClr val="191919"/>
              </a:buClr>
              <a:buSzPts val="5200"/>
              <a:buNone/>
              <a:defRPr sz="5200">
                <a:solidFill>
                  <a:srgbClr val="191919"/>
                </a:solidFill>
              </a:defRPr>
            </a:lvl3pPr>
            <a:lvl4pPr lvl="3" algn="ctr" rtl="0">
              <a:spcBef>
                <a:spcPts val="0"/>
              </a:spcBef>
              <a:spcAft>
                <a:spcPts val="0"/>
              </a:spcAft>
              <a:buClr>
                <a:srgbClr val="191919"/>
              </a:buClr>
              <a:buSzPts val="5200"/>
              <a:buNone/>
              <a:defRPr sz="5200">
                <a:solidFill>
                  <a:srgbClr val="191919"/>
                </a:solidFill>
              </a:defRPr>
            </a:lvl4pPr>
            <a:lvl5pPr lvl="4" algn="ctr" rtl="0">
              <a:spcBef>
                <a:spcPts val="0"/>
              </a:spcBef>
              <a:spcAft>
                <a:spcPts val="0"/>
              </a:spcAft>
              <a:buClr>
                <a:srgbClr val="191919"/>
              </a:buClr>
              <a:buSzPts val="5200"/>
              <a:buNone/>
              <a:defRPr sz="5200">
                <a:solidFill>
                  <a:srgbClr val="191919"/>
                </a:solidFill>
              </a:defRPr>
            </a:lvl5pPr>
            <a:lvl6pPr lvl="5" algn="ctr" rtl="0">
              <a:spcBef>
                <a:spcPts val="0"/>
              </a:spcBef>
              <a:spcAft>
                <a:spcPts val="0"/>
              </a:spcAft>
              <a:buClr>
                <a:srgbClr val="191919"/>
              </a:buClr>
              <a:buSzPts val="5200"/>
              <a:buNone/>
              <a:defRPr sz="5200">
                <a:solidFill>
                  <a:srgbClr val="191919"/>
                </a:solidFill>
              </a:defRPr>
            </a:lvl6pPr>
            <a:lvl7pPr lvl="6" algn="ctr" rtl="0">
              <a:spcBef>
                <a:spcPts val="0"/>
              </a:spcBef>
              <a:spcAft>
                <a:spcPts val="0"/>
              </a:spcAft>
              <a:buClr>
                <a:srgbClr val="191919"/>
              </a:buClr>
              <a:buSzPts val="5200"/>
              <a:buNone/>
              <a:defRPr sz="5200">
                <a:solidFill>
                  <a:srgbClr val="191919"/>
                </a:solidFill>
              </a:defRPr>
            </a:lvl7pPr>
            <a:lvl8pPr lvl="7" algn="ctr" rtl="0">
              <a:spcBef>
                <a:spcPts val="0"/>
              </a:spcBef>
              <a:spcAft>
                <a:spcPts val="0"/>
              </a:spcAft>
              <a:buClr>
                <a:srgbClr val="191919"/>
              </a:buClr>
              <a:buSzPts val="5200"/>
              <a:buNone/>
              <a:defRPr sz="5200">
                <a:solidFill>
                  <a:srgbClr val="191919"/>
                </a:solidFill>
              </a:defRPr>
            </a:lvl8pPr>
            <a:lvl9pPr lvl="8" algn="ctr" rtl="0">
              <a:spcBef>
                <a:spcPts val="0"/>
              </a:spcBef>
              <a:spcAft>
                <a:spcPts val="0"/>
              </a:spcAft>
              <a:buClr>
                <a:srgbClr val="191919"/>
              </a:buClr>
              <a:buSzPts val="5200"/>
              <a:buNone/>
              <a:defRPr sz="5200">
                <a:solidFill>
                  <a:srgbClr val="191919"/>
                </a:solidFill>
              </a:defRPr>
            </a:lvl9pPr>
          </a:lstStyle>
          <a:p>
            <a:endParaRPr/>
          </a:p>
        </p:txBody>
      </p:sp>
      <p:grpSp>
        <p:nvGrpSpPr>
          <p:cNvPr id="11" name="Google Shape;11;p2"/>
          <p:cNvGrpSpPr/>
          <p:nvPr/>
        </p:nvGrpSpPr>
        <p:grpSpPr>
          <a:xfrm>
            <a:off x="-12" y="5"/>
            <a:ext cx="9144012" cy="5203793"/>
            <a:chOff x="-12" y="5"/>
            <a:chExt cx="9144012" cy="5203793"/>
          </a:xfrm>
        </p:grpSpPr>
        <p:sp>
          <p:nvSpPr>
            <p:cNvPr id="12" name="Google Shape;12;p2"/>
            <p:cNvSpPr/>
            <p:nvPr/>
          </p:nvSpPr>
          <p:spPr>
            <a:xfrm>
              <a:off x="7589141" y="4360718"/>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208904" y="75498"/>
              <a:ext cx="280068" cy="280068"/>
            </a:xfrm>
            <a:custGeom>
              <a:avLst/>
              <a:gdLst/>
              <a:ahLst/>
              <a:cxnLst/>
              <a:rect l="l" t="t" r="r" b="b"/>
              <a:pathLst>
                <a:path w="9665" h="9665" extrusionOk="0">
                  <a:moveTo>
                    <a:pt x="4832" y="1"/>
                  </a:moveTo>
                  <a:cubicBezTo>
                    <a:pt x="3550" y="1"/>
                    <a:pt x="2321" y="510"/>
                    <a:pt x="1415" y="1416"/>
                  </a:cubicBezTo>
                  <a:cubicBezTo>
                    <a:pt x="509" y="2323"/>
                    <a:pt x="0" y="3551"/>
                    <a:pt x="0" y="4833"/>
                  </a:cubicBezTo>
                  <a:cubicBezTo>
                    <a:pt x="0" y="6114"/>
                    <a:pt x="509" y="7344"/>
                    <a:pt x="1415" y="8249"/>
                  </a:cubicBezTo>
                  <a:cubicBezTo>
                    <a:pt x="2321" y="9156"/>
                    <a:pt x="3550" y="9665"/>
                    <a:pt x="4832" y="9665"/>
                  </a:cubicBezTo>
                  <a:cubicBezTo>
                    <a:pt x="6114" y="9665"/>
                    <a:pt x="7342" y="9156"/>
                    <a:pt x="8249" y="8249"/>
                  </a:cubicBezTo>
                  <a:cubicBezTo>
                    <a:pt x="9155" y="7344"/>
                    <a:pt x="9664" y="6114"/>
                    <a:pt x="9664" y="4833"/>
                  </a:cubicBezTo>
                  <a:cubicBezTo>
                    <a:pt x="9664" y="3551"/>
                    <a:pt x="9155" y="2323"/>
                    <a:pt x="8249" y="1416"/>
                  </a:cubicBezTo>
                  <a:cubicBezTo>
                    <a:pt x="7342" y="510"/>
                    <a:pt x="6114"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250132" y="2542141"/>
              <a:ext cx="347730" cy="370217"/>
            </a:xfrm>
            <a:custGeom>
              <a:avLst/>
              <a:gdLst/>
              <a:ahLst/>
              <a:cxnLst/>
              <a:rect l="l" t="t" r="r" b="b"/>
              <a:pathLst>
                <a:path w="12000" h="12776" extrusionOk="0">
                  <a:moveTo>
                    <a:pt x="781" y="0"/>
                  </a:moveTo>
                  <a:cubicBezTo>
                    <a:pt x="350" y="0"/>
                    <a:pt x="0" y="350"/>
                    <a:pt x="0" y="781"/>
                  </a:cubicBezTo>
                  <a:cubicBezTo>
                    <a:pt x="0" y="1213"/>
                    <a:pt x="350" y="1563"/>
                    <a:pt x="781" y="1563"/>
                  </a:cubicBezTo>
                  <a:lnTo>
                    <a:pt x="7161" y="1563"/>
                  </a:lnTo>
                  <a:cubicBezTo>
                    <a:pt x="8968" y="1563"/>
                    <a:pt x="10440" y="3033"/>
                    <a:pt x="10440" y="4842"/>
                  </a:cubicBezTo>
                  <a:cubicBezTo>
                    <a:pt x="10440" y="6650"/>
                    <a:pt x="8968" y="8121"/>
                    <a:pt x="7161" y="8121"/>
                  </a:cubicBezTo>
                  <a:lnTo>
                    <a:pt x="2329" y="8121"/>
                  </a:lnTo>
                  <a:cubicBezTo>
                    <a:pt x="1045" y="8121"/>
                    <a:pt x="1" y="9165"/>
                    <a:pt x="1" y="10448"/>
                  </a:cubicBezTo>
                  <a:cubicBezTo>
                    <a:pt x="1" y="11730"/>
                    <a:pt x="1045" y="12775"/>
                    <a:pt x="2329" y="12775"/>
                  </a:cubicBezTo>
                  <a:lnTo>
                    <a:pt x="7161" y="12775"/>
                  </a:lnTo>
                  <a:cubicBezTo>
                    <a:pt x="7591" y="12775"/>
                    <a:pt x="7941" y="12425"/>
                    <a:pt x="7941" y="11994"/>
                  </a:cubicBezTo>
                  <a:cubicBezTo>
                    <a:pt x="7941" y="11563"/>
                    <a:pt x="7591" y="11213"/>
                    <a:pt x="7161" y="11213"/>
                  </a:cubicBezTo>
                  <a:lnTo>
                    <a:pt x="2329" y="11213"/>
                  </a:lnTo>
                  <a:cubicBezTo>
                    <a:pt x="1905" y="11213"/>
                    <a:pt x="1561" y="10868"/>
                    <a:pt x="1561" y="10446"/>
                  </a:cubicBezTo>
                  <a:cubicBezTo>
                    <a:pt x="1561" y="10023"/>
                    <a:pt x="1906" y="9680"/>
                    <a:pt x="2329" y="9680"/>
                  </a:cubicBezTo>
                  <a:lnTo>
                    <a:pt x="7161" y="9680"/>
                  </a:lnTo>
                  <a:cubicBezTo>
                    <a:pt x="9830" y="9680"/>
                    <a:pt x="12000" y="7509"/>
                    <a:pt x="12000" y="4840"/>
                  </a:cubicBezTo>
                  <a:cubicBezTo>
                    <a:pt x="12000" y="2172"/>
                    <a:pt x="9830" y="0"/>
                    <a:pt x="7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12" y="1970685"/>
              <a:ext cx="237123" cy="237123"/>
            </a:xfrm>
            <a:custGeom>
              <a:avLst/>
              <a:gdLst/>
              <a:ahLst/>
              <a:cxnLst/>
              <a:rect l="l" t="t" r="r" b="b"/>
              <a:pathLst>
                <a:path w="8183" h="8183" extrusionOk="0">
                  <a:moveTo>
                    <a:pt x="0" y="0"/>
                  </a:moveTo>
                  <a:lnTo>
                    <a:pt x="0" y="8183"/>
                  </a:lnTo>
                  <a:lnTo>
                    <a:pt x="4091" y="8183"/>
                  </a:lnTo>
                  <a:cubicBezTo>
                    <a:pt x="6350" y="8183"/>
                    <a:pt x="8182" y="6351"/>
                    <a:pt x="8182" y="4091"/>
                  </a:cubicBezTo>
                  <a:cubicBezTo>
                    <a:pt x="8182" y="1832"/>
                    <a:pt x="6351"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691881" y="298970"/>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6565332" y="341048"/>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09919" y="5"/>
              <a:ext cx="9765" cy="1142409"/>
            </a:xfrm>
            <a:custGeom>
              <a:avLst/>
              <a:gdLst/>
              <a:ahLst/>
              <a:cxnLst/>
              <a:rect l="l" t="t" r="r" b="b"/>
              <a:pathLst>
                <a:path w="337" h="39424" extrusionOk="0">
                  <a:moveTo>
                    <a:pt x="1" y="1"/>
                  </a:moveTo>
                  <a:lnTo>
                    <a:pt x="1" y="39424"/>
                  </a:lnTo>
                  <a:lnTo>
                    <a:pt x="336" y="39424"/>
                  </a:lnTo>
                  <a:lnTo>
                    <a:pt x="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331574" y="8"/>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65489" y="540005"/>
              <a:ext cx="878511" cy="599139"/>
            </a:xfrm>
            <a:custGeom>
              <a:avLst/>
              <a:gdLst/>
              <a:ahLst/>
              <a:cxnLst/>
              <a:rect l="l" t="t" r="r" b="b"/>
              <a:pathLst>
                <a:path w="30317" h="20676" extrusionOk="0">
                  <a:moveTo>
                    <a:pt x="29981" y="336"/>
                  </a:moveTo>
                  <a:lnTo>
                    <a:pt x="29981" y="20339"/>
                  </a:lnTo>
                  <a:lnTo>
                    <a:pt x="10337" y="20339"/>
                  </a:lnTo>
                  <a:cubicBezTo>
                    <a:pt x="8988" y="20339"/>
                    <a:pt x="7677" y="20073"/>
                    <a:pt x="6445" y="19552"/>
                  </a:cubicBezTo>
                  <a:cubicBezTo>
                    <a:pt x="5253" y="19048"/>
                    <a:pt x="4184" y="18327"/>
                    <a:pt x="3266" y="17408"/>
                  </a:cubicBezTo>
                  <a:cubicBezTo>
                    <a:pt x="2347" y="16489"/>
                    <a:pt x="1626" y="15421"/>
                    <a:pt x="1122" y="14229"/>
                  </a:cubicBezTo>
                  <a:cubicBezTo>
                    <a:pt x="601" y="12998"/>
                    <a:pt x="336" y="11687"/>
                    <a:pt x="336" y="10337"/>
                  </a:cubicBezTo>
                  <a:cubicBezTo>
                    <a:pt x="336" y="8987"/>
                    <a:pt x="601" y="7677"/>
                    <a:pt x="1122" y="6444"/>
                  </a:cubicBezTo>
                  <a:cubicBezTo>
                    <a:pt x="1627" y="5254"/>
                    <a:pt x="2347" y="4184"/>
                    <a:pt x="3266" y="3266"/>
                  </a:cubicBezTo>
                  <a:cubicBezTo>
                    <a:pt x="4184" y="2348"/>
                    <a:pt x="5253" y="1626"/>
                    <a:pt x="6445" y="1122"/>
                  </a:cubicBezTo>
                  <a:cubicBezTo>
                    <a:pt x="7677" y="601"/>
                    <a:pt x="8988" y="336"/>
                    <a:pt x="10337" y="336"/>
                  </a:cubicBezTo>
                  <a:close/>
                  <a:moveTo>
                    <a:pt x="10337" y="1"/>
                  </a:moveTo>
                  <a:cubicBezTo>
                    <a:pt x="8941" y="1"/>
                    <a:pt x="7589" y="273"/>
                    <a:pt x="6313" y="812"/>
                  </a:cubicBezTo>
                  <a:cubicBezTo>
                    <a:pt x="5082" y="1333"/>
                    <a:pt x="3977" y="2077"/>
                    <a:pt x="3027" y="3027"/>
                  </a:cubicBezTo>
                  <a:cubicBezTo>
                    <a:pt x="2078" y="3977"/>
                    <a:pt x="1333" y="5082"/>
                    <a:pt x="812" y="6313"/>
                  </a:cubicBezTo>
                  <a:cubicBezTo>
                    <a:pt x="274" y="7588"/>
                    <a:pt x="1" y="8942"/>
                    <a:pt x="1" y="10337"/>
                  </a:cubicBezTo>
                  <a:cubicBezTo>
                    <a:pt x="1" y="11734"/>
                    <a:pt x="273" y="13086"/>
                    <a:pt x="812" y="14362"/>
                  </a:cubicBezTo>
                  <a:cubicBezTo>
                    <a:pt x="1333" y="15592"/>
                    <a:pt x="2077" y="16697"/>
                    <a:pt x="3027" y="17647"/>
                  </a:cubicBezTo>
                  <a:cubicBezTo>
                    <a:pt x="3977" y="18596"/>
                    <a:pt x="5082" y="19342"/>
                    <a:pt x="6313" y="19862"/>
                  </a:cubicBezTo>
                  <a:cubicBezTo>
                    <a:pt x="7589" y="20400"/>
                    <a:pt x="8942" y="20674"/>
                    <a:pt x="10337" y="20674"/>
                  </a:cubicBezTo>
                  <a:lnTo>
                    <a:pt x="10337" y="20675"/>
                  </a:lnTo>
                  <a:lnTo>
                    <a:pt x="30317" y="20675"/>
                  </a:lnTo>
                  <a:lnTo>
                    <a:pt x="303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 name="Google Shape;21;p2"/>
            <p:cNvGrpSpPr/>
            <p:nvPr/>
          </p:nvGrpSpPr>
          <p:grpSpPr>
            <a:xfrm>
              <a:off x="231110" y="3904749"/>
              <a:ext cx="977788" cy="1238759"/>
              <a:chOff x="227223" y="1681074"/>
              <a:chExt cx="977788" cy="1238759"/>
            </a:xfrm>
          </p:grpSpPr>
          <p:sp>
            <p:nvSpPr>
              <p:cNvPr id="22" name="Google Shape;22;p2"/>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 name="Google Shape;24;p2"/>
            <p:cNvSpPr/>
            <p:nvPr/>
          </p:nvSpPr>
          <p:spPr>
            <a:xfrm>
              <a:off x="8419124" y="4145710"/>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567162" y="4666294"/>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348"/>
        <p:cNvGrpSpPr/>
        <p:nvPr/>
      </p:nvGrpSpPr>
      <p:grpSpPr>
        <a:xfrm>
          <a:off x="0" y="0"/>
          <a:ext cx="0" cy="0"/>
          <a:chOff x="0" y="0"/>
          <a:chExt cx="0" cy="0"/>
        </a:xfrm>
      </p:grpSpPr>
      <p:sp>
        <p:nvSpPr>
          <p:cNvPr id="349" name="Google Shape;349;p26"/>
          <p:cNvSpPr txBox="1">
            <a:spLocks noGrp="1"/>
          </p:cNvSpPr>
          <p:nvPr>
            <p:ph type="subTitle" idx="1"/>
          </p:nvPr>
        </p:nvSpPr>
        <p:spPr>
          <a:xfrm>
            <a:off x="720000" y="2990247"/>
            <a:ext cx="2286300" cy="10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0" name="Google Shape;350;p26"/>
          <p:cNvSpPr txBox="1">
            <a:spLocks noGrp="1"/>
          </p:cNvSpPr>
          <p:nvPr>
            <p:ph type="subTitle" idx="2"/>
          </p:nvPr>
        </p:nvSpPr>
        <p:spPr>
          <a:xfrm>
            <a:off x="3428855" y="2990270"/>
            <a:ext cx="2286300" cy="10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1" name="Google Shape;351;p26"/>
          <p:cNvSpPr txBox="1">
            <a:spLocks noGrp="1"/>
          </p:cNvSpPr>
          <p:nvPr>
            <p:ph type="subTitle" idx="3"/>
          </p:nvPr>
        </p:nvSpPr>
        <p:spPr>
          <a:xfrm>
            <a:off x="6137698" y="2990290"/>
            <a:ext cx="2286300" cy="10926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52" name="Google Shape;352;p26"/>
          <p:cNvSpPr txBox="1">
            <a:spLocks noGrp="1"/>
          </p:cNvSpPr>
          <p:nvPr>
            <p:ph type="subTitle" idx="4"/>
          </p:nvPr>
        </p:nvSpPr>
        <p:spPr>
          <a:xfrm>
            <a:off x="720000" y="2292875"/>
            <a:ext cx="2286300" cy="84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3" name="Google Shape;353;p26"/>
          <p:cNvSpPr txBox="1">
            <a:spLocks noGrp="1"/>
          </p:cNvSpPr>
          <p:nvPr>
            <p:ph type="subTitle" idx="5"/>
          </p:nvPr>
        </p:nvSpPr>
        <p:spPr>
          <a:xfrm>
            <a:off x="3428850" y="2292875"/>
            <a:ext cx="2286300" cy="84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26"/>
          <p:cNvSpPr txBox="1">
            <a:spLocks noGrp="1"/>
          </p:cNvSpPr>
          <p:nvPr>
            <p:ph type="subTitle" idx="6"/>
          </p:nvPr>
        </p:nvSpPr>
        <p:spPr>
          <a:xfrm>
            <a:off x="6137700" y="2292875"/>
            <a:ext cx="2286300" cy="849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5" name="Google Shape;355;p26"/>
          <p:cNvSpPr txBox="1">
            <a:spLocks noGrp="1"/>
          </p:cNvSpPr>
          <p:nvPr>
            <p:ph type="title"/>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356" name="Google Shape;356;p26"/>
          <p:cNvGrpSpPr/>
          <p:nvPr/>
        </p:nvGrpSpPr>
        <p:grpSpPr>
          <a:xfrm>
            <a:off x="-12" y="2494"/>
            <a:ext cx="8856537" cy="5141010"/>
            <a:chOff x="-12" y="2494"/>
            <a:chExt cx="8856537" cy="5141010"/>
          </a:xfrm>
        </p:grpSpPr>
        <p:sp>
          <p:nvSpPr>
            <p:cNvPr id="357" name="Google Shape;357;p26"/>
            <p:cNvSpPr/>
            <p:nvPr/>
          </p:nvSpPr>
          <p:spPr>
            <a:xfrm>
              <a:off x="3871816" y="4716568"/>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6"/>
            <p:cNvSpPr/>
            <p:nvPr/>
          </p:nvSpPr>
          <p:spPr>
            <a:xfrm>
              <a:off x="8508795" y="1805016"/>
              <a:ext cx="347730" cy="370217"/>
            </a:xfrm>
            <a:custGeom>
              <a:avLst/>
              <a:gdLst/>
              <a:ahLst/>
              <a:cxnLst/>
              <a:rect l="l" t="t" r="r" b="b"/>
              <a:pathLst>
                <a:path w="12000" h="12776" extrusionOk="0">
                  <a:moveTo>
                    <a:pt x="781" y="0"/>
                  </a:moveTo>
                  <a:cubicBezTo>
                    <a:pt x="350" y="0"/>
                    <a:pt x="0" y="350"/>
                    <a:pt x="0" y="781"/>
                  </a:cubicBezTo>
                  <a:cubicBezTo>
                    <a:pt x="0" y="1213"/>
                    <a:pt x="350" y="1563"/>
                    <a:pt x="781" y="1563"/>
                  </a:cubicBezTo>
                  <a:lnTo>
                    <a:pt x="7161" y="1563"/>
                  </a:lnTo>
                  <a:cubicBezTo>
                    <a:pt x="8968" y="1563"/>
                    <a:pt x="10440" y="3033"/>
                    <a:pt x="10440" y="4842"/>
                  </a:cubicBezTo>
                  <a:cubicBezTo>
                    <a:pt x="10440" y="6650"/>
                    <a:pt x="8968" y="8121"/>
                    <a:pt x="7161" y="8121"/>
                  </a:cubicBezTo>
                  <a:lnTo>
                    <a:pt x="2329" y="8121"/>
                  </a:lnTo>
                  <a:cubicBezTo>
                    <a:pt x="1045" y="8121"/>
                    <a:pt x="1" y="9165"/>
                    <a:pt x="1" y="10448"/>
                  </a:cubicBezTo>
                  <a:cubicBezTo>
                    <a:pt x="1" y="11730"/>
                    <a:pt x="1045" y="12775"/>
                    <a:pt x="2329" y="12775"/>
                  </a:cubicBezTo>
                  <a:lnTo>
                    <a:pt x="7161" y="12775"/>
                  </a:lnTo>
                  <a:cubicBezTo>
                    <a:pt x="7591" y="12775"/>
                    <a:pt x="7941" y="12425"/>
                    <a:pt x="7941" y="11994"/>
                  </a:cubicBezTo>
                  <a:cubicBezTo>
                    <a:pt x="7941" y="11563"/>
                    <a:pt x="7591" y="11213"/>
                    <a:pt x="7161" y="11213"/>
                  </a:cubicBezTo>
                  <a:lnTo>
                    <a:pt x="2329" y="11213"/>
                  </a:lnTo>
                  <a:cubicBezTo>
                    <a:pt x="1905" y="11213"/>
                    <a:pt x="1561" y="10868"/>
                    <a:pt x="1561" y="10446"/>
                  </a:cubicBezTo>
                  <a:cubicBezTo>
                    <a:pt x="1561" y="10023"/>
                    <a:pt x="1906" y="9680"/>
                    <a:pt x="2329" y="9680"/>
                  </a:cubicBezTo>
                  <a:lnTo>
                    <a:pt x="7161" y="9680"/>
                  </a:lnTo>
                  <a:cubicBezTo>
                    <a:pt x="9830" y="9680"/>
                    <a:pt x="12000" y="7509"/>
                    <a:pt x="12000" y="4840"/>
                  </a:cubicBezTo>
                  <a:cubicBezTo>
                    <a:pt x="12000" y="2172"/>
                    <a:pt x="9830" y="0"/>
                    <a:pt x="7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6"/>
            <p:cNvSpPr/>
            <p:nvPr/>
          </p:nvSpPr>
          <p:spPr>
            <a:xfrm>
              <a:off x="-12" y="662498"/>
              <a:ext cx="237123" cy="237123"/>
            </a:xfrm>
            <a:custGeom>
              <a:avLst/>
              <a:gdLst/>
              <a:ahLst/>
              <a:cxnLst/>
              <a:rect l="l" t="t" r="r" b="b"/>
              <a:pathLst>
                <a:path w="8183" h="8183" extrusionOk="0">
                  <a:moveTo>
                    <a:pt x="0" y="0"/>
                  </a:moveTo>
                  <a:lnTo>
                    <a:pt x="0" y="8183"/>
                  </a:lnTo>
                  <a:lnTo>
                    <a:pt x="4091" y="8183"/>
                  </a:lnTo>
                  <a:cubicBezTo>
                    <a:pt x="6350" y="8183"/>
                    <a:pt x="8182" y="6351"/>
                    <a:pt x="8182" y="4091"/>
                  </a:cubicBezTo>
                  <a:cubicBezTo>
                    <a:pt x="8182" y="1832"/>
                    <a:pt x="6351"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6"/>
            <p:cNvSpPr/>
            <p:nvPr/>
          </p:nvSpPr>
          <p:spPr>
            <a:xfrm>
              <a:off x="4317728" y="4461337"/>
              <a:ext cx="508555" cy="508584"/>
            </a:xfrm>
            <a:custGeom>
              <a:avLst/>
              <a:gdLst/>
              <a:ahLst/>
              <a:cxnLst/>
              <a:rect l="l" t="t" r="r" b="b"/>
              <a:pathLst>
                <a:path w="17550" h="17551" extrusionOk="0">
                  <a:moveTo>
                    <a:pt x="1962" y="0"/>
                  </a:moveTo>
                  <a:cubicBezTo>
                    <a:pt x="879" y="0"/>
                    <a:pt x="1" y="878"/>
                    <a:pt x="1" y="1960"/>
                  </a:cubicBezTo>
                  <a:lnTo>
                    <a:pt x="1" y="5851"/>
                  </a:lnTo>
                  <a:lnTo>
                    <a:pt x="1" y="15591"/>
                  </a:lnTo>
                  <a:cubicBezTo>
                    <a:pt x="1" y="16673"/>
                    <a:pt x="879" y="17550"/>
                    <a:pt x="1962" y="17550"/>
                  </a:cubicBezTo>
                  <a:lnTo>
                    <a:pt x="17550" y="17550"/>
                  </a:lnTo>
                  <a:lnTo>
                    <a:pt x="17523" y="17524"/>
                  </a:lnTo>
                  <a:lnTo>
                    <a:pt x="17550" y="17524"/>
                  </a:lnTo>
                  <a:lnTo>
                    <a:pt x="17550" y="13634"/>
                  </a:lnTo>
                  <a:cubicBezTo>
                    <a:pt x="17549" y="12552"/>
                    <a:pt x="16671" y="11674"/>
                    <a:pt x="15588" y="11674"/>
                  </a:cubicBezTo>
                  <a:lnTo>
                    <a:pt x="13642" y="11674"/>
                  </a:lnTo>
                  <a:cubicBezTo>
                    <a:pt x="12556" y="11674"/>
                    <a:pt x="11677" y="10791"/>
                    <a:pt x="11682" y="9704"/>
                  </a:cubicBezTo>
                  <a:lnTo>
                    <a:pt x="11691" y="7792"/>
                  </a:lnTo>
                  <a:cubicBezTo>
                    <a:pt x="11696" y="6706"/>
                    <a:pt x="10817" y="5822"/>
                    <a:pt x="9731" y="5822"/>
                  </a:cubicBezTo>
                  <a:lnTo>
                    <a:pt x="7811" y="5822"/>
                  </a:lnTo>
                  <a:cubicBezTo>
                    <a:pt x="6728" y="5822"/>
                    <a:pt x="5850" y="4945"/>
                    <a:pt x="5850" y="3863"/>
                  </a:cubicBezTo>
                  <a:lnTo>
                    <a:pt x="5850" y="1960"/>
                  </a:lnTo>
                  <a:cubicBezTo>
                    <a:pt x="5850" y="878"/>
                    <a:pt x="4972"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6"/>
            <p:cNvSpPr/>
            <p:nvPr/>
          </p:nvSpPr>
          <p:spPr>
            <a:xfrm>
              <a:off x="5029381" y="4902470"/>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6"/>
            <p:cNvSpPr/>
            <p:nvPr/>
          </p:nvSpPr>
          <p:spPr>
            <a:xfrm>
              <a:off x="8710328" y="2358115"/>
              <a:ext cx="146191" cy="427273"/>
            </a:xfrm>
            <a:custGeom>
              <a:avLst/>
              <a:gdLst/>
              <a:ahLst/>
              <a:cxnLst/>
              <a:rect l="l" t="t" r="r" b="b"/>
              <a:pathLst>
                <a:path w="5045" h="14745" extrusionOk="0">
                  <a:moveTo>
                    <a:pt x="2523" y="1"/>
                  </a:moveTo>
                  <a:cubicBezTo>
                    <a:pt x="1130" y="1"/>
                    <a:pt x="1" y="1130"/>
                    <a:pt x="1" y="2523"/>
                  </a:cubicBezTo>
                  <a:cubicBezTo>
                    <a:pt x="1" y="3723"/>
                    <a:pt x="840" y="4724"/>
                    <a:pt x="1962" y="4980"/>
                  </a:cubicBezTo>
                  <a:cubicBezTo>
                    <a:pt x="840" y="5235"/>
                    <a:pt x="1" y="6237"/>
                    <a:pt x="1" y="7438"/>
                  </a:cubicBezTo>
                  <a:cubicBezTo>
                    <a:pt x="1" y="8552"/>
                    <a:pt x="727" y="9497"/>
                    <a:pt x="1729" y="9830"/>
                  </a:cubicBezTo>
                  <a:cubicBezTo>
                    <a:pt x="725" y="10163"/>
                    <a:pt x="1" y="11107"/>
                    <a:pt x="1" y="12222"/>
                  </a:cubicBezTo>
                  <a:cubicBezTo>
                    <a:pt x="1" y="13615"/>
                    <a:pt x="1130" y="14744"/>
                    <a:pt x="2523" y="14744"/>
                  </a:cubicBezTo>
                  <a:cubicBezTo>
                    <a:pt x="3915" y="14744"/>
                    <a:pt x="5044" y="13615"/>
                    <a:pt x="5044" y="12222"/>
                  </a:cubicBezTo>
                  <a:cubicBezTo>
                    <a:pt x="5044" y="11107"/>
                    <a:pt x="4320" y="10162"/>
                    <a:pt x="3316" y="9830"/>
                  </a:cubicBezTo>
                  <a:cubicBezTo>
                    <a:pt x="4320" y="9497"/>
                    <a:pt x="5044" y="8553"/>
                    <a:pt x="5044" y="7438"/>
                  </a:cubicBezTo>
                  <a:cubicBezTo>
                    <a:pt x="5044" y="6237"/>
                    <a:pt x="4206" y="5235"/>
                    <a:pt x="3083" y="4980"/>
                  </a:cubicBezTo>
                  <a:cubicBezTo>
                    <a:pt x="4206" y="4724"/>
                    <a:pt x="5044" y="3723"/>
                    <a:pt x="5044" y="2523"/>
                  </a:cubicBezTo>
                  <a:cubicBezTo>
                    <a:pt x="5044" y="1130"/>
                    <a:pt x="3915"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6"/>
            <p:cNvSpPr/>
            <p:nvPr/>
          </p:nvSpPr>
          <p:spPr>
            <a:xfrm>
              <a:off x="319387" y="2494"/>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456"/>
        <p:cNvGrpSpPr/>
        <p:nvPr/>
      </p:nvGrpSpPr>
      <p:grpSpPr>
        <a:xfrm>
          <a:off x="0" y="0"/>
          <a:ext cx="0" cy="0"/>
          <a:chOff x="0" y="0"/>
          <a:chExt cx="0" cy="0"/>
        </a:xfrm>
      </p:grpSpPr>
      <p:grpSp>
        <p:nvGrpSpPr>
          <p:cNvPr id="457" name="Google Shape;457;p32"/>
          <p:cNvGrpSpPr/>
          <p:nvPr/>
        </p:nvGrpSpPr>
        <p:grpSpPr>
          <a:xfrm>
            <a:off x="-12" y="5"/>
            <a:ext cx="9144012" cy="5203793"/>
            <a:chOff x="-12" y="5"/>
            <a:chExt cx="9144012" cy="5203793"/>
          </a:xfrm>
        </p:grpSpPr>
        <p:sp>
          <p:nvSpPr>
            <p:cNvPr id="458" name="Google Shape;458;p32"/>
            <p:cNvSpPr/>
            <p:nvPr/>
          </p:nvSpPr>
          <p:spPr>
            <a:xfrm>
              <a:off x="7589141" y="4360718"/>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1208904" y="75498"/>
              <a:ext cx="280068" cy="280068"/>
            </a:xfrm>
            <a:custGeom>
              <a:avLst/>
              <a:gdLst/>
              <a:ahLst/>
              <a:cxnLst/>
              <a:rect l="l" t="t" r="r" b="b"/>
              <a:pathLst>
                <a:path w="9665" h="9665" extrusionOk="0">
                  <a:moveTo>
                    <a:pt x="4832" y="1"/>
                  </a:moveTo>
                  <a:cubicBezTo>
                    <a:pt x="3550" y="1"/>
                    <a:pt x="2321" y="510"/>
                    <a:pt x="1415" y="1416"/>
                  </a:cubicBezTo>
                  <a:cubicBezTo>
                    <a:pt x="509" y="2323"/>
                    <a:pt x="0" y="3551"/>
                    <a:pt x="0" y="4833"/>
                  </a:cubicBezTo>
                  <a:cubicBezTo>
                    <a:pt x="0" y="6114"/>
                    <a:pt x="509" y="7344"/>
                    <a:pt x="1415" y="8249"/>
                  </a:cubicBezTo>
                  <a:cubicBezTo>
                    <a:pt x="2321" y="9156"/>
                    <a:pt x="3550" y="9665"/>
                    <a:pt x="4832" y="9665"/>
                  </a:cubicBezTo>
                  <a:cubicBezTo>
                    <a:pt x="6114" y="9665"/>
                    <a:pt x="7342" y="9156"/>
                    <a:pt x="8249" y="8249"/>
                  </a:cubicBezTo>
                  <a:cubicBezTo>
                    <a:pt x="9155" y="7344"/>
                    <a:pt x="9664" y="6114"/>
                    <a:pt x="9664" y="4833"/>
                  </a:cubicBezTo>
                  <a:cubicBezTo>
                    <a:pt x="9664" y="3551"/>
                    <a:pt x="9155" y="2323"/>
                    <a:pt x="8249" y="1416"/>
                  </a:cubicBezTo>
                  <a:cubicBezTo>
                    <a:pt x="7342" y="510"/>
                    <a:pt x="6114"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8250132" y="2542141"/>
              <a:ext cx="347730" cy="370217"/>
            </a:xfrm>
            <a:custGeom>
              <a:avLst/>
              <a:gdLst/>
              <a:ahLst/>
              <a:cxnLst/>
              <a:rect l="l" t="t" r="r" b="b"/>
              <a:pathLst>
                <a:path w="12000" h="12776" extrusionOk="0">
                  <a:moveTo>
                    <a:pt x="781" y="0"/>
                  </a:moveTo>
                  <a:cubicBezTo>
                    <a:pt x="350" y="0"/>
                    <a:pt x="0" y="350"/>
                    <a:pt x="0" y="781"/>
                  </a:cubicBezTo>
                  <a:cubicBezTo>
                    <a:pt x="0" y="1213"/>
                    <a:pt x="350" y="1563"/>
                    <a:pt x="781" y="1563"/>
                  </a:cubicBezTo>
                  <a:lnTo>
                    <a:pt x="7161" y="1563"/>
                  </a:lnTo>
                  <a:cubicBezTo>
                    <a:pt x="8968" y="1563"/>
                    <a:pt x="10440" y="3033"/>
                    <a:pt x="10440" y="4842"/>
                  </a:cubicBezTo>
                  <a:cubicBezTo>
                    <a:pt x="10440" y="6650"/>
                    <a:pt x="8968" y="8121"/>
                    <a:pt x="7161" y="8121"/>
                  </a:cubicBezTo>
                  <a:lnTo>
                    <a:pt x="2329" y="8121"/>
                  </a:lnTo>
                  <a:cubicBezTo>
                    <a:pt x="1045" y="8121"/>
                    <a:pt x="1" y="9165"/>
                    <a:pt x="1" y="10448"/>
                  </a:cubicBezTo>
                  <a:cubicBezTo>
                    <a:pt x="1" y="11730"/>
                    <a:pt x="1045" y="12775"/>
                    <a:pt x="2329" y="12775"/>
                  </a:cubicBezTo>
                  <a:lnTo>
                    <a:pt x="7161" y="12775"/>
                  </a:lnTo>
                  <a:cubicBezTo>
                    <a:pt x="7591" y="12775"/>
                    <a:pt x="7941" y="12425"/>
                    <a:pt x="7941" y="11994"/>
                  </a:cubicBezTo>
                  <a:cubicBezTo>
                    <a:pt x="7941" y="11563"/>
                    <a:pt x="7591" y="11213"/>
                    <a:pt x="7161" y="11213"/>
                  </a:cubicBezTo>
                  <a:lnTo>
                    <a:pt x="2329" y="11213"/>
                  </a:lnTo>
                  <a:cubicBezTo>
                    <a:pt x="1905" y="11213"/>
                    <a:pt x="1561" y="10868"/>
                    <a:pt x="1561" y="10446"/>
                  </a:cubicBezTo>
                  <a:cubicBezTo>
                    <a:pt x="1561" y="10023"/>
                    <a:pt x="1906" y="9680"/>
                    <a:pt x="2329" y="9680"/>
                  </a:cubicBezTo>
                  <a:lnTo>
                    <a:pt x="7161" y="9680"/>
                  </a:lnTo>
                  <a:cubicBezTo>
                    <a:pt x="9830" y="9680"/>
                    <a:pt x="12000" y="7509"/>
                    <a:pt x="12000" y="4840"/>
                  </a:cubicBezTo>
                  <a:cubicBezTo>
                    <a:pt x="12000" y="2172"/>
                    <a:pt x="9830" y="0"/>
                    <a:pt x="716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12" y="1970685"/>
              <a:ext cx="237123" cy="237123"/>
            </a:xfrm>
            <a:custGeom>
              <a:avLst/>
              <a:gdLst/>
              <a:ahLst/>
              <a:cxnLst/>
              <a:rect l="l" t="t" r="r" b="b"/>
              <a:pathLst>
                <a:path w="8183" h="8183" extrusionOk="0">
                  <a:moveTo>
                    <a:pt x="0" y="0"/>
                  </a:moveTo>
                  <a:lnTo>
                    <a:pt x="0" y="8183"/>
                  </a:lnTo>
                  <a:lnTo>
                    <a:pt x="4091" y="8183"/>
                  </a:lnTo>
                  <a:cubicBezTo>
                    <a:pt x="6350" y="8183"/>
                    <a:pt x="8182" y="6351"/>
                    <a:pt x="8182" y="4091"/>
                  </a:cubicBezTo>
                  <a:cubicBezTo>
                    <a:pt x="8182" y="1832"/>
                    <a:pt x="6351"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7691881" y="298970"/>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565332" y="341048"/>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909919" y="5"/>
              <a:ext cx="9765" cy="1142409"/>
            </a:xfrm>
            <a:custGeom>
              <a:avLst/>
              <a:gdLst/>
              <a:ahLst/>
              <a:cxnLst/>
              <a:rect l="l" t="t" r="r" b="b"/>
              <a:pathLst>
                <a:path w="337" h="39424" extrusionOk="0">
                  <a:moveTo>
                    <a:pt x="1" y="1"/>
                  </a:moveTo>
                  <a:lnTo>
                    <a:pt x="1" y="39424"/>
                  </a:lnTo>
                  <a:lnTo>
                    <a:pt x="336" y="39424"/>
                  </a:lnTo>
                  <a:lnTo>
                    <a:pt x="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331574" y="8"/>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8265489" y="540005"/>
              <a:ext cx="878511" cy="599139"/>
            </a:xfrm>
            <a:custGeom>
              <a:avLst/>
              <a:gdLst/>
              <a:ahLst/>
              <a:cxnLst/>
              <a:rect l="l" t="t" r="r" b="b"/>
              <a:pathLst>
                <a:path w="30317" h="20676" extrusionOk="0">
                  <a:moveTo>
                    <a:pt x="29981" y="336"/>
                  </a:moveTo>
                  <a:lnTo>
                    <a:pt x="29981" y="20339"/>
                  </a:lnTo>
                  <a:lnTo>
                    <a:pt x="10337" y="20339"/>
                  </a:lnTo>
                  <a:cubicBezTo>
                    <a:pt x="8988" y="20339"/>
                    <a:pt x="7677" y="20073"/>
                    <a:pt x="6445" y="19552"/>
                  </a:cubicBezTo>
                  <a:cubicBezTo>
                    <a:pt x="5253" y="19048"/>
                    <a:pt x="4184" y="18327"/>
                    <a:pt x="3266" y="17408"/>
                  </a:cubicBezTo>
                  <a:cubicBezTo>
                    <a:pt x="2347" y="16489"/>
                    <a:pt x="1626" y="15421"/>
                    <a:pt x="1122" y="14229"/>
                  </a:cubicBezTo>
                  <a:cubicBezTo>
                    <a:pt x="601" y="12998"/>
                    <a:pt x="336" y="11687"/>
                    <a:pt x="336" y="10337"/>
                  </a:cubicBezTo>
                  <a:cubicBezTo>
                    <a:pt x="336" y="8987"/>
                    <a:pt x="601" y="7677"/>
                    <a:pt x="1122" y="6444"/>
                  </a:cubicBezTo>
                  <a:cubicBezTo>
                    <a:pt x="1627" y="5254"/>
                    <a:pt x="2347" y="4184"/>
                    <a:pt x="3266" y="3266"/>
                  </a:cubicBezTo>
                  <a:cubicBezTo>
                    <a:pt x="4184" y="2348"/>
                    <a:pt x="5253" y="1626"/>
                    <a:pt x="6445" y="1122"/>
                  </a:cubicBezTo>
                  <a:cubicBezTo>
                    <a:pt x="7677" y="601"/>
                    <a:pt x="8988" y="336"/>
                    <a:pt x="10337" y="336"/>
                  </a:cubicBezTo>
                  <a:close/>
                  <a:moveTo>
                    <a:pt x="10337" y="1"/>
                  </a:moveTo>
                  <a:cubicBezTo>
                    <a:pt x="8941" y="1"/>
                    <a:pt x="7589" y="273"/>
                    <a:pt x="6313" y="812"/>
                  </a:cubicBezTo>
                  <a:cubicBezTo>
                    <a:pt x="5082" y="1333"/>
                    <a:pt x="3977" y="2077"/>
                    <a:pt x="3027" y="3027"/>
                  </a:cubicBezTo>
                  <a:cubicBezTo>
                    <a:pt x="2078" y="3977"/>
                    <a:pt x="1333" y="5082"/>
                    <a:pt x="812" y="6313"/>
                  </a:cubicBezTo>
                  <a:cubicBezTo>
                    <a:pt x="274" y="7588"/>
                    <a:pt x="1" y="8942"/>
                    <a:pt x="1" y="10337"/>
                  </a:cubicBezTo>
                  <a:cubicBezTo>
                    <a:pt x="1" y="11734"/>
                    <a:pt x="273" y="13086"/>
                    <a:pt x="812" y="14362"/>
                  </a:cubicBezTo>
                  <a:cubicBezTo>
                    <a:pt x="1333" y="15592"/>
                    <a:pt x="2077" y="16697"/>
                    <a:pt x="3027" y="17647"/>
                  </a:cubicBezTo>
                  <a:cubicBezTo>
                    <a:pt x="3977" y="18596"/>
                    <a:pt x="5082" y="19342"/>
                    <a:pt x="6313" y="19862"/>
                  </a:cubicBezTo>
                  <a:cubicBezTo>
                    <a:pt x="7589" y="20400"/>
                    <a:pt x="8942" y="20674"/>
                    <a:pt x="10337" y="20674"/>
                  </a:cubicBezTo>
                  <a:lnTo>
                    <a:pt x="10337" y="20675"/>
                  </a:lnTo>
                  <a:lnTo>
                    <a:pt x="30317" y="20675"/>
                  </a:lnTo>
                  <a:lnTo>
                    <a:pt x="303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7" name="Google Shape;467;p32"/>
            <p:cNvGrpSpPr/>
            <p:nvPr/>
          </p:nvGrpSpPr>
          <p:grpSpPr>
            <a:xfrm>
              <a:off x="231110" y="3904749"/>
              <a:ext cx="977788" cy="1238759"/>
              <a:chOff x="227223" y="1681074"/>
              <a:chExt cx="977788" cy="1238759"/>
            </a:xfrm>
          </p:grpSpPr>
          <p:sp>
            <p:nvSpPr>
              <p:cNvPr id="468" name="Google Shape;468;p32"/>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0" name="Google Shape;470;p32"/>
            <p:cNvSpPr/>
            <p:nvPr/>
          </p:nvSpPr>
          <p:spPr>
            <a:xfrm>
              <a:off x="8419124" y="4145710"/>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2"/>
            <p:cNvSpPr/>
            <p:nvPr/>
          </p:nvSpPr>
          <p:spPr>
            <a:xfrm>
              <a:off x="4567162" y="4666294"/>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3"/>
          <p:cNvSpPr txBox="1">
            <a:spLocks noGrp="1"/>
          </p:cNvSpPr>
          <p:nvPr>
            <p:ph type="title" hasCustomPrompt="1"/>
          </p:nvPr>
        </p:nvSpPr>
        <p:spPr>
          <a:xfrm>
            <a:off x="3376788" y="797050"/>
            <a:ext cx="2390700" cy="10359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SzPts val="6000"/>
              <a:buNone/>
              <a:defRPr sz="75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8" name="Google Shape;28;p3"/>
          <p:cNvSpPr txBox="1">
            <a:spLocks noGrp="1"/>
          </p:cNvSpPr>
          <p:nvPr>
            <p:ph type="subTitle" idx="1"/>
          </p:nvPr>
        </p:nvSpPr>
        <p:spPr>
          <a:xfrm rot="237">
            <a:off x="2392037" y="3888188"/>
            <a:ext cx="4360200" cy="4581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 name="Google Shape;29;p3"/>
          <p:cNvSpPr txBox="1">
            <a:spLocks noGrp="1"/>
          </p:cNvSpPr>
          <p:nvPr>
            <p:ph type="title" idx="2"/>
          </p:nvPr>
        </p:nvSpPr>
        <p:spPr>
          <a:xfrm>
            <a:off x="2391763" y="1799975"/>
            <a:ext cx="4360200" cy="20118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6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grpSp>
        <p:nvGrpSpPr>
          <p:cNvPr id="30" name="Google Shape;30;p3"/>
          <p:cNvGrpSpPr/>
          <p:nvPr/>
        </p:nvGrpSpPr>
        <p:grpSpPr>
          <a:xfrm>
            <a:off x="-12" y="-47762"/>
            <a:ext cx="9144010" cy="5191253"/>
            <a:chOff x="-12" y="-47762"/>
            <a:chExt cx="9144010" cy="5191253"/>
          </a:xfrm>
        </p:grpSpPr>
        <p:sp>
          <p:nvSpPr>
            <p:cNvPr id="31" name="Google Shape;31;p3"/>
            <p:cNvSpPr/>
            <p:nvPr/>
          </p:nvSpPr>
          <p:spPr>
            <a:xfrm>
              <a:off x="-12" y="3178035"/>
              <a:ext cx="237123" cy="237123"/>
            </a:xfrm>
            <a:custGeom>
              <a:avLst/>
              <a:gdLst/>
              <a:ahLst/>
              <a:cxnLst/>
              <a:rect l="l" t="t" r="r" b="b"/>
              <a:pathLst>
                <a:path w="8183" h="8183" extrusionOk="0">
                  <a:moveTo>
                    <a:pt x="0" y="0"/>
                  </a:moveTo>
                  <a:lnTo>
                    <a:pt x="0" y="8183"/>
                  </a:lnTo>
                  <a:lnTo>
                    <a:pt x="4091" y="8183"/>
                  </a:lnTo>
                  <a:cubicBezTo>
                    <a:pt x="6350" y="8183"/>
                    <a:pt x="8182" y="6351"/>
                    <a:pt x="8182" y="4091"/>
                  </a:cubicBezTo>
                  <a:cubicBezTo>
                    <a:pt x="8182" y="1832"/>
                    <a:pt x="6351"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a:off x="8623482" y="3281448"/>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a:off x="8837969" y="4000880"/>
              <a:ext cx="9765" cy="1142409"/>
            </a:xfrm>
            <a:custGeom>
              <a:avLst/>
              <a:gdLst/>
              <a:ahLst/>
              <a:cxnLst/>
              <a:rect l="l" t="t" r="r" b="b"/>
              <a:pathLst>
                <a:path w="337" h="39424" extrusionOk="0">
                  <a:moveTo>
                    <a:pt x="1" y="1"/>
                  </a:moveTo>
                  <a:lnTo>
                    <a:pt x="1" y="39424"/>
                  </a:lnTo>
                  <a:lnTo>
                    <a:pt x="336" y="39424"/>
                  </a:lnTo>
                  <a:lnTo>
                    <a:pt x="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8515374" y="2137333"/>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a:off x="1752697" y="4759916"/>
              <a:ext cx="639331" cy="383575"/>
            </a:xfrm>
            <a:custGeom>
              <a:avLst/>
              <a:gdLst/>
              <a:ahLst/>
              <a:cxnLst/>
              <a:rect l="l" t="t" r="r" b="b"/>
              <a:pathLst>
                <a:path w="22063" h="13237" extrusionOk="0">
                  <a:moveTo>
                    <a:pt x="11031" y="0"/>
                  </a:moveTo>
                  <a:cubicBezTo>
                    <a:pt x="4940" y="0"/>
                    <a:pt x="0" y="4939"/>
                    <a:pt x="0" y="11030"/>
                  </a:cubicBezTo>
                  <a:lnTo>
                    <a:pt x="0" y="13237"/>
                  </a:lnTo>
                  <a:lnTo>
                    <a:pt x="22062" y="13237"/>
                  </a:lnTo>
                  <a:lnTo>
                    <a:pt x="22062" y="11030"/>
                  </a:lnTo>
                  <a:cubicBezTo>
                    <a:pt x="22062" y="4939"/>
                    <a:pt x="17123" y="0"/>
                    <a:pt x="11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a:off x="296536" y="223"/>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a:off x="379449" y="1165723"/>
              <a:ext cx="275286" cy="271693"/>
            </a:xfrm>
            <a:custGeom>
              <a:avLst/>
              <a:gdLst/>
              <a:ahLst/>
              <a:cxnLst/>
              <a:rect l="l" t="t" r="r" b="b"/>
              <a:pathLst>
                <a:path w="9500" h="9376" extrusionOk="0">
                  <a:moveTo>
                    <a:pt x="4931" y="1"/>
                  </a:moveTo>
                  <a:cubicBezTo>
                    <a:pt x="3810" y="1"/>
                    <a:pt x="2899" y="910"/>
                    <a:pt x="2899" y="2032"/>
                  </a:cubicBezTo>
                  <a:cubicBezTo>
                    <a:pt x="2899" y="2494"/>
                    <a:pt x="3056" y="2918"/>
                    <a:pt x="3314" y="3258"/>
                  </a:cubicBezTo>
                  <a:lnTo>
                    <a:pt x="3059" y="3258"/>
                  </a:lnTo>
                  <a:cubicBezTo>
                    <a:pt x="1370" y="3258"/>
                    <a:pt x="1" y="4627"/>
                    <a:pt x="1" y="6316"/>
                  </a:cubicBezTo>
                  <a:cubicBezTo>
                    <a:pt x="1" y="8006"/>
                    <a:pt x="1370" y="9376"/>
                    <a:pt x="3059" y="9376"/>
                  </a:cubicBezTo>
                  <a:lnTo>
                    <a:pt x="6439" y="9376"/>
                  </a:lnTo>
                  <a:cubicBezTo>
                    <a:pt x="8128" y="9376"/>
                    <a:pt x="9499" y="8006"/>
                    <a:pt x="9499" y="6316"/>
                  </a:cubicBezTo>
                  <a:cubicBezTo>
                    <a:pt x="9500" y="5288"/>
                    <a:pt x="8989" y="4379"/>
                    <a:pt x="8210" y="3824"/>
                  </a:cubicBezTo>
                  <a:cubicBezTo>
                    <a:pt x="8850" y="3482"/>
                    <a:pt x="9287" y="2809"/>
                    <a:pt x="9287" y="2032"/>
                  </a:cubicBezTo>
                  <a:cubicBezTo>
                    <a:pt x="9287" y="910"/>
                    <a:pt x="8376" y="1"/>
                    <a:pt x="7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 name="Google Shape;38;p3"/>
            <p:cNvGrpSpPr/>
            <p:nvPr/>
          </p:nvGrpSpPr>
          <p:grpSpPr>
            <a:xfrm rot="10800000" flipH="1">
              <a:off x="7789235" y="-47762"/>
              <a:ext cx="735565" cy="809892"/>
              <a:chOff x="4880660" y="1531638"/>
              <a:chExt cx="735565" cy="809892"/>
            </a:xfrm>
          </p:grpSpPr>
          <p:sp>
            <p:nvSpPr>
              <p:cNvPr id="39" name="Google Shape;39;p3"/>
              <p:cNvSpPr/>
              <p:nvPr/>
            </p:nvSpPr>
            <p:spPr>
              <a:xfrm>
                <a:off x="4978777" y="1629726"/>
                <a:ext cx="539387" cy="711803"/>
              </a:xfrm>
              <a:custGeom>
                <a:avLst/>
                <a:gdLst/>
                <a:ahLst/>
                <a:cxnLst/>
                <a:rect l="l" t="t" r="r" b="b"/>
                <a:pathLst>
                  <a:path w="18614" h="24564" extrusionOk="0">
                    <a:moveTo>
                      <a:pt x="9307" y="1"/>
                    </a:moveTo>
                    <a:cubicBezTo>
                      <a:pt x="8052" y="1"/>
                      <a:pt x="6831" y="248"/>
                      <a:pt x="5684" y="733"/>
                    </a:cubicBezTo>
                    <a:cubicBezTo>
                      <a:pt x="4575" y="1202"/>
                      <a:pt x="3581" y="1873"/>
                      <a:pt x="2726" y="2727"/>
                    </a:cubicBezTo>
                    <a:cubicBezTo>
                      <a:pt x="1871" y="3582"/>
                      <a:pt x="1200" y="4576"/>
                      <a:pt x="732" y="5685"/>
                    </a:cubicBezTo>
                    <a:cubicBezTo>
                      <a:pt x="247" y="6832"/>
                      <a:pt x="0" y="8050"/>
                      <a:pt x="0" y="9308"/>
                    </a:cubicBezTo>
                    <a:lnTo>
                      <a:pt x="0" y="24564"/>
                    </a:lnTo>
                    <a:lnTo>
                      <a:pt x="333" y="24564"/>
                    </a:lnTo>
                    <a:lnTo>
                      <a:pt x="333" y="9308"/>
                    </a:lnTo>
                    <a:cubicBezTo>
                      <a:pt x="333" y="8096"/>
                      <a:pt x="569" y="6920"/>
                      <a:pt x="1038" y="5814"/>
                    </a:cubicBezTo>
                    <a:cubicBezTo>
                      <a:pt x="1489" y="4745"/>
                      <a:pt x="2136" y="3786"/>
                      <a:pt x="2960" y="2962"/>
                    </a:cubicBezTo>
                    <a:cubicBezTo>
                      <a:pt x="3784" y="2138"/>
                      <a:pt x="4745" y="1491"/>
                      <a:pt x="5813" y="1039"/>
                    </a:cubicBezTo>
                    <a:cubicBezTo>
                      <a:pt x="6921" y="571"/>
                      <a:pt x="8095" y="334"/>
                      <a:pt x="9307" y="334"/>
                    </a:cubicBezTo>
                    <a:cubicBezTo>
                      <a:pt x="10519" y="334"/>
                      <a:pt x="11694" y="570"/>
                      <a:pt x="12801" y="1039"/>
                    </a:cubicBezTo>
                    <a:cubicBezTo>
                      <a:pt x="13870" y="1491"/>
                      <a:pt x="14828" y="2137"/>
                      <a:pt x="15653" y="2962"/>
                    </a:cubicBezTo>
                    <a:cubicBezTo>
                      <a:pt x="16477" y="3785"/>
                      <a:pt x="17124" y="4745"/>
                      <a:pt x="17576" y="5814"/>
                    </a:cubicBezTo>
                    <a:cubicBezTo>
                      <a:pt x="18043" y="6922"/>
                      <a:pt x="18280" y="8096"/>
                      <a:pt x="18280" y="9308"/>
                    </a:cubicBezTo>
                    <a:lnTo>
                      <a:pt x="18280" y="24564"/>
                    </a:lnTo>
                    <a:lnTo>
                      <a:pt x="18614" y="24564"/>
                    </a:lnTo>
                    <a:lnTo>
                      <a:pt x="18614" y="9308"/>
                    </a:lnTo>
                    <a:cubicBezTo>
                      <a:pt x="18614" y="8052"/>
                      <a:pt x="18367" y="6832"/>
                      <a:pt x="17882" y="5685"/>
                    </a:cubicBezTo>
                    <a:cubicBezTo>
                      <a:pt x="17413" y="4578"/>
                      <a:pt x="16742" y="3582"/>
                      <a:pt x="15888" y="2727"/>
                    </a:cubicBezTo>
                    <a:cubicBezTo>
                      <a:pt x="15033" y="1873"/>
                      <a:pt x="14038" y="1202"/>
                      <a:pt x="12930" y="733"/>
                    </a:cubicBezTo>
                    <a:cubicBezTo>
                      <a:pt x="11782" y="248"/>
                      <a:pt x="10563" y="1"/>
                      <a:pt x="9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p:nvPr/>
            </p:nvSpPr>
            <p:spPr>
              <a:xfrm>
                <a:off x="4983240" y="1634218"/>
                <a:ext cx="530375" cy="702791"/>
              </a:xfrm>
              <a:custGeom>
                <a:avLst/>
                <a:gdLst/>
                <a:ahLst/>
                <a:cxnLst/>
                <a:rect l="l" t="t" r="r" b="b"/>
                <a:pathLst>
                  <a:path w="18303" h="24253" extrusionOk="0">
                    <a:moveTo>
                      <a:pt x="9152" y="1"/>
                    </a:moveTo>
                    <a:cubicBezTo>
                      <a:pt x="7916" y="1"/>
                      <a:pt x="6717" y="242"/>
                      <a:pt x="5590" y="719"/>
                    </a:cubicBezTo>
                    <a:cubicBezTo>
                      <a:pt x="4499" y="1182"/>
                      <a:pt x="3521" y="1842"/>
                      <a:pt x="2680" y="2681"/>
                    </a:cubicBezTo>
                    <a:cubicBezTo>
                      <a:pt x="1839" y="3522"/>
                      <a:pt x="1179" y="4501"/>
                      <a:pt x="719" y="5591"/>
                    </a:cubicBezTo>
                    <a:cubicBezTo>
                      <a:pt x="242" y="6718"/>
                      <a:pt x="0" y="7918"/>
                      <a:pt x="0" y="9153"/>
                    </a:cubicBezTo>
                    <a:lnTo>
                      <a:pt x="0" y="24252"/>
                    </a:lnTo>
                    <a:lnTo>
                      <a:pt x="21" y="24252"/>
                    </a:lnTo>
                    <a:lnTo>
                      <a:pt x="21" y="9153"/>
                    </a:lnTo>
                    <a:cubicBezTo>
                      <a:pt x="21" y="7920"/>
                      <a:pt x="262" y="6723"/>
                      <a:pt x="738" y="5598"/>
                    </a:cubicBezTo>
                    <a:cubicBezTo>
                      <a:pt x="1198" y="4511"/>
                      <a:pt x="1855" y="3535"/>
                      <a:pt x="2695" y="2696"/>
                    </a:cubicBezTo>
                    <a:cubicBezTo>
                      <a:pt x="3533" y="1857"/>
                      <a:pt x="4511" y="1198"/>
                      <a:pt x="5597" y="739"/>
                    </a:cubicBezTo>
                    <a:cubicBezTo>
                      <a:pt x="6723" y="263"/>
                      <a:pt x="7919" y="21"/>
                      <a:pt x="9152" y="21"/>
                    </a:cubicBezTo>
                    <a:cubicBezTo>
                      <a:pt x="10384" y="21"/>
                      <a:pt x="11580" y="263"/>
                      <a:pt x="12706" y="739"/>
                    </a:cubicBezTo>
                    <a:cubicBezTo>
                      <a:pt x="13794" y="1198"/>
                      <a:pt x="14770" y="1857"/>
                      <a:pt x="15608" y="2696"/>
                    </a:cubicBezTo>
                    <a:cubicBezTo>
                      <a:pt x="16447" y="3535"/>
                      <a:pt x="17105" y="4512"/>
                      <a:pt x="17565" y="5598"/>
                    </a:cubicBezTo>
                    <a:cubicBezTo>
                      <a:pt x="18042" y="6723"/>
                      <a:pt x="18282" y="7920"/>
                      <a:pt x="18282" y="9153"/>
                    </a:cubicBezTo>
                    <a:lnTo>
                      <a:pt x="18282" y="24253"/>
                    </a:lnTo>
                    <a:lnTo>
                      <a:pt x="18303" y="24253"/>
                    </a:lnTo>
                    <a:lnTo>
                      <a:pt x="18303" y="9153"/>
                    </a:lnTo>
                    <a:cubicBezTo>
                      <a:pt x="18303" y="7918"/>
                      <a:pt x="18062" y="6718"/>
                      <a:pt x="17584" y="5591"/>
                    </a:cubicBezTo>
                    <a:cubicBezTo>
                      <a:pt x="17123" y="4500"/>
                      <a:pt x="16463" y="3522"/>
                      <a:pt x="15623" y="2681"/>
                    </a:cubicBezTo>
                    <a:cubicBezTo>
                      <a:pt x="14782" y="1840"/>
                      <a:pt x="13803" y="1181"/>
                      <a:pt x="12714" y="719"/>
                    </a:cubicBezTo>
                    <a:cubicBezTo>
                      <a:pt x="11586" y="242"/>
                      <a:pt x="10387" y="1"/>
                      <a:pt x="9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5174867" y="1825815"/>
                <a:ext cx="147177" cy="515713"/>
              </a:xfrm>
              <a:custGeom>
                <a:avLst/>
                <a:gdLst/>
                <a:ahLst/>
                <a:cxnLst/>
                <a:rect l="l" t="t" r="r" b="b"/>
                <a:pathLst>
                  <a:path w="5079" h="17797" extrusionOk="0">
                    <a:moveTo>
                      <a:pt x="2540" y="1"/>
                    </a:moveTo>
                    <a:cubicBezTo>
                      <a:pt x="1140" y="1"/>
                      <a:pt x="0" y="1141"/>
                      <a:pt x="0" y="2541"/>
                    </a:cubicBezTo>
                    <a:lnTo>
                      <a:pt x="0" y="17797"/>
                    </a:lnTo>
                    <a:lnTo>
                      <a:pt x="333" y="17797"/>
                    </a:lnTo>
                    <a:lnTo>
                      <a:pt x="333" y="2541"/>
                    </a:lnTo>
                    <a:cubicBezTo>
                      <a:pt x="333" y="1324"/>
                      <a:pt x="1323" y="335"/>
                      <a:pt x="2540" y="335"/>
                    </a:cubicBezTo>
                    <a:cubicBezTo>
                      <a:pt x="3755" y="335"/>
                      <a:pt x="4745" y="1323"/>
                      <a:pt x="4745" y="2541"/>
                    </a:cubicBezTo>
                    <a:lnTo>
                      <a:pt x="4745" y="17797"/>
                    </a:lnTo>
                    <a:lnTo>
                      <a:pt x="5079" y="17797"/>
                    </a:lnTo>
                    <a:lnTo>
                      <a:pt x="5079" y="2541"/>
                    </a:lnTo>
                    <a:cubicBezTo>
                      <a:pt x="5079" y="1141"/>
                      <a:pt x="3940" y="1"/>
                      <a:pt x="2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5179387" y="1830365"/>
                <a:ext cx="138078" cy="506643"/>
              </a:xfrm>
              <a:custGeom>
                <a:avLst/>
                <a:gdLst/>
                <a:ahLst/>
                <a:cxnLst/>
                <a:rect l="l" t="t" r="r" b="b"/>
                <a:pathLst>
                  <a:path w="4765" h="17484" extrusionOk="0">
                    <a:moveTo>
                      <a:pt x="2382" y="1"/>
                    </a:moveTo>
                    <a:cubicBezTo>
                      <a:pt x="1069" y="1"/>
                      <a:pt x="0" y="1069"/>
                      <a:pt x="0" y="2384"/>
                    </a:cubicBezTo>
                    <a:lnTo>
                      <a:pt x="0" y="17483"/>
                    </a:lnTo>
                    <a:lnTo>
                      <a:pt x="21" y="17483"/>
                    </a:lnTo>
                    <a:lnTo>
                      <a:pt x="21" y="2384"/>
                    </a:lnTo>
                    <a:cubicBezTo>
                      <a:pt x="21" y="1080"/>
                      <a:pt x="1082" y="20"/>
                      <a:pt x="2384" y="20"/>
                    </a:cubicBezTo>
                    <a:cubicBezTo>
                      <a:pt x="3686" y="20"/>
                      <a:pt x="4745" y="1082"/>
                      <a:pt x="4745" y="2384"/>
                    </a:cubicBezTo>
                    <a:lnTo>
                      <a:pt x="4745" y="17484"/>
                    </a:lnTo>
                    <a:lnTo>
                      <a:pt x="4765" y="17484"/>
                    </a:lnTo>
                    <a:lnTo>
                      <a:pt x="4765" y="2384"/>
                    </a:lnTo>
                    <a:cubicBezTo>
                      <a:pt x="4765" y="1069"/>
                      <a:pt x="3696" y="1"/>
                      <a:pt x="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3"/>
              <p:cNvSpPr/>
              <p:nvPr/>
            </p:nvSpPr>
            <p:spPr>
              <a:xfrm>
                <a:off x="4880660" y="1531638"/>
                <a:ext cx="735565" cy="809892"/>
              </a:xfrm>
              <a:custGeom>
                <a:avLst/>
                <a:gdLst/>
                <a:ahLst/>
                <a:cxnLst/>
                <a:rect l="l" t="t" r="r" b="b"/>
                <a:pathLst>
                  <a:path w="25384" h="27949" extrusionOk="0">
                    <a:moveTo>
                      <a:pt x="12692" y="0"/>
                    </a:moveTo>
                    <a:cubicBezTo>
                      <a:pt x="5694" y="0"/>
                      <a:pt x="1" y="5695"/>
                      <a:pt x="1" y="12693"/>
                    </a:cubicBezTo>
                    <a:lnTo>
                      <a:pt x="1" y="27949"/>
                    </a:lnTo>
                    <a:lnTo>
                      <a:pt x="334" y="27949"/>
                    </a:lnTo>
                    <a:lnTo>
                      <a:pt x="334" y="12693"/>
                    </a:lnTo>
                    <a:cubicBezTo>
                      <a:pt x="334" y="5878"/>
                      <a:pt x="5878" y="334"/>
                      <a:pt x="12692" y="334"/>
                    </a:cubicBezTo>
                    <a:cubicBezTo>
                      <a:pt x="19506" y="334"/>
                      <a:pt x="25051" y="5878"/>
                      <a:pt x="25051" y="12693"/>
                    </a:cubicBezTo>
                    <a:lnTo>
                      <a:pt x="25051" y="27949"/>
                    </a:lnTo>
                    <a:lnTo>
                      <a:pt x="25383" y="27949"/>
                    </a:lnTo>
                    <a:lnTo>
                      <a:pt x="25383" y="12693"/>
                    </a:lnTo>
                    <a:cubicBezTo>
                      <a:pt x="25383" y="5694"/>
                      <a:pt x="19689" y="0"/>
                      <a:pt x="12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4885151" y="1536217"/>
                <a:ext cx="726495" cy="800793"/>
              </a:xfrm>
              <a:custGeom>
                <a:avLst/>
                <a:gdLst/>
                <a:ahLst/>
                <a:cxnLst/>
                <a:rect l="l" t="t" r="r" b="b"/>
                <a:pathLst>
                  <a:path w="25071" h="27635" extrusionOk="0">
                    <a:moveTo>
                      <a:pt x="12535" y="0"/>
                    </a:moveTo>
                    <a:cubicBezTo>
                      <a:pt x="5624" y="0"/>
                      <a:pt x="1" y="5623"/>
                      <a:pt x="1" y="12535"/>
                    </a:cubicBezTo>
                    <a:lnTo>
                      <a:pt x="1" y="27634"/>
                    </a:lnTo>
                    <a:lnTo>
                      <a:pt x="21" y="27634"/>
                    </a:lnTo>
                    <a:lnTo>
                      <a:pt x="21" y="12535"/>
                    </a:lnTo>
                    <a:cubicBezTo>
                      <a:pt x="21" y="5634"/>
                      <a:pt x="5636" y="20"/>
                      <a:pt x="12536" y="20"/>
                    </a:cubicBezTo>
                    <a:cubicBezTo>
                      <a:pt x="19437" y="20"/>
                      <a:pt x="25052" y="5634"/>
                      <a:pt x="25052" y="12535"/>
                    </a:cubicBezTo>
                    <a:lnTo>
                      <a:pt x="25052" y="27635"/>
                    </a:lnTo>
                    <a:lnTo>
                      <a:pt x="25070" y="27635"/>
                    </a:lnTo>
                    <a:lnTo>
                      <a:pt x="25070" y="12535"/>
                    </a:lnTo>
                    <a:cubicBezTo>
                      <a:pt x="25070" y="5623"/>
                      <a:pt x="19446" y="0"/>
                      <a:pt x="12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5076778" y="1727756"/>
                <a:ext cx="343325" cy="613772"/>
              </a:xfrm>
              <a:custGeom>
                <a:avLst/>
                <a:gdLst/>
                <a:ahLst/>
                <a:cxnLst/>
                <a:rect l="l" t="t" r="r" b="b"/>
                <a:pathLst>
                  <a:path w="11848" h="21181" extrusionOk="0">
                    <a:moveTo>
                      <a:pt x="5925" y="0"/>
                    </a:moveTo>
                    <a:cubicBezTo>
                      <a:pt x="2658" y="0"/>
                      <a:pt x="1" y="2658"/>
                      <a:pt x="1" y="5925"/>
                    </a:cubicBezTo>
                    <a:lnTo>
                      <a:pt x="1" y="21181"/>
                    </a:lnTo>
                    <a:lnTo>
                      <a:pt x="334" y="21181"/>
                    </a:lnTo>
                    <a:lnTo>
                      <a:pt x="334" y="5925"/>
                    </a:lnTo>
                    <a:cubicBezTo>
                      <a:pt x="334" y="2842"/>
                      <a:pt x="2843" y="334"/>
                      <a:pt x="5925" y="334"/>
                    </a:cubicBezTo>
                    <a:cubicBezTo>
                      <a:pt x="9007" y="334"/>
                      <a:pt x="11515" y="2843"/>
                      <a:pt x="11515" y="5925"/>
                    </a:cubicBezTo>
                    <a:lnTo>
                      <a:pt x="11515" y="21181"/>
                    </a:lnTo>
                    <a:lnTo>
                      <a:pt x="11847" y="21181"/>
                    </a:lnTo>
                    <a:lnTo>
                      <a:pt x="11847" y="5925"/>
                    </a:lnTo>
                    <a:cubicBezTo>
                      <a:pt x="11847" y="2658"/>
                      <a:pt x="9192" y="0"/>
                      <a:pt x="5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5081270" y="1732335"/>
                <a:ext cx="334226" cy="604673"/>
              </a:xfrm>
              <a:custGeom>
                <a:avLst/>
                <a:gdLst/>
                <a:ahLst/>
                <a:cxnLst/>
                <a:rect l="l" t="t" r="r" b="b"/>
                <a:pathLst>
                  <a:path w="11534" h="20867" extrusionOk="0">
                    <a:moveTo>
                      <a:pt x="5767" y="0"/>
                    </a:moveTo>
                    <a:cubicBezTo>
                      <a:pt x="2589" y="0"/>
                      <a:pt x="1" y="2587"/>
                      <a:pt x="1" y="5767"/>
                    </a:cubicBezTo>
                    <a:lnTo>
                      <a:pt x="1" y="20866"/>
                    </a:lnTo>
                    <a:lnTo>
                      <a:pt x="21" y="20866"/>
                    </a:lnTo>
                    <a:lnTo>
                      <a:pt x="21" y="5767"/>
                    </a:lnTo>
                    <a:cubicBezTo>
                      <a:pt x="21" y="2598"/>
                      <a:pt x="2600" y="20"/>
                      <a:pt x="5769" y="20"/>
                    </a:cubicBezTo>
                    <a:cubicBezTo>
                      <a:pt x="8939" y="20"/>
                      <a:pt x="11516" y="2598"/>
                      <a:pt x="11516" y="5767"/>
                    </a:cubicBezTo>
                    <a:lnTo>
                      <a:pt x="11516" y="20867"/>
                    </a:lnTo>
                    <a:lnTo>
                      <a:pt x="11533" y="20867"/>
                    </a:lnTo>
                    <a:lnTo>
                      <a:pt x="11533" y="5767"/>
                    </a:lnTo>
                    <a:cubicBezTo>
                      <a:pt x="11533" y="2587"/>
                      <a:pt x="894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5243601" y="1899592"/>
                <a:ext cx="9707" cy="441559"/>
              </a:xfrm>
              <a:custGeom>
                <a:avLst/>
                <a:gdLst/>
                <a:ahLst/>
                <a:cxnLst/>
                <a:rect l="l" t="t" r="r" b="b"/>
                <a:pathLst>
                  <a:path w="335" h="15238" extrusionOk="0">
                    <a:moveTo>
                      <a:pt x="1" y="1"/>
                    </a:moveTo>
                    <a:lnTo>
                      <a:pt x="1" y="15237"/>
                    </a:lnTo>
                    <a:lnTo>
                      <a:pt x="334" y="1523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5248150" y="1904170"/>
                <a:ext cx="638" cy="432518"/>
              </a:xfrm>
              <a:custGeom>
                <a:avLst/>
                <a:gdLst/>
                <a:ahLst/>
                <a:cxnLst/>
                <a:rect l="l" t="t" r="r" b="b"/>
                <a:pathLst>
                  <a:path w="22" h="14926" extrusionOk="0">
                    <a:moveTo>
                      <a:pt x="1" y="1"/>
                    </a:moveTo>
                    <a:lnTo>
                      <a:pt x="1" y="14925"/>
                    </a:lnTo>
                    <a:lnTo>
                      <a:pt x="21" y="14925"/>
                    </a:ln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9"/>
        <p:cNvGrpSpPr/>
        <p:nvPr/>
      </p:nvGrpSpPr>
      <p:grpSpPr>
        <a:xfrm>
          <a:off x="0" y="0"/>
          <a:ext cx="0" cy="0"/>
          <a:chOff x="0" y="0"/>
          <a:chExt cx="0" cy="0"/>
        </a:xfrm>
      </p:grpSpPr>
      <p:sp>
        <p:nvSpPr>
          <p:cNvPr id="50" name="Google Shape;50;p4"/>
          <p:cNvSpPr txBox="1">
            <a:spLocks noGrp="1"/>
          </p:cNvSpPr>
          <p:nvPr>
            <p:ph type="title"/>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1" name="Google Shape;51;p4"/>
          <p:cNvSpPr txBox="1">
            <a:spLocks noGrp="1"/>
          </p:cNvSpPr>
          <p:nvPr>
            <p:ph type="body" idx="1"/>
          </p:nvPr>
        </p:nvSpPr>
        <p:spPr>
          <a:xfrm>
            <a:off x="720000" y="1174500"/>
            <a:ext cx="7704000" cy="398400"/>
          </a:xfrm>
          <a:prstGeom prst="rect">
            <a:avLst/>
          </a:prstGeom>
        </p:spPr>
        <p:txBody>
          <a:bodyPr spcFirstLastPara="1" wrap="square" lIns="91425" tIns="91425" rIns="91425" bIns="91425" anchor="t" anchorCtr="0">
            <a:noAutofit/>
          </a:bodyPr>
          <a:lstStyle>
            <a:lvl1pPr marL="457200" lvl="0" indent="-317500" algn="ctr" rtl="0">
              <a:lnSpc>
                <a:spcPct val="115000"/>
              </a:lnSpc>
              <a:spcBef>
                <a:spcPts val="0"/>
              </a:spcBef>
              <a:spcAft>
                <a:spcPts val="0"/>
              </a:spcAft>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grpSp>
        <p:nvGrpSpPr>
          <p:cNvPr id="52" name="Google Shape;52;p4"/>
          <p:cNvGrpSpPr/>
          <p:nvPr/>
        </p:nvGrpSpPr>
        <p:grpSpPr>
          <a:xfrm>
            <a:off x="-164554" y="10"/>
            <a:ext cx="9308542" cy="5049426"/>
            <a:chOff x="-164554" y="10"/>
            <a:chExt cx="9308542" cy="5049426"/>
          </a:xfrm>
        </p:grpSpPr>
        <p:sp>
          <p:nvSpPr>
            <p:cNvPr id="53" name="Google Shape;53;p4"/>
            <p:cNvSpPr/>
            <p:nvPr/>
          </p:nvSpPr>
          <p:spPr>
            <a:xfrm>
              <a:off x="8566544" y="4347745"/>
              <a:ext cx="358973" cy="431823"/>
            </a:xfrm>
            <a:custGeom>
              <a:avLst/>
              <a:gdLst/>
              <a:ahLst/>
              <a:cxnLst/>
              <a:rect l="l" t="t" r="r" b="b"/>
              <a:pathLst>
                <a:path w="12388" h="14902" extrusionOk="0">
                  <a:moveTo>
                    <a:pt x="5035" y="0"/>
                  </a:moveTo>
                  <a:cubicBezTo>
                    <a:pt x="4605" y="0"/>
                    <a:pt x="4255" y="350"/>
                    <a:pt x="4255" y="782"/>
                  </a:cubicBezTo>
                  <a:cubicBezTo>
                    <a:pt x="4255" y="3344"/>
                    <a:pt x="6339" y="5428"/>
                    <a:pt x="8901" y="5428"/>
                  </a:cubicBezTo>
                  <a:lnTo>
                    <a:pt x="10253" y="5428"/>
                  </a:lnTo>
                  <a:cubicBezTo>
                    <a:pt x="10569" y="5428"/>
                    <a:pt x="10827" y="5684"/>
                    <a:pt x="10827" y="6001"/>
                  </a:cubicBezTo>
                  <a:cubicBezTo>
                    <a:pt x="10827" y="6317"/>
                    <a:pt x="10569" y="6574"/>
                    <a:pt x="10253" y="6574"/>
                  </a:cubicBezTo>
                  <a:lnTo>
                    <a:pt x="4164" y="6574"/>
                  </a:lnTo>
                  <a:cubicBezTo>
                    <a:pt x="1869" y="6574"/>
                    <a:pt x="1" y="8441"/>
                    <a:pt x="1" y="10737"/>
                  </a:cubicBezTo>
                  <a:cubicBezTo>
                    <a:pt x="1" y="13033"/>
                    <a:pt x="1869" y="14901"/>
                    <a:pt x="4164" y="14901"/>
                  </a:cubicBezTo>
                  <a:lnTo>
                    <a:pt x="8660" y="14901"/>
                  </a:lnTo>
                  <a:cubicBezTo>
                    <a:pt x="9092" y="14901"/>
                    <a:pt x="9442" y="14551"/>
                    <a:pt x="9443" y="14118"/>
                  </a:cubicBezTo>
                  <a:cubicBezTo>
                    <a:pt x="9443" y="13687"/>
                    <a:pt x="9093" y="13338"/>
                    <a:pt x="8662" y="13338"/>
                  </a:cubicBezTo>
                  <a:lnTo>
                    <a:pt x="4166" y="13338"/>
                  </a:lnTo>
                  <a:cubicBezTo>
                    <a:pt x="2731" y="13338"/>
                    <a:pt x="1564" y="12171"/>
                    <a:pt x="1564" y="10736"/>
                  </a:cubicBezTo>
                  <a:cubicBezTo>
                    <a:pt x="1564" y="9301"/>
                    <a:pt x="2731" y="8134"/>
                    <a:pt x="4166" y="8134"/>
                  </a:cubicBezTo>
                  <a:lnTo>
                    <a:pt x="10255" y="8134"/>
                  </a:lnTo>
                  <a:cubicBezTo>
                    <a:pt x="11431" y="8134"/>
                    <a:pt x="12388" y="7178"/>
                    <a:pt x="12388" y="6001"/>
                  </a:cubicBezTo>
                  <a:cubicBezTo>
                    <a:pt x="12388" y="4824"/>
                    <a:pt x="11432" y="3867"/>
                    <a:pt x="10255" y="3867"/>
                  </a:cubicBezTo>
                  <a:lnTo>
                    <a:pt x="8902" y="3867"/>
                  </a:lnTo>
                  <a:cubicBezTo>
                    <a:pt x="7199" y="3867"/>
                    <a:pt x="5816" y="2482"/>
                    <a:pt x="5816" y="782"/>
                  </a:cubicBezTo>
                  <a:cubicBezTo>
                    <a:pt x="5816" y="350"/>
                    <a:pt x="5467" y="0"/>
                    <a:pt x="5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4"/>
            <p:cNvSpPr/>
            <p:nvPr/>
          </p:nvSpPr>
          <p:spPr>
            <a:xfrm>
              <a:off x="8546503" y="285712"/>
              <a:ext cx="508555" cy="508584"/>
            </a:xfrm>
            <a:custGeom>
              <a:avLst/>
              <a:gdLst/>
              <a:ahLst/>
              <a:cxnLst/>
              <a:rect l="l" t="t" r="r" b="b"/>
              <a:pathLst>
                <a:path w="17550" h="17551" extrusionOk="0">
                  <a:moveTo>
                    <a:pt x="1962" y="0"/>
                  </a:moveTo>
                  <a:cubicBezTo>
                    <a:pt x="879" y="0"/>
                    <a:pt x="1" y="878"/>
                    <a:pt x="1" y="1960"/>
                  </a:cubicBezTo>
                  <a:lnTo>
                    <a:pt x="1" y="5851"/>
                  </a:lnTo>
                  <a:lnTo>
                    <a:pt x="1" y="15591"/>
                  </a:lnTo>
                  <a:cubicBezTo>
                    <a:pt x="1" y="16673"/>
                    <a:pt x="879" y="17550"/>
                    <a:pt x="1962" y="17550"/>
                  </a:cubicBezTo>
                  <a:lnTo>
                    <a:pt x="17550" y="17550"/>
                  </a:lnTo>
                  <a:lnTo>
                    <a:pt x="17523" y="17524"/>
                  </a:lnTo>
                  <a:lnTo>
                    <a:pt x="17550" y="17524"/>
                  </a:lnTo>
                  <a:lnTo>
                    <a:pt x="17550" y="13634"/>
                  </a:lnTo>
                  <a:cubicBezTo>
                    <a:pt x="17549" y="12552"/>
                    <a:pt x="16671" y="11674"/>
                    <a:pt x="15588" y="11674"/>
                  </a:cubicBezTo>
                  <a:lnTo>
                    <a:pt x="13642" y="11674"/>
                  </a:lnTo>
                  <a:cubicBezTo>
                    <a:pt x="12556" y="11674"/>
                    <a:pt x="11677" y="10791"/>
                    <a:pt x="11682" y="9704"/>
                  </a:cubicBezTo>
                  <a:lnTo>
                    <a:pt x="11691" y="7792"/>
                  </a:lnTo>
                  <a:cubicBezTo>
                    <a:pt x="11696" y="6706"/>
                    <a:pt x="10817" y="5822"/>
                    <a:pt x="9731" y="5822"/>
                  </a:cubicBezTo>
                  <a:lnTo>
                    <a:pt x="7811" y="5822"/>
                  </a:lnTo>
                  <a:cubicBezTo>
                    <a:pt x="6728" y="5822"/>
                    <a:pt x="5850" y="4945"/>
                    <a:pt x="5850" y="3863"/>
                  </a:cubicBezTo>
                  <a:lnTo>
                    <a:pt x="5850" y="1960"/>
                  </a:lnTo>
                  <a:cubicBezTo>
                    <a:pt x="5850" y="878"/>
                    <a:pt x="4972"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4"/>
            <p:cNvSpPr/>
            <p:nvPr/>
          </p:nvSpPr>
          <p:spPr>
            <a:xfrm>
              <a:off x="256482" y="1868848"/>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4"/>
            <p:cNvSpPr/>
            <p:nvPr/>
          </p:nvSpPr>
          <p:spPr>
            <a:xfrm>
              <a:off x="8755574" y="3255833"/>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4"/>
            <p:cNvSpPr/>
            <p:nvPr/>
          </p:nvSpPr>
          <p:spPr>
            <a:xfrm>
              <a:off x="8608399" y="1109498"/>
              <a:ext cx="275286" cy="271693"/>
            </a:xfrm>
            <a:custGeom>
              <a:avLst/>
              <a:gdLst/>
              <a:ahLst/>
              <a:cxnLst/>
              <a:rect l="l" t="t" r="r" b="b"/>
              <a:pathLst>
                <a:path w="9500" h="9376" extrusionOk="0">
                  <a:moveTo>
                    <a:pt x="4931" y="1"/>
                  </a:moveTo>
                  <a:cubicBezTo>
                    <a:pt x="3810" y="1"/>
                    <a:pt x="2899" y="910"/>
                    <a:pt x="2899" y="2032"/>
                  </a:cubicBezTo>
                  <a:cubicBezTo>
                    <a:pt x="2899" y="2494"/>
                    <a:pt x="3056" y="2918"/>
                    <a:pt x="3314" y="3258"/>
                  </a:cubicBezTo>
                  <a:lnTo>
                    <a:pt x="3059" y="3258"/>
                  </a:lnTo>
                  <a:cubicBezTo>
                    <a:pt x="1370" y="3258"/>
                    <a:pt x="1" y="4627"/>
                    <a:pt x="1" y="6316"/>
                  </a:cubicBezTo>
                  <a:cubicBezTo>
                    <a:pt x="1" y="8006"/>
                    <a:pt x="1370" y="9376"/>
                    <a:pt x="3059" y="9376"/>
                  </a:cubicBezTo>
                  <a:lnTo>
                    <a:pt x="6439" y="9376"/>
                  </a:lnTo>
                  <a:cubicBezTo>
                    <a:pt x="8128" y="9376"/>
                    <a:pt x="9499" y="8006"/>
                    <a:pt x="9499" y="6316"/>
                  </a:cubicBezTo>
                  <a:cubicBezTo>
                    <a:pt x="9500" y="5288"/>
                    <a:pt x="8989" y="4379"/>
                    <a:pt x="8210" y="3824"/>
                  </a:cubicBezTo>
                  <a:cubicBezTo>
                    <a:pt x="8850" y="3482"/>
                    <a:pt x="9287" y="2809"/>
                    <a:pt x="9287" y="2032"/>
                  </a:cubicBezTo>
                  <a:cubicBezTo>
                    <a:pt x="9287" y="910"/>
                    <a:pt x="8376" y="1"/>
                    <a:pt x="7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119616" y="4603473"/>
              <a:ext cx="445935" cy="445964"/>
            </a:xfrm>
            <a:custGeom>
              <a:avLst/>
              <a:gdLst/>
              <a:ahLst/>
              <a:cxnLst/>
              <a:rect l="l" t="t" r="r" b="b"/>
              <a:pathLst>
                <a:path w="15389" h="15390" extrusionOk="0">
                  <a:moveTo>
                    <a:pt x="0" y="1"/>
                  </a:moveTo>
                  <a:lnTo>
                    <a:pt x="24" y="24"/>
                  </a:lnTo>
                  <a:lnTo>
                    <a:pt x="0" y="24"/>
                  </a:lnTo>
                  <a:lnTo>
                    <a:pt x="0" y="3435"/>
                  </a:lnTo>
                  <a:cubicBezTo>
                    <a:pt x="0" y="4384"/>
                    <a:pt x="770" y="5153"/>
                    <a:pt x="1719" y="5153"/>
                  </a:cubicBezTo>
                  <a:lnTo>
                    <a:pt x="3427" y="5153"/>
                  </a:lnTo>
                  <a:cubicBezTo>
                    <a:pt x="4379" y="5153"/>
                    <a:pt x="5150" y="5927"/>
                    <a:pt x="5146" y="6879"/>
                  </a:cubicBezTo>
                  <a:lnTo>
                    <a:pt x="5138" y="8555"/>
                  </a:lnTo>
                  <a:cubicBezTo>
                    <a:pt x="5135" y="9507"/>
                    <a:pt x="5905" y="10281"/>
                    <a:pt x="6857" y="10281"/>
                  </a:cubicBezTo>
                  <a:lnTo>
                    <a:pt x="8540" y="10281"/>
                  </a:lnTo>
                  <a:cubicBezTo>
                    <a:pt x="9490" y="10281"/>
                    <a:pt x="10259" y="11050"/>
                    <a:pt x="10259" y="12000"/>
                  </a:cubicBezTo>
                  <a:lnTo>
                    <a:pt x="10259" y="13671"/>
                  </a:lnTo>
                  <a:cubicBezTo>
                    <a:pt x="10259" y="14621"/>
                    <a:pt x="11028" y="15390"/>
                    <a:pt x="11978" y="15390"/>
                  </a:cubicBezTo>
                  <a:lnTo>
                    <a:pt x="13669" y="15390"/>
                  </a:lnTo>
                  <a:cubicBezTo>
                    <a:pt x="14619" y="15390"/>
                    <a:pt x="15388" y="14621"/>
                    <a:pt x="15388" y="13671"/>
                  </a:cubicBezTo>
                  <a:lnTo>
                    <a:pt x="15388" y="10260"/>
                  </a:lnTo>
                  <a:lnTo>
                    <a:pt x="15388" y="1720"/>
                  </a:lnTo>
                  <a:cubicBezTo>
                    <a:pt x="15388" y="770"/>
                    <a:pt x="14619" y="1"/>
                    <a:pt x="13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 name="Google Shape;59;p4"/>
            <p:cNvGrpSpPr/>
            <p:nvPr/>
          </p:nvGrpSpPr>
          <p:grpSpPr>
            <a:xfrm rot="5400000">
              <a:off x="-127390" y="2166801"/>
              <a:ext cx="735565" cy="809892"/>
              <a:chOff x="4880660" y="1531638"/>
              <a:chExt cx="735565" cy="809892"/>
            </a:xfrm>
          </p:grpSpPr>
          <p:sp>
            <p:nvSpPr>
              <p:cNvPr id="60" name="Google Shape;60;p4"/>
              <p:cNvSpPr/>
              <p:nvPr/>
            </p:nvSpPr>
            <p:spPr>
              <a:xfrm>
                <a:off x="4978777" y="1629726"/>
                <a:ext cx="539387" cy="711803"/>
              </a:xfrm>
              <a:custGeom>
                <a:avLst/>
                <a:gdLst/>
                <a:ahLst/>
                <a:cxnLst/>
                <a:rect l="l" t="t" r="r" b="b"/>
                <a:pathLst>
                  <a:path w="18614" h="24564" extrusionOk="0">
                    <a:moveTo>
                      <a:pt x="9307" y="1"/>
                    </a:moveTo>
                    <a:cubicBezTo>
                      <a:pt x="8052" y="1"/>
                      <a:pt x="6831" y="248"/>
                      <a:pt x="5684" y="733"/>
                    </a:cubicBezTo>
                    <a:cubicBezTo>
                      <a:pt x="4575" y="1202"/>
                      <a:pt x="3581" y="1873"/>
                      <a:pt x="2726" y="2727"/>
                    </a:cubicBezTo>
                    <a:cubicBezTo>
                      <a:pt x="1871" y="3582"/>
                      <a:pt x="1200" y="4576"/>
                      <a:pt x="732" y="5685"/>
                    </a:cubicBezTo>
                    <a:cubicBezTo>
                      <a:pt x="247" y="6832"/>
                      <a:pt x="0" y="8050"/>
                      <a:pt x="0" y="9308"/>
                    </a:cubicBezTo>
                    <a:lnTo>
                      <a:pt x="0" y="24564"/>
                    </a:lnTo>
                    <a:lnTo>
                      <a:pt x="333" y="24564"/>
                    </a:lnTo>
                    <a:lnTo>
                      <a:pt x="333" y="9308"/>
                    </a:lnTo>
                    <a:cubicBezTo>
                      <a:pt x="333" y="8096"/>
                      <a:pt x="569" y="6920"/>
                      <a:pt x="1038" y="5814"/>
                    </a:cubicBezTo>
                    <a:cubicBezTo>
                      <a:pt x="1489" y="4745"/>
                      <a:pt x="2136" y="3786"/>
                      <a:pt x="2960" y="2962"/>
                    </a:cubicBezTo>
                    <a:cubicBezTo>
                      <a:pt x="3784" y="2138"/>
                      <a:pt x="4745" y="1491"/>
                      <a:pt x="5813" y="1039"/>
                    </a:cubicBezTo>
                    <a:cubicBezTo>
                      <a:pt x="6921" y="571"/>
                      <a:pt x="8095" y="334"/>
                      <a:pt x="9307" y="334"/>
                    </a:cubicBezTo>
                    <a:cubicBezTo>
                      <a:pt x="10519" y="334"/>
                      <a:pt x="11694" y="570"/>
                      <a:pt x="12801" y="1039"/>
                    </a:cubicBezTo>
                    <a:cubicBezTo>
                      <a:pt x="13870" y="1491"/>
                      <a:pt x="14828" y="2137"/>
                      <a:pt x="15653" y="2962"/>
                    </a:cubicBezTo>
                    <a:cubicBezTo>
                      <a:pt x="16477" y="3785"/>
                      <a:pt x="17124" y="4745"/>
                      <a:pt x="17576" y="5814"/>
                    </a:cubicBezTo>
                    <a:cubicBezTo>
                      <a:pt x="18043" y="6922"/>
                      <a:pt x="18280" y="8096"/>
                      <a:pt x="18280" y="9308"/>
                    </a:cubicBezTo>
                    <a:lnTo>
                      <a:pt x="18280" y="24564"/>
                    </a:lnTo>
                    <a:lnTo>
                      <a:pt x="18614" y="24564"/>
                    </a:lnTo>
                    <a:lnTo>
                      <a:pt x="18614" y="9308"/>
                    </a:lnTo>
                    <a:cubicBezTo>
                      <a:pt x="18614" y="8052"/>
                      <a:pt x="18367" y="6832"/>
                      <a:pt x="17882" y="5685"/>
                    </a:cubicBezTo>
                    <a:cubicBezTo>
                      <a:pt x="17413" y="4578"/>
                      <a:pt x="16742" y="3582"/>
                      <a:pt x="15888" y="2727"/>
                    </a:cubicBezTo>
                    <a:cubicBezTo>
                      <a:pt x="15033" y="1873"/>
                      <a:pt x="14038" y="1202"/>
                      <a:pt x="12930" y="733"/>
                    </a:cubicBezTo>
                    <a:cubicBezTo>
                      <a:pt x="11782" y="248"/>
                      <a:pt x="10563" y="1"/>
                      <a:pt x="9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4"/>
              <p:cNvSpPr/>
              <p:nvPr/>
            </p:nvSpPr>
            <p:spPr>
              <a:xfrm>
                <a:off x="4983240" y="1634218"/>
                <a:ext cx="530375" cy="702791"/>
              </a:xfrm>
              <a:custGeom>
                <a:avLst/>
                <a:gdLst/>
                <a:ahLst/>
                <a:cxnLst/>
                <a:rect l="l" t="t" r="r" b="b"/>
                <a:pathLst>
                  <a:path w="18303" h="24253" extrusionOk="0">
                    <a:moveTo>
                      <a:pt x="9152" y="1"/>
                    </a:moveTo>
                    <a:cubicBezTo>
                      <a:pt x="7916" y="1"/>
                      <a:pt x="6717" y="242"/>
                      <a:pt x="5590" y="719"/>
                    </a:cubicBezTo>
                    <a:cubicBezTo>
                      <a:pt x="4499" y="1182"/>
                      <a:pt x="3521" y="1842"/>
                      <a:pt x="2680" y="2681"/>
                    </a:cubicBezTo>
                    <a:cubicBezTo>
                      <a:pt x="1839" y="3522"/>
                      <a:pt x="1179" y="4501"/>
                      <a:pt x="719" y="5591"/>
                    </a:cubicBezTo>
                    <a:cubicBezTo>
                      <a:pt x="242" y="6718"/>
                      <a:pt x="0" y="7918"/>
                      <a:pt x="0" y="9153"/>
                    </a:cubicBezTo>
                    <a:lnTo>
                      <a:pt x="0" y="24252"/>
                    </a:lnTo>
                    <a:lnTo>
                      <a:pt x="21" y="24252"/>
                    </a:lnTo>
                    <a:lnTo>
                      <a:pt x="21" y="9153"/>
                    </a:lnTo>
                    <a:cubicBezTo>
                      <a:pt x="21" y="7920"/>
                      <a:pt x="262" y="6723"/>
                      <a:pt x="738" y="5598"/>
                    </a:cubicBezTo>
                    <a:cubicBezTo>
                      <a:pt x="1198" y="4511"/>
                      <a:pt x="1855" y="3535"/>
                      <a:pt x="2695" y="2696"/>
                    </a:cubicBezTo>
                    <a:cubicBezTo>
                      <a:pt x="3533" y="1857"/>
                      <a:pt x="4511" y="1198"/>
                      <a:pt x="5597" y="739"/>
                    </a:cubicBezTo>
                    <a:cubicBezTo>
                      <a:pt x="6723" y="263"/>
                      <a:pt x="7919" y="21"/>
                      <a:pt x="9152" y="21"/>
                    </a:cubicBezTo>
                    <a:cubicBezTo>
                      <a:pt x="10384" y="21"/>
                      <a:pt x="11580" y="263"/>
                      <a:pt x="12706" y="739"/>
                    </a:cubicBezTo>
                    <a:cubicBezTo>
                      <a:pt x="13794" y="1198"/>
                      <a:pt x="14770" y="1857"/>
                      <a:pt x="15608" y="2696"/>
                    </a:cubicBezTo>
                    <a:cubicBezTo>
                      <a:pt x="16447" y="3535"/>
                      <a:pt x="17105" y="4512"/>
                      <a:pt x="17565" y="5598"/>
                    </a:cubicBezTo>
                    <a:cubicBezTo>
                      <a:pt x="18042" y="6723"/>
                      <a:pt x="18282" y="7920"/>
                      <a:pt x="18282" y="9153"/>
                    </a:cubicBezTo>
                    <a:lnTo>
                      <a:pt x="18282" y="24253"/>
                    </a:lnTo>
                    <a:lnTo>
                      <a:pt x="18303" y="24253"/>
                    </a:lnTo>
                    <a:lnTo>
                      <a:pt x="18303" y="9153"/>
                    </a:lnTo>
                    <a:cubicBezTo>
                      <a:pt x="18303" y="7918"/>
                      <a:pt x="18062" y="6718"/>
                      <a:pt x="17584" y="5591"/>
                    </a:cubicBezTo>
                    <a:cubicBezTo>
                      <a:pt x="17123" y="4500"/>
                      <a:pt x="16463" y="3522"/>
                      <a:pt x="15623" y="2681"/>
                    </a:cubicBezTo>
                    <a:cubicBezTo>
                      <a:pt x="14782" y="1840"/>
                      <a:pt x="13803" y="1181"/>
                      <a:pt x="12714" y="719"/>
                    </a:cubicBezTo>
                    <a:cubicBezTo>
                      <a:pt x="11586" y="242"/>
                      <a:pt x="10387" y="1"/>
                      <a:pt x="9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4"/>
              <p:cNvSpPr/>
              <p:nvPr/>
            </p:nvSpPr>
            <p:spPr>
              <a:xfrm>
                <a:off x="5174867" y="1825815"/>
                <a:ext cx="147177" cy="515713"/>
              </a:xfrm>
              <a:custGeom>
                <a:avLst/>
                <a:gdLst/>
                <a:ahLst/>
                <a:cxnLst/>
                <a:rect l="l" t="t" r="r" b="b"/>
                <a:pathLst>
                  <a:path w="5079" h="17797" extrusionOk="0">
                    <a:moveTo>
                      <a:pt x="2540" y="1"/>
                    </a:moveTo>
                    <a:cubicBezTo>
                      <a:pt x="1140" y="1"/>
                      <a:pt x="0" y="1141"/>
                      <a:pt x="0" y="2541"/>
                    </a:cubicBezTo>
                    <a:lnTo>
                      <a:pt x="0" y="17797"/>
                    </a:lnTo>
                    <a:lnTo>
                      <a:pt x="333" y="17797"/>
                    </a:lnTo>
                    <a:lnTo>
                      <a:pt x="333" y="2541"/>
                    </a:lnTo>
                    <a:cubicBezTo>
                      <a:pt x="333" y="1324"/>
                      <a:pt x="1323" y="335"/>
                      <a:pt x="2540" y="335"/>
                    </a:cubicBezTo>
                    <a:cubicBezTo>
                      <a:pt x="3755" y="335"/>
                      <a:pt x="4745" y="1323"/>
                      <a:pt x="4745" y="2541"/>
                    </a:cubicBezTo>
                    <a:lnTo>
                      <a:pt x="4745" y="17797"/>
                    </a:lnTo>
                    <a:lnTo>
                      <a:pt x="5079" y="17797"/>
                    </a:lnTo>
                    <a:lnTo>
                      <a:pt x="5079" y="2541"/>
                    </a:lnTo>
                    <a:cubicBezTo>
                      <a:pt x="5079" y="1141"/>
                      <a:pt x="3940" y="1"/>
                      <a:pt x="2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4"/>
              <p:cNvSpPr/>
              <p:nvPr/>
            </p:nvSpPr>
            <p:spPr>
              <a:xfrm>
                <a:off x="5179387" y="1830365"/>
                <a:ext cx="138078" cy="506643"/>
              </a:xfrm>
              <a:custGeom>
                <a:avLst/>
                <a:gdLst/>
                <a:ahLst/>
                <a:cxnLst/>
                <a:rect l="l" t="t" r="r" b="b"/>
                <a:pathLst>
                  <a:path w="4765" h="17484" extrusionOk="0">
                    <a:moveTo>
                      <a:pt x="2382" y="1"/>
                    </a:moveTo>
                    <a:cubicBezTo>
                      <a:pt x="1069" y="1"/>
                      <a:pt x="0" y="1069"/>
                      <a:pt x="0" y="2384"/>
                    </a:cubicBezTo>
                    <a:lnTo>
                      <a:pt x="0" y="17483"/>
                    </a:lnTo>
                    <a:lnTo>
                      <a:pt x="21" y="17483"/>
                    </a:lnTo>
                    <a:lnTo>
                      <a:pt x="21" y="2384"/>
                    </a:lnTo>
                    <a:cubicBezTo>
                      <a:pt x="21" y="1080"/>
                      <a:pt x="1082" y="20"/>
                      <a:pt x="2384" y="20"/>
                    </a:cubicBezTo>
                    <a:cubicBezTo>
                      <a:pt x="3686" y="20"/>
                      <a:pt x="4745" y="1082"/>
                      <a:pt x="4745" y="2384"/>
                    </a:cubicBezTo>
                    <a:lnTo>
                      <a:pt x="4745" y="17484"/>
                    </a:lnTo>
                    <a:lnTo>
                      <a:pt x="4765" y="17484"/>
                    </a:lnTo>
                    <a:lnTo>
                      <a:pt x="4765" y="2384"/>
                    </a:lnTo>
                    <a:cubicBezTo>
                      <a:pt x="4765" y="1069"/>
                      <a:pt x="3696" y="1"/>
                      <a:pt x="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4880660" y="1531638"/>
                <a:ext cx="735565" cy="809892"/>
              </a:xfrm>
              <a:custGeom>
                <a:avLst/>
                <a:gdLst/>
                <a:ahLst/>
                <a:cxnLst/>
                <a:rect l="l" t="t" r="r" b="b"/>
                <a:pathLst>
                  <a:path w="25384" h="27949" extrusionOk="0">
                    <a:moveTo>
                      <a:pt x="12692" y="0"/>
                    </a:moveTo>
                    <a:cubicBezTo>
                      <a:pt x="5694" y="0"/>
                      <a:pt x="1" y="5695"/>
                      <a:pt x="1" y="12693"/>
                    </a:cubicBezTo>
                    <a:lnTo>
                      <a:pt x="1" y="27949"/>
                    </a:lnTo>
                    <a:lnTo>
                      <a:pt x="334" y="27949"/>
                    </a:lnTo>
                    <a:lnTo>
                      <a:pt x="334" y="12693"/>
                    </a:lnTo>
                    <a:cubicBezTo>
                      <a:pt x="334" y="5878"/>
                      <a:pt x="5878" y="334"/>
                      <a:pt x="12692" y="334"/>
                    </a:cubicBezTo>
                    <a:cubicBezTo>
                      <a:pt x="19506" y="334"/>
                      <a:pt x="25051" y="5878"/>
                      <a:pt x="25051" y="12693"/>
                    </a:cubicBezTo>
                    <a:lnTo>
                      <a:pt x="25051" y="27949"/>
                    </a:lnTo>
                    <a:lnTo>
                      <a:pt x="25383" y="27949"/>
                    </a:lnTo>
                    <a:lnTo>
                      <a:pt x="25383" y="12693"/>
                    </a:lnTo>
                    <a:cubicBezTo>
                      <a:pt x="25383" y="5694"/>
                      <a:pt x="19689" y="0"/>
                      <a:pt x="12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4"/>
              <p:cNvSpPr/>
              <p:nvPr/>
            </p:nvSpPr>
            <p:spPr>
              <a:xfrm>
                <a:off x="4885151" y="1536217"/>
                <a:ext cx="726495" cy="800793"/>
              </a:xfrm>
              <a:custGeom>
                <a:avLst/>
                <a:gdLst/>
                <a:ahLst/>
                <a:cxnLst/>
                <a:rect l="l" t="t" r="r" b="b"/>
                <a:pathLst>
                  <a:path w="25071" h="27635" extrusionOk="0">
                    <a:moveTo>
                      <a:pt x="12535" y="0"/>
                    </a:moveTo>
                    <a:cubicBezTo>
                      <a:pt x="5624" y="0"/>
                      <a:pt x="1" y="5623"/>
                      <a:pt x="1" y="12535"/>
                    </a:cubicBezTo>
                    <a:lnTo>
                      <a:pt x="1" y="27634"/>
                    </a:lnTo>
                    <a:lnTo>
                      <a:pt x="21" y="27634"/>
                    </a:lnTo>
                    <a:lnTo>
                      <a:pt x="21" y="12535"/>
                    </a:lnTo>
                    <a:cubicBezTo>
                      <a:pt x="21" y="5634"/>
                      <a:pt x="5636" y="20"/>
                      <a:pt x="12536" y="20"/>
                    </a:cubicBezTo>
                    <a:cubicBezTo>
                      <a:pt x="19437" y="20"/>
                      <a:pt x="25052" y="5634"/>
                      <a:pt x="25052" y="12535"/>
                    </a:cubicBezTo>
                    <a:lnTo>
                      <a:pt x="25052" y="27635"/>
                    </a:lnTo>
                    <a:lnTo>
                      <a:pt x="25070" y="27635"/>
                    </a:lnTo>
                    <a:lnTo>
                      <a:pt x="25070" y="12535"/>
                    </a:lnTo>
                    <a:cubicBezTo>
                      <a:pt x="25070" y="5623"/>
                      <a:pt x="19446" y="0"/>
                      <a:pt x="12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4"/>
              <p:cNvSpPr/>
              <p:nvPr/>
            </p:nvSpPr>
            <p:spPr>
              <a:xfrm>
                <a:off x="5076778" y="1727756"/>
                <a:ext cx="343325" cy="613772"/>
              </a:xfrm>
              <a:custGeom>
                <a:avLst/>
                <a:gdLst/>
                <a:ahLst/>
                <a:cxnLst/>
                <a:rect l="l" t="t" r="r" b="b"/>
                <a:pathLst>
                  <a:path w="11848" h="21181" extrusionOk="0">
                    <a:moveTo>
                      <a:pt x="5925" y="0"/>
                    </a:moveTo>
                    <a:cubicBezTo>
                      <a:pt x="2658" y="0"/>
                      <a:pt x="1" y="2658"/>
                      <a:pt x="1" y="5925"/>
                    </a:cubicBezTo>
                    <a:lnTo>
                      <a:pt x="1" y="21181"/>
                    </a:lnTo>
                    <a:lnTo>
                      <a:pt x="334" y="21181"/>
                    </a:lnTo>
                    <a:lnTo>
                      <a:pt x="334" y="5925"/>
                    </a:lnTo>
                    <a:cubicBezTo>
                      <a:pt x="334" y="2842"/>
                      <a:pt x="2843" y="334"/>
                      <a:pt x="5925" y="334"/>
                    </a:cubicBezTo>
                    <a:cubicBezTo>
                      <a:pt x="9007" y="334"/>
                      <a:pt x="11515" y="2843"/>
                      <a:pt x="11515" y="5925"/>
                    </a:cubicBezTo>
                    <a:lnTo>
                      <a:pt x="11515" y="21181"/>
                    </a:lnTo>
                    <a:lnTo>
                      <a:pt x="11847" y="21181"/>
                    </a:lnTo>
                    <a:lnTo>
                      <a:pt x="11847" y="5925"/>
                    </a:lnTo>
                    <a:cubicBezTo>
                      <a:pt x="11847" y="2658"/>
                      <a:pt x="9192" y="0"/>
                      <a:pt x="5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4"/>
              <p:cNvSpPr/>
              <p:nvPr/>
            </p:nvSpPr>
            <p:spPr>
              <a:xfrm>
                <a:off x="5081270" y="1732335"/>
                <a:ext cx="334226" cy="604673"/>
              </a:xfrm>
              <a:custGeom>
                <a:avLst/>
                <a:gdLst/>
                <a:ahLst/>
                <a:cxnLst/>
                <a:rect l="l" t="t" r="r" b="b"/>
                <a:pathLst>
                  <a:path w="11534" h="20867" extrusionOk="0">
                    <a:moveTo>
                      <a:pt x="5767" y="0"/>
                    </a:moveTo>
                    <a:cubicBezTo>
                      <a:pt x="2589" y="0"/>
                      <a:pt x="1" y="2587"/>
                      <a:pt x="1" y="5767"/>
                    </a:cubicBezTo>
                    <a:lnTo>
                      <a:pt x="1" y="20866"/>
                    </a:lnTo>
                    <a:lnTo>
                      <a:pt x="21" y="20866"/>
                    </a:lnTo>
                    <a:lnTo>
                      <a:pt x="21" y="5767"/>
                    </a:lnTo>
                    <a:cubicBezTo>
                      <a:pt x="21" y="2598"/>
                      <a:pt x="2600" y="20"/>
                      <a:pt x="5769" y="20"/>
                    </a:cubicBezTo>
                    <a:cubicBezTo>
                      <a:pt x="8939" y="20"/>
                      <a:pt x="11516" y="2598"/>
                      <a:pt x="11516" y="5767"/>
                    </a:cubicBezTo>
                    <a:lnTo>
                      <a:pt x="11516" y="20867"/>
                    </a:lnTo>
                    <a:lnTo>
                      <a:pt x="11533" y="20867"/>
                    </a:lnTo>
                    <a:lnTo>
                      <a:pt x="11533" y="5767"/>
                    </a:lnTo>
                    <a:cubicBezTo>
                      <a:pt x="11533" y="2587"/>
                      <a:pt x="894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4"/>
              <p:cNvSpPr/>
              <p:nvPr/>
            </p:nvSpPr>
            <p:spPr>
              <a:xfrm>
                <a:off x="5243601" y="1899592"/>
                <a:ext cx="9707" cy="441559"/>
              </a:xfrm>
              <a:custGeom>
                <a:avLst/>
                <a:gdLst/>
                <a:ahLst/>
                <a:cxnLst/>
                <a:rect l="l" t="t" r="r" b="b"/>
                <a:pathLst>
                  <a:path w="335" h="15238" extrusionOk="0">
                    <a:moveTo>
                      <a:pt x="1" y="1"/>
                    </a:moveTo>
                    <a:lnTo>
                      <a:pt x="1" y="15237"/>
                    </a:lnTo>
                    <a:lnTo>
                      <a:pt x="334" y="1523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4"/>
              <p:cNvSpPr/>
              <p:nvPr/>
            </p:nvSpPr>
            <p:spPr>
              <a:xfrm>
                <a:off x="5248150" y="1904170"/>
                <a:ext cx="638" cy="432518"/>
              </a:xfrm>
              <a:custGeom>
                <a:avLst/>
                <a:gdLst/>
                <a:ahLst/>
                <a:cxnLst/>
                <a:rect l="l" t="t" r="r" b="b"/>
                <a:pathLst>
                  <a:path w="22" h="14926" extrusionOk="0">
                    <a:moveTo>
                      <a:pt x="1" y="1"/>
                    </a:moveTo>
                    <a:lnTo>
                      <a:pt x="1" y="14925"/>
                    </a:lnTo>
                    <a:lnTo>
                      <a:pt x="21" y="14925"/>
                    </a:ln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0" name="Google Shape;70;p4"/>
            <p:cNvSpPr/>
            <p:nvPr/>
          </p:nvSpPr>
          <p:spPr>
            <a:xfrm>
              <a:off x="337711" y="10"/>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4"/>
            <p:cNvSpPr/>
            <p:nvPr/>
          </p:nvSpPr>
          <p:spPr>
            <a:xfrm>
              <a:off x="8796112" y="2203969"/>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97" name="Google Shape;97;p6"/>
          <p:cNvGrpSpPr/>
          <p:nvPr/>
        </p:nvGrpSpPr>
        <p:grpSpPr>
          <a:xfrm>
            <a:off x="-164554" y="10"/>
            <a:ext cx="9308542" cy="5049426"/>
            <a:chOff x="-164554" y="10"/>
            <a:chExt cx="9308542" cy="5049426"/>
          </a:xfrm>
        </p:grpSpPr>
        <p:sp>
          <p:nvSpPr>
            <p:cNvPr id="98" name="Google Shape;98;p6"/>
            <p:cNvSpPr/>
            <p:nvPr/>
          </p:nvSpPr>
          <p:spPr>
            <a:xfrm>
              <a:off x="8566544" y="4347745"/>
              <a:ext cx="358973" cy="431823"/>
            </a:xfrm>
            <a:custGeom>
              <a:avLst/>
              <a:gdLst/>
              <a:ahLst/>
              <a:cxnLst/>
              <a:rect l="l" t="t" r="r" b="b"/>
              <a:pathLst>
                <a:path w="12388" h="14902" extrusionOk="0">
                  <a:moveTo>
                    <a:pt x="5035" y="0"/>
                  </a:moveTo>
                  <a:cubicBezTo>
                    <a:pt x="4605" y="0"/>
                    <a:pt x="4255" y="350"/>
                    <a:pt x="4255" y="782"/>
                  </a:cubicBezTo>
                  <a:cubicBezTo>
                    <a:pt x="4255" y="3344"/>
                    <a:pt x="6339" y="5428"/>
                    <a:pt x="8901" y="5428"/>
                  </a:cubicBezTo>
                  <a:lnTo>
                    <a:pt x="10253" y="5428"/>
                  </a:lnTo>
                  <a:cubicBezTo>
                    <a:pt x="10569" y="5428"/>
                    <a:pt x="10827" y="5684"/>
                    <a:pt x="10827" y="6001"/>
                  </a:cubicBezTo>
                  <a:cubicBezTo>
                    <a:pt x="10827" y="6317"/>
                    <a:pt x="10569" y="6574"/>
                    <a:pt x="10253" y="6574"/>
                  </a:cubicBezTo>
                  <a:lnTo>
                    <a:pt x="4164" y="6574"/>
                  </a:lnTo>
                  <a:cubicBezTo>
                    <a:pt x="1869" y="6574"/>
                    <a:pt x="1" y="8441"/>
                    <a:pt x="1" y="10737"/>
                  </a:cubicBezTo>
                  <a:cubicBezTo>
                    <a:pt x="1" y="13033"/>
                    <a:pt x="1869" y="14901"/>
                    <a:pt x="4164" y="14901"/>
                  </a:cubicBezTo>
                  <a:lnTo>
                    <a:pt x="8660" y="14901"/>
                  </a:lnTo>
                  <a:cubicBezTo>
                    <a:pt x="9092" y="14901"/>
                    <a:pt x="9442" y="14551"/>
                    <a:pt x="9443" y="14118"/>
                  </a:cubicBezTo>
                  <a:cubicBezTo>
                    <a:pt x="9443" y="13687"/>
                    <a:pt x="9093" y="13338"/>
                    <a:pt x="8662" y="13338"/>
                  </a:cubicBezTo>
                  <a:lnTo>
                    <a:pt x="4166" y="13338"/>
                  </a:lnTo>
                  <a:cubicBezTo>
                    <a:pt x="2731" y="13338"/>
                    <a:pt x="1564" y="12171"/>
                    <a:pt x="1564" y="10736"/>
                  </a:cubicBezTo>
                  <a:cubicBezTo>
                    <a:pt x="1564" y="9301"/>
                    <a:pt x="2731" y="8134"/>
                    <a:pt x="4166" y="8134"/>
                  </a:cubicBezTo>
                  <a:lnTo>
                    <a:pt x="10255" y="8134"/>
                  </a:lnTo>
                  <a:cubicBezTo>
                    <a:pt x="11431" y="8134"/>
                    <a:pt x="12388" y="7178"/>
                    <a:pt x="12388" y="6001"/>
                  </a:cubicBezTo>
                  <a:cubicBezTo>
                    <a:pt x="12388" y="4824"/>
                    <a:pt x="11432" y="3867"/>
                    <a:pt x="10255" y="3867"/>
                  </a:cubicBezTo>
                  <a:lnTo>
                    <a:pt x="8902" y="3867"/>
                  </a:lnTo>
                  <a:cubicBezTo>
                    <a:pt x="7199" y="3867"/>
                    <a:pt x="5816" y="2482"/>
                    <a:pt x="5816" y="782"/>
                  </a:cubicBezTo>
                  <a:cubicBezTo>
                    <a:pt x="5816" y="350"/>
                    <a:pt x="5467" y="0"/>
                    <a:pt x="5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6"/>
            <p:cNvSpPr/>
            <p:nvPr/>
          </p:nvSpPr>
          <p:spPr>
            <a:xfrm>
              <a:off x="8546503" y="285712"/>
              <a:ext cx="508555" cy="508584"/>
            </a:xfrm>
            <a:custGeom>
              <a:avLst/>
              <a:gdLst/>
              <a:ahLst/>
              <a:cxnLst/>
              <a:rect l="l" t="t" r="r" b="b"/>
              <a:pathLst>
                <a:path w="17550" h="17551" extrusionOk="0">
                  <a:moveTo>
                    <a:pt x="1962" y="0"/>
                  </a:moveTo>
                  <a:cubicBezTo>
                    <a:pt x="879" y="0"/>
                    <a:pt x="1" y="878"/>
                    <a:pt x="1" y="1960"/>
                  </a:cubicBezTo>
                  <a:lnTo>
                    <a:pt x="1" y="5851"/>
                  </a:lnTo>
                  <a:lnTo>
                    <a:pt x="1" y="15591"/>
                  </a:lnTo>
                  <a:cubicBezTo>
                    <a:pt x="1" y="16673"/>
                    <a:pt x="879" y="17550"/>
                    <a:pt x="1962" y="17550"/>
                  </a:cubicBezTo>
                  <a:lnTo>
                    <a:pt x="17550" y="17550"/>
                  </a:lnTo>
                  <a:lnTo>
                    <a:pt x="17523" y="17524"/>
                  </a:lnTo>
                  <a:lnTo>
                    <a:pt x="17550" y="17524"/>
                  </a:lnTo>
                  <a:lnTo>
                    <a:pt x="17550" y="13634"/>
                  </a:lnTo>
                  <a:cubicBezTo>
                    <a:pt x="17549" y="12552"/>
                    <a:pt x="16671" y="11674"/>
                    <a:pt x="15588" y="11674"/>
                  </a:cubicBezTo>
                  <a:lnTo>
                    <a:pt x="13642" y="11674"/>
                  </a:lnTo>
                  <a:cubicBezTo>
                    <a:pt x="12556" y="11674"/>
                    <a:pt x="11677" y="10791"/>
                    <a:pt x="11682" y="9704"/>
                  </a:cubicBezTo>
                  <a:lnTo>
                    <a:pt x="11691" y="7792"/>
                  </a:lnTo>
                  <a:cubicBezTo>
                    <a:pt x="11696" y="6706"/>
                    <a:pt x="10817" y="5822"/>
                    <a:pt x="9731" y="5822"/>
                  </a:cubicBezTo>
                  <a:lnTo>
                    <a:pt x="7811" y="5822"/>
                  </a:lnTo>
                  <a:cubicBezTo>
                    <a:pt x="6728" y="5822"/>
                    <a:pt x="5850" y="4945"/>
                    <a:pt x="5850" y="3863"/>
                  </a:cubicBezTo>
                  <a:lnTo>
                    <a:pt x="5850" y="1960"/>
                  </a:lnTo>
                  <a:cubicBezTo>
                    <a:pt x="5850" y="878"/>
                    <a:pt x="4972"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6"/>
            <p:cNvSpPr/>
            <p:nvPr/>
          </p:nvSpPr>
          <p:spPr>
            <a:xfrm>
              <a:off x="256482" y="1868848"/>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6"/>
            <p:cNvSpPr/>
            <p:nvPr/>
          </p:nvSpPr>
          <p:spPr>
            <a:xfrm>
              <a:off x="8755574" y="3255833"/>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a:off x="8608399" y="1109498"/>
              <a:ext cx="275286" cy="271693"/>
            </a:xfrm>
            <a:custGeom>
              <a:avLst/>
              <a:gdLst/>
              <a:ahLst/>
              <a:cxnLst/>
              <a:rect l="l" t="t" r="r" b="b"/>
              <a:pathLst>
                <a:path w="9500" h="9376" extrusionOk="0">
                  <a:moveTo>
                    <a:pt x="4931" y="1"/>
                  </a:moveTo>
                  <a:cubicBezTo>
                    <a:pt x="3810" y="1"/>
                    <a:pt x="2899" y="910"/>
                    <a:pt x="2899" y="2032"/>
                  </a:cubicBezTo>
                  <a:cubicBezTo>
                    <a:pt x="2899" y="2494"/>
                    <a:pt x="3056" y="2918"/>
                    <a:pt x="3314" y="3258"/>
                  </a:cubicBezTo>
                  <a:lnTo>
                    <a:pt x="3059" y="3258"/>
                  </a:lnTo>
                  <a:cubicBezTo>
                    <a:pt x="1370" y="3258"/>
                    <a:pt x="1" y="4627"/>
                    <a:pt x="1" y="6316"/>
                  </a:cubicBezTo>
                  <a:cubicBezTo>
                    <a:pt x="1" y="8006"/>
                    <a:pt x="1370" y="9376"/>
                    <a:pt x="3059" y="9376"/>
                  </a:cubicBezTo>
                  <a:lnTo>
                    <a:pt x="6439" y="9376"/>
                  </a:lnTo>
                  <a:cubicBezTo>
                    <a:pt x="8128" y="9376"/>
                    <a:pt x="9499" y="8006"/>
                    <a:pt x="9499" y="6316"/>
                  </a:cubicBezTo>
                  <a:cubicBezTo>
                    <a:pt x="9500" y="5288"/>
                    <a:pt x="8989" y="4379"/>
                    <a:pt x="8210" y="3824"/>
                  </a:cubicBezTo>
                  <a:cubicBezTo>
                    <a:pt x="8850" y="3482"/>
                    <a:pt x="9287" y="2809"/>
                    <a:pt x="9287" y="2032"/>
                  </a:cubicBezTo>
                  <a:cubicBezTo>
                    <a:pt x="9287" y="910"/>
                    <a:pt x="8376" y="1"/>
                    <a:pt x="7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a:off x="119616" y="4603473"/>
              <a:ext cx="445935" cy="445964"/>
            </a:xfrm>
            <a:custGeom>
              <a:avLst/>
              <a:gdLst/>
              <a:ahLst/>
              <a:cxnLst/>
              <a:rect l="l" t="t" r="r" b="b"/>
              <a:pathLst>
                <a:path w="15389" h="15390" extrusionOk="0">
                  <a:moveTo>
                    <a:pt x="0" y="1"/>
                  </a:moveTo>
                  <a:lnTo>
                    <a:pt x="24" y="24"/>
                  </a:lnTo>
                  <a:lnTo>
                    <a:pt x="0" y="24"/>
                  </a:lnTo>
                  <a:lnTo>
                    <a:pt x="0" y="3435"/>
                  </a:lnTo>
                  <a:cubicBezTo>
                    <a:pt x="0" y="4384"/>
                    <a:pt x="770" y="5153"/>
                    <a:pt x="1719" y="5153"/>
                  </a:cubicBezTo>
                  <a:lnTo>
                    <a:pt x="3427" y="5153"/>
                  </a:lnTo>
                  <a:cubicBezTo>
                    <a:pt x="4379" y="5153"/>
                    <a:pt x="5150" y="5927"/>
                    <a:pt x="5146" y="6879"/>
                  </a:cubicBezTo>
                  <a:lnTo>
                    <a:pt x="5138" y="8555"/>
                  </a:lnTo>
                  <a:cubicBezTo>
                    <a:pt x="5135" y="9507"/>
                    <a:pt x="5905" y="10281"/>
                    <a:pt x="6857" y="10281"/>
                  </a:cubicBezTo>
                  <a:lnTo>
                    <a:pt x="8540" y="10281"/>
                  </a:lnTo>
                  <a:cubicBezTo>
                    <a:pt x="9490" y="10281"/>
                    <a:pt x="10259" y="11050"/>
                    <a:pt x="10259" y="12000"/>
                  </a:cubicBezTo>
                  <a:lnTo>
                    <a:pt x="10259" y="13671"/>
                  </a:lnTo>
                  <a:cubicBezTo>
                    <a:pt x="10259" y="14621"/>
                    <a:pt x="11028" y="15390"/>
                    <a:pt x="11978" y="15390"/>
                  </a:cubicBezTo>
                  <a:lnTo>
                    <a:pt x="13669" y="15390"/>
                  </a:lnTo>
                  <a:cubicBezTo>
                    <a:pt x="14619" y="15390"/>
                    <a:pt x="15388" y="14621"/>
                    <a:pt x="15388" y="13671"/>
                  </a:cubicBezTo>
                  <a:lnTo>
                    <a:pt x="15388" y="10260"/>
                  </a:lnTo>
                  <a:lnTo>
                    <a:pt x="15388" y="1720"/>
                  </a:lnTo>
                  <a:cubicBezTo>
                    <a:pt x="15388" y="770"/>
                    <a:pt x="14619" y="1"/>
                    <a:pt x="13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4" name="Google Shape;104;p6"/>
            <p:cNvGrpSpPr/>
            <p:nvPr/>
          </p:nvGrpSpPr>
          <p:grpSpPr>
            <a:xfrm rot="5400000">
              <a:off x="-127390" y="2166801"/>
              <a:ext cx="735565" cy="809892"/>
              <a:chOff x="4880660" y="1531638"/>
              <a:chExt cx="735565" cy="809892"/>
            </a:xfrm>
          </p:grpSpPr>
          <p:sp>
            <p:nvSpPr>
              <p:cNvPr id="105" name="Google Shape;105;p6"/>
              <p:cNvSpPr/>
              <p:nvPr/>
            </p:nvSpPr>
            <p:spPr>
              <a:xfrm>
                <a:off x="4978777" y="1629726"/>
                <a:ext cx="539387" cy="711803"/>
              </a:xfrm>
              <a:custGeom>
                <a:avLst/>
                <a:gdLst/>
                <a:ahLst/>
                <a:cxnLst/>
                <a:rect l="l" t="t" r="r" b="b"/>
                <a:pathLst>
                  <a:path w="18614" h="24564" extrusionOk="0">
                    <a:moveTo>
                      <a:pt x="9307" y="1"/>
                    </a:moveTo>
                    <a:cubicBezTo>
                      <a:pt x="8052" y="1"/>
                      <a:pt x="6831" y="248"/>
                      <a:pt x="5684" y="733"/>
                    </a:cubicBezTo>
                    <a:cubicBezTo>
                      <a:pt x="4575" y="1202"/>
                      <a:pt x="3581" y="1873"/>
                      <a:pt x="2726" y="2727"/>
                    </a:cubicBezTo>
                    <a:cubicBezTo>
                      <a:pt x="1871" y="3582"/>
                      <a:pt x="1200" y="4576"/>
                      <a:pt x="732" y="5685"/>
                    </a:cubicBezTo>
                    <a:cubicBezTo>
                      <a:pt x="247" y="6832"/>
                      <a:pt x="0" y="8050"/>
                      <a:pt x="0" y="9308"/>
                    </a:cubicBezTo>
                    <a:lnTo>
                      <a:pt x="0" y="24564"/>
                    </a:lnTo>
                    <a:lnTo>
                      <a:pt x="333" y="24564"/>
                    </a:lnTo>
                    <a:lnTo>
                      <a:pt x="333" y="9308"/>
                    </a:lnTo>
                    <a:cubicBezTo>
                      <a:pt x="333" y="8096"/>
                      <a:pt x="569" y="6920"/>
                      <a:pt x="1038" y="5814"/>
                    </a:cubicBezTo>
                    <a:cubicBezTo>
                      <a:pt x="1489" y="4745"/>
                      <a:pt x="2136" y="3786"/>
                      <a:pt x="2960" y="2962"/>
                    </a:cubicBezTo>
                    <a:cubicBezTo>
                      <a:pt x="3784" y="2138"/>
                      <a:pt x="4745" y="1491"/>
                      <a:pt x="5813" y="1039"/>
                    </a:cubicBezTo>
                    <a:cubicBezTo>
                      <a:pt x="6921" y="571"/>
                      <a:pt x="8095" y="334"/>
                      <a:pt x="9307" y="334"/>
                    </a:cubicBezTo>
                    <a:cubicBezTo>
                      <a:pt x="10519" y="334"/>
                      <a:pt x="11694" y="570"/>
                      <a:pt x="12801" y="1039"/>
                    </a:cubicBezTo>
                    <a:cubicBezTo>
                      <a:pt x="13870" y="1491"/>
                      <a:pt x="14828" y="2137"/>
                      <a:pt x="15653" y="2962"/>
                    </a:cubicBezTo>
                    <a:cubicBezTo>
                      <a:pt x="16477" y="3785"/>
                      <a:pt x="17124" y="4745"/>
                      <a:pt x="17576" y="5814"/>
                    </a:cubicBezTo>
                    <a:cubicBezTo>
                      <a:pt x="18043" y="6922"/>
                      <a:pt x="18280" y="8096"/>
                      <a:pt x="18280" y="9308"/>
                    </a:cubicBezTo>
                    <a:lnTo>
                      <a:pt x="18280" y="24564"/>
                    </a:lnTo>
                    <a:lnTo>
                      <a:pt x="18614" y="24564"/>
                    </a:lnTo>
                    <a:lnTo>
                      <a:pt x="18614" y="9308"/>
                    </a:lnTo>
                    <a:cubicBezTo>
                      <a:pt x="18614" y="8052"/>
                      <a:pt x="18367" y="6832"/>
                      <a:pt x="17882" y="5685"/>
                    </a:cubicBezTo>
                    <a:cubicBezTo>
                      <a:pt x="17413" y="4578"/>
                      <a:pt x="16742" y="3582"/>
                      <a:pt x="15888" y="2727"/>
                    </a:cubicBezTo>
                    <a:cubicBezTo>
                      <a:pt x="15033" y="1873"/>
                      <a:pt x="14038" y="1202"/>
                      <a:pt x="12930" y="733"/>
                    </a:cubicBezTo>
                    <a:cubicBezTo>
                      <a:pt x="11782" y="248"/>
                      <a:pt x="10563" y="1"/>
                      <a:pt x="9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a:off x="4983240" y="1634218"/>
                <a:ext cx="530375" cy="702791"/>
              </a:xfrm>
              <a:custGeom>
                <a:avLst/>
                <a:gdLst/>
                <a:ahLst/>
                <a:cxnLst/>
                <a:rect l="l" t="t" r="r" b="b"/>
                <a:pathLst>
                  <a:path w="18303" h="24253" extrusionOk="0">
                    <a:moveTo>
                      <a:pt x="9152" y="1"/>
                    </a:moveTo>
                    <a:cubicBezTo>
                      <a:pt x="7916" y="1"/>
                      <a:pt x="6717" y="242"/>
                      <a:pt x="5590" y="719"/>
                    </a:cubicBezTo>
                    <a:cubicBezTo>
                      <a:pt x="4499" y="1182"/>
                      <a:pt x="3521" y="1842"/>
                      <a:pt x="2680" y="2681"/>
                    </a:cubicBezTo>
                    <a:cubicBezTo>
                      <a:pt x="1839" y="3522"/>
                      <a:pt x="1179" y="4501"/>
                      <a:pt x="719" y="5591"/>
                    </a:cubicBezTo>
                    <a:cubicBezTo>
                      <a:pt x="242" y="6718"/>
                      <a:pt x="0" y="7918"/>
                      <a:pt x="0" y="9153"/>
                    </a:cubicBezTo>
                    <a:lnTo>
                      <a:pt x="0" y="24252"/>
                    </a:lnTo>
                    <a:lnTo>
                      <a:pt x="21" y="24252"/>
                    </a:lnTo>
                    <a:lnTo>
                      <a:pt x="21" y="9153"/>
                    </a:lnTo>
                    <a:cubicBezTo>
                      <a:pt x="21" y="7920"/>
                      <a:pt x="262" y="6723"/>
                      <a:pt x="738" y="5598"/>
                    </a:cubicBezTo>
                    <a:cubicBezTo>
                      <a:pt x="1198" y="4511"/>
                      <a:pt x="1855" y="3535"/>
                      <a:pt x="2695" y="2696"/>
                    </a:cubicBezTo>
                    <a:cubicBezTo>
                      <a:pt x="3533" y="1857"/>
                      <a:pt x="4511" y="1198"/>
                      <a:pt x="5597" y="739"/>
                    </a:cubicBezTo>
                    <a:cubicBezTo>
                      <a:pt x="6723" y="263"/>
                      <a:pt x="7919" y="21"/>
                      <a:pt x="9152" y="21"/>
                    </a:cubicBezTo>
                    <a:cubicBezTo>
                      <a:pt x="10384" y="21"/>
                      <a:pt x="11580" y="263"/>
                      <a:pt x="12706" y="739"/>
                    </a:cubicBezTo>
                    <a:cubicBezTo>
                      <a:pt x="13794" y="1198"/>
                      <a:pt x="14770" y="1857"/>
                      <a:pt x="15608" y="2696"/>
                    </a:cubicBezTo>
                    <a:cubicBezTo>
                      <a:pt x="16447" y="3535"/>
                      <a:pt x="17105" y="4512"/>
                      <a:pt x="17565" y="5598"/>
                    </a:cubicBezTo>
                    <a:cubicBezTo>
                      <a:pt x="18042" y="6723"/>
                      <a:pt x="18282" y="7920"/>
                      <a:pt x="18282" y="9153"/>
                    </a:cubicBezTo>
                    <a:lnTo>
                      <a:pt x="18282" y="24253"/>
                    </a:lnTo>
                    <a:lnTo>
                      <a:pt x="18303" y="24253"/>
                    </a:lnTo>
                    <a:lnTo>
                      <a:pt x="18303" y="9153"/>
                    </a:lnTo>
                    <a:cubicBezTo>
                      <a:pt x="18303" y="7918"/>
                      <a:pt x="18062" y="6718"/>
                      <a:pt x="17584" y="5591"/>
                    </a:cubicBezTo>
                    <a:cubicBezTo>
                      <a:pt x="17123" y="4500"/>
                      <a:pt x="16463" y="3522"/>
                      <a:pt x="15623" y="2681"/>
                    </a:cubicBezTo>
                    <a:cubicBezTo>
                      <a:pt x="14782" y="1840"/>
                      <a:pt x="13803" y="1181"/>
                      <a:pt x="12714" y="719"/>
                    </a:cubicBezTo>
                    <a:cubicBezTo>
                      <a:pt x="11586" y="242"/>
                      <a:pt x="10387" y="1"/>
                      <a:pt x="9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a:off x="5174867" y="1825815"/>
                <a:ext cx="147177" cy="515713"/>
              </a:xfrm>
              <a:custGeom>
                <a:avLst/>
                <a:gdLst/>
                <a:ahLst/>
                <a:cxnLst/>
                <a:rect l="l" t="t" r="r" b="b"/>
                <a:pathLst>
                  <a:path w="5079" h="17797" extrusionOk="0">
                    <a:moveTo>
                      <a:pt x="2540" y="1"/>
                    </a:moveTo>
                    <a:cubicBezTo>
                      <a:pt x="1140" y="1"/>
                      <a:pt x="0" y="1141"/>
                      <a:pt x="0" y="2541"/>
                    </a:cubicBezTo>
                    <a:lnTo>
                      <a:pt x="0" y="17797"/>
                    </a:lnTo>
                    <a:lnTo>
                      <a:pt x="333" y="17797"/>
                    </a:lnTo>
                    <a:lnTo>
                      <a:pt x="333" y="2541"/>
                    </a:lnTo>
                    <a:cubicBezTo>
                      <a:pt x="333" y="1324"/>
                      <a:pt x="1323" y="335"/>
                      <a:pt x="2540" y="335"/>
                    </a:cubicBezTo>
                    <a:cubicBezTo>
                      <a:pt x="3755" y="335"/>
                      <a:pt x="4745" y="1323"/>
                      <a:pt x="4745" y="2541"/>
                    </a:cubicBezTo>
                    <a:lnTo>
                      <a:pt x="4745" y="17797"/>
                    </a:lnTo>
                    <a:lnTo>
                      <a:pt x="5079" y="17797"/>
                    </a:lnTo>
                    <a:lnTo>
                      <a:pt x="5079" y="2541"/>
                    </a:lnTo>
                    <a:cubicBezTo>
                      <a:pt x="5079" y="1141"/>
                      <a:pt x="3940" y="1"/>
                      <a:pt x="2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5179387" y="1830365"/>
                <a:ext cx="138078" cy="506643"/>
              </a:xfrm>
              <a:custGeom>
                <a:avLst/>
                <a:gdLst/>
                <a:ahLst/>
                <a:cxnLst/>
                <a:rect l="l" t="t" r="r" b="b"/>
                <a:pathLst>
                  <a:path w="4765" h="17484" extrusionOk="0">
                    <a:moveTo>
                      <a:pt x="2382" y="1"/>
                    </a:moveTo>
                    <a:cubicBezTo>
                      <a:pt x="1069" y="1"/>
                      <a:pt x="0" y="1069"/>
                      <a:pt x="0" y="2384"/>
                    </a:cubicBezTo>
                    <a:lnTo>
                      <a:pt x="0" y="17483"/>
                    </a:lnTo>
                    <a:lnTo>
                      <a:pt x="21" y="17483"/>
                    </a:lnTo>
                    <a:lnTo>
                      <a:pt x="21" y="2384"/>
                    </a:lnTo>
                    <a:cubicBezTo>
                      <a:pt x="21" y="1080"/>
                      <a:pt x="1082" y="20"/>
                      <a:pt x="2384" y="20"/>
                    </a:cubicBezTo>
                    <a:cubicBezTo>
                      <a:pt x="3686" y="20"/>
                      <a:pt x="4745" y="1082"/>
                      <a:pt x="4745" y="2384"/>
                    </a:cubicBezTo>
                    <a:lnTo>
                      <a:pt x="4745" y="17484"/>
                    </a:lnTo>
                    <a:lnTo>
                      <a:pt x="4765" y="17484"/>
                    </a:lnTo>
                    <a:lnTo>
                      <a:pt x="4765" y="2384"/>
                    </a:lnTo>
                    <a:cubicBezTo>
                      <a:pt x="4765" y="1069"/>
                      <a:pt x="3696" y="1"/>
                      <a:pt x="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p:nvPr/>
            </p:nvSpPr>
            <p:spPr>
              <a:xfrm>
                <a:off x="4880660" y="1531638"/>
                <a:ext cx="735565" cy="809892"/>
              </a:xfrm>
              <a:custGeom>
                <a:avLst/>
                <a:gdLst/>
                <a:ahLst/>
                <a:cxnLst/>
                <a:rect l="l" t="t" r="r" b="b"/>
                <a:pathLst>
                  <a:path w="25384" h="27949" extrusionOk="0">
                    <a:moveTo>
                      <a:pt x="12692" y="0"/>
                    </a:moveTo>
                    <a:cubicBezTo>
                      <a:pt x="5694" y="0"/>
                      <a:pt x="1" y="5695"/>
                      <a:pt x="1" y="12693"/>
                    </a:cubicBezTo>
                    <a:lnTo>
                      <a:pt x="1" y="27949"/>
                    </a:lnTo>
                    <a:lnTo>
                      <a:pt x="334" y="27949"/>
                    </a:lnTo>
                    <a:lnTo>
                      <a:pt x="334" y="12693"/>
                    </a:lnTo>
                    <a:cubicBezTo>
                      <a:pt x="334" y="5878"/>
                      <a:pt x="5878" y="334"/>
                      <a:pt x="12692" y="334"/>
                    </a:cubicBezTo>
                    <a:cubicBezTo>
                      <a:pt x="19506" y="334"/>
                      <a:pt x="25051" y="5878"/>
                      <a:pt x="25051" y="12693"/>
                    </a:cubicBezTo>
                    <a:lnTo>
                      <a:pt x="25051" y="27949"/>
                    </a:lnTo>
                    <a:lnTo>
                      <a:pt x="25383" y="27949"/>
                    </a:lnTo>
                    <a:lnTo>
                      <a:pt x="25383" y="12693"/>
                    </a:lnTo>
                    <a:cubicBezTo>
                      <a:pt x="25383" y="5694"/>
                      <a:pt x="19689" y="0"/>
                      <a:pt x="12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6"/>
              <p:cNvSpPr/>
              <p:nvPr/>
            </p:nvSpPr>
            <p:spPr>
              <a:xfrm>
                <a:off x="4885151" y="1536217"/>
                <a:ext cx="726495" cy="800793"/>
              </a:xfrm>
              <a:custGeom>
                <a:avLst/>
                <a:gdLst/>
                <a:ahLst/>
                <a:cxnLst/>
                <a:rect l="l" t="t" r="r" b="b"/>
                <a:pathLst>
                  <a:path w="25071" h="27635" extrusionOk="0">
                    <a:moveTo>
                      <a:pt x="12535" y="0"/>
                    </a:moveTo>
                    <a:cubicBezTo>
                      <a:pt x="5624" y="0"/>
                      <a:pt x="1" y="5623"/>
                      <a:pt x="1" y="12535"/>
                    </a:cubicBezTo>
                    <a:lnTo>
                      <a:pt x="1" y="27634"/>
                    </a:lnTo>
                    <a:lnTo>
                      <a:pt x="21" y="27634"/>
                    </a:lnTo>
                    <a:lnTo>
                      <a:pt x="21" y="12535"/>
                    </a:lnTo>
                    <a:cubicBezTo>
                      <a:pt x="21" y="5634"/>
                      <a:pt x="5636" y="20"/>
                      <a:pt x="12536" y="20"/>
                    </a:cubicBezTo>
                    <a:cubicBezTo>
                      <a:pt x="19437" y="20"/>
                      <a:pt x="25052" y="5634"/>
                      <a:pt x="25052" y="12535"/>
                    </a:cubicBezTo>
                    <a:lnTo>
                      <a:pt x="25052" y="27635"/>
                    </a:lnTo>
                    <a:lnTo>
                      <a:pt x="25070" y="27635"/>
                    </a:lnTo>
                    <a:lnTo>
                      <a:pt x="25070" y="12535"/>
                    </a:lnTo>
                    <a:cubicBezTo>
                      <a:pt x="25070" y="5623"/>
                      <a:pt x="19446" y="0"/>
                      <a:pt x="12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6"/>
              <p:cNvSpPr/>
              <p:nvPr/>
            </p:nvSpPr>
            <p:spPr>
              <a:xfrm>
                <a:off x="5076778" y="1727756"/>
                <a:ext cx="343325" cy="613772"/>
              </a:xfrm>
              <a:custGeom>
                <a:avLst/>
                <a:gdLst/>
                <a:ahLst/>
                <a:cxnLst/>
                <a:rect l="l" t="t" r="r" b="b"/>
                <a:pathLst>
                  <a:path w="11848" h="21181" extrusionOk="0">
                    <a:moveTo>
                      <a:pt x="5925" y="0"/>
                    </a:moveTo>
                    <a:cubicBezTo>
                      <a:pt x="2658" y="0"/>
                      <a:pt x="1" y="2658"/>
                      <a:pt x="1" y="5925"/>
                    </a:cubicBezTo>
                    <a:lnTo>
                      <a:pt x="1" y="21181"/>
                    </a:lnTo>
                    <a:lnTo>
                      <a:pt x="334" y="21181"/>
                    </a:lnTo>
                    <a:lnTo>
                      <a:pt x="334" y="5925"/>
                    </a:lnTo>
                    <a:cubicBezTo>
                      <a:pt x="334" y="2842"/>
                      <a:pt x="2843" y="334"/>
                      <a:pt x="5925" y="334"/>
                    </a:cubicBezTo>
                    <a:cubicBezTo>
                      <a:pt x="9007" y="334"/>
                      <a:pt x="11515" y="2843"/>
                      <a:pt x="11515" y="5925"/>
                    </a:cubicBezTo>
                    <a:lnTo>
                      <a:pt x="11515" y="21181"/>
                    </a:lnTo>
                    <a:lnTo>
                      <a:pt x="11847" y="21181"/>
                    </a:lnTo>
                    <a:lnTo>
                      <a:pt x="11847" y="5925"/>
                    </a:lnTo>
                    <a:cubicBezTo>
                      <a:pt x="11847" y="2658"/>
                      <a:pt x="9192" y="0"/>
                      <a:pt x="5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6"/>
              <p:cNvSpPr/>
              <p:nvPr/>
            </p:nvSpPr>
            <p:spPr>
              <a:xfrm>
                <a:off x="5081270" y="1732335"/>
                <a:ext cx="334226" cy="604673"/>
              </a:xfrm>
              <a:custGeom>
                <a:avLst/>
                <a:gdLst/>
                <a:ahLst/>
                <a:cxnLst/>
                <a:rect l="l" t="t" r="r" b="b"/>
                <a:pathLst>
                  <a:path w="11534" h="20867" extrusionOk="0">
                    <a:moveTo>
                      <a:pt x="5767" y="0"/>
                    </a:moveTo>
                    <a:cubicBezTo>
                      <a:pt x="2589" y="0"/>
                      <a:pt x="1" y="2587"/>
                      <a:pt x="1" y="5767"/>
                    </a:cubicBezTo>
                    <a:lnTo>
                      <a:pt x="1" y="20866"/>
                    </a:lnTo>
                    <a:lnTo>
                      <a:pt x="21" y="20866"/>
                    </a:lnTo>
                    <a:lnTo>
                      <a:pt x="21" y="5767"/>
                    </a:lnTo>
                    <a:cubicBezTo>
                      <a:pt x="21" y="2598"/>
                      <a:pt x="2600" y="20"/>
                      <a:pt x="5769" y="20"/>
                    </a:cubicBezTo>
                    <a:cubicBezTo>
                      <a:pt x="8939" y="20"/>
                      <a:pt x="11516" y="2598"/>
                      <a:pt x="11516" y="5767"/>
                    </a:cubicBezTo>
                    <a:lnTo>
                      <a:pt x="11516" y="20867"/>
                    </a:lnTo>
                    <a:lnTo>
                      <a:pt x="11533" y="20867"/>
                    </a:lnTo>
                    <a:lnTo>
                      <a:pt x="11533" y="5767"/>
                    </a:lnTo>
                    <a:cubicBezTo>
                      <a:pt x="11533" y="2587"/>
                      <a:pt x="894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6"/>
              <p:cNvSpPr/>
              <p:nvPr/>
            </p:nvSpPr>
            <p:spPr>
              <a:xfrm>
                <a:off x="5243601" y="1899592"/>
                <a:ext cx="9707" cy="441559"/>
              </a:xfrm>
              <a:custGeom>
                <a:avLst/>
                <a:gdLst/>
                <a:ahLst/>
                <a:cxnLst/>
                <a:rect l="l" t="t" r="r" b="b"/>
                <a:pathLst>
                  <a:path w="335" h="15238" extrusionOk="0">
                    <a:moveTo>
                      <a:pt x="1" y="1"/>
                    </a:moveTo>
                    <a:lnTo>
                      <a:pt x="1" y="15237"/>
                    </a:lnTo>
                    <a:lnTo>
                      <a:pt x="334" y="1523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6"/>
              <p:cNvSpPr/>
              <p:nvPr/>
            </p:nvSpPr>
            <p:spPr>
              <a:xfrm>
                <a:off x="5248150" y="1904170"/>
                <a:ext cx="638" cy="432518"/>
              </a:xfrm>
              <a:custGeom>
                <a:avLst/>
                <a:gdLst/>
                <a:ahLst/>
                <a:cxnLst/>
                <a:rect l="l" t="t" r="r" b="b"/>
                <a:pathLst>
                  <a:path w="22" h="14926" extrusionOk="0">
                    <a:moveTo>
                      <a:pt x="1" y="1"/>
                    </a:moveTo>
                    <a:lnTo>
                      <a:pt x="1" y="14925"/>
                    </a:lnTo>
                    <a:lnTo>
                      <a:pt x="21" y="14925"/>
                    </a:ln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 name="Google Shape;115;p6"/>
            <p:cNvSpPr/>
            <p:nvPr/>
          </p:nvSpPr>
          <p:spPr>
            <a:xfrm>
              <a:off x="337711" y="10"/>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6"/>
            <p:cNvSpPr/>
            <p:nvPr/>
          </p:nvSpPr>
          <p:spPr>
            <a:xfrm>
              <a:off x="8796112" y="2203969"/>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1"/>
        <p:cNvGrpSpPr/>
        <p:nvPr/>
      </p:nvGrpSpPr>
      <p:grpSpPr>
        <a:xfrm>
          <a:off x="0" y="0"/>
          <a:ext cx="0" cy="0"/>
          <a:chOff x="0" y="0"/>
          <a:chExt cx="0" cy="0"/>
        </a:xfrm>
      </p:grpSpPr>
      <p:sp>
        <p:nvSpPr>
          <p:cNvPr id="142" name="Google Shape;142;p9"/>
          <p:cNvSpPr txBox="1">
            <a:spLocks noGrp="1"/>
          </p:cNvSpPr>
          <p:nvPr>
            <p:ph type="subTitle" idx="1"/>
          </p:nvPr>
        </p:nvSpPr>
        <p:spPr>
          <a:xfrm rot="230">
            <a:off x="2325200" y="3185825"/>
            <a:ext cx="4493700" cy="6822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143" name="Google Shape;143;p9"/>
          <p:cNvSpPr txBox="1">
            <a:spLocks noGrp="1"/>
          </p:cNvSpPr>
          <p:nvPr>
            <p:ph type="title"/>
          </p:nvPr>
        </p:nvSpPr>
        <p:spPr>
          <a:xfrm>
            <a:off x="1721838" y="1275325"/>
            <a:ext cx="5700300" cy="1986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800"/>
              <a:buNone/>
              <a:defRPr sz="120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grpSp>
        <p:nvGrpSpPr>
          <p:cNvPr id="144" name="Google Shape;144;p9"/>
          <p:cNvGrpSpPr/>
          <p:nvPr/>
        </p:nvGrpSpPr>
        <p:grpSpPr>
          <a:xfrm>
            <a:off x="140678" y="-6"/>
            <a:ext cx="8862647" cy="5143511"/>
            <a:chOff x="140678" y="-6"/>
            <a:chExt cx="8862647" cy="5143511"/>
          </a:xfrm>
        </p:grpSpPr>
        <p:sp>
          <p:nvSpPr>
            <p:cNvPr id="145" name="Google Shape;145;p9"/>
            <p:cNvSpPr/>
            <p:nvPr/>
          </p:nvSpPr>
          <p:spPr>
            <a:xfrm>
              <a:off x="301591" y="3356843"/>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9"/>
            <p:cNvSpPr/>
            <p:nvPr/>
          </p:nvSpPr>
          <p:spPr>
            <a:xfrm>
              <a:off x="215457" y="1354820"/>
              <a:ext cx="358973" cy="431823"/>
            </a:xfrm>
            <a:custGeom>
              <a:avLst/>
              <a:gdLst/>
              <a:ahLst/>
              <a:cxnLst/>
              <a:rect l="l" t="t" r="r" b="b"/>
              <a:pathLst>
                <a:path w="12388" h="14902" extrusionOk="0">
                  <a:moveTo>
                    <a:pt x="5035" y="0"/>
                  </a:moveTo>
                  <a:cubicBezTo>
                    <a:pt x="4605" y="0"/>
                    <a:pt x="4255" y="350"/>
                    <a:pt x="4255" y="782"/>
                  </a:cubicBezTo>
                  <a:cubicBezTo>
                    <a:pt x="4255" y="3344"/>
                    <a:pt x="6339" y="5428"/>
                    <a:pt x="8901" y="5428"/>
                  </a:cubicBezTo>
                  <a:lnTo>
                    <a:pt x="10253" y="5428"/>
                  </a:lnTo>
                  <a:cubicBezTo>
                    <a:pt x="10569" y="5428"/>
                    <a:pt x="10827" y="5684"/>
                    <a:pt x="10827" y="6001"/>
                  </a:cubicBezTo>
                  <a:cubicBezTo>
                    <a:pt x="10827" y="6317"/>
                    <a:pt x="10569" y="6574"/>
                    <a:pt x="10253" y="6574"/>
                  </a:cubicBezTo>
                  <a:lnTo>
                    <a:pt x="4164" y="6574"/>
                  </a:lnTo>
                  <a:cubicBezTo>
                    <a:pt x="1869" y="6574"/>
                    <a:pt x="1" y="8441"/>
                    <a:pt x="1" y="10737"/>
                  </a:cubicBezTo>
                  <a:cubicBezTo>
                    <a:pt x="1" y="13033"/>
                    <a:pt x="1869" y="14901"/>
                    <a:pt x="4164" y="14901"/>
                  </a:cubicBezTo>
                  <a:lnTo>
                    <a:pt x="8660" y="14901"/>
                  </a:lnTo>
                  <a:cubicBezTo>
                    <a:pt x="9092" y="14901"/>
                    <a:pt x="9442" y="14551"/>
                    <a:pt x="9443" y="14118"/>
                  </a:cubicBezTo>
                  <a:cubicBezTo>
                    <a:pt x="9443" y="13687"/>
                    <a:pt x="9093" y="13338"/>
                    <a:pt x="8662" y="13338"/>
                  </a:cubicBezTo>
                  <a:lnTo>
                    <a:pt x="4166" y="13338"/>
                  </a:lnTo>
                  <a:cubicBezTo>
                    <a:pt x="2731" y="13338"/>
                    <a:pt x="1564" y="12171"/>
                    <a:pt x="1564" y="10736"/>
                  </a:cubicBezTo>
                  <a:cubicBezTo>
                    <a:pt x="1564" y="9301"/>
                    <a:pt x="2731" y="8134"/>
                    <a:pt x="4166" y="8134"/>
                  </a:cubicBezTo>
                  <a:lnTo>
                    <a:pt x="10255" y="8134"/>
                  </a:lnTo>
                  <a:cubicBezTo>
                    <a:pt x="11431" y="8134"/>
                    <a:pt x="12388" y="7178"/>
                    <a:pt x="12388" y="6001"/>
                  </a:cubicBezTo>
                  <a:cubicBezTo>
                    <a:pt x="12388" y="4824"/>
                    <a:pt x="11432" y="3867"/>
                    <a:pt x="10255" y="3867"/>
                  </a:cubicBezTo>
                  <a:lnTo>
                    <a:pt x="8902" y="3867"/>
                  </a:lnTo>
                  <a:cubicBezTo>
                    <a:pt x="7199" y="3867"/>
                    <a:pt x="5816" y="2482"/>
                    <a:pt x="5816" y="782"/>
                  </a:cubicBezTo>
                  <a:cubicBezTo>
                    <a:pt x="5816" y="350"/>
                    <a:pt x="5467" y="0"/>
                    <a:pt x="5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9"/>
            <p:cNvSpPr/>
            <p:nvPr/>
          </p:nvSpPr>
          <p:spPr>
            <a:xfrm>
              <a:off x="8640329" y="3234960"/>
              <a:ext cx="280068" cy="280068"/>
            </a:xfrm>
            <a:custGeom>
              <a:avLst/>
              <a:gdLst/>
              <a:ahLst/>
              <a:cxnLst/>
              <a:rect l="l" t="t" r="r" b="b"/>
              <a:pathLst>
                <a:path w="9665" h="9665" extrusionOk="0">
                  <a:moveTo>
                    <a:pt x="4832" y="1"/>
                  </a:moveTo>
                  <a:cubicBezTo>
                    <a:pt x="3550" y="1"/>
                    <a:pt x="2321" y="510"/>
                    <a:pt x="1415" y="1416"/>
                  </a:cubicBezTo>
                  <a:cubicBezTo>
                    <a:pt x="509" y="2323"/>
                    <a:pt x="0" y="3551"/>
                    <a:pt x="0" y="4833"/>
                  </a:cubicBezTo>
                  <a:cubicBezTo>
                    <a:pt x="0" y="6114"/>
                    <a:pt x="509" y="7344"/>
                    <a:pt x="1415" y="8249"/>
                  </a:cubicBezTo>
                  <a:cubicBezTo>
                    <a:pt x="2321" y="9156"/>
                    <a:pt x="3550" y="9665"/>
                    <a:pt x="4832" y="9665"/>
                  </a:cubicBezTo>
                  <a:cubicBezTo>
                    <a:pt x="6114" y="9665"/>
                    <a:pt x="7342" y="9156"/>
                    <a:pt x="8249" y="8249"/>
                  </a:cubicBezTo>
                  <a:cubicBezTo>
                    <a:pt x="9155" y="7344"/>
                    <a:pt x="9664" y="6114"/>
                    <a:pt x="9664" y="4833"/>
                  </a:cubicBezTo>
                  <a:cubicBezTo>
                    <a:pt x="9664" y="3551"/>
                    <a:pt x="9155" y="2323"/>
                    <a:pt x="8249" y="1416"/>
                  </a:cubicBezTo>
                  <a:cubicBezTo>
                    <a:pt x="7342" y="510"/>
                    <a:pt x="6114" y="1"/>
                    <a:pt x="483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9"/>
            <p:cNvSpPr/>
            <p:nvPr/>
          </p:nvSpPr>
          <p:spPr>
            <a:xfrm>
              <a:off x="140678" y="2317462"/>
              <a:ext cx="508555" cy="508584"/>
            </a:xfrm>
            <a:custGeom>
              <a:avLst/>
              <a:gdLst/>
              <a:ahLst/>
              <a:cxnLst/>
              <a:rect l="l" t="t" r="r" b="b"/>
              <a:pathLst>
                <a:path w="17550" h="17551" extrusionOk="0">
                  <a:moveTo>
                    <a:pt x="1962" y="0"/>
                  </a:moveTo>
                  <a:cubicBezTo>
                    <a:pt x="879" y="0"/>
                    <a:pt x="1" y="878"/>
                    <a:pt x="1" y="1960"/>
                  </a:cubicBezTo>
                  <a:lnTo>
                    <a:pt x="1" y="5851"/>
                  </a:lnTo>
                  <a:lnTo>
                    <a:pt x="1" y="15591"/>
                  </a:lnTo>
                  <a:cubicBezTo>
                    <a:pt x="1" y="16673"/>
                    <a:pt x="879" y="17550"/>
                    <a:pt x="1962" y="17550"/>
                  </a:cubicBezTo>
                  <a:lnTo>
                    <a:pt x="17550" y="17550"/>
                  </a:lnTo>
                  <a:lnTo>
                    <a:pt x="17523" y="17524"/>
                  </a:lnTo>
                  <a:lnTo>
                    <a:pt x="17550" y="17524"/>
                  </a:lnTo>
                  <a:lnTo>
                    <a:pt x="17550" y="13634"/>
                  </a:lnTo>
                  <a:cubicBezTo>
                    <a:pt x="17549" y="12552"/>
                    <a:pt x="16671" y="11674"/>
                    <a:pt x="15588" y="11674"/>
                  </a:cubicBezTo>
                  <a:lnTo>
                    <a:pt x="13642" y="11674"/>
                  </a:lnTo>
                  <a:cubicBezTo>
                    <a:pt x="12556" y="11674"/>
                    <a:pt x="11677" y="10791"/>
                    <a:pt x="11682" y="9704"/>
                  </a:cubicBezTo>
                  <a:lnTo>
                    <a:pt x="11691" y="7792"/>
                  </a:lnTo>
                  <a:cubicBezTo>
                    <a:pt x="11696" y="6706"/>
                    <a:pt x="10817" y="5822"/>
                    <a:pt x="9731" y="5822"/>
                  </a:cubicBezTo>
                  <a:lnTo>
                    <a:pt x="7811" y="5822"/>
                  </a:lnTo>
                  <a:cubicBezTo>
                    <a:pt x="6728" y="5822"/>
                    <a:pt x="5850" y="4945"/>
                    <a:pt x="5850" y="3863"/>
                  </a:cubicBezTo>
                  <a:lnTo>
                    <a:pt x="5850" y="1960"/>
                  </a:lnTo>
                  <a:cubicBezTo>
                    <a:pt x="5850" y="878"/>
                    <a:pt x="4972" y="0"/>
                    <a:pt x="388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9"/>
            <p:cNvSpPr/>
            <p:nvPr/>
          </p:nvSpPr>
          <p:spPr>
            <a:xfrm>
              <a:off x="8775486" y="4131785"/>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9"/>
            <p:cNvSpPr/>
            <p:nvPr/>
          </p:nvSpPr>
          <p:spPr>
            <a:xfrm>
              <a:off x="8223147" y="341760"/>
              <a:ext cx="401707" cy="396441"/>
            </a:xfrm>
            <a:custGeom>
              <a:avLst/>
              <a:gdLst/>
              <a:ahLst/>
              <a:cxnLst/>
              <a:rect l="l" t="t" r="r" b="b"/>
              <a:pathLst>
                <a:path w="9500" h="9376" extrusionOk="0">
                  <a:moveTo>
                    <a:pt x="4931" y="1"/>
                  </a:moveTo>
                  <a:cubicBezTo>
                    <a:pt x="3810" y="1"/>
                    <a:pt x="2899" y="910"/>
                    <a:pt x="2899" y="2032"/>
                  </a:cubicBezTo>
                  <a:cubicBezTo>
                    <a:pt x="2899" y="2494"/>
                    <a:pt x="3056" y="2918"/>
                    <a:pt x="3314" y="3258"/>
                  </a:cubicBezTo>
                  <a:lnTo>
                    <a:pt x="3059" y="3258"/>
                  </a:lnTo>
                  <a:cubicBezTo>
                    <a:pt x="1370" y="3258"/>
                    <a:pt x="1" y="4627"/>
                    <a:pt x="1" y="6316"/>
                  </a:cubicBezTo>
                  <a:cubicBezTo>
                    <a:pt x="1" y="8006"/>
                    <a:pt x="1370" y="9376"/>
                    <a:pt x="3059" y="9376"/>
                  </a:cubicBezTo>
                  <a:lnTo>
                    <a:pt x="6439" y="9376"/>
                  </a:lnTo>
                  <a:cubicBezTo>
                    <a:pt x="8128" y="9376"/>
                    <a:pt x="9499" y="8006"/>
                    <a:pt x="9499" y="6316"/>
                  </a:cubicBezTo>
                  <a:cubicBezTo>
                    <a:pt x="9500" y="5288"/>
                    <a:pt x="8989" y="4379"/>
                    <a:pt x="8210" y="3824"/>
                  </a:cubicBezTo>
                  <a:cubicBezTo>
                    <a:pt x="8850" y="3482"/>
                    <a:pt x="9287" y="2809"/>
                    <a:pt x="9287" y="2032"/>
                  </a:cubicBezTo>
                  <a:cubicBezTo>
                    <a:pt x="9287" y="910"/>
                    <a:pt x="8376" y="1"/>
                    <a:pt x="7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9"/>
            <p:cNvSpPr/>
            <p:nvPr/>
          </p:nvSpPr>
          <p:spPr>
            <a:xfrm>
              <a:off x="8557391" y="2348773"/>
              <a:ext cx="445935" cy="445964"/>
            </a:xfrm>
            <a:custGeom>
              <a:avLst/>
              <a:gdLst/>
              <a:ahLst/>
              <a:cxnLst/>
              <a:rect l="l" t="t" r="r" b="b"/>
              <a:pathLst>
                <a:path w="15389" h="15390" extrusionOk="0">
                  <a:moveTo>
                    <a:pt x="0" y="1"/>
                  </a:moveTo>
                  <a:lnTo>
                    <a:pt x="24" y="24"/>
                  </a:lnTo>
                  <a:lnTo>
                    <a:pt x="0" y="24"/>
                  </a:lnTo>
                  <a:lnTo>
                    <a:pt x="0" y="3435"/>
                  </a:lnTo>
                  <a:cubicBezTo>
                    <a:pt x="0" y="4384"/>
                    <a:pt x="770" y="5153"/>
                    <a:pt x="1719" y="5153"/>
                  </a:cubicBezTo>
                  <a:lnTo>
                    <a:pt x="3427" y="5153"/>
                  </a:lnTo>
                  <a:cubicBezTo>
                    <a:pt x="4379" y="5153"/>
                    <a:pt x="5150" y="5927"/>
                    <a:pt x="5146" y="6879"/>
                  </a:cubicBezTo>
                  <a:lnTo>
                    <a:pt x="5138" y="8555"/>
                  </a:lnTo>
                  <a:cubicBezTo>
                    <a:pt x="5135" y="9507"/>
                    <a:pt x="5905" y="10281"/>
                    <a:pt x="6857" y="10281"/>
                  </a:cubicBezTo>
                  <a:lnTo>
                    <a:pt x="8540" y="10281"/>
                  </a:lnTo>
                  <a:cubicBezTo>
                    <a:pt x="9490" y="10281"/>
                    <a:pt x="10259" y="11050"/>
                    <a:pt x="10259" y="12000"/>
                  </a:cubicBezTo>
                  <a:lnTo>
                    <a:pt x="10259" y="13671"/>
                  </a:lnTo>
                  <a:cubicBezTo>
                    <a:pt x="10259" y="14621"/>
                    <a:pt x="11028" y="15390"/>
                    <a:pt x="11978" y="15390"/>
                  </a:cubicBezTo>
                  <a:lnTo>
                    <a:pt x="13669" y="15390"/>
                  </a:lnTo>
                  <a:cubicBezTo>
                    <a:pt x="14619" y="15390"/>
                    <a:pt x="15388" y="14621"/>
                    <a:pt x="15388" y="13671"/>
                  </a:cubicBezTo>
                  <a:lnTo>
                    <a:pt x="15388" y="10260"/>
                  </a:lnTo>
                  <a:lnTo>
                    <a:pt x="15388" y="1720"/>
                  </a:lnTo>
                  <a:cubicBezTo>
                    <a:pt x="15388" y="770"/>
                    <a:pt x="14619" y="1"/>
                    <a:pt x="1366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9"/>
            <p:cNvSpPr/>
            <p:nvPr/>
          </p:nvSpPr>
          <p:spPr>
            <a:xfrm>
              <a:off x="715337" y="-6"/>
              <a:ext cx="9331" cy="537504"/>
            </a:xfrm>
            <a:custGeom>
              <a:avLst/>
              <a:gdLst/>
              <a:ahLst/>
              <a:cxnLst/>
              <a:rect l="l" t="t" r="r" b="b"/>
              <a:pathLst>
                <a:path w="322" h="18549" extrusionOk="0">
                  <a:moveTo>
                    <a:pt x="1" y="1"/>
                  </a:moveTo>
                  <a:lnTo>
                    <a:pt x="1" y="18548"/>
                  </a:lnTo>
                  <a:lnTo>
                    <a:pt x="322" y="18548"/>
                  </a:lnTo>
                  <a:lnTo>
                    <a:pt x="32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3" name="Google Shape;153;p9"/>
            <p:cNvGrpSpPr/>
            <p:nvPr/>
          </p:nvGrpSpPr>
          <p:grpSpPr>
            <a:xfrm>
              <a:off x="4204223" y="4333613"/>
              <a:ext cx="735565" cy="809892"/>
              <a:chOff x="4880660" y="1531638"/>
              <a:chExt cx="735565" cy="809892"/>
            </a:xfrm>
          </p:grpSpPr>
          <p:sp>
            <p:nvSpPr>
              <p:cNvPr id="154" name="Google Shape;154;p9"/>
              <p:cNvSpPr/>
              <p:nvPr/>
            </p:nvSpPr>
            <p:spPr>
              <a:xfrm>
                <a:off x="4978777" y="1629726"/>
                <a:ext cx="539387" cy="711803"/>
              </a:xfrm>
              <a:custGeom>
                <a:avLst/>
                <a:gdLst/>
                <a:ahLst/>
                <a:cxnLst/>
                <a:rect l="l" t="t" r="r" b="b"/>
                <a:pathLst>
                  <a:path w="18614" h="24564" extrusionOk="0">
                    <a:moveTo>
                      <a:pt x="9307" y="1"/>
                    </a:moveTo>
                    <a:cubicBezTo>
                      <a:pt x="8052" y="1"/>
                      <a:pt x="6831" y="248"/>
                      <a:pt x="5684" y="733"/>
                    </a:cubicBezTo>
                    <a:cubicBezTo>
                      <a:pt x="4575" y="1202"/>
                      <a:pt x="3581" y="1873"/>
                      <a:pt x="2726" y="2727"/>
                    </a:cubicBezTo>
                    <a:cubicBezTo>
                      <a:pt x="1871" y="3582"/>
                      <a:pt x="1200" y="4576"/>
                      <a:pt x="732" y="5685"/>
                    </a:cubicBezTo>
                    <a:cubicBezTo>
                      <a:pt x="247" y="6832"/>
                      <a:pt x="0" y="8050"/>
                      <a:pt x="0" y="9308"/>
                    </a:cubicBezTo>
                    <a:lnTo>
                      <a:pt x="0" y="24564"/>
                    </a:lnTo>
                    <a:lnTo>
                      <a:pt x="333" y="24564"/>
                    </a:lnTo>
                    <a:lnTo>
                      <a:pt x="333" y="9308"/>
                    </a:lnTo>
                    <a:cubicBezTo>
                      <a:pt x="333" y="8096"/>
                      <a:pt x="569" y="6920"/>
                      <a:pt x="1038" y="5814"/>
                    </a:cubicBezTo>
                    <a:cubicBezTo>
                      <a:pt x="1489" y="4745"/>
                      <a:pt x="2136" y="3786"/>
                      <a:pt x="2960" y="2962"/>
                    </a:cubicBezTo>
                    <a:cubicBezTo>
                      <a:pt x="3784" y="2138"/>
                      <a:pt x="4745" y="1491"/>
                      <a:pt x="5813" y="1039"/>
                    </a:cubicBezTo>
                    <a:cubicBezTo>
                      <a:pt x="6921" y="571"/>
                      <a:pt x="8095" y="334"/>
                      <a:pt x="9307" y="334"/>
                    </a:cubicBezTo>
                    <a:cubicBezTo>
                      <a:pt x="10519" y="334"/>
                      <a:pt x="11694" y="570"/>
                      <a:pt x="12801" y="1039"/>
                    </a:cubicBezTo>
                    <a:cubicBezTo>
                      <a:pt x="13870" y="1491"/>
                      <a:pt x="14828" y="2137"/>
                      <a:pt x="15653" y="2962"/>
                    </a:cubicBezTo>
                    <a:cubicBezTo>
                      <a:pt x="16477" y="3785"/>
                      <a:pt x="17124" y="4745"/>
                      <a:pt x="17576" y="5814"/>
                    </a:cubicBezTo>
                    <a:cubicBezTo>
                      <a:pt x="18043" y="6922"/>
                      <a:pt x="18280" y="8096"/>
                      <a:pt x="18280" y="9308"/>
                    </a:cubicBezTo>
                    <a:lnTo>
                      <a:pt x="18280" y="24564"/>
                    </a:lnTo>
                    <a:lnTo>
                      <a:pt x="18614" y="24564"/>
                    </a:lnTo>
                    <a:lnTo>
                      <a:pt x="18614" y="9308"/>
                    </a:lnTo>
                    <a:cubicBezTo>
                      <a:pt x="18614" y="8052"/>
                      <a:pt x="18367" y="6832"/>
                      <a:pt x="17882" y="5685"/>
                    </a:cubicBezTo>
                    <a:cubicBezTo>
                      <a:pt x="17413" y="4578"/>
                      <a:pt x="16742" y="3582"/>
                      <a:pt x="15888" y="2727"/>
                    </a:cubicBezTo>
                    <a:cubicBezTo>
                      <a:pt x="15033" y="1873"/>
                      <a:pt x="14038" y="1202"/>
                      <a:pt x="12930" y="733"/>
                    </a:cubicBezTo>
                    <a:cubicBezTo>
                      <a:pt x="11782" y="248"/>
                      <a:pt x="10563" y="1"/>
                      <a:pt x="930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9"/>
              <p:cNvSpPr/>
              <p:nvPr/>
            </p:nvSpPr>
            <p:spPr>
              <a:xfrm>
                <a:off x="4983240" y="1634218"/>
                <a:ext cx="530375" cy="702791"/>
              </a:xfrm>
              <a:custGeom>
                <a:avLst/>
                <a:gdLst/>
                <a:ahLst/>
                <a:cxnLst/>
                <a:rect l="l" t="t" r="r" b="b"/>
                <a:pathLst>
                  <a:path w="18303" h="24253" extrusionOk="0">
                    <a:moveTo>
                      <a:pt x="9152" y="1"/>
                    </a:moveTo>
                    <a:cubicBezTo>
                      <a:pt x="7916" y="1"/>
                      <a:pt x="6717" y="242"/>
                      <a:pt x="5590" y="719"/>
                    </a:cubicBezTo>
                    <a:cubicBezTo>
                      <a:pt x="4499" y="1182"/>
                      <a:pt x="3521" y="1842"/>
                      <a:pt x="2680" y="2681"/>
                    </a:cubicBezTo>
                    <a:cubicBezTo>
                      <a:pt x="1839" y="3522"/>
                      <a:pt x="1179" y="4501"/>
                      <a:pt x="719" y="5591"/>
                    </a:cubicBezTo>
                    <a:cubicBezTo>
                      <a:pt x="242" y="6718"/>
                      <a:pt x="0" y="7918"/>
                      <a:pt x="0" y="9153"/>
                    </a:cubicBezTo>
                    <a:lnTo>
                      <a:pt x="0" y="24252"/>
                    </a:lnTo>
                    <a:lnTo>
                      <a:pt x="21" y="24252"/>
                    </a:lnTo>
                    <a:lnTo>
                      <a:pt x="21" y="9153"/>
                    </a:lnTo>
                    <a:cubicBezTo>
                      <a:pt x="21" y="7920"/>
                      <a:pt x="262" y="6723"/>
                      <a:pt x="738" y="5598"/>
                    </a:cubicBezTo>
                    <a:cubicBezTo>
                      <a:pt x="1198" y="4511"/>
                      <a:pt x="1855" y="3535"/>
                      <a:pt x="2695" y="2696"/>
                    </a:cubicBezTo>
                    <a:cubicBezTo>
                      <a:pt x="3533" y="1857"/>
                      <a:pt x="4511" y="1198"/>
                      <a:pt x="5597" y="739"/>
                    </a:cubicBezTo>
                    <a:cubicBezTo>
                      <a:pt x="6723" y="263"/>
                      <a:pt x="7919" y="21"/>
                      <a:pt x="9152" y="21"/>
                    </a:cubicBezTo>
                    <a:cubicBezTo>
                      <a:pt x="10384" y="21"/>
                      <a:pt x="11580" y="263"/>
                      <a:pt x="12706" y="739"/>
                    </a:cubicBezTo>
                    <a:cubicBezTo>
                      <a:pt x="13794" y="1198"/>
                      <a:pt x="14770" y="1857"/>
                      <a:pt x="15608" y="2696"/>
                    </a:cubicBezTo>
                    <a:cubicBezTo>
                      <a:pt x="16447" y="3535"/>
                      <a:pt x="17105" y="4512"/>
                      <a:pt x="17565" y="5598"/>
                    </a:cubicBezTo>
                    <a:cubicBezTo>
                      <a:pt x="18042" y="6723"/>
                      <a:pt x="18282" y="7920"/>
                      <a:pt x="18282" y="9153"/>
                    </a:cubicBezTo>
                    <a:lnTo>
                      <a:pt x="18282" y="24253"/>
                    </a:lnTo>
                    <a:lnTo>
                      <a:pt x="18303" y="24253"/>
                    </a:lnTo>
                    <a:lnTo>
                      <a:pt x="18303" y="9153"/>
                    </a:lnTo>
                    <a:cubicBezTo>
                      <a:pt x="18303" y="7918"/>
                      <a:pt x="18062" y="6718"/>
                      <a:pt x="17584" y="5591"/>
                    </a:cubicBezTo>
                    <a:cubicBezTo>
                      <a:pt x="17123" y="4500"/>
                      <a:pt x="16463" y="3522"/>
                      <a:pt x="15623" y="2681"/>
                    </a:cubicBezTo>
                    <a:cubicBezTo>
                      <a:pt x="14782" y="1840"/>
                      <a:pt x="13803" y="1181"/>
                      <a:pt x="12714" y="719"/>
                    </a:cubicBezTo>
                    <a:cubicBezTo>
                      <a:pt x="11586" y="242"/>
                      <a:pt x="10387" y="1"/>
                      <a:pt x="91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9"/>
              <p:cNvSpPr/>
              <p:nvPr/>
            </p:nvSpPr>
            <p:spPr>
              <a:xfrm>
                <a:off x="5174867" y="1825815"/>
                <a:ext cx="147177" cy="515713"/>
              </a:xfrm>
              <a:custGeom>
                <a:avLst/>
                <a:gdLst/>
                <a:ahLst/>
                <a:cxnLst/>
                <a:rect l="l" t="t" r="r" b="b"/>
                <a:pathLst>
                  <a:path w="5079" h="17797" extrusionOk="0">
                    <a:moveTo>
                      <a:pt x="2540" y="1"/>
                    </a:moveTo>
                    <a:cubicBezTo>
                      <a:pt x="1140" y="1"/>
                      <a:pt x="0" y="1141"/>
                      <a:pt x="0" y="2541"/>
                    </a:cubicBezTo>
                    <a:lnTo>
                      <a:pt x="0" y="17797"/>
                    </a:lnTo>
                    <a:lnTo>
                      <a:pt x="333" y="17797"/>
                    </a:lnTo>
                    <a:lnTo>
                      <a:pt x="333" y="2541"/>
                    </a:lnTo>
                    <a:cubicBezTo>
                      <a:pt x="333" y="1324"/>
                      <a:pt x="1323" y="335"/>
                      <a:pt x="2540" y="335"/>
                    </a:cubicBezTo>
                    <a:cubicBezTo>
                      <a:pt x="3755" y="335"/>
                      <a:pt x="4745" y="1323"/>
                      <a:pt x="4745" y="2541"/>
                    </a:cubicBezTo>
                    <a:lnTo>
                      <a:pt x="4745" y="17797"/>
                    </a:lnTo>
                    <a:lnTo>
                      <a:pt x="5079" y="17797"/>
                    </a:lnTo>
                    <a:lnTo>
                      <a:pt x="5079" y="2541"/>
                    </a:lnTo>
                    <a:cubicBezTo>
                      <a:pt x="5079" y="1141"/>
                      <a:pt x="3940" y="1"/>
                      <a:pt x="25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9"/>
              <p:cNvSpPr/>
              <p:nvPr/>
            </p:nvSpPr>
            <p:spPr>
              <a:xfrm>
                <a:off x="5179387" y="1830365"/>
                <a:ext cx="138078" cy="506643"/>
              </a:xfrm>
              <a:custGeom>
                <a:avLst/>
                <a:gdLst/>
                <a:ahLst/>
                <a:cxnLst/>
                <a:rect l="l" t="t" r="r" b="b"/>
                <a:pathLst>
                  <a:path w="4765" h="17484" extrusionOk="0">
                    <a:moveTo>
                      <a:pt x="2382" y="1"/>
                    </a:moveTo>
                    <a:cubicBezTo>
                      <a:pt x="1069" y="1"/>
                      <a:pt x="0" y="1069"/>
                      <a:pt x="0" y="2384"/>
                    </a:cubicBezTo>
                    <a:lnTo>
                      <a:pt x="0" y="17483"/>
                    </a:lnTo>
                    <a:lnTo>
                      <a:pt x="21" y="17483"/>
                    </a:lnTo>
                    <a:lnTo>
                      <a:pt x="21" y="2384"/>
                    </a:lnTo>
                    <a:cubicBezTo>
                      <a:pt x="21" y="1080"/>
                      <a:pt x="1082" y="20"/>
                      <a:pt x="2384" y="20"/>
                    </a:cubicBezTo>
                    <a:cubicBezTo>
                      <a:pt x="3686" y="20"/>
                      <a:pt x="4745" y="1082"/>
                      <a:pt x="4745" y="2384"/>
                    </a:cubicBezTo>
                    <a:lnTo>
                      <a:pt x="4745" y="17484"/>
                    </a:lnTo>
                    <a:lnTo>
                      <a:pt x="4765" y="17484"/>
                    </a:lnTo>
                    <a:lnTo>
                      <a:pt x="4765" y="2384"/>
                    </a:lnTo>
                    <a:cubicBezTo>
                      <a:pt x="4765" y="1069"/>
                      <a:pt x="3696" y="1"/>
                      <a:pt x="238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9"/>
              <p:cNvSpPr/>
              <p:nvPr/>
            </p:nvSpPr>
            <p:spPr>
              <a:xfrm>
                <a:off x="4880660" y="1531638"/>
                <a:ext cx="735565" cy="809892"/>
              </a:xfrm>
              <a:custGeom>
                <a:avLst/>
                <a:gdLst/>
                <a:ahLst/>
                <a:cxnLst/>
                <a:rect l="l" t="t" r="r" b="b"/>
                <a:pathLst>
                  <a:path w="25384" h="27949" extrusionOk="0">
                    <a:moveTo>
                      <a:pt x="12692" y="0"/>
                    </a:moveTo>
                    <a:cubicBezTo>
                      <a:pt x="5694" y="0"/>
                      <a:pt x="1" y="5695"/>
                      <a:pt x="1" y="12693"/>
                    </a:cubicBezTo>
                    <a:lnTo>
                      <a:pt x="1" y="27949"/>
                    </a:lnTo>
                    <a:lnTo>
                      <a:pt x="334" y="27949"/>
                    </a:lnTo>
                    <a:lnTo>
                      <a:pt x="334" y="12693"/>
                    </a:lnTo>
                    <a:cubicBezTo>
                      <a:pt x="334" y="5878"/>
                      <a:pt x="5878" y="334"/>
                      <a:pt x="12692" y="334"/>
                    </a:cubicBezTo>
                    <a:cubicBezTo>
                      <a:pt x="19506" y="334"/>
                      <a:pt x="25051" y="5878"/>
                      <a:pt x="25051" y="12693"/>
                    </a:cubicBezTo>
                    <a:lnTo>
                      <a:pt x="25051" y="27949"/>
                    </a:lnTo>
                    <a:lnTo>
                      <a:pt x="25383" y="27949"/>
                    </a:lnTo>
                    <a:lnTo>
                      <a:pt x="25383" y="12693"/>
                    </a:lnTo>
                    <a:cubicBezTo>
                      <a:pt x="25383" y="5694"/>
                      <a:pt x="19689" y="0"/>
                      <a:pt x="1269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9"/>
              <p:cNvSpPr/>
              <p:nvPr/>
            </p:nvSpPr>
            <p:spPr>
              <a:xfrm>
                <a:off x="4885151" y="1536217"/>
                <a:ext cx="726495" cy="800793"/>
              </a:xfrm>
              <a:custGeom>
                <a:avLst/>
                <a:gdLst/>
                <a:ahLst/>
                <a:cxnLst/>
                <a:rect l="l" t="t" r="r" b="b"/>
                <a:pathLst>
                  <a:path w="25071" h="27635" extrusionOk="0">
                    <a:moveTo>
                      <a:pt x="12535" y="0"/>
                    </a:moveTo>
                    <a:cubicBezTo>
                      <a:pt x="5624" y="0"/>
                      <a:pt x="1" y="5623"/>
                      <a:pt x="1" y="12535"/>
                    </a:cubicBezTo>
                    <a:lnTo>
                      <a:pt x="1" y="27634"/>
                    </a:lnTo>
                    <a:lnTo>
                      <a:pt x="21" y="27634"/>
                    </a:lnTo>
                    <a:lnTo>
                      <a:pt x="21" y="12535"/>
                    </a:lnTo>
                    <a:cubicBezTo>
                      <a:pt x="21" y="5634"/>
                      <a:pt x="5636" y="20"/>
                      <a:pt x="12536" y="20"/>
                    </a:cubicBezTo>
                    <a:cubicBezTo>
                      <a:pt x="19437" y="20"/>
                      <a:pt x="25052" y="5634"/>
                      <a:pt x="25052" y="12535"/>
                    </a:cubicBezTo>
                    <a:lnTo>
                      <a:pt x="25052" y="27635"/>
                    </a:lnTo>
                    <a:lnTo>
                      <a:pt x="25070" y="27635"/>
                    </a:lnTo>
                    <a:lnTo>
                      <a:pt x="25070" y="12535"/>
                    </a:lnTo>
                    <a:cubicBezTo>
                      <a:pt x="25070" y="5623"/>
                      <a:pt x="19446" y="0"/>
                      <a:pt x="125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5076778" y="1727756"/>
                <a:ext cx="343325" cy="613772"/>
              </a:xfrm>
              <a:custGeom>
                <a:avLst/>
                <a:gdLst/>
                <a:ahLst/>
                <a:cxnLst/>
                <a:rect l="l" t="t" r="r" b="b"/>
                <a:pathLst>
                  <a:path w="11848" h="21181" extrusionOk="0">
                    <a:moveTo>
                      <a:pt x="5925" y="0"/>
                    </a:moveTo>
                    <a:cubicBezTo>
                      <a:pt x="2658" y="0"/>
                      <a:pt x="1" y="2658"/>
                      <a:pt x="1" y="5925"/>
                    </a:cubicBezTo>
                    <a:lnTo>
                      <a:pt x="1" y="21181"/>
                    </a:lnTo>
                    <a:lnTo>
                      <a:pt x="334" y="21181"/>
                    </a:lnTo>
                    <a:lnTo>
                      <a:pt x="334" y="5925"/>
                    </a:lnTo>
                    <a:cubicBezTo>
                      <a:pt x="334" y="2842"/>
                      <a:pt x="2843" y="334"/>
                      <a:pt x="5925" y="334"/>
                    </a:cubicBezTo>
                    <a:cubicBezTo>
                      <a:pt x="9007" y="334"/>
                      <a:pt x="11515" y="2843"/>
                      <a:pt x="11515" y="5925"/>
                    </a:cubicBezTo>
                    <a:lnTo>
                      <a:pt x="11515" y="21181"/>
                    </a:lnTo>
                    <a:lnTo>
                      <a:pt x="11847" y="21181"/>
                    </a:lnTo>
                    <a:lnTo>
                      <a:pt x="11847" y="5925"/>
                    </a:lnTo>
                    <a:cubicBezTo>
                      <a:pt x="11847" y="2658"/>
                      <a:pt x="9192" y="0"/>
                      <a:pt x="592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9"/>
              <p:cNvSpPr/>
              <p:nvPr/>
            </p:nvSpPr>
            <p:spPr>
              <a:xfrm>
                <a:off x="5081270" y="1732335"/>
                <a:ext cx="334226" cy="604673"/>
              </a:xfrm>
              <a:custGeom>
                <a:avLst/>
                <a:gdLst/>
                <a:ahLst/>
                <a:cxnLst/>
                <a:rect l="l" t="t" r="r" b="b"/>
                <a:pathLst>
                  <a:path w="11534" h="20867" extrusionOk="0">
                    <a:moveTo>
                      <a:pt x="5767" y="0"/>
                    </a:moveTo>
                    <a:cubicBezTo>
                      <a:pt x="2589" y="0"/>
                      <a:pt x="1" y="2587"/>
                      <a:pt x="1" y="5767"/>
                    </a:cubicBezTo>
                    <a:lnTo>
                      <a:pt x="1" y="20866"/>
                    </a:lnTo>
                    <a:lnTo>
                      <a:pt x="21" y="20866"/>
                    </a:lnTo>
                    <a:lnTo>
                      <a:pt x="21" y="5767"/>
                    </a:lnTo>
                    <a:cubicBezTo>
                      <a:pt x="21" y="2598"/>
                      <a:pt x="2600" y="20"/>
                      <a:pt x="5769" y="20"/>
                    </a:cubicBezTo>
                    <a:cubicBezTo>
                      <a:pt x="8939" y="20"/>
                      <a:pt x="11516" y="2598"/>
                      <a:pt x="11516" y="5767"/>
                    </a:cubicBezTo>
                    <a:lnTo>
                      <a:pt x="11516" y="20867"/>
                    </a:lnTo>
                    <a:lnTo>
                      <a:pt x="11533" y="20867"/>
                    </a:lnTo>
                    <a:lnTo>
                      <a:pt x="11533" y="5767"/>
                    </a:lnTo>
                    <a:cubicBezTo>
                      <a:pt x="11533" y="2587"/>
                      <a:pt x="8947" y="0"/>
                      <a:pt x="576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9"/>
              <p:cNvSpPr/>
              <p:nvPr/>
            </p:nvSpPr>
            <p:spPr>
              <a:xfrm>
                <a:off x="5243601" y="1899592"/>
                <a:ext cx="9707" cy="441559"/>
              </a:xfrm>
              <a:custGeom>
                <a:avLst/>
                <a:gdLst/>
                <a:ahLst/>
                <a:cxnLst/>
                <a:rect l="l" t="t" r="r" b="b"/>
                <a:pathLst>
                  <a:path w="335" h="15238" extrusionOk="0">
                    <a:moveTo>
                      <a:pt x="1" y="1"/>
                    </a:moveTo>
                    <a:lnTo>
                      <a:pt x="1" y="15237"/>
                    </a:lnTo>
                    <a:lnTo>
                      <a:pt x="334" y="15237"/>
                    </a:lnTo>
                    <a:lnTo>
                      <a:pt x="33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9"/>
              <p:cNvSpPr/>
              <p:nvPr/>
            </p:nvSpPr>
            <p:spPr>
              <a:xfrm>
                <a:off x="5248150" y="1904170"/>
                <a:ext cx="638" cy="432518"/>
              </a:xfrm>
              <a:custGeom>
                <a:avLst/>
                <a:gdLst/>
                <a:ahLst/>
                <a:cxnLst/>
                <a:rect l="l" t="t" r="r" b="b"/>
                <a:pathLst>
                  <a:path w="22" h="14926" extrusionOk="0">
                    <a:moveTo>
                      <a:pt x="1" y="1"/>
                    </a:moveTo>
                    <a:lnTo>
                      <a:pt x="1" y="14925"/>
                    </a:lnTo>
                    <a:lnTo>
                      <a:pt x="21" y="14925"/>
                    </a:lnTo>
                    <a:lnTo>
                      <a:pt x="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7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8"/>
        <p:cNvGrpSpPr/>
        <p:nvPr/>
      </p:nvGrpSpPr>
      <p:grpSpPr>
        <a:xfrm>
          <a:off x="0" y="0"/>
          <a:ext cx="0" cy="0"/>
          <a:chOff x="0" y="0"/>
          <a:chExt cx="0" cy="0"/>
        </a:xfrm>
      </p:grpSpPr>
      <p:sp>
        <p:nvSpPr>
          <p:cNvPr id="179" name="Google Shape;179;p13"/>
          <p:cNvSpPr txBox="1">
            <a:spLocks noGrp="1"/>
          </p:cNvSpPr>
          <p:nvPr>
            <p:ph type="title" hasCustomPrompt="1"/>
          </p:nvPr>
        </p:nvSpPr>
        <p:spPr>
          <a:xfrm rot="1973">
            <a:off x="2318837" y="1426351"/>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0" name="Google Shape;180;p13"/>
          <p:cNvSpPr txBox="1">
            <a:spLocks noGrp="1"/>
          </p:cNvSpPr>
          <p:nvPr>
            <p:ph type="subTitle" idx="1"/>
          </p:nvPr>
        </p:nvSpPr>
        <p:spPr>
          <a:xfrm>
            <a:off x="1342738" y="2248152"/>
            <a:ext cx="29973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1" name="Google Shape;181;p13"/>
          <p:cNvSpPr txBox="1">
            <a:spLocks noGrp="1"/>
          </p:cNvSpPr>
          <p:nvPr>
            <p:ph type="title" idx="2" hasCustomPrompt="1"/>
          </p:nvPr>
        </p:nvSpPr>
        <p:spPr>
          <a:xfrm rot="1973">
            <a:off x="2318837" y="3178901"/>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2" name="Google Shape;182;p13"/>
          <p:cNvSpPr txBox="1">
            <a:spLocks noGrp="1"/>
          </p:cNvSpPr>
          <p:nvPr>
            <p:ph type="subTitle" idx="3"/>
          </p:nvPr>
        </p:nvSpPr>
        <p:spPr>
          <a:xfrm>
            <a:off x="1342738" y="4000800"/>
            <a:ext cx="29973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3" name="Google Shape;183;p13"/>
          <p:cNvSpPr txBox="1">
            <a:spLocks noGrp="1"/>
          </p:cNvSpPr>
          <p:nvPr>
            <p:ph type="title" idx="4" hasCustomPrompt="1"/>
          </p:nvPr>
        </p:nvSpPr>
        <p:spPr>
          <a:xfrm rot="1973">
            <a:off x="5780012" y="1426351"/>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4" name="Google Shape;184;p13"/>
          <p:cNvSpPr txBox="1">
            <a:spLocks noGrp="1"/>
          </p:cNvSpPr>
          <p:nvPr>
            <p:ph type="subTitle" idx="5"/>
          </p:nvPr>
        </p:nvSpPr>
        <p:spPr>
          <a:xfrm>
            <a:off x="4803963" y="2248152"/>
            <a:ext cx="29973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5" name="Google Shape;185;p13"/>
          <p:cNvSpPr txBox="1">
            <a:spLocks noGrp="1"/>
          </p:cNvSpPr>
          <p:nvPr>
            <p:ph type="title" idx="6" hasCustomPrompt="1"/>
          </p:nvPr>
        </p:nvSpPr>
        <p:spPr>
          <a:xfrm rot="1973">
            <a:off x="5780012" y="3178901"/>
            <a:ext cx="1045200" cy="602100"/>
          </a:xfrm>
          <a:prstGeom prst="rect">
            <a:avLst/>
          </a:prstGeom>
          <a:noFill/>
          <a:ln>
            <a:noFill/>
          </a:ln>
        </p:spPr>
        <p:txBody>
          <a:bodyPr spcFirstLastPara="1" wrap="square" lIns="91425" tIns="91425" rIns="91425" bIns="91425" anchor="b" anchorCtr="0">
            <a:noAutofit/>
          </a:bodyPr>
          <a:lstStyle>
            <a:lvl1pPr lvl="0" algn="ctr" rtl="0">
              <a:spcBef>
                <a:spcPts val="0"/>
              </a:spcBef>
              <a:spcAft>
                <a:spcPts val="0"/>
              </a:spcAft>
              <a:buSzPts val="3000"/>
              <a:buNone/>
              <a:defRPr sz="3000">
                <a:solidFill>
                  <a:schemeClr val="accent1"/>
                </a:solidFill>
              </a:defRPr>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r>
              <a:t>xx%</a:t>
            </a:r>
          </a:p>
        </p:txBody>
      </p:sp>
      <p:sp>
        <p:nvSpPr>
          <p:cNvPr id="186" name="Google Shape;186;p13"/>
          <p:cNvSpPr txBox="1">
            <a:spLocks noGrp="1"/>
          </p:cNvSpPr>
          <p:nvPr>
            <p:ph type="subTitle" idx="7"/>
          </p:nvPr>
        </p:nvSpPr>
        <p:spPr>
          <a:xfrm>
            <a:off x="4803963" y="4000801"/>
            <a:ext cx="2997300" cy="60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87" name="Google Shape;187;p13"/>
          <p:cNvSpPr txBox="1">
            <a:spLocks noGrp="1"/>
          </p:cNvSpPr>
          <p:nvPr>
            <p:ph type="subTitle" idx="8"/>
          </p:nvPr>
        </p:nvSpPr>
        <p:spPr>
          <a:xfrm>
            <a:off x="1342738" y="1855350"/>
            <a:ext cx="2997300" cy="55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8" name="Google Shape;188;p13"/>
          <p:cNvSpPr txBox="1">
            <a:spLocks noGrp="1"/>
          </p:cNvSpPr>
          <p:nvPr>
            <p:ph type="subTitle" idx="9"/>
          </p:nvPr>
        </p:nvSpPr>
        <p:spPr>
          <a:xfrm>
            <a:off x="1342738" y="3608024"/>
            <a:ext cx="2997300" cy="55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89" name="Google Shape;189;p13"/>
          <p:cNvSpPr txBox="1">
            <a:spLocks noGrp="1"/>
          </p:cNvSpPr>
          <p:nvPr>
            <p:ph type="subTitle" idx="13"/>
          </p:nvPr>
        </p:nvSpPr>
        <p:spPr>
          <a:xfrm>
            <a:off x="4803963" y="1855350"/>
            <a:ext cx="2997300" cy="55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0" name="Google Shape;190;p13"/>
          <p:cNvSpPr txBox="1">
            <a:spLocks noGrp="1"/>
          </p:cNvSpPr>
          <p:nvPr>
            <p:ph type="subTitle" idx="14"/>
          </p:nvPr>
        </p:nvSpPr>
        <p:spPr>
          <a:xfrm>
            <a:off x="4803963" y="3608025"/>
            <a:ext cx="2997300" cy="554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Font typeface="Poller One"/>
              <a:buNone/>
              <a:defRPr sz="2000" b="1">
                <a:latin typeface="Arima"/>
                <a:ea typeface="Arima"/>
                <a:cs typeface="Arima"/>
                <a:sym typeface="Arima"/>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191" name="Google Shape;191;p13"/>
          <p:cNvSpPr txBox="1">
            <a:spLocks noGrp="1"/>
          </p:cNvSpPr>
          <p:nvPr>
            <p:ph type="title" idx="15"/>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92" name="Google Shape;192;p13"/>
          <p:cNvGrpSpPr/>
          <p:nvPr/>
        </p:nvGrpSpPr>
        <p:grpSpPr>
          <a:xfrm>
            <a:off x="178399" y="-2"/>
            <a:ext cx="8965593" cy="5143493"/>
            <a:chOff x="178399" y="-2"/>
            <a:chExt cx="8965593" cy="5143493"/>
          </a:xfrm>
        </p:grpSpPr>
        <p:sp>
          <p:nvSpPr>
            <p:cNvPr id="193" name="Google Shape;193;p13"/>
            <p:cNvSpPr/>
            <p:nvPr/>
          </p:nvSpPr>
          <p:spPr>
            <a:xfrm>
              <a:off x="233941" y="2028743"/>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8707169" y="4028732"/>
              <a:ext cx="358973" cy="431823"/>
            </a:xfrm>
            <a:custGeom>
              <a:avLst/>
              <a:gdLst/>
              <a:ahLst/>
              <a:cxnLst/>
              <a:rect l="l" t="t" r="r" b="b"/>
              <a:pathLst>
                <a:path w="12388" h="14902" extrusionOk="0">
                  <a:moveTo>
                    <a:pt x="5035" y="0"/>
                  </a:moveTo>
                  <a:cubicBezTo>
                    <a:pt x="4605" y="0"/>
                    <a:pt x="4255" y="350"/>
                    <a:pt x="4255" y="782"/>
                  </a:cubicBezTo>
                  <a:cubicBezTo>
                    <a:pt x="4255" y="3344"/>
                    <a:pt x="6339" y="5428"/>
                    <a:pt x="8901" y="5428"/>
                  </a:cubicBezTo>
                  <a:lnTo>
                    <a:pt x="10253" y="5428"/>
                  </a:lnTo>
                  <a:cubicBezTo>
                    <a:pt x="10569" y="5428"/>
                    <a:pt x="10827" y="5684"/>
                    <a:pt x="10827" y="6001"/>
                  </a:cubicBezTo>
                  <a:cubicBezTo>
                    <a:pt x="10827" y="6317"/>
                    <a:pt x="10569" y="6574"/>
                    <a:pt x="10253" y="6574"/>
                  </a:cubicBezTo>
                  <a:lnTo>
                    <a:pt x="4164" y="6574"/>
                  </a:lnTo>
                  <a:cubicBezTo>
                    <a:pt x="1869" y="6574"/>
                    <a:pt x="1" y="8441"/>
                    <a:pt x="1" y="10737"/>
                  </a:cubicBezTo>
                  <a:cubicBezTo>
                    <a:pt x="1" y="13033"/>
                    <a:pt x="1869" y="14901"/>
                    <a:pt x="4164" y="14901"/>
                  </a:cubicBezTo>
                  <a:lnTo>
                    <a:pt x="8660" y="14901"/>
                  </a:lnTo>
                  <a:cubicBezTo>
                    <a:pt x="9092" y="14901"/>
                    <a:pt x="9442" y="14551"/>
                    <a:pt x="9443" y="14118"/>
                  </a:cubicBezTo>
                  <a:cubicBezTo>
                    <a:pt x="9443" y="13687"/>
                    <a:pt x="9093" y="13338"/>
                    <a:pt x="8662" y="13338"/>
                  </a:cubicBezTo>
                  <a:lnTo>
                    <a:pt x="4166" y="13338"/>
                  </a:lnTo>
                  <a:cubicBezTo>
                    <a:pt x="2731" y="13338"/>
                    <a:pt x="1564" y="12171"/>
                    <a:pt x="1564" y="10736"/>
                  </a:cubicBezTo>
                  <a:cubicBezTo>
                    <a:pt x="1564" y="9301"/>
                    <a:pt x="2731" y="8134"/>
                    <a:pt x="4166" y="8134"/>
                  </a:cubicBezTo>
                  <a:lnTo>
                    <a:pt x="10255" y="8134"/>
                  </a:lnTo>
                  <a:cubicBezTo>
                    <a:pt x="11431" y="8134"/>
                    <a:pt x="12388" y="7178"/>
                    <a:pt x="12388" y="6001"/>
                  </a:cubicBezTo>
                  <a:cubicBezTo>
                    <a:pt x="12388" y="4824"/>
                    <a:pt x="11432" y="3867"/>
                    <a:pt x="10255" y="3867"/>
                  </a:cubicBezTo>
                  <a:lnTo>
                    <a:pt x="8902" y="3867"/>
                  </a:lnTo>
                  <a:cubicBezTo>
                    <a:pt x="7199" y="3867"/>
                    <a:pt x="5816" y="2482"/>
                    <a:pt x="5816" y="782"/>
                  </a:cubicBezTo>
                  <a:cubicBezTo>
                    <a:pt x="5816" y="350"/>
                    <a:pt x="5467" y="0"/>
                    <a:pt x="5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8742306" y="3359432"/>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178399" y="4274658"/>
              <a:ext cx="388414" cy="868832"/>
            </a:xfrm>
            <a:custGeom>
              <a:avLst/>
              <a:gdLst/>
              <a:ahLst/>
              <a:cxnLst/>
              <a:rect l="l" t="t" r="r" b="b"/>
              <a:pathLst>
                <a:path w="13404" h="29983" extrusionOk="0">
                  <a:moveTo>
                    <a:pt x="1" y="1"/>
                  </a:moveTo>
                  <a:lnTo>
                    <a:pt x="1" y="23281"/>
                  </a:lnTo>
                  <a:cubicBezTo>
                    <a:pt x="1" y="26981"/>
                    <a:pt x="3000" y="29982"/>
                    <a:pt x="6701" y="29982"/>
                  </a:cubicBezTo>
                  <a:cubicBezTo>
                    <a:pt x="10403" y="29982"/>
                    <a:pt x="13403" y="26983"/>
                    <a:pt x="13402" y="23281"/>
                  </a:cubicBezTo>
                  <a:lnTo>
                    <a:pt x="134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252347" y="4759916"/>
              <a:ext cx="639331" cy="383575"/>
            </a:xfrm>
            <a:custGeom>
              <a:avLst/>
              <a:gdLst/>
              <a:ahLst/>
              <a:cxnLst/>
              <a:rect l="l" t="t" r="r" b="b"/>
              <a:pathLst>
                <a:path w="22063" h="13237" extrusionOk="0">
                  <a:moveTo>
                    <a:pt x="11031" y="0"/>
                  </a:moveTo>
                  <a:cubicBezTo>
                    <a:pt x="4940" y="0"/>
                    <a:pt x="0" y="4939"/>
                    <a:pt x="0" y="11030"/>
                  </a:cubicBezTo>
                  <a:lnTo>
                    <a:pt x="0" y="13237"/>
                  </a:lnTo>
                  <a:lnTo>
                    <a:pt x="22062" y="13237"/>
                  </a:lnTo>
                  <a:lnTo>
                    <a:pt x="22062" y="11030"/>
                  </a:lnTo>
                  <a:cubicBezTo>
                    <a:pt x="22062" y="4939"/>
                    <a:pt x="17123" y="0"/>
                    <a:pt x="110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8707174" y="-2"/>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8148724" y="131498"/>
              <a:ext cx="275286" cy="271693"/>
            </a:xfrm>
            <a:custGeom>
              <a:avLst/>
              <a:gdLst/>
              <a:ahLst/>
              <a:cxnLst/>
              <a:rect l="l" t="t" r="r" b="b"/>
              <a:pathLst>
                <a:path w="9500" h="9376" extrusionOk="0">
                  <a:moveTo>
                    <a:pt x="4931" y="1"/>
                  </a:moveTo>
                  <a:cubicBezTo>
                    <a:pt x="3810" y="1"/>
                    <a:pt x="2899" y="910"/>
                    <a:pt x="2899" y="2032"/>
                  </a:cubicBezTo>
                  <a:cubicBezTo>
                    <a:pt x="2899" y="2494"/>
                    <a:pt x="3056" y="2918"/>
                    <a:pt x="3314" y="3258"/>
                  </a:cubicBezTo>
                  <a:lnTo>
                    <a:pt x="3059" y="3258"/>
                  </a:lnTo>
                  <a:cubicBezTo>
                    <a:pt x="1370" y="3258"/>
                    <a:pt x="1" y="4627"/>
                    <a:pt x="1" y="6316"/>
                  </a:cubicBezTo>
                  <a:cubicBezTo>
                    <a:pt x="1" y="8006"/>
                    <a:pt x="1370" y="9376"/>
                    <a:pt x="3059" y="9376"/>
                  </a:cubicBezTo>
                  <a:lnTo>
                    <a:pt x="6439" y="9376"/>
                  </a:lnTo>
                  <a:cubicBezTo>
                    <a:pt x="8128" y="9376"/>
                    <a:pt x="9499" y="8006"/>
                    <a:pt x="9499" y="6316"/>
                  </a:cubicBezTo>
                  <a:cubicBezTo>
                    <a:pt x="9500" y="5288"/>
                    <a:pt x="8989" y="4379"/>
                    <a:pt x="8210" y="3824"/>
                  </a:cubicBezTo>
                  <a:cubicBezTo>
                    <a:pt x="8850" y="3482"/>
                    <a:pt x="9287" y="2809"/>
                    <a:pt x="9287" y="2032"/>
                  </a:cubicBezTo>
                  <a:cubicBezTo>
                    <a:pt x="9287" y="910"/>
                    <a:pt x="8376" y="1"/>
                    <a:pt x="72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420628" y="3077903"/>
              <a:ext cx="146191" cy="427273"/>
            </a:xfrm>
            <a:custGeom>
              <a:avLst/>
              <a:gdLst/>
              <a:ahLst/>
              <a:cxnLst/>
              <a:rect l="l" t="t" r="r" b="b"/>
              <a:pathLst>
                <a:path w="5045" h="14745" extrusionOk="0">
                  <a:moveTo>
                    <a:pt x="2523" y="1"/>
                  </a:moveTo>
                  <a:cubicBezTo>
                    <a:pt x="1130" y="1"/>
                    <a:pt x="1" y="1130"/>
                    <a:pt x="1" y="2523"/>
                  </a:cubicBezTo>
                  <a:cubicBezTo>
                    <a:pt x="1" y="3723"/>
                    <a:pt x="840" y="4724"/>
                    <a:pt x="1962" y="4980"/>
                  </a:cubicBezTo>
                  <a:cubicBezTo>
                    <a:pt x="840" y="5235"/>
                    <a:pt x="1" y="6237"/>
                    <a:pt x="1" y="7438"/>
                  </a:cubicBezTo>
                  <a:cubicBezTo>
                    <a:pt x="1" y="8552"/>
                    <a:pt x="727" y="9497"/>
                    <a:pt x="1729" y="9830"/>
                  </a:cubicBezTo>
                  <a:cubicBezTo>
                    <a:pt x="725" y="10163"/>
                    <a:pt x="1" y="11107"/>
                    <a:pt x="1" y="12222"/>
                  </a:cubicBezTo>
                  <a:cubicBezTo>
                    <a:pt x="1" y="13615"/>
                    <a:pt x="1130" y="14744"/>
                    <a:pt x="2523" y="14744"/>
                  </a:cubicBezTo>
                  <a:cubicBezTo>
                    <a:pt x="3915" y="14744"/>
                    <a:pt x="5044" y="13615"/>
                    <a:pt x="5044" y="12222"/>
                  </a:cubicBezTo>
                  <a:cubicBezTo>
                    <a:pt x="5044" y="11107"/>
                    <a:pt x="4320" y="10162"/>
                    <a:pt x="3316" y="9830"/>
                  </a:cubicBezTo>
                  <a:cubicBezTo>
                    <a:pt x="4320" y="9497"/>
                    <a:pt x="5044" y="8553"/>
                    <a:pt x="5044" y="7438"/>
                  </a:cubicBezTo>
                  <a:cubicBezTo>
                    <a:pt x="5044" y="6237"/>
                    <a:pt x="4206" y="5235"/>
                    <a:pt x="3083" y="4980"/>
                  </a:cubicBezTo>
                  <a:cubicBezTo>
                    <a:pt x="4206" y="4724"/>
                    <a:pt x="5044" y="3723"/>
                    <a:pt x="5044" y="2523"/>
                  </a:cubicBezTo>
                  <a:cubicBezTo>
                    <a:pt x="5044" y="1130"/>
                    <a:pt x="3915"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209"/>
        <p:cNvGrpSpPr/>
        <p:nvPr/>
      </p:nvGrpSpPr>
      <p:grpSpPr>
        <a:xfrm>
          <a:off x="0" y="0"/>
          <a:ext cx="0" cy="0"/>
          <a:chOff x="0" y="0"/>
          <a:chExt cx="0" cy="0"/>
        </a:xfrm>
      </p:grpSpPr>
      <p:sp>
        <p:nvSpPr>
          <p:cNvPr id="210" name="Google Shape;210;p15"/>
          <p:cNvSpPr txBox="1">
            <a:spLocks noGrp="1"/>
          </p:cNvSpPr>
          <p:nvPr>
            <p:ph type="title"/>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211" name="Google Shape;211;p15"/>
          <p:cNvGrpSpPr/>
          <p:nvPr/>
        </p:nvGrpSpPr>
        <p:grpSpPr>
          <a:xfrm>
            <a:off x="-12" y="5"/>
            <a:ext cx="9542048" cy="5143503"/>
            <a:chOff x="-12" y="5"/>
            <a:chExt cx="9542048" cy="5143503"/>
          </a:xfrm>
        </p:grpSpPr>
        <p:sp>
          <p:nvSpPr>
            <p:cNvPr id="212" name="Google Shape;212;p15"/>
            <p:cNvSpPr/>
            <p:nvPr/>
          </p:nvSpPr>
          <p:spPr>
            <a:xfrm>
              <a:off x="8649191" y="1796318"/>
              <a:ext cx="186673" cy="386357"/>
            </a:xfrm>
            <a:custGeom>
              <a:avLst/>
              <a:gdLst/>
              <a:ahLst/>
              <a:cxnLst/>
              <a:rect l="l" t="t" r="r" b="b"/>
              <a:pathLst>
                <a:path w="6442" h="13333" extrusionOk="0">
                  <a:moveTo>
                    <a:pt x="3221" y="1"/>
                  </a:moveTo>
                  <a:cubicBezTo>
                    <a:pt x="1442" y="1"/>
                    <a:pt x="0" y="1442"/>
                    <a:pt x="0" y="3221"/>
                  </a:cubicBezTo>
                  <a:lnTo>
                    <a:pt x="0" y="10112"/>
                  </a:lnTo>
                  <a:cubicBezTo>
                    <a:pt x="0" y="11890"/>
                    <a:pt x="1442" y="13332"/>
                    <a:pt x="3221" y="13332"/>
                  </a:cubicBezTo>
                  <a:cubicBezTo>
                    <a:pt x="4999" y="13332"/>
                    <a:pt x="6441" y="11890"/>
                    <a:pt x="6441" y="10112"/>
                  </a:cubicBezTo>
                  <a:lnTo>
                    <a:pt x="6441" y="3221"/>
                  </a:lnTo>
                  <a:cubicBezTo>
                    <a:pt x="6441" y="1442"/>
                    <a:pt x="4999" y="1"/>
                    <a:pt x="32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5"/>
            <p:cNvSpPr/>
            <p:nvPr/>
          </p:nvSpPr>
          <p:spPr>
            <a:xfrm>
              <a:off x="-12" y="2334635"/>
              <a:ext cx="237123" cy="237123"/>
            </a:xfrm>
            <a:custGeom>
              <a:avLst/>
              <a:gdLst/>
              <a:ahLst/>
              <a:cxnLst/>
              <a:rect l="l" t="t" r="r" b="b"/>
              <a:pathLst>
                <a:path w="8183" h="8183" extrusionOk="0">
                  <a:moveTo>
                    <a:pt x="0" y="0"/>
                  </a:moveTo>
                  <a:lnTo>
                    <a:pt x="0" y="8183"/>
                  </a:lnTo>
                  <a:lnTo>
                    <a:pt x="4091" y="8183"/>
                  </a:lnTo>
                  <a:cubicBezTo>
                    <a:pt x="6350" y="8183"/>
                    <a:pt x="8182" y="6351"/>
                    <a:pt x="8182" y="4091"/>
                  </a:cubicBezTo>
                  <a:cubicBezTo>
                    <a:pt x="8182" y="1832"/>
                    <a:pt x="6351" y="0"/>
                    <a:pt x="40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5"/>
            <p:cNvSpPr/>
            <p:nvPr/>
          </p:nvSpPr>
          <p:spPr>
            <a:xfrm rot="-5400000">
              <a:off x="8822644" y="1294769"/>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5"/>
            <p:cNvSpPr/>
            <p:nvPr/>
          </p:nvSpPr>
          <p:spPr>
            <a:xfrm>
              <a:off x="237107" y="1998273"/>
              <a:ext cx="172213" cy="156884"/>
            </a:xfrm>
            <a:custGeom>
              <a:avLst/>
              <a:gdLst/>
              <a:ahLst/>
              <a:cxnLst/>
              <a:rect l="l" t="t" r="r" b="b"/>
              <a:pathLst>
                <a:path w="5943" h="5414" extrusionOk="0">
                  <a:moveTo>
                    <a:pt x="2972" y="0"/>
                  </a:moveTo>
                  <a:cubicBezTo>
                    <a:pt x="2279" y="0"/>
                    <a:pt x="1587" y="264"/>
                    <a:pt x="1058" y="793"/>
                  </a:cubicBezTo>
                  <a:cubicBezTo>
                    <a:pt x="1" y="1850"/>
                    <a:pt x="1" y="3563"/>
                    <a:pt x="1058" y="4620"/>
                  </a:cubicBezTo>
                  <a:cubicBezTo>
                    <a:pt x="1587" y="5149"/>
                    <a:pt x="2279" y="5413"/>
                    <a:pt x="2972" y="5413"/>
                  </a:cubicBezTo>
                  <a:cubicBezTo>
                    <a:pt x="3664" y="5413"/>
                    <a:pt x="4357" y="5149"/>
                    <a:pt x="4885" y="4620"/>
                  </a:cubicBezTo>
                  <a:cubicBezTo>
                    <a:pt x="5943" y="3563"/>
                    <a:pt x="5943" y="1850"/>
                    <a:pt x="4885" y="793"/>
                  </a:cubicBezTo>
                  <a:cubicBezTo>
                    <a:pt x="4357" y="264"/>
                    <a:pt x="3664" y="0"/>
                    <a:pt x="2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5"/>
            <p:cNvSpPr/>
            <p:nvPr/>
          </p:nvSpPr>
          <p:spPr>
            <a:xfrm>
              <a:off x="8780657" y="5"/>
              <a:ext cx="9765" cy="1142409"/>
            </a:xfrm>
            <a:custGeom>
              <a:avLst/>
              <a:gdLst/>
              <a:ahLst/>
              <a:cxnLst/>
              <a:rect l="l" t="t" r="r" b="b"/>
              <a:pathLst>
                <a:path w="337" h="39424" extrusionOk="0">
                  <a:moveTo>
                    <a:pt x="1" y="1"/>
                  </a:moveTo>
                  <a:lnTo>
                    <a:pt x="1" y="39424"/>
                  </a:lnTo>
                  <a:lnTo>
                    <a:pt x="336" y="39424"/>
                  </a:lnTo>
                  <a:lnTo>
                    <a:pt x="33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7" name="Google Shape;217;p15"/>
            <p:cNvGrpSpPr/>
            <p:nvPr/>
          </p:nvGrpSpPr>
          <p:grpSpPr>
            <a:xfrm>
              <a:off x="8564248" y="3904749"/>
              <a:ext cx="977788" cy="1238759"/>
              <a:chOff x="227223" y="1681074"/>
              <a:chExt cx="977788" cy="1238759"/>
            </a:xfrm>
          </p:grpSpPr>
          <p:sp>
            <p:nvSpPr>
              <p:cNvPr id="218" name="Google Shape;218;p15"/>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5"/>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0" name="Google Shape;220;p15"/>
            <p:cNvSpPr/>
            <p:nvPr/>
          </p:nvSpPr>
          <p:spPr>
            <a:xfrm>
              <a:off x="353599" y="4131785"/>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5"/>
            <p:cNvSpPr/>
            <p:nvPr/>
          </p:nvSpPr>
          <p:spPr>
            <a:xfrm>
              <a:off x="285390" y="2929828"/>
              <a:ext cx="146191" cy="427273"/>
            </a:xfrm>
            <a:custGeom>
              <a:avLst/>
              <a:gdLst/>
              <a:ahLst/>
              <a:cxnLst/>
              <a:rect l="l" t="t" r="r" b="b"/>
              <a:pathLst>
                <a:path w="5045" h="14745" extrusionOk="0">
                  <a:moveTo>
                    <a:pt x="2523" y="1"/>
                  </a:moveTo>
                  <a:cubicBezTo>
                    <a:pt x="1130" y="1"/>
                    <a:pt x="1" y="1130"/>
                    <a:pt x="1" y="2523"/>
                  </a:cubicBezTo>
                  <a:cubicBezTo>
                    <a:pt x="1" y="3723"/>
                    <a:pt x="840" y="4724"/>
                    <a:pt x="1962" y="4980"/>
                  </a:cubicBezTo>
                  <a:cubicBezTo>
                    <a:pt x="840" y="5235"/>
                    <a:pt x="1" y="6237"/>
                    <a:pt x="1" y="7438"/>
                  </a:cubicBezTo>
                  <a:cubicBezTo>
                    <a:pt x="1" y="8552"/>
                    <a:pt x="727" y="9497"/>
                    <a:pt x="1729" y="9830"/>
                  </a:cubicBezTo>
                  <a:cubicBezTo>
                    <a:pt x="725" y="10163"/>
                    <a:pt x="1" y="11107"/>
                    <a:pt x="1" y="12222"/>
                  </a:cubicBezTo>
                  <a:cubicBezTo>
                    <a:pt x="1" y="13615"/>
                    <a:pt x="1130" y="14744"/>
                    <a:pt x="2523" y="14744"/>
                  </a:cubicBezTo>
                  <a:cubicBezTo>
                    <a:pt x="3915" y="14744"/>
                    <a:pt x="5044" y="13615"/>
                    <a:pt x="5044" y="12222"/>
                  </a:cubicBezTo>
                  <a:cubicBezTo>
                    <a:pt x="5044" y="11107"/>
                    <a:pt x="4320" y="10162"/>
                    <a:pt x="3316" y="9830"/>
                  </a:cubicBezTo>
                  <a:cubicBezTo>
                    <a:pt x="4320" y="9497"/>
                    <a:pt x="5044" y="8553"/>
                    <a:pt x="5044" y="7438"/>
                  </a:cubicBezTo>
                  <a:cubicBezTo>
                    <a:pt x="5044" y="6237"/>
                    <a:pt x="4206" y="5235"/>
                    <a:pt x="3083" y="4980"/>
                  </a:cubicBezTo>
                  <a:cubicBezTo>
                    <a:pt x="4206" y="4724"/>
                    <a:pt x="5044" y="3723"/>
                    <a:pt x="5044" y="2523"/>
                  </a:cubicBezTo>
                  <a:cubicBezTo>
                    <a:pt x="5044" y="1130"/>
                    <a:pt x="3915" y="1"/>
                    <a:pt x="25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4">
  <p:cSld name="TITLE_AND_BODY_1">
    <p:spTree>
      <p:nvGrpSpPr>
        <p:cNvPr id="1" name="Shape 298"/>
        <p:cNvGrpSpPr/>
        <p:nvPr/>
      </p:nvGrpSpPr>
      <p:grpSpPr>
        <a:xfrm>
          <a:off x="0" y="0"/>
          <a:ext cx="0" cy="0"/>
          <a:chOff x="0" y="0"/>
          <a:chExt cx="0" cy="0"/>
        </a:xfrm>
      </p:grpSpPr>
      <p:sp>
        <p:nvSpPr>
          <p:cNvPr id="299" name="Google Shape;299;p22"/>
          <p:cNvSpPr txBox="1">
            <a:spLocks noGrp="1"/>
          </p:cNvSpPr>
          <p:nvPr>
            <p:ph type="title"/>
          </p:nvPr>
        </p:nvSpPr>
        <p:spPr>
          <a:xfrm>
            <a:off x="720000" y="463800"/>
            <a:ext cx="7704000" cy="634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0" name="Google Shape;300;p22"/>
          <p:cNvSpPr txBox="1">
            <a:spLocks noGrp="1"/>
          </p:cNvSpPr>
          <p:nvPr>
            <p:ph type="body" idx="1"/>
          </p:nvPr>
        </p:nvSpPr>
        <p:spPr>
          <a:xfrm>
            <a:off x="720000" y="1174500"/>
            <a:ext cx="7704000" cy="870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Clr>
                <a:schemeClr val="accent1"/>
              </a:buClr>
              <a:buSzPts val="1400"/>
              <a:buChar char="●"/>
              <a:defRPr/>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grpSp>
        <p:nvGrpSpPr>
          <p:cNvPr id="301" name="Google Shape;301;p22"/>
          <p:cNvGrpSpPr/>
          <p:nvPr/>
        </p:nvGrpSpPr>
        <p:grpSpPr>
          <a:xfrm>
            <a:off x="196644" y="287030"/>
            <a:ext cx="9152505" cy="4856475"/>
            <a:chOff x="196644" y="287030"/>
            <a:chExt cx="9152505" cy="4856475"/>
          </a:xfrm>
        </p:grpSpPr>
        <p:sp>
          <p:nvSpPr>
            <p:cNvPr id="302" name="Google Shape;302;p22"/>
            <p:cNvSpPr/>
            <p:nvPr/>
          </p:nvSpPr>
          <p:spPr>
            <a:xfrm>
              <a:off x="196644" y="1551820"/>
              <a:ext cx="358973" cy="431823"/>
            </a:xfrm>
            <a:custGeom>
              <a:avLst/>
              <a:gdLst/>
              <a:ahLst/>
              <a:cxnLst/>
              <a:rect l="l" t="t" r="r" b="b"/>
              <a:pathLst>
                <a:path w="12388" h="14902" extrusionOk="0">
                  <a:moveTo>
                    <a:pt x="5035" y="0"/>
                  </a:moveTo>
                  <a:cubicBezTo>
                    <a:pt x="4605" y="0"/>
                    <a:pt x="4255" y="350"/>
                    <a:pt x="4255" y="782"/>
                  </a:cubicBezTo>
                  <a:cubicBezTo>
                    <a:pt x="4255" y="3344"/>
                    <a:pt x="6339" y="5428"/>
                    <a:pt x="8901" y="5428"/>
                  </a:cubicBezTo>
                  <a:lnTo>
                    <a:pt x="10253" y="5428"/>
                  </a:lnTo>
                  <a:cubicBezTo>
                    <a:pt x="10569" y="5428"/>
                    <a:pt x="10827" y="5684"/>
                    <a:pt x="10827" y="6001"/>
                  </a:cubicBezTo>
                  <a:cubicBezTo>
                    <a:pt x="10827" y="6317"/>
                    <a:pt x="10569" y="6574"/>
                    <a:pt x="10253" y="6574"/>
                  </a:cubicBezTo>
                  <a:lnTo>
                    <a:pt x="4164" y="6574"/>
                  </a:lnTo>
                  <a:cubicBezTo>
                    <a:pt x="1869" y="6574"/>
                    <a:pt x="1" y="8441"/>
                    <a:pt x="1" y="10737"/>
                  </a:cubicBezTo>
                  <a:cubicBezTo>
                    <a:pt x="1" y="13033"/>
                    <a:pt x="1869" y="14901"/>
                    <a:pt x="4164" y="14901"/>
                  </a:cubicBezTo>
                  <a:lnTo>
                    <a:pt x="8660" y="14901"/>
                  </a:lnTo>
                  <a:cubicBezTo>
                    <a:pt x="9092" y="14901"/>
                    <a:pt x="9442" y="14551"/>
                    <a:pt x="9443" y="14118"/>
                  </a:cubicBezTo>
                  <a:cubicBezTo>
                    <a:pt x="9443" y="13687"/>
                    <a:pt x="9093" y="13338"/>
                    <a:pt x="8662" y="13338"/>
                  </a:cubicBezTo>
                  <a:lnTo>
                    <a:pt x="4166" y="13338"/>
                  </a:lnTo>
                  <a:cubicBezTo>
                    <a:pt x="2731" y="13338"/>
                    <a:pt x="1564" y="12171"/>
                    <a:pt x="1564" y="10736"/>
                  </a:cubicBezTo>
                  <a:cubicBezTo>
                    <a:pt x="1564" y="9301"/>
                    <a:pt x="2731" y="8134"/>
                    <a:pt x="4166" y="8134"/>
                  </a:cubicBezTo>
                  <a:lnTo>
                    <a:pt x="10255" y="8134"/>
                  </a:lnTo>
                  <a:cubicBezTo>
                    <a:pt x="11431" y="8134"/>
                    <a:pt x="12388" y="7178"/>
                    <a:pt x="12388" y="6001"/>
                  </a:cubicBezTo>
                  <a:cubicBezTo>
                    <a:pt x="12388" y="4824"/>
                    <a:pt x="11432" y="3867"/>
                    <a:pt x="10255" y="3867"/>
                  </a:cubicBezTo>
                  <a:lnTo>
                    <a:pt x="8902" y="3867"/>
                  </a:lnTo>
                  <a:cubicBezTo>
                    <a:pt x="7199" y="3867"/>
                    <a:pt x="5816" y="2482"/>
                    <a:pt x="5816" y="782"/>
                  </a:cubicBezTo>
                  <a:cubicBezTo>
                    <a:pt x="5816" y="350"/>
                    <a:pt x="5467" y="0"/>
                    <a:pt x="503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2"/>
            <p:cNvSpPr/>
            <p:nvPr/>
          </p:nvSpPr>
          <p:spPr>
            <a:xfrm>
              <a:off x="6049854" y="4758698"/>
              <a:ext cx="280068" cy="280068"/>
            </a:xfrm>
            <a:custGeom>
              <a:avLst/>
              <a:gdLst/>
              <a:ahLst/>
              <a:cxnLst/>
              <a:rect l="l" t="t" r="r" b="b"/>
              <a:pathLst>
                <a:path w="9665" h="9665" extrusionOk="0">
                  <a:moveTo>
                    <a:pt x="4832" y="1"/>
                  </a:moveTo>
                  <a:cubicBezTo>
                    <a:pt x="3550" y="1"/>
                    <a:pt x="2321" y="510"/>
                    <a:pt x="1415" y="1416"/>
                  </a:cubicBezTo>
                  <a:cubicBezTo>
                    <a:pt x="509" y="2323"/>
                    <a:pt x="0" y="3551"/>
                    <a:pt x="0" y="4833"/>
                  </a:cubicBezTo>
                  <a:cubicBezTo>
                    <a:pt x="0" y="6114"/>
                    <a:pt x="509" y="7344"/>
                    <a:pt x="1415" y="8249"/>
                  </a:cubicBezTo>
                  <a:cubicBezTo>
                    <a:pt x="2321" y="9156"/>
                    <a:pt x="3550" y="9665"/>
                    <a:pt x="4832" y="9665"/>
                  </a:cubicBezTo>
                  <a:cubicBezTo>
                    <a:pt x="6114" y="9665"/>
                    <a:pt x="7342" y="9156"/>
                    <a:pt x="8249" y="8249"/>
                  </a:cubicBezTo>
                  <a:cubicBezTo>
                    <a:pt x="9155" y="7344"/>
                    <a:pt x="9664" y="6114"/>
                    <a:pt x="9664" y="4833"/>
                  </a:cubicBezTo>
                  <a:cubicBezTo>
                    <a:pt x="9664" y="3551"/>
                    <a:pt x="9155" y="2323"/>
                    <a:pt x="8249" y="1416"/>
                  </a:cubicBezTo>
                  <a:cubicBezTo>
                    <a:pt x="7342" y="510"/>
                    <a:pt x="6114" y="1"/>
                    <a:pt x="483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2"/>
            <p:cNvSpPr/>
            <p:nvPr/>
          </p:nvSpPr>
          <p:spPr>
            <a:xfrm>
              <a:off x="5455106" y="4902470"/>
              <a:ext cx="401686" cy="241035"/>
            </a:xfrm>
            <a:custGeom>
              <a:avLst/>
              <a:gdLst/>
              <a:ahLst/>
              <a:cxnLst/>
              <a:rect l="l" t="t" r="r" b="b"/>
              <a:pathLst>
                <a:path w="13862" h="8318" extrusionOk="0">
                  <a:moveTo>
                    <a:pt x="6931" y="1"/>
                  </a:moveTo>
                  <a:cubicBezTo>
                    <a:pt x="3103" y="1"/>
                    <a:pt x="0" y="3103"/>
                    <a:pt x="0" y="6932"/>
                  </a:cubicBezTo>
                  <a:lnTo>
                    <a:pt x="0" y="8317"/>
                  </a:lnTo>
                  <a:lnTo>
                    <a:pt x="13861" y="8317"/>
                  </a:lnTo>
                  <a:lnTo>
                    <a:pt x="13861" y="6932"/>
                  </a:lnTo>
                  <a:cubicBezTo>
                    <a:pt x="13861" y="3103"/>
                    <a:pt x="10759" y="1"/>
                    <a:pt x="69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2"/>
            <p:cNvSpPr/>
            <p:nvPr/>
          </p:nvSpPr>
          <p:spPr>
            <a:xfrm>
              <a:off x="8470639" y="287030"/>
              <a:ext cx="878511" cy="599139"/>
            </a:xfrm>
            <a:custGeom>
              <a:avLst/>
              <a:gdLst/>
              <a:ahLst/>
              <a:cxnLst/>
              <a:rect l="l" t="t" r="r" b="b"/>
              <a:pathLst>
                <a:path w="30317" h="20676" extrusionOk="0">
                  <a:moveTo>
                    <a:pt x="29981" y="336"/>
                  </a:moveTo>
                  <a:lnTo>
                    <a:pt x="29981" y="20339"/>
                  </a:lnTo>
                  <a:lnTo>
                    <a:pt x="10337" y="20339"/>
                  </a:lnTo>
                  <a:cubicBezTo>
                    <a:pt x="8988" y="20339"/>
                    <a:pt x="7677" y="20073"/>
                    <a:pt x="6445" y="19552"/>
                  </a:cubicBezTo>
                  <a:cubicBezTo>
                    <a:pt x="5253" y="19048"/>
                    <a:pt x="4184" y="18327"/>
                    <a:pt x="3266" y="17408"/>
                  </a:cubicBezTo>
                  <a:cubicBezTo>
                    <a:pt x="2347" y="16489"/>
                    <a:pt x="1626" y="15421"/>
                    <a:pt x="1122" y="14229"/>
                  </a:cubicBezTo>
                  <a:cubicBezTo>
                    <a:pt x="601" y="12998"/>
                    <a:pt x="336" y="11687"/>
                    <a:pt x="336" y="10337"/>
                  </a:cubicBezTo>
                  <a:cubicBezTo>
                    <a:pt x="336" y="8987"/>
                    <a:pt x="601" y="7677"/>
                    <a:pt x="1122" y="6444"/>
                  </a:cubicBezTo>
                  <a:cubicBezTo>
                    <a:pt x="1627" y="5254"/>
                    <a:pt x="2347" y="4184"/>
                    <a:pt x="3266" y="3266"/>
                  </a:cubicBezTo>
                  <a:cubicBezTo>
                    <a:pt x="4184" y="2348"/>
                    <a:pt x="5253" y="1626"/>
                    <a:pt x="6445" y="1122"/>
                  </a:cubicBezTo>
                  <a:cubicBezTo>
                    <a:pt x="7677" y="601"/>
                    <a:pt x="8988" y="336"/>
                    <a:pt x="10337" y="336"/>
                  </a:cubicBezTo>
                  <a:close/>
                  <a:moveTo>
                    <a:pt x="10337" y="1"/>
                  </a:moveTo>
                  <a:cubicBezTo>
                    <a:pt x="8941" y="1"/>
                    <a:pt x="7589" y="273"/>
                    <a:pt x="6313" y="812"/>
                  </a:cubicBezTo>
                  <a:cubicBezTo>
                    <a:pt x="5082" y="1333"/>
                    <a:pt x="3977" y="2077"/>
                    <a:pt x="3027" y="3027"/>
                  </a:cubicBezTo>
                  <a:cubicBezTo>
                    <a:pt x="2078" y="3977"/>
                    <a:pt x="1333" y="5082"/>
                    <a:pt x="812" y="6313"/>
                  </a:cubicBezTo>
                  <a:cubicBezTo>
                    <a:pt x="274" y="7588"/>
                    <a:pt x="1" y="8942"/>
                    <a:pt x="1" y="10337"/>
                  </a:cubicBezTo>
                  <a:cubicBezTo>
                    <a:pt x="1" y="11734"/>
                    <a:pt x="273" y="13086"/>
                    <a:pt x="812" y="14362"/>
                  </a:cubicBezTo>
                  <a:cubicBezTo>
                    <a:pt x="1333" y="15592"/>
                    <a:pt x="2077" y="16697"/>
                    <a:pt x="3027" y="17647"/>
                  </a:cubicBezTo>
                  <a:cubicBezTo>
                    <a:pt x="3977" y="18596"/>
                    <a:pt x="5082" y="19342"/>
                    <a:pt x="6313" y="19862"/>
                  </a:cubicBezTo>
                  <a:cubicBezTo>
                    <a:pt x="7589" y="20400"/>
                    <a:pt x="8942" y="20674"/>
                    <a:pt x="10337" y="20674"/>
                  </a:cubicBezTo>
                  <a:lnTo>
                    <a:pt x="10337" y="20675"/>
                  </a:lnTo>
                  <a:lnTo>
                    <a:pt x="30317" y="20675"/>
                  </a:lnTo>
                  <a:lnTo>
                    <a:pt x="3031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22"/>
          <p:cNvSpPr/>
          <p:nvPr/>
        </p:nvSpPr>
        <p:spPr>
          <a:xfrm>
            <a:off x="368786" y="10"/>
            <a:ext cx="9765" cy="1011720"/>
          </a:xfrm>
          <a:custGeom>
            <a:avLst/>
            <a:gdLst/>
            <a:ahLst/>
            <a:cxnLst/>
            <a:rect l="l" t="t" r="r" b="b"/>
            <a:pathLst>
              <a:path w="337" h="34914" extrusionOk="0">
                <a:moveTo>
                  <a:pt x="1" y="0"/>
                </a:moveTo>
                <a:lnTo>
                  <a:pt x="1" y="34914"/>
                </a:lnTo>
                <a:lnTo>
                  <a:pt x="336" y="34914"/>
                </a:lnTo>
                <a:lnTo>
                  <a:pt x="33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6345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1pPr>
            <a:lvl2pPr lvl="1"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2pPr>
            <a:lvl3pPr lvl="2"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3pPr>
            <a:lvl4pPr lvl="3"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4pPr>
            <a:lvl5pPr lvl="4"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5pPr>
            <a:lvl6pPr lvl="5"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6pPr>
            <a:lvl7pPr lvl="6"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7pPr>
            <a:lvl8pPr lvl="7"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8pPr>
            <a:lvl9pPr lvl="8" rtl="0">
              <a:spcBef>
                <a:spcPts val="0"/>
              </a:spcBef>
              <a:spcAft>
                <a:spcPts val="0"/>
              </a:spcAft>
              <a:buClr>
                <a:schemeClr val="dk1"/>
              </a:buClr>
              <a:buSzPts val="3000"/>
              <a:buFont typeface="Arima"/>
              <a:buNone/>
              <a:defRPr sz="3000" b="1">
                <a:solidFill>
                  <a:schemeClr val="dk1"/>
                </a:solidFill>
                <a:latin typeface="Arima"/>
                <a:ea typeface="Arima"/>
                <a:cs typeface="Arima"/>
                <a:sym typeface="Arima"/>
              </a:defRPr>
            </a:lvl9pPr>
          </a:lstStyle>
          <a:p>
            <a:endParaRPr/>
          </a:p>
        </p:txBody>
      </p:sp>
      <p:sp>
        <p:nvSpPr>
          <p:cNvPr id="7" name="Google Shape;7;p1"/>
          <p:cNvSpPr txBox="1">
            <a:spLocks noGrp="1"/>
          </p:cNvSpPr>
          <p:nvPr>
            <p:ph type="body" idx="1"/>
          </p:nvPr>
        </p:nvSpPr>
        <p:spPr>
          <a:xfrm>
            <a:off x="720000" y="1174500"/>
            <a:ext cx="7704000" cy="34290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1pPr>
            <a:lvl2pPr marL="914400" lvl="1"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2pPr>
            <a:lvl3pPr marL="1371600" lvl="2"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3pPr>
            <a:lvl4pPr marL="1828800" lvl="3"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4pPr>
            <a:lvl5pPr marL="2286000" lvl="4"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5pPr>
            <a:lvl6pPr marL="2743200" lvl="5"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6pPr>
            <a:lvl7pPr marL="3200400" lvl="6"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7pPr>
            <a:lvl8pPr marL="3657600" lvl="7"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8pPr>
            <a:lvl9pPr marL="4114800" lvl="8" indent="-317500">
              <a:lnSpc>
                <a:spcPct val="115000"/>
              </a:lnSpc>
              <a:spcBef>
                <a:spcPts val="0"/>
              </a:spcBef>
              <a:spcAft>
                <a:spcPts val="0"/>
              </a:spcAft>
              <a:buClr>
                <a:schemeClr val="dk1"/>
              </a:buClr>
              <a:buSzPts val="1400"/>
              <a:buFont typeface="Barlow"/>
              <a:buChar char="■"/>
              <a:defRPr>
                <a:solidFill>
                  <a:schemeClr val="dk1"/>
                </a:solidFill>
                <a:latin typeface="Barlow"/>
                <a:ea typeface="Barlow"/>
                <a:cs typeface="Barlow"/>
                <a:sym typeface="Barlo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5" r:id="rId5"/>
    <p:sldLayoutId id="2147483658" r:id="rId6"/>
    <p:sldLayoutId id="2147483659" r:id="rId7"/>
    <p:sldLayoutId id="2147483661" r:id="rId8"/>
    <p:sldLayoutId id="2147483668" r:id="rId9"/>
    <p:sldLayoutId id="2147483672"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37"/>
          <p:cNvSpPr txBox="1">
            <a:spLocks noGrp="1"/>
          </p:cNvSpPr>
          <p:nvPr>
            <p:ph type="subTitle" idx="1"/>
          </p:nvPr>
        </p:nvSpPr>
        <p:spPr>
          <a:xfrm rot="-455">
            <a:off x="2307136" y="4196449"/>
            <a:ext cx="4529400" cy="426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dirty="0">
                <a:solidFill>
                  <a:schemeClr val="accent1"/>
                </a:solidFill>
                <a:latin typeface="Arima" panose="020B0604020202020204" charset="-94"/>
                <a:cs typeface="Arima" panose="020B0604020202020204" charset="-94"/>
              </a:rPr>
              <a:t>Sude Nur TUNGAÇ &amp; Rabia Şevval AYDIN</a:t>
            </a:r>
            <a:endParaRPr dirty="0">
              <a:solidFill>
                <a:schemeClr val="accent1"/>
              </a:solidFill>
              <a:latin typeface="Arima" panose="020B0604020202020204" charset="-94"/>
              <a:cs typeface="Arima" panose="020B0604020202020204" charset="-94"/>
            </a:endParaRPr>
          </a:p>
        </p:txBody>
      </p:sp>
      <p:sp>
        <p:nvSpPr>
          <p:cNvPr id="494" name="Google Shape;494;p37"/>
          <p:cNvSpPr txBox="1">
            <a:spLocks noGrp="1"/>
          </p:cNvSpPr>
          <p:nvPr>
            <p:ph type="ctrTitle"/>
          </p:nvPr>
        </p:nvSpPr>
        <p:spPr>
          <a:xfrm>
            <a:off x="719850" y="1476331"/>
            <a:ext cx="7704300" cy="261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tr-TR" sz="3200" dirty="0"/>
              <a:t>YAPAY SİNİR AĞLARI TEKNOLOJİLERİNİN MULTİMODÜLER VERİ SETLERİ İLE DUYGU ANALİZİ ÜZERİNE PERFORMANS DEĞERLENDİRMESİ</a:t>
            </a:r>
            <a:br>
              <a:rPr lang="tr-TR" sz="3200" dirty="0"/>
            </a:br>
            <a:r>
              <a:rPr lang="tr-TR" sz="2400" dirty="0">
                <a:solidFill>
                  <a:schemeClr val="accent1"/>
                </a:solidFill>
              </a:rPr>
              <a:t>Doç. Dr. Ayşe Berna ALTINEL</a:t>
            </a:r>
            <a:endParaRPr sz="2400" dirty="0">
              <a:solidFill>
                <a:schemeClr val="accen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BD0C52-29D8-1C60-FA6F-C4EC84E60FB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DB9941C-082B-DB6A-6B85-FC7F3939EE42}"/>
              </a:ext>
            </a:extLst>
          </p:cNvPr>
          <p:cNvSpPr>
            <a:spLocks noGrp="1"/>
          </p:cNvSpPr>
          <p:nvPr>
            <p:ph type="title"/>
          </p:nvPr>
        </p:nvSpPr>
        <p:spPr/>
        <p:txBody>
          <a:bodyPr/>
          <a:lstStyle/>
          <a:p>
            <a:r>
              <a:rPr lang="en-US" dirty="0"/>
              <a:t>Predicting the Visual Focus of Attention in Multi-Person Discussion Videos</a:t>
            </a:r>
            <a:br>
              <a:rPr lang="en-US" b="0" dirty="0"/>
            </a:br>
            <a:br>
              <a:rPr lang="en-US" dirty="0"/>
            </a:br>
            <a:endParaRPr lang="en-US" dirty="0"/>
          </a:p>
        </p:txBody>
      </p:sp>
      <p:sp>
        <p:nvSpPr>
          <p:cNvPr id="3" name="Metin Yer Tutucusu 2">
            <a:extLst>
              <a:ext uri="{FF2B5EF4-FFF2-40B4-BE49-F238E27FC236}">
                <a16:creationId xmlns:a16="http://schemas.microsoft.com/office/drawing/2014/main" id="{806567EB-9021-3B96-0F44-7FD372B41786}"/>
              </a:ext>
            </a:extLst>
          </p:cNvPr>
          <p:cNvSpPr>
            <a:spLocks noGrp="1"/>
          </p:cNvSpPr>
          <p:nvPr>
            <p:ph type="body" idx="1"/>
          </p:nvPr>
        </p:nvSpPr>
        <p:spPr>
          <a:xfrm>
            <a:off x="720000" y="1590689"/>
            <a:ext cx="7704000" cy="870300"/>
          </a:xfrm>
        </p:spPr>
        <p:txBody>
          <a:bodyPr/>
          <a:lstStyle/>
          <a:p>
            <a:pPr fontAlgn="base"/>
            <a:r>
              <a:rPr lang="en-US" dirty="0"/>
              <a:t>ICAF, </a:t>
            </a:r>
            <a:r>
              <a:rPr lang="en-US" dirty="0" err="1"/>
              <a:t>çok</a:t>
            </a:r>
            <a:r>
              <a:rPr lang="en-US" dirty="0"/>
              <a:t> </a:t>
            </a:r>
            <a:r>
              <a:rPr lang="en-US" dirty="0" err="1"/>
              <a:t>kişili</a:t>
            </a:r>
            <a:r>
              <a:rPr lang="en-US" dirty="0"/>
              <a:t> </a:t>
            </a:r>
            <a:r>
              <a:rPr lang="en-US" dirty="0" err="1"/>
              <a:t>tartışmalarda</a:t>
            </a:r>
            <a:r>
              <a:rPr lang="en-US" dirty="0"/>
              <a:t> </a:t>
            </a:r>
            <a:r>
              <a:rPr lang="en-US" dirty="0" err="1"/>
              <a:t>kimin</a:t>
            </a:r>
            <a:r>
              <a:rPr lang="en-US" dirty="0"/>
              <a:t> </a:t>
            </a:r>
            <a:r>
              <a:rPr lang="en-US" dirty="0" err="1"/>
              <a:t>kime</a:t>
            </a:r>
            <a:r>
              <a:rPr lang="en-US" dirty="0"/>
              <a:t> </a:t>
            </a:r>
            <a:r>
              <a:rPr lang="en-US" dirty="0" err="1"/>
              <a:t>baktığını</a:t>
            </a:r>
            <a:r>
              <a:rPr lang="en-US" dirty="0"/>
              <a:t> </a:t>
            </a:r>
            <a:r>
              <a:rPr lang="en-US" dirty="0" err="1"/>
              <a:t>tahmin</a:t>
            </a:r>
            <a:r>
              <a:rPr lang="en-US" dirty="0"/>
              <a:t> </a:t>
            </a:r>
            <a:r>
              <a:rPr lang="en-US" dirty="0" err="1"/>
              <a:t>etme</a:t>
            </a:r>
            <a:r>
              <a:rPr lang="en-US" dirty="0"/>
              <a:t> (</a:t>
            </a:r>
            <a:r>
              <a:rPr lang="en-US" dirty="0" err="1"/>
              <a:t>Görsel</a:t>
            </a:r>
            <a:r>
              <a:rPr lang="en-US" dirty="0"/>
              <a:t> Odak </a:t>
            </a:r>
            <a:r>
              <a:rPr lang="en-US" dirty="0" err="1"/>
              <a:t>Noktası</a:t>
            </a:r>
            <a:r>
              <a:rPr lang="en-US" dirty="0"/>
              <a:t> - VFOA)  </a:t>
            </a:r>
            <a:r>
              <a:rPr lang="en-US" dirty="0" err="1"/>
              <a:t>görevinde</a:t>
            </a:r>
            <a:r>
              <a:rPr lang="en-US" dirty="0"/>
              <a:t> </a:t>
            </a:r>
            <a:r>
              <a:rPr lang="en-US" dirty="0" err="1"/>
              <a:t>tüm</a:t>
            </a:r>
            <a:r>
              <a:rPr lang="en-US" dirty="0"/>
              <a:t> </a:t>
            </a:r>
            <a:r>
              <a:rPr lang="en-US" dirty="0" err="1"/>
              <a:t>kişilerin</a:t>
            </a:r>
            <a:r>
              <a:rPr lang="en-US" dirty="0"/>
              <a:t> </a:t>
            </a:r>
            <a:r>
              <a:rPr lang="en-US" dirty="0" err="1"/>
              <a:t>VFOA'sını</a:t>
            </a:r>
            <a:r>
              <a:rPr lang="en-US" dirty="0"/>
              <a:t> </a:t>
            </a:r>
            <a:r>
              <a:rPr lang="en-US" dirty="0" err="1"/>
              <a:t>öğrenen</a:t>
            </a:r>
            <a:r>
              <a:rPr lang="en-US" dirty="0"/>
              <a:t> </a:t>
            </a:r>
            <a:r>
              <a:rPr lang="en-US" dirty="0" err="1"/>
              <a:t>bir</a:t>
            </a:r>
            <a:r>
              <a:rPr lang="en-US" dirty="0"/>
              <a:t> </a:t>
            </a:r>
            <a:r>
              <a:rPr lang="en-US" dirty="0" err="1"/>
              <a:t>modeldir</a:t>
            </a:r>
            <a:r>
              <a:rPr lang="en-US" dirty="0"/>
              <a:t>.</a:t>
            </a:r>
          </a:p>
          <a:p>
            <a:pPr fontAlgn="base"/>
            <a:br>
              <a:rPr lang="en-US" dirty="0"/>
            </a:br>
            <a:r>
              <a:rPr lang="en-US" dirty="0"/>
              <a:t>Temel </a:t>
            </a:r>
            <a:r>
              <a:rPr lang="en-US" dirty="0" err="1"/>
              <a:t>Özellikleri</a:t>
            </a:r>
            <a:r>
              <a:rPr lang="en-US" dirty="0"/>
              <a:t>:</a:t>
            </a:r>
          </a:p>
          <a:p>
            <a:pPr lvl="1" fontAlgn="base"/>
            <a:r>
              <a:rPr lang="en-US" dirty="0" err="1"/>
              <a:t>Kolektif</a:t>
            </a:r>
            <a:r>
              <a:rPr lang="en-US" dirty="0"/>
              <a:t> </a:t>
            </a:r>
            <a:r>
              <a:rPr lang="en-US" dirty="0" err="1"/>
              <a:t>Sınıflandırma</a:t>
            </a:r>
            <a:r>
              <a:rPr lang="en-US" dirty="0"/>
              <a:t>: Her </a:t>
            </a:r>
            <a:r>
              <a:rPr lang="en-US" dirty="0" err="1"/>
              <a:t>kişi</a:t>
            </a:r>
            <a:r>
              <a:rPr lang="en-US" dirty="0"/>
              <a:t> </a:t>
            </a:r>
            <a:r>
              <a:rPr lang="en-US" dirty="0" err="1"/>
              <a:t>ayrı</a:t>
            </a:r>
            <a:r>
              <a:rPr lang="en-US" dirty="0"/>
              <a:t> </a:t>
            </a:r>
            <a:r>
              <a:rPr lang="en-US" dirty="0" err="1"/>
              <a:t>bir</a:t>
            </a:r>
            <a:r>
              <a:rPr lang="en-US" dirty="0"/>
              <a:t> </a:t>
            </a:r>
            <a:r>
              <a:rPr lang="en-US" dirty="0" err="1"/>
              <a:t>sınıflandırıcı</a:t>
            </a:r>
            <a:r>
              <a:rPr lang="en-US" dirty="0"/>
              <a:t> </a:t>
            </a:r>
            <a:r>
              <a:rPr lang="en-US" dirty="0" err="1"/>
              <a:t>ile</a:t>
            </a:r>
            <a:r>
              <a:rPr lang="en-US" dirty="0"/>
              <a:t> </a:t>
            </a:r>
            <a:r>
              <a:rPr lang="en-US" dirty="0" err="1"/>
              <a:t>modellenir</a:t>
            </a:r>
            <a:r>
              <a:rPr lang="en-US" dirty="0"/>
              <a:t> </a:t>
            </a:r>
            <a:r>
              <a:rPr lang="en-US" dirty="0" err="1"/>
              <a:t>ve</a:t>
            </a:r>
            <a:r>
              <a:rPr lang="en-US" dirty="0"/>
              <a:t> </a:t>
            </a:r>
            <a:r>
              <a:rPr lang="en-US" dirty="0" err="1"/>
              <a:t>diğer</a:t>
            </a:r>
            <a:r>
              <a:rPr lang="en-US" dirty="0"/>
              <a:t> </a:t>
            </a:r>
            <a:r>
              <a:rPr lang="en-US" dirty="0" err="1"/>
              <a:t>kişilerin</a:t>
            </a:r>
            <a:r>
              <a:rPr lang="en-US" dirty="0"/>
              <a:t> </a:t>
            </a:r>
            <a:r>
              <a:rPr lang="en-US" dirty="0" err="1"/>
              <a:t>tahminleri</a:t>
            </a:r>
            <a:r>
              <a:rPr lang="en-US" dirty="0"/>
              <a:t> her </a:t>
            </a:r>
            <a:r>
              <a:rPr lang="en-US" dirty="0" err="1"/>
              <a:t>kişinin</a:t>
            </a:r>
            <a:r>
              <a:rPr lang="en-US" dirty="0"/>
              <a:t> </a:t>
            </a:r>
            <a:r>
              <a:rPr lang="en-US" dirty="0" err="1"/>
              <a:t>sınıflandırıcısına</a:t>
            </a:r>
            <a:r>
              <a:rPr lang="en-US" dirty="0"/>
              <a:t> </a:t>
            </a:r>
            <a:r>
              <a:rPr lang="en-US" dirty="0" err="1"/>
              <a:t>girdi</a:t>
            </a:r>
            <a:r>
              <a:rPr lang="en-US" dirty="0"/>
              <a:t> </a:t>
            </a:r>
            <a:r>
              <a:rPr lang="en-US" dirty="0" err="1"/>
              <a:t>olarak</a:t>
            </a:r>
            <a:r>
              <a:rPr lang="en-US" dirty="0"/>
              <a:t> </a:t>
            </a:r>
            <a:r>
              <a:rPr lang="en-US" dirty="0" err="1"/>
              <a:t>kullanılır</a:t>
            </a:r>
            <a:r>
              <a:rPr lang="en-US" dirty="0"/>
              <a:t>. </a:t>
            </a:r>
          </a:p>
          <a:p>
            <a:pPr lvl="1" fontAlgn="base"/>
            <a:r>
              <a:rPr lang="en-US" dirty="0" err="1"/>
              <a:t>Zamansal</a:t>
            </a:r>
            <a:r>
              <a:rPr lang="en-US" dirty="0"/>
              <a:t> </a:t>
            </a:r>
            <a:r>
              <a:rPr lang="en-US" dirty="0" err="1"/>
              <a:t>Tutarlılık</a:t>
            </a:r>
            <a:r>
              <a:rPr lang="en-US" dirty="0"/>
              <a:t>: Bir </a:t>
            </a:r>
            <a:r>
              <a:rPr lang="en-US" dirty="0" err="1"/>
              <a:t>kişinin</a:t>
            </a:r>
            <a:r>
              <a:rPr lang="en-US" dirty="0"/>
              <a:t> </a:t>
            </a:r>
            <a:r>
              <a:rPr lang="en-US" dirty="0" err="1"/>
              <a:t>önceki</a:t>
            </a:r>
            <a:r>
              <a:rPr lang="en-US" dirty="0"/>
              <a:t> zaman </a:t>
            </a:r>
            <a:r>
              <a:rPr lang="en-US" dirty="0" err="1"/>
              <a:t>dilimindeki</a:t>
            </a:r>
            <a:r>
              <a:rPr lang="en-US" dirty="0"/>
              <a:t> </a:t>
            </a:r>
            <a:r>
              <a:rPr lang="en-US" dirty="0" err="1"/>
              <a:t>VFOA'sı</a:t>
            </a:r>
            <a:r>
              <a:rPr lang="en-US" dirty="0"/>
              <a:t>, </a:t>
            </a:r>
            <a:r>
              <a:rPr lang="en-US" dirty="0" err="1"/>
              <a:t>mevcut</a:t>
            </a:r>
            <a:r>
              <a:rPr lang="en-US" dirty="0"/>
              <a:t> VFOA </a:t>
            </a:r>
            <a:r>
              <a:rPr lang="en-US" dirty="0" err="1"/>
              <a:t>tahminine</a:t>
            </a:r>
            <a:r>
              <a:rPr lang="en-US" dirty="0"/>
              <a:t> </a:t>
            </a:r>
            <a:r>
              <a:rPr lang="en-US" dirty="0" err="1"/>
              <a:t>girdi</a:t>
            </a:r>
            <a:r>
              <a:rPr lang="en-US" dirty="0"/>
              <a:t> </a:t>
            </a:r>
            <a:r>
              <a:rPr lang="en-US" dirty="0" err="1"/>
              <a:t>olarak</a:t>
            </a:r>
            <a:r>
              <a:rPr lang="en-US" dirty="0"/>
              <a:t> </a:t>
            </a:r>
            <a:r>
              <a:rPr lang="en-US" dirty="0" err="1"/>
              <a:t>dahil</a:t>
            </a:r>
            <a:r>
              <a:rPr lang="en-US" dirty="0"/>
              <a:t> </a:t>
            </a:r>
            <a:r>
              <a:rPr lang="en-US" dirty="0" err="1"/>
              <a:t>edilir</a:t>
            </a:r>
            <a:r>
              <a:rPr lang="en-US" dirty="0"/>
              <a:t>.</a:t>
            </a:r>
          </a:p>
          <a:p>
            <a:pPr lvl="1" fontAlgn="base"/>
            <a:r>
              <a:rPr lang="en-US" dirty="0" err="1"/>
              <a:t>Çok</a:t>
            </a:r>
            <a:r>
              <a:rPr lang="en-US" dirty="0"/>
              <a:t> </a:t>
            </a:r>
            <a:r>
              <a:rPr lang="en-US" dirty="0" err="1"/>
              <a:t>Katmanlı</a:t>
            </a:r>
            <a:r>
              <a:rPr lang="en-US" dirty="0"/>
              <a:t> </a:t>
            </a:r>
            <a:r>
              <a:rPr lang="en-US" dirty="0" err="1"/>
              <a:t>Mimari</a:t>
            </a:r>
            <a:r>
              <a:rPr lang="en-US" dirty="0"/>
              <a:t>: Model, </a:t>
            </a:r>
            <a:r>
              <a:rPr lang="en-US" dirty="0" err="1"/>
              <a:t>sınıflandırmanın</a:t>
            </a:r>
            <a:r>
              <a:rPr lang="en-US" dirty="0"/>
              <a:t> zaman </a:t>
            </a:r>
            <a:r>
              <a:rPr lang="en-US" dirty="0" err="1"/>
              <a:t>içindeki</a:t>
            </a:r>
            <a:r>
              <a:rPr lang="en-US" dirty="0"/>
              <a:t> </a:t>
            </a:r>
            <a:r>
              <a:rPr lang="en-US" dirty="0" err="1"/>
              <a:t>gelişimini</a:t>
            </a:r>
            <a:r>
              <a:rPr lang="en-US" dirty="0"/>
              <a:t> </a:t>
            </a:r>
            <a:r>
              <a:rPr lang="en-US" dirty="0" err="1"/>
              <a:t>yakalamak</a:t>
            </a:r>
            <a:r>
              <a:rPr lang="en-US" dirty="0"/>
              <a:t> </a:t>
            </a:r>
            <a:r>
              <a:rPr lang="en-US" dirty="0" err="1"/>
              <a:t>için</a:t>
            </a:r>
            <a:r>
              <a:rPr lang="en-US" dirty="0"/>
              <a:t> </a:t>
            </a:r>
            <a:r>
              <a:rPr lang="en-US" dirty="0" err="1"/>
              <a:t>çok</a:t>
            </a:r>
            <a:r>
              <a:rPr lang="en-US" dirty="0"/>
              <a:t> </a:t>
            </a:r>
            <a:r>
              <a:rPr lang="en-US" dirty="0" err="1"/>
              <a:t>katmanlı</a:t>
            </a:r>
            <a:r>
              <a:rPr lang="en-US" dirty="0"/>
              <a:t> </a:t>
            </a:r>
            <a:r>
              <a:rPr lang="en-US" dirty="0" err="1"/>
              <a:t>bir</a:t>
            </a:r>
            <a:r>
              <a:rPr lang="en-US" dirty="0"/>
              <a:t> </a:t>
            </a:r>
            <a:r>
              <a:rPr lang="en-US" dirty="0" err="1"/>
              <a:t>yapı</a:t>
            </a:r>
            <a:r>
              <a:rPr lang="en-US" dirty="0"/>
              <a:t> </a:t>
            </a:r>
            <a:r>
              <a:rPr lang="en-US" dirty="0" err="1"/>
              <a:t>kullanır</a:t>
            </a:r>
            <a:r>
              <a:rPr lang="en-US" dirty="0"/>
              <a:t>.</a:t>
            </a:r>
          </a:p>
          <a:p>
            <a:pPr fontAlgn="base"/>
            <a:br>
              <a:rPr lang="en-US" dirty="0"/>
            </a:br>
            <a:r>
              <a:rPr lang="en-US" dirty="0"/>
              <a:t>Her </a:t>
            </a:r>
            <a:r>
              <a:rPr lang="en-US" dirty="0" err="1"/>
              <a:t>kişiden</a:t>
            </a:r>
            <a:r>
              <a:rPr lang="en-US" dirty="0"/>
              <a:t> </a:t>
            </a:r>
            <a:r>
              <a:rPr lang="en-US" dirty="0" err="1"/>
              <a:t>alınan</a:t>
            </a:r>
            <a:r>
              <a:rPr lang="en-US" dirty="0"/>
              <a:t> </a:t>
            </a:r>
            <a:r>
              <a:rPr lang="en-US" dirty="0" err="1"/>
              <a:t>baş</a:t>
            </a:r>
            <a:r>
              <a:rPr lang="en-US" dirty="0"/>
              <a:t> </a:t>
            </a:r>
            <a:r>
              <a:rPr lang="en-US" dirty="0" err="1"/>
              <a:t>pozisyonu</a:t>
            </a:r>
            <a:r>
              <a:rPr lang="en-US" dirty="0"/>
              <a:t>, </a:t>
            </a:r>
            <a:r>
              <a:rPr lang="en-US" dirty="0" err="1"/>
              <a:t>göz</a:t>
            </a:r>
            <a:r>
              <a:rPr lang="en-US" dirty="0"/>
              <a:t> </a:t>
            </a:r>
            <a:r>
              <a:rPr lang="en-US" dirty="0" err="1"/>
              <a:t>bakışı</a:t>
            </a:r>
            <a:r>
              <a:rPr lang="en-US" dirty="0"/>
              <a:t> </a:t>
            </a:r>
            <a:r>
              <a:rPr lang="en-US" dirty="0" err="1"/>
              <a:t>ve</a:t>
            </a:r>
            <a:r>
              <a:rPr lang="en-US" dirty="0"/>
              <a:t> </a:t>
            </a:r>
            <a:r>
              <a:rPr lang="en-US" dirty="0" err="1"/>
              <a:t>konuşma</a:t>
            </a:r>
            <a:r>
              <a:rPr lang="en-US" dirty="0"/>
              <a:t> </a:t>
            </a:r>
            <a:r>
              <a:rPr lang="en-US" dirty="0" err="1"/>
              <a:t>olasılıkları</a:t>
            </a:r>
            <a:r>
              <a:rPr lang="en-US" dirty="0"/>
              <a:t> </a:t>
            </a:r>
            <a:r>
              <a:rPr lang="en-US" dirty="0" err="1"/>
              <a:t>kullanılır</a:t>
            </a:r>
            <a:r>
              <a:rPr lang="en-US" dirty="0"/>
              <a:t>.</a:t>
            </a:r>
          </a:p>
          <a:p>
            <a:pPr fontAlgn="base"/>
            <a:r>
              <a:rPr lang="en-US" dirty="0"/>
              <a:t>Benzer </a:t>
            </a:r>
            <a:r>
              <a:rPr lang="en-US" dirty="0" err="1"/>
              <a:t>yöntemlerden</a:t>
            </a:r>
            <a:r>
              <a:rPr lang="en-US" dirty="0"/>
              <a:t> %1-5 </a:t>
            </a:r>
            <a:r>
              <a:rPr lang="en-US" dirty="0" err="1"/>
              <a:t>daha</a:t>
            </a:r>
            <a:r>
              <a:rPr lang="en-US" dirty="0"/>
              <a:t> </a:t>
            </a:r>
            <a:r>
              <a:rPr lang="en-US" dirty="0" err="1"/>
              <a:t>yüksek</a:t>
            </a:r>
            <a:r>
              <a:rPr lang="en-US" dirty="0"/>
              <a:t> </a:t>
            </a:r>
            <a:r>
              <a:rPr lang="en-US" dirty="0" err="1"/>
              <a:t>doğrulukla</a:t>
            </a:r>
            <a:r>
              <a:rPr lang="en-US" dirty="0"/>
              <a:t> </a:t>
            </a:r>
            <a:r>
              <a:rPr lang="en-US" dirty="0" err="1"/>
              <a:t>VFOA'yı</a:t>
            </a:r>
            <a:r>
              <a:rPr lang="en-US" dirty="0"/>
              <a:t> </a:t>
            </a:r>
            <a:r>
              <a:rPr lang="en-US" dirty="0" err="1"/>
              <a:t>tahmin</a:t>
            </a:r>
            <a:r>
              <a:rPr lang="en-US" dirty="0"/>
              <a:t> </a:t>
            </a:r>
            <a:r>
              <a:rPr lang="en-US" dirty="0" err="1"/>
              <a:t>etmektedir</a:t>
            </a:r>
            <a:r>
              <a:rPr lang="en-US" dirty="0"/>
              <a:t>.</a:t>
            </a:r>
          </a:p>
        </p:txBody>
      </p:sp>
    </p:spTree>
    <p:extLst>
      <p:ext uri="{BB962C8B-B14F-4D97-AF65-F5344CB8AC3E}">
        <p14:creationId xmlns:p14="http://schemas.microsoft.com/office/powerpoint/2010/main" val="3354177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78411-CD1E-6F8A-5082-C34F14AE03D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598BAF11-0D56-1695-7047-314A127FB9E6}"/>
              </a:ext>
            </a:extLst>
          </p:cNvPr>
          <p:cNvSpPr>
            <a:spLocks noGrp="1"/>
          </p:cNvSpPr>
          <p:nvPr>
            <p:ph type="title"/>
          </p:nvPr>
        </p:nvSpPr>
        <p:spPr/>
        <p:txBody>
          <a:bodyPr/>
          <a:lstStyle/>
          <a:p>
            <a:r>
              <a:rPr lang="en-US" dirty="0"/>
              <a:t>COSMIC: </a:t>
            </a:r>
            <a:r>
              <a:rPr lang="en-US" dirty="0" err="1"/>
              <a:t>COmmonSense</a:t>
            </a:r>
            <a:r>
              <a:rPr lang="en-US" dirty="0"/>
              <a:t> knowledge for</a:t>
            </a:r>
            <a:br>
              <a:rPr lang="en-US" b="0" dirty="0"/>
            </a:br>
            <a:r>
              <a:rPr lang="en-US" dirty="0" err="1"/>
              <a:t>eMotion</a:t>
            </a:r>
            <a:r>
              <a:rPr lang="en-US" dirty="0"/>
              <a:t> Identification in Conversations</a:t>
            </a:r>
            <a:br>
              <a:rPr lang="en-US" b="0" dirty="0"/>
            </a:br>
            <a:br>
              <a:rPr lang="en-US" dirty="0"/>
            </a:br>
            <a:endParaRPr lang="en-US" dirty="0"/>
          </a:p>
        </p:txBody>
      </p:sp>
      <p:sp>
        <p:nvSpPr>
          <p:cNvPr id="3" name="Metin Yer Tutucusu 2">
            <a:extLst>
              <a:ext uri="{FF2B5EF4-FFF2-40B4-BE49-F238E27FC236}">
                <a16:creationId xmlns:a16="http://schemas.microsoft.com/office/drawing/2014/main" id="{1E2E1AE4-6C34-7533-115B-EF40108005C3}"/>
              </a:ext>
            </a:extLst>
          </p:cNvPr>
          <p:cNvSpPr>
            <a:spLocks noGrp="1"/>
          </p:cNvSpPr>
          <p:nvPr>
            <p:ph type="body" idx="1"/>
          </p:nvPr>
        </p:nvSpPr>
        <p:spPr>
          <a:xfrm>
            <a:off x="720000" y="1590689"/>
            <a:ext cx="7704000" cy="870300"/>
          </a:xfrm>
        </p:spPr>
        <p:txBody>
          <a:bodyPr/>
          <a:lstStyle/>
          <a:p>
            <a:pPr fontAlgn="base"/>
            <a:r>
              <a:rPr lang="en-US" dirty="0"/>
              <a:t>Ghosal </a:t>
            </a:r>
            <a:r>
              <a:rPr lang="en-US" dirty="0" err="1"/>
              <a:t>ve</a:t>
            </a:r>
            <a:r>
              <a:rPr lang="en-US" dirty="0"/>
              <a:t> ark. (2020) </a:t>
            </a:r>
            <a:r>
              <a:rPr lang="en-US" dirty="0" err="1"/>
              <a:t>tarafından</a:t>
            </a:r>
            <a:r>
              <a:rPr lang="en-US" dirty="0"/>
              <a:t> </a:t>
            </a:r>
            <a:r>
              <a:rPr lang="en-US" dirty="0" err="1"/>
              <a:t>sunulmuştur</a:t>
            </a:r>
            <a:r>
              <a:rPr lang="en-US" dirty="0"/>
              <a:t>.</a:t>
            </a:r>
            <a:endParaRPr lang="en-US" sz="1100" dirty="0"/>
          </a:p>
          <a:p>
            <a:pPr fontAlgn="base"/>
            <a:r>
              <a:rPr lang="en-US" dirty="0" err="1"/>
              <a:t>Olaylar</a:t>
            </a:r>
            <a:r>
              <a:rPr lang="en-US" dirty="0"/>
              <a:t> </a:t>
            </a:r>
            <a:r>
              <a:rPr lang="en-US" dirty="0" err="1"/>
              <a:t>ve</a:t>
            </a:r>
            <a:r>
              <a:rPr lang="en-US" dirty="0"/>
              <a:t> </a:t>
            </a:r>
            <a:r>
              <a:rPr lang="en-US" dirty="0" err="1"/>
              <a:t>nedensel</a:t>
            </a:r>
            <a:r>
              <a:rPr lang="en-US" dirty="0"/>
              <a:t> </a:t>
            </a:r>
            <a:r>
              <a:rPr lang="en-US" dirty="0" err="1"/>
              <a:t>ilişkiler</a:t>
            </a:r>
            <a:r>
              <a:rPr lang="en-US" dirty="0"/>
              <a:t> </a:t>
            </a:r>
            <a:r>
              <a:rPr lang="en-US" dirty="0" err="1"/>
              <a:t>gibi</a:t>
            </a:r>
            <a:r>
              <a:rPr lang="en-US" dirty="0"/>
              <a:t> </a:t>
            </a:r>
            <a:r>
              <a:rPr lang="en-US" dirty="0" err="1"/>
              <a:t>sağduyu</a:t>
            </a:r>
            <a:r>
              <a:rPr lang="en-US" dirty="0"/>
              <a:t> </a:t>
            </a:r>
            <a:r>
              <a:rPr lang="en-US" dirty="0" err="1"/>
              <a:t>unsurlarını</a:t>
            </a:r>
            <a:r>
              <a:rPr lang="en-US" dirty="0"/>
              <a:t> </a:t>
            </a:r>
            <a:r>
              <a:rPr lang="en-US" dirty="0" err="1"/>
              <a:t>birleştirir</a:t>
            </a:r>
            <a:r>
              <a:rPr lang="en-US" dirty="0"/>
              <a:t>. </a:t>
            </a:r>
            <a:r>
              <a:rPr lang="en-US" dirty="0" err="1"/>
              <a:t>Konuşmacılar</a:t>
            </a:r>
            <a:r>
              <a:rPr lang="en-US" dirty="0"/>
              <a:t> </a:t>
            </a:r>
            <a:r>
              <a:rPr lang="en-US" dirty="0" err="1"/>
              <a:t>arasındaki</a:t>
            </a:r>
            <a:r>
              <a:rPr lang="en-US" dirty="0"/>
              <a:t> </a:t>
            </a:r>
            <a:r>
              <a:rPr lang="en-US" dirty="0" err="1"/>
              <a:t>etkileşimleri</a:t>
            </a:r>
            <a:r>
              <a:rPr lang="en-US" dirty="0"/>
              <a:t> </a:t>
            </a:r>
            <a:r>
              <a:rPr lang="en-US" dirty="0" err="1"/>
              <a:t>öğrenir</a:t>
            </a:r>
            <a:r>
              <a:rPr lang="en-US" dirty="0"/>
              <a:t>.</a:t>
            </a:r>
            <a:endParaRPr lang="en-US" sz="1100" dirty="0"/>
          </a:p>
          <a:p>
            <a:pPr fontAlgn="base"/>
            <a:br>
              <a:rPr lang="en-US" dirty="0"/>
            </a:br>
            <a:r>
              <a:rPr lang="en-US" dirty="0"/>
              <a:t> COSMIC </a:t>
            </a:r>
            <a:r>
              <a:rPr lang="en-US" dirty="0" err="1"/>
              <a:t>çerçevesi</a:t>
            </a:r>
            <a:r>
              <a:rPr lang="en-US" dirty="0"/>
              <a:t> </a:t>
            </a:r>
            <a:r>
              <a:rPr lang="en-US" dirty="0" err="1"/>
              <a:t>üç</a:t>
            </a:r>
            <a:r>
              <a:rPr lang="en-US" dirty="0"/>
              <a:t> ana </a:t>
            </a:r>
            <a:r>
              <a:rPr lang="en-US" dirty="0" err="1"/>
              <a:t>aşamadan</a:t>
            </a:r>
            <a:r>
              <a:rPr lang="en-US" dirty="0"/>
              <a:t> </a:t>
            </a:r>
            <a:r>
              <a:rPr lang="en-US" dirty="0" err="1"/>
              <a:t>oluşur</a:t>
            </a:r>
            <a:r>
              <a:rPr lang="en-US" dirty="0"/>
              <a:t>:</a:t>
            </a:r>
            <a:endParaRPr lang="en-US" sz="1100" dirty="0"/>
          </a:p>
          <a:p>
            <a:pPr lvl="1" fontAlgn="base"/>
            <a:r>
              <a:rPr lang="en-US" dirty="0" err="1"/>
              <a:t>Bağlamdan</a:t>
            </a:r>
            <a:r>
              <a:rPr lang="en-US" dirty="0"/>
              <a:t> </a:t>
            </a:r>
            <a:r>
              <a:rPr lang="en-US" dirty="0" err="1"/>
              <a:t>Bağımsız</a:t>
            </a:r>
            <a:r>
              <a:rPr lang="en-US" dirty="0"/>
              <a:t> </a:t>
            </a:r>
            <a:r>
              <a:rPr lang="en-US" dirty="0" err="1"/>
              <a:t>Özellik</a:t>
            </a:r>
            <a:r>
              <a:rPr lang="en-US" dirty="0"/>
              <a:t> </a:t>
            </a:r>
            <a:r>
              <a:rPr lang="en-US" dirty="0" err="1"/>
              <a:t>Çıkarımı</a:t>
            </a:r>
            <a:r>
              <a:rPr lang="en-US" dirty="0"/>
              <a:t>: Transformer </a:t>
            </a:r>
            <a:r>
              <a:rPr lang="en-US" dirty="0" err="1"/>
              <a:t>dil</a:t>
            </a:r>
            <a:r>
              <a:rPr lang="en-US" dirty="0"/>
              <a:t> </a:t>
            </a:r>
            <a:r>
              <a:rPr lang="en-US" dirty="0" err="1"/>
              <a:t>modelleri</a:t>
            </a:r>
            <a:r>
              <a:rPr lang="en-US" dirty="0"/>
              <a:t> </a:t>
            </a:r>
            <a:r>
              <a:rPr lang="en-US" dirty="0" err="1"/>
              <a:t>kullanılarak</a:t>
            </a:r>
            <a:r>
              <a:rPr lang="en-US" dirty="0"/>
              <a:t> </a:t>
            </a:r>
            <a:r>
              <a:rPr lang="en-US" dirty="0" err="1"/>
              <a:t>söylem</a:t>
            </a:r>
            <a:r>
              <a:rPr lang="en-US" dirty="0"/>
              <a:t> </a:t>
            </a:r>
            <a:r>
              <a:rPr lang="en-US" dirty="0" err="1"/>
              <a:t>düzeyinde</a:t>
            </a:r>
            <a:r>
              <a:rPr lang="en-US" dirty="0"/>
              <a:t> </a:t>
            </a:r>
            <a:r>
              <a:rPr lang="en-US" dirty="0" err="1"/>
              <a:t>bağlamdan</a:t>
            </a:r>
            <a:r>
              <a:rPr lang="en-US" dirty="0"/>
              <a:t> </a:t>
            </a:r>
            <a:r>
              <a:rPr lang="en-US" dirty="0" err="1"/>
              <a:t>bağımsız</a:t>
            </a:r>
            <a:r>
              <a:rPr lang="en-US" dirty="0"/>
              <a:t> </a:t>
            </a:r>
            <a:r>
              <a:rPr lang="en-US" dirty="0" err="1"/>
              <a:t>özellik</a:t>
            </a:r>
            <a:r>
              <a:rPr lang="en-US" dirty="0"/>
              <a:t> </a:t>
            </a:r>
            <a:r>
              <a:rPr lang="en-US" dirty="0" err="1"/>
              <a:t>vektörleri</a:t>
            </a:r>
            <a:r>
              <a:rPr lang="en-US" dirty="0"/>
              <a:t> </a:t>
            </a:r>
            <a:r>
              <a:rPr lang="en-US" dirty="0" err="1"/>
              <a:t>çıkarılır</a:t>
            </a:r>
            <a:r>
              <a:rPr lang="en-US" dirty="0"/>
              <a:t>. </a:t>
            </a:r>
          </a:p>
          <a:p>
            <a:pPr lvl="1" fontAlgn="base"/>
            <a:r>
              <a:rPr lang="en-US" dirty="0" err="1"/>
              <a:t>Sağduyu</a:t>
            </a:r>
            <a:r>
              <a:rPr lang="en-US" dirty="0"/>
              <a:t> </a:t>
            </a:r>
            <a:r>
              <a:rPr lang="en-US" dirty="0" err="1"/>
              <a:t>Özelliği</a:t>
            </a:r>
            <a:r>
              <a:rPr lang="en-US" dirty="0"/>
              <a:t> </a:t>
            </a:r>
            <a:r>
              <a:rPr lang="en-US" dirty="0" err="1"/>
              <a:t>Çıkarımı</a:t>
            </a:r>
            <a:r>
              <a:rPr lang="en-US" dirty="0"/>
              <a:t>: COMET </a:t>
            </a:r>
            <a:r>
              <a:rPr lang="en-US" dirty="0" err="1"/>
              <a:t>modeli</a:t>
            </a:r>
            <a:r>
              <a:rPr lang="en-US" dirty="0"/>
              <a:t> </a:t>
            </a:r>
            <a:r>
              <a:rPr lang="en-US" dirty="0" err="1"/>
              <a:t>kullanılarak</a:t>
            </a:r>
            <a:r>
              <a:rPr lang="en-US" dirty="0"/>
              <a:t> </a:t>
            </a:r>
            <a:r>
              <a:rPr lang="en-US" dirty="0" err="1"/>
              <a:t>konuşmacının</a:t>
            </a:r>
            <a:r>
              <a:rPr lang="en-US" dirty="0"/>
              <a:t> </a:t>
            </a:r>
            <a:r>
              <a:rPr lang="en-US" dirty="0" err="1"/>
              <a:t>niyeti</a:t>
            </a:r>
            <a:r>
              <a:rPr lang="en-US" dirty="0"/>
              <a:t>, </a:t>
            </a:r>
            <a:r>
              <a:rPr lang="en-US" dirty="0" err="1"/>
              <a:t>konuşmacı</a:t>
            </a:r>
            <a:r>
              <a:rPr lang="en-US" dirty="0"/>
              <a:t> </a:t>
            </a:r>
            <a:r>
              <a:rPr lang="en-US" dirty="0" err="1"/>
              <a:t>üzerindeki</a:t>
            </a:r>
            <a:r>
              <a:rPr lang="en-US" dirty="0"/>
              <a:t> </a:t>
            </a:r>
            <a:r>
              <a:rPr lang="en-US" dirty="0" err="1"/>
              <a:t>etki</a:t>
            </a:r>
            <a:r>
              <a:rPr lang="en-US" dirty="0"/>
              <a:t>, </a:t>
            </a:r>
            <a:r>
              <a:rPr lang="en-US" dirty="0" err="1"/>
              <a:t>konuşmacının</a:t>
            </a:r>
            <a:r>
              <a:rPr lang="en-US" dirty="0"/>
              <a:t> </a:t>
            </a:r>
            <a:r>
              <a:rPr lang="en-US" dirty="0" err="1"/>
              <a:t>tepkisi</a:t>
            </a:r>
            <a:r>
              <a:rPr lang="en-US" dirty="0"/>
              <a:t>, </a:t>
            </a:r>
            <a:r>
              <a:rPr lang="en-US" dirty="0" err="1"/>
              <a:t>dinleyiciler</a:t>
            </a:r>
            <a:r>
              <a:rPr lang="en-US" dirty="0"/>
              <a:t> </a:t>
            </a:r>
            <a:r>
              <a:rPr lang="en-US" dirty="0" err="1"/>
              <a:t>üzerindeki</a:t>
            </a:r>
            <a:r>
              <a:rPr lang="en-US" dirty="0"/>
              <a:t> </a:t>
            </a:r>
            <a:r>
              <a:rPr lang="en-US" dirty="0" err="1"/>
              <a:t>etki</a:t>
            </a:r>
            <a:r>
              <a:rPr lang="en-US" dirty="0"/>
              <a:t> </a:t>
            </a:r>
            <a:r>
              <a:rPr lang="en-US" dirty="0" err="1"/>
              <a:t>ve</a:t>
            </a:r>
            <a:r>
              <a:rPr lang="en-US" dirty="0"/>
              <a:t> </a:t>
            </a:r>
            <a:r>
              <a:rPr lang="en-US" dirty="0" err="1"/>
              <a:t>dinleyicilerin</a:t>
            </a:r>
            <a:r>
              <a:rPr lang="en-US" dirty="0"/>
              <a:t> </a:t>
            </a:r>
            <a:r>
              <a:rPr lang="en-US" dirty="0" err="1"/>
              <a:t>tepkisi</a:t>
            </a:r>
            <a:r>
              <a:rPr lang="en-US" dirty="0"/>
              <a:t> </a:t>
            </a:r>
            <a:r>
              <a:rPr lang="en-US" dirty="0" err="1"/>
              <a:t>gibi</a:t>
            </a:r>
            <a:r>
              <a:rPr lang="en-US" dirty="0"/>
              <a:t> </a:t>
            </a:r>
            <a:r>
              <a:rPr lang="en-US" dirty="0" err="1"/>
              <a:t>beş</a:t>
            </a:r>
            <a:r>
              <a:rPr lang="en-US" dirty="0"/>
              <a:t> </a:t>
            </a:r>
            <a:r>
              <a:rPr lang="en-US" dirty="0" err="1"/>
              <a:t>spesifik</a:t>
            </a:r>
            <a:r>
              <a:rPr lang="en-US" dirty="0"/>
              <a:t> </a:t>
            </a:r>
            <a:r>
              <a:rPr lang="en-US" dirty="0" err="1"/>
              <a:t>ilişki</a:t>
            </a:r>
            <a:r>
              <a:rPr lang="en-US" dirty="0"/>
              <a:t> </a:t>
            </a:r>
            <a:r>
              <a:rPr lang="en-US" dirty="0" err="1"/>
              <a:t>çıkarılır</a:t>
            </a:r>
            <a:r>
              <a:rPr lang="en-US" dirty="0"/>
              <a:t>. Bu </a:t>
            </a:r>
            <a:r>
              <a:rPr lang="en-US" dirty="0" err="1"/>
              <a:t>ilişkiler</a:t>
            </a:r>
            <a:r>
              <a:rPr lang="en-US" dirty="0"/>
              <a:t> </a:t>
            </a:r>
            <a:r>
              <a:rPr lang="en-US" dirty="0" err="1"/>
              <a:t>nedensel</a:t>
            </a:r>
            <a:r>
              <a:rPr lang="en-US" dirty="0"/>
              <a:t> </a:t>
            </a:r>
            <a:r>
              <a:rPr lang="en-US" dirty="0" err="1"/>
              <a:t>ilişkileri</a:t>
            </a:r>
            <a:r>
              <a:rPr lang="en-US" dirty="0"/>
              <a:t> </a:t>
            </a:r>
            <a:r>
              <a:rPr lang="en-US" dirty="0" err="1"/>
              <a:t>modellemeyi</a:t>
            </a:r>
            <a:r>
              <a:rPr lang="en-US" dirty="0"/>
              <a:t> </a:t>
            </a:r>
            <a:r>
              <a:rPr lang="en-US" dirty="0" err="1"/>
              <a:t>sağlar</a:t>
            </a:r>
            <a:r>
              <a:rPr lang="en-US" dirty="0"/>
              <a:t>.</a:t>
            </a:r>
          </a:p>
        </p:txBody>
      </p:sp>
    </p:spTree>
    <p:extLst>
      <p:ext uri="{BB962C8B-B14F-4D97-AF65-F5344CB8AC3E}">
        <p14:creationId xmlns:p14="http://schemas.microsoft.com/office/powerpoint/2010/main" val="87986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81BD0-3BA2-30AC-3B0D-08DFFCE6EEC2}"/>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04D5CD6E-32B1-1EBC-579F-F161C4108FE4}"/>
              </a:ext>
            </a:extLst>
          </p:cNvPr>
          <p:cNvSpPr>
            <a:spLocks noGrp="1"/>
          </p:cNvSpPr>
          <p:nvPr>
            <p:ph type="title"/>
          </p:nvPr>
        </p:nvSpPr>
        <p:spPr/>
        <p:txBody>
          <a:bodyPr/>
          <a:lstStyle/>
          <a:p>
            <a:r>
              <a:rPr lang="en-US" dirty="0"/>
              <a:t>COSMIC: </a:t>
            </a:r>
            <a:r>
              <a:rPr lang="en-US" dirty="0" err="1"/>
              <a:t>COmmonSense</a:t>
            </a:r>
            <a:r>
              <a:rPr lang="en-US" dirty="0"/>
              <a:t> knowledge for</a:t>
            </a:r>
            <a:br>
              <a:rPr lang="en-US" b="0" dirty="0"/>
            </a:br>
            <a:r>
              <a:rPr lang="en-US" dirty="0" err="1"/>
              <a:t>eMotion</a:t>
            </a:r>
            <a:r>
              <a:rPr lang="en-US" dirty="0"/>
              <a:t> Identification in Conversations - ||</a:t>
            </a:r>
            <a:br>
              <a:rPr lang="en-US" b="0" dirty="0"/>
            </a:br>
            <a:br>
              <a:rPr lang="en-US" dirty="0"/>
            </a:br>
            <a:endParaRPr lang="en-US" dirty="0"/>
          </a:p>
        </p:txBody>
      </p:sp>
      <p:sp>
        <p:nvSpPr>
          <p:cNvPr id="3" name="Metin Yer Tutucusu 2">
            <a:extLst>
              <a:ext uri="{FF2B5EF4-FFF2-40B4-BE49-F238E27FC236}">
                <a16:creationId xmlns:a16="http://schemas.microsoft.com/office/drawing/2014/main" id="{7AE96D51-A01B-843F-C588-1BF76A6A5FF7}"/>
              </a:ext>
            </a:extLst>
          </p:cNvPr>
          <p:cNvSpPr>
            <a:spLocks noGrp="1"/>
          </p:cNvSpPr>
          <p:nvPr>
            <p:ph type="body" idx="1"/>
          </p:nvPr>
        </p:nvSpPr>
        <p:spPr>
          <a:xfrm>
            <a:off x="720000" y="1590689"/>
            <a:ext cx="7704000" cy="870300"/>
          </a:xfrm>
        </p:spPr>
        <p:txBody>
          <a:bodyPr/>
          <a:lstStyle/>
          <a:p>
            <a:pPr fontAlgn="base"/>
            <a:r>
              <a:rPr lang="en-US" dirty="0" err="1"/>
              <a:t>Sağduyu</a:t>
            </a:r>
            <a:r>
              <a:rPr lang="en-US" dirty="0"/>
              <a:t> </a:t>
            </a:r>
            <a:r>
              <a:rPr lang="en-US" dirty="0" err="1"/>
              <a:t>Bilgisinin</a:t>
            </a:r>
            <a:r>
              <a:rPr lang="en-US" dirty="0"/>
              <a:t> </a:t>
            </a:r>
            <a:r>
              <a:rPr lang="en-US" dirty="0" err="1"/>
              <a:t>Bağlamsal</a:t>
            </a:r>
            <a:r>
              <a:rPr lang="en-US" dirty="0"/>
              <a:t> </a:t>
            </a:r>
            <a:r>
              <a:rPr lang="en-US" dirty="0" err="1"/>
              <a:t>Temsillere</a:t>
            </a:r>
            <a:r>
              <a:rPr lang="en-US" dirty="0"/>
              <a:t> </a:t>
            </a:r>
            <a:r>
              <a:rPr lang="en-US" dirty="0" err="1"/>
              <a:t>Entegrasyonu</a:t>
            </a:r>
            <a:r>
              <a:rPr lang="en-US" dirty="0"/>
              <a:t> </a:t>
            </a:r>
            <a:r>
              <a:rPr lang="en-US" dirty="0" err="1"/>
              <a:t>ve</a:t>
            </a:r>
            <a:r>
              <a:rPr lang="en-US" dirty="0"/>
              <a:t> Duygu </a:t>
            </a:r>
            <a:r>
              <a:rPr lang="en-US" dirty="0" err="1"/>
              <a:t>Sınıflandırması</a:t>
            </a:r>
            <a:r>
              <a:rPr lang="en-US" dirty="0"/>
              <a:t>: </a:t>
            </a:r>
            <a:r>
              <a:rPr lang="en-US" dirty="0" err="1"/>
              <a:t>Beş</a:t>
            </a:r>
            <a:r>
              <a:rPr lang="en-US" dirty="0"/>
              <a:t> </a:t>
            </a:r>
            <a:r>
              <a:rPr lang="en-US" dirty="0" err="1"/>
              <a:t>farklı</a:t>
            </a:r>
            <a:r>
              <a:rPr lang="en-US" dirty="0"/>
              <a:t> </a:t>
            </a:r>
            <a:r>
              <a:rPr lang="en-US" dirty="0" err="1"/>
              <a:t>Çift</a:t>
            </a:r>
            <a:r>
              <a:rPr lang="en-US" dirty="0"/>
              <a:t> </a:t>
            </a:r>
            <a:r>
              <a:rPr lang="en-US" dirty="0" err="1"/>
              <a:t>Yönlü</a:t>
            </a:r>
            <a:r>
              <a:rPr lang="en-US" dirty="0"/>
              <a:t> GRU </a:t>
            </a:r>
            <a:r>
              <a:rPr lang="en-US" dirty="0" err="1"/>
              <a:t>hücresi</a:t>
            </a:r>
            <a:r>
              <a:rPr lang="en-US" dirty="0"/>
              <a:t> (GRUC​,GRUQ​,GRUR​,GRUI​,GRUE​) </a:t>
            </a:r>
            <a:r>
              <a:rPr lang="en-US" dirty="0" err="1"/>
              <a:t>sırasıyla</a:t>
            </a:r>
            <a:r>
              <a:rPr lang="en-US" dirty="0"/>
              <a:t> </a:t>
            </a:r>
            <a:r>
              <a:rPr lang="en-US" dirty="0" err="1"/>
              <a:t>bağlam</a:t>
            </a:r>
            <a:r>
              <a:rPr lang="en-US" dirty="0"/>
              <a:t> </a:t>
            </a:r>
            <a:r>
              <a:rPr lang="en-US" dirty="0" err="1"/>
              <a:t>durumu</a:t>
            </a:r>
            <a:r>
              <a:rPr lang="en-US" dirty="0"/>
              <a:t>, </a:t>
            </a:r>
            <a:r>
              <a:rPr lang="en-US" dirty="0" err="1"/>
              <a:t>iç</a:t>
            </a:r>
            <a:r>
              <a:rPr lang="en-US" dirty="0"/>
              <a:t> durum, </a:t>
            </a:r>
            <a:r>
              <a:rPr lang="en-US" dirty="0" err="1"/>
              <a:t>dış</a:t>
            </a:r>
            <a:r>
              <a:rPr lang="en-US" dirty="0"/>
              <a:t> durum, </a:t>
            </a:r>
            <a:r>
              <a:rPr lang="en-US" dirty="0" err="1"/>
              <a:t>niyet</a:t>
            </a:r>
            <a:r>
              <a:rPr lang="en-US" dirty="0"/>
              <a:t> </a:t>
            </a:r>
            <a:r>
              <a:rPr lang="en-US" dirty="0" err="1"/>
              <a:t>durumu</a:t>
            </a:r>
            <a:r>
              <a:rPr lang="en-US" dirty="0"/>
              <a:t> </a:t>
            </a:r>
            <a:r>
              <a:rPr lang="en-US" dirty="0" err="1"/>
              <a:t>ve</a:t>
            </a:r>
            <a:r>
              <a:rPr lang="en-US" dirty="0"/>
              <a:t> </a:t>
            </a:r>
            <a:r>
              <a:rPr lang="en-US" dirty="0" err="1"/>
              <a:t>duygu</a:t>
            </a:r>
            <a:r>
              <a:rPr lang="en-US" dirty="0"/>
              <a:t> </a:t>
            </a:r>
            <a:r>
              <a:rPr lang="en-US" dirty="0" err="1"/>
              <a:t>durumunu</a:t>
            </a:r>
            <a:r>
              <a:rPr lang="en-US" dirty="0"/>
              <a:t> </a:t>
            </a:r>
            <a:r>
              <a:rPr lang="en-US" dirty="0" err="1"/>
              <a:t>modellemek</a:t>
            </a:r>
            <a:r>
              <a:rPr lang="en-US" dirty="0"/>
              <a:t> </a:t>
            </a:r>
            <a:r>
              <a:rPr lang="en-US" dirty="0" err="1"/>
              <a:t>için</a:t>
            </a:r>
            <a:r>
              <a:rPr lang="en-US" dirty="0"/>
              <a:t> </a:t>
            </a:r>
            <a:r>
              <a:rPr lang="en-US" dirty="0" err="1"/>
              <a:t>kullanılır</a:t>
            </a:r>
            <a:r>
              <a:rPr lang="en-US" dirty="0"/>
              <a:t>.</a:t>
            </a:r>
          </a:p>
          <a:p>
            <a:pPr fontAlgn="base"/>
            <a:br>
              <a:rPr lang="en-US" dirty="0"/>
            </a:br>
            <a:r>
              <a:rPr lang="en-US" dirty="0"/>
              <a:t>COSMIC, </a:t>
            </a:r>
            <a:r>
              <a:rPr lang="en-US" dirty="0" err="1"/>
              <a:t>dört</a:t>
            </a:r>
            <a:r>
              <a:rPr lang="en-US" dirty="0"/>
              <a:t> </a:t>
            </a:r>
            <a:r>
              <a:rPr lang="en-US" dirty="0" err="1"/>
              <a:t>farklı</a:t>
            </a:r>
            <a:r>
              <a:rPr lang="en-US" dirty="0"/>
              <a:t> </a:t>
            </a:r>
            <a:r>
              <a:rPr lang="en-US" dirty="0" err="1"/>
              <a:t>konuşmaya</a:t>
            </a:r>
            <a:r>
              <a:rPr lang="en-US" dirty="0"/>
              <a:t> </a:t>
            </a:r>
            <a:r>
              <a:rPr lang="en-US" dirty="0" err="1"/>
              <a:t>dayalı</a:t>
            </a:r>
            <a:r>
              <a:rPr lang="en-US" dirty="0"/>
              <a:t> </a:t>
            </a:r>
            <a:r>
              <a:rPr lang="en-US" dirty="0" err="1"/>
              <a:t>duygu</a:t>
            </a:r>
            <a:r>
              <a:rPr lang="en-US" dirty="0"/>
              <a:t> </a:t>
            </a:r>
            <a:r>
              <a:rPr lang="en-US" dirty="0" err="1"/>
              <a:t>tanıma</a:t>
            </a:r>
            <a:r>
              <a:rPr lang="en-US" dirty="0"/>
              <a:t> </a:t>
            </a:r>
            <a:r>
              <a:rPr lang="en-US" dirty="0" err="1"/>
              <a:t>veri</a:t>
            </a:r>
            <a:r>
              <a:rPr lang="en-US" dirty="0"/>
              <a:t> </a:t>
            </a:r>
            <a:r>
              <a:rPr lang="en-US" dirty="0" err="1"/>
              <a:t>kümesi</a:t>
            </a:r>
            <a:r>
              <a:rPr lang="en-US" dirty="0"/>
              <a:t> </a:t>
            </a:r>
            <a:r>
              <a:rPr lang="en-US" dirty="0" err="1"/>
              <a:t>üzerinde</a:t>
            </a:r>
            <a:r>
              <a:rPr lang="en-US" dirty="0"/>
              <a:t> </a:t>
            </a:r>
            <a:r>
              <a:rPr lang="en-US" dirty="0" err="1"/>
              <a:t>değerlendirilmiştir</a:t>
            </a:r>
            <a:r>
              <a:rPr lang="en-US" dirty="0"/>
              <a:t>: IEMOCAP, </a:t>
            </a:r>
            <a:r>
              <a:rPr lang="en-US" dirty="0" err="1"/>
              <a:t>DailyDialog</a:t>
            </a:r>
            <a:r>
              <a:rPr lang="en-US" dirty="0"/>
              <a:t>, MELD </a:t>
            </a:r>
            <a:r>
              <a:rPr lang="en-US" dirty="0" err="1"/>
              <a:t>ve</a:t>
            </a:r>
            <a:r>
              <a:rPr lang="en-US" dirty="0"/>
              <a:t> </a:t>
            </a:r>
            <a:r>
              <a:rPr lang="en-US" dirty="0" err="1"/>
              <a:t>EmoryNLP</a:t>
            </a:r>
            <a:r>
              <a:rPr lang="en-US" dirty="0"/>
              <a:t>. Bu </a:t>
            </a:r>
            <a:r>
              <a:rPr lang="en-US" dirty="0" err="1"/>
              <a:t>veri</a:t>
            </a:r>
            <a:r>
              <a:rPr lang="en-US" dirty="0"/>
              <a:t> </a:t>
            </a:r>
            <a:r>
              <a:rPr lang="en-US" dirty="0" err="1"/>
              <a:t>kümeleri</a:t>
            </a:r>
            <a:r>
              <a:rPr lang="en-US" dirty="0"/>
              <a:t> hem </a:t>
            </a:r>
            <a:r>
              <a:rPr lang="en-US" dirty="0" err="1"/>
              <a:t>iki</a:t>
            </a:r>
            <a:r>
              <a:rPr lang="en-US" dirty="0"/>
              <a:t> </a:t>
            </a:r>
            <a:r>
              <a:rPr lang="en-US" dirty="0" err="1"/>
              <a:t>taraflı</a:t>
            </a:r>
            <a:r>
              <a:rPr lang="en-US" dirty="0"/>
              <a:t> hem de </a:t>
            </a:r>
            <a:r>
              <a:rPr lang="en-US" dirty="0" err="1"/>
              <a:t>çok</a:t>
            </a:r>
            <a:r>
              <a:rPr lang="en-US" dirty="0"/>
              <a:t> </a:t>
            </a:r>
            <a:r>
              <a:rPr lang="en-US" dirty="0" err="1"/>
              <a:t>taraflı</a:t>
            </a:r>
            <a:r>
              <a:rPr lang="en-US" dirty="0"/>
              <a:t> </a:t>
            </a:r>
            <a:r>
              <a:rPr lang="en-US" dirty="0" err="1"/>
              <a:t>konuşmaları</a:t>
            </a:r>
            <a:r>
              <a:rPr lang="en-US" dirty="0"/>
              <a:t> </a:t>
            </a:r>
            <a:r>
              <a:rPr lang="en-US" dirty="0" err="1"/>
              <a:t>içermektedir</a:t>
            </a:r>
            <a:r>
              <a:rPr lang="en-US" dirty="0"/>
              <a:t>. </a:t>
            </a:r>
            <a:r>
              <a:rPr lang="en-US" dirty="0" err="1"/>
              <a:t>Çalışma</a:t>
            </a:r>
            <a:r>
              <a:rPr lang="en-US" dirty="0"/>
              <a:t>, </a:t>
            </a:r>
            <a:r>
              <a:rPr lang="en-US" dirty="0" err="1"/>
              <a:t>COSMIC'in</a:t>
            </a:r>
            <a:r>
              <a:rPr lang="en-US" dirty="0"/>
              <a:t> </a:t>
            </a:r>
            <a:r>
              <a:rPr lang="en-US" dirty="0" err="1"/>
              <a:t>tüm</a:t>
            </a:r>
            <a:r>
              <a:rPr lang="en-US" dirty="0"/>
              <a:t> </a:t>
            </a:r>
            <a:r>
              <a:rPr lang="en-US" dirty="0" err="1"/>
              <a:t>bu</a:t>
            </a:r>
            <a:r>
              <a:rPr lang="en-US" dirty="0"/>
              <a:t> </a:t>
            </a:r>
            <a:r>
              <a:rPr lang="en-US" dirty="0" err="1"/>
              <a:t>veri</a:t>
            </a:r>
            <a:r>
              <a:rPr lang="en-US" dirty="0"/>
              <a:t> </a:t>
            </a:r>
            <a:r>
              <a:rPr lang="en-US" dirty="0" err="1"/>
              <a:t>kümelerinde</a:t>
            </a:r>
            <a:r>
              <a:rPr lang="en-US" dirty="0"/>
              <a:t> </a:t>
            </a:r>
            <a:r>
              <a:rPr lang="en-US" dirty="0" err="1"/>
              <a:t>en</a:t>
            </a:r>
            <a:r>
              <a:rPr lang="en-US" dirty="0"/>
              <a:t> yeni </a:t>
            </a:r>
            <a:r>
              <a:rPr lang="en-US" dirty="0" err="1"/>
              <a:t>sonuçları</a:t>
            </a:r>
            <a:r>
              <a:rPr lang="en-US" dirty="0"/>
              <a:t> </a:t>
            </a:r>
            <a:r>
              <a:rPr lang="en-US" dirty="0" err="1"/>
              <a:t>elde</a:t>
            </a:r>
            <a:r>
              <a:rPr lang="en-US" dirty="0"/>
              <a:t> </a:t>
            </a:r>
            <a:r>
              <a:rPr lang="en-US" dirty="0" err="1"/>
              <a:t>ettiğini</a:t>
            </a:r>
            <a:r>
              <a:rPr lang="en-US" dirty="0"/>
              <a:t> </a:t>
            </a:r>
            <a:r>
              <a:rPr lang="en-US" dirty="0" err="1"/>
              <a:t>göstermektedir</a:t>
            </a:r>
            <a:r>
              <a:rPr lang="en-US" dirty="0"/>
              <a:t>. </a:t>
            </a:r>
          </a:p>
        </p:txBody>
      </p:sp>
    </p:spTree>
    <p:extLst>
      <p:ext uri="{BB962C8B-B14F-4D97-AF65-F5344CB8AC3E}">
        <p14:creationId xmlns:p14="http://schemas.microsoft.com/office/powerpoint/2010/main" val="20142086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DDCC1-649E-EE11-1A78-520E0222364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0CE5BB2-6635-3761-EDE0-3B68B9754DCA}"/>
              </a:ext>
            </a:extLst>
          </p:cNvPr>
          <p:cNvSpPr>
            <a:spLocks noGrp="1"/>
          </p:cNvSpPr>
          <p:nvPr>
            <p:ph type="title"/>
          </p:nvPr>
        </p:nvSpPr>
        <p:spPr/>
        <p:txBody>
          <a:bodyPr/>
          <a:lstStyle/>
          <a:p>
            <a:r>
              <a:rPr lang="en-US" dirty="0" err="1"/>
              <a:t>DialogueGCN</a:t>
            </a:r>
            <a:r>
              <a:rPr lang="en-US" dirty="0"/>
              <a:t>: A Graph Convolutional Neural Network for Emotion Recognition in Conversation</a:t>
            </a:r>
            <a:br>
              <a:rPr lang="en-US" b="0" dirty="0"/>
            </a:br>
            <a:br>
              <a:rPr lang="en-US" dirty="0"/>
            </a:br>
            <a:endParaRPr lang="en-US" dirty="0"/>
          </a:p>
        </p:txBody>
      </p:sp>
      <p:sp>
        <p:nvSpPr>
          <p:cNvPr id="3" name="Metin Yer Tutucusu 2">
            <a:extLst>
              <a:ext uri="{FF2B5EF4-FFF2-40B4-BE49-F238E27FC236}">
                <a16:creationId xmlns:a16="http://schemas.microsoft.com/office/drawing/2014/main" id="{01AB5491-4379-433D-1CB0-F371774981D6}"/>
              </a:ext>
            </a:extLst>
          </p:cNvPr>
          <p:cNvSpPr>
            <a:spLocks noGrp="1"/>
          </p:cNvSpPr>
          <p:nvPr>
            <p:ph type="body" idx="1"/>
          </p:nvPr>
        </p:nvSpPr>
        <p:spPr>
          <a:xfrm>
            <a:off x="720000" y="2136600"/>
            <a:ext cx="7704000" cy="870300"/>
          </a:xfrm>
        </p:spPr>
        <p:txBody>
          <a:bodyPr/>
          <a:lstStyle/>
          <a:p>
            <a:r>
              <a:rPr lang="en-US" dirty="0" err="1"/>
              <a:t>DialogueGCN</a:t>
            </a:r>
            <a:r>
              <a:rPr lang="en-US" dirty="0"/>
              <a:t>, </a:t>
            </a:r>
            <a:r>
              <a:rPr lang="en-US" dirty="0" err="1"/>
              <a:t>konuşmalarda</a:t>
            </a:r>
            <a:r>
              <a:rPr lang="en-US" dirty="0"/>
              <a:t> </a:t>
            </a:r>
            <a:r>
              <a:rPr lang="en-US" dirty="0" err="1"/>
              <a:t>duygu</a:t>
            </a:r>
            <a:r>
              <a:rPr lang="en-US" dirty="0"/>
              <a:t> </a:t>
            </a:r>
            <a:r>
              <a:rPr lang="en-US" dirty="0" err="1"/>
              <a:t>tanıma</a:t>
            </a:r>
            <a:r>
              <a:rPr lang="en-US" dirty="0"/>
              <a:t> </a:t>
            </a:r>
            <a:r>
              <a:rPr lang="en-US" dirty="0" err="1"/>
              <a:t>için</a:t>
            </a:r>
            <a:r>
              <a:rPr lang="en-US" dirty="0"/>
              <a:t> </a:t>
            </a:r>
            <a:r>
              <a:rPr lang="en-US" dirty="0" err="1"/>
              <a:t>önerilen</a:t>
            </a:r>
            <a:r>
              <a:rPr lang="en-US" dirty="0"/>
              <a:t> </a:t>
            </a:r>
            <a:r>
              <a:rPr lang="en-US" dirty="0" err="1"/>
              <a:t>bir</a:t>
            </a:r>
            <a:r>
              <a:rPr lang="en-US" dirty="0"/>
              <a:t> </a:t>
            </a:r>
            <a:r>
              <a:rPr lang="en-US" dirty="0" err="1"/>
              <a:t>grafik</a:t>
            </a:r>
            <a:r>
              <a:rPr lang="en-US" dirty="0"/>
              <a:t> </a:t>
            </a:r>
            <a:r>
              <a:rPr lang="en-US" dirty="0" err="1"/>
              <a:t>evrişimsel</a:t>
            </a:r>
            <a:r>
              <a:rPr lang="en-US" dirty="0"/>
              <a:t> </a:t>
            </a:r>
            <a:r>
              <a:rPr lang="en-US" dirty="0" err="1"/>
              <a:t>sinir</a:t>
            </a:r>
            <a:r>
              <a:rPr lang="en-US" dirty="0"/>
              <a:t> </a:t>
            </a:r>
            <a:r>
              <a:rPr lang="en-US" dirty="0" err="1"/>
              <a:t>ağı</a:t>
            </a:r>
            <a:r>
              <a:rPr lang="en-US" dirty="0"/>
              <a:t> </a:t>
            </a:r>
            <a:r>
              <a:rPr lang="en-US" dirty="0" err="1"/>
              <a:t>çerçevesidir</a:t>
            </a:r>
            <a:r>
              <a:rPr lang="en-US" dirty="0"/>
              <a:t>. Bu model </a:t>
            </a:r>
            <a:r>
              <a:rPr lang="en-US" dirty="0" err="1"/>
              <a:t>üç</a:t>
            </a:r>
            <a:r>
              <a:rPr lang="en-US" dirty="0"/>
              <a:t> </a:t>
            </a:r>
            <a:r>
              <a:rPr lang="en-US" dirty="0" err="1"/>
              <a:t>temel</a:t>
            </a:r>
            <a:r>
              <a:rPr lang="en-US" dirty="0"/>
              <a:t> </a:t>
            </a:r>
            <a:r>
              <a:rPr lang="en-US" dirty="0" err="1"/>
              <a:t>bileşenden</a:t>
            </a:r>
            <a:r>
              <a:rPr lang="en-US" dirty="0"/>
              <a:t> </a:t>
            </a:r>
            <a:r>
              <a:rPr lang="en-US" dirty="0" err="1"/>
              <a:t>oluşur</a:t>
            </a:r>
            <a:r>
              <a:rPr lang="en-US" dirty="0"/>
              <a:t>:</a:t>
            </a:r>
          </a:p>
          <a:p>
            <a:pPr fontAlgn="base"/>
            <a:r>
              <a:rPr lang="en-US" dirty="0" err="1"/>
              <a:t>Sıralı</a:t>
            </a:r>
            <a:r>
              <a:rPr lang="en-US" dirty="0"/>
              <a:t> </a:t>
            </a:r>
            <a:r>
              <a:rPr lang="en-US" dirty="0" err="1"/>
              <a:t>Bağlam</a:t>
            </a:r>
            <a:r>
              <a:rPr lang="en-US" dirty="0"/>
              <a:t> </a:t>
            </a:r>
            <a:r>
              <a:rPr lang="en-US" dirty="0" err="1"/>
              <a:t>Kodlayıcı</a:t>
            </a:r>
            <a:r>
              <a:rPr lang="en-US" dirty="0"/>
              <a:t>: </a:t>
            </a:r>
            <a:r>
              <a:rPr lang="en-US" dirty="0" err="1"/>
              <a:t>Konuşmalar</a:t>
            </a:r>
            <a:r>
              <a:rPr lang="en-US" dirty="0"/>
              <a:t> </a:t>
            </a:r>
            <a:r>
              <a:rPr lang="en-US" dirty="0" err="1"/>
              <a:t>sıralı</a:t>
            </a:r>
            <a:r>
              <a:rPr lang="en-US" dirty="0"/>
              <a:t> </a:t>
            </a:r>
            <a:r>
              <a:rPr lang="en-US" dirty="0" err="1"/>
              <a:t>olduğu</a:t>
            </a:r>
            <a:r>
              <a:rPr lang="en-US" dirty="0"/>
              <a:t> </a:t>
            </a:r>
            <a:r>
              <a:rPr lang="en-US" dirty="0" err="1"/>
              <a:t>için</a:t>
            </a:r>
            <a:r>
              <a:rPr lang="en-US" dirty="0"/>
              <a:t>, </a:t>
            </a:r>
            <a:r>
              <a:rPr lang="en-US" dirty="0" err="1"/>
              <a:t>bağlamsal</a:t>
            </a:r>
            <a:r>
              <a:rPr lang="en-US" dirty="0"/>
              <a:t> </a:t>
            </a:r>
            <a:r>
              <a:rPr lang="en-US" dirty="0" err="1"/>
              <a:t>bilgi</a:t>
            </a:r>
            <a:r>
              <a:rPr lang="en-US" dirty="0"/>
              <a:t> </a:t>
            </a:r>
            <a:r>
              <a:rPr lang="en-US" dirty="0" err="1"/>
              <a:t>bu</a:t>
            </a:r>
            <a:r>
              <a:rPr lang="en-US" dirty="0"/>
              <a:t> </a:t>
            </a:r>
            <a:r>
              <a:rPr lang="en-US" dirty="0" err="1"/>
              <a:t>sıra</a:t>
            </a:r>
            <a:r>
              <a:rPr lang="en-US" dirty="0"/>
              <a:t> </a:t>
            </a:r>
            <a:r>
              <a:rPr lang="en-US" dirty="0" err="1"/>
              <a:t>boyunca</a:t>
            </a:r>
            <a:r>
              <a:rPr lang="en-US" dirty="0"/>
              <a:t> </a:t>
            </a:r>
            <a:r>
              <a:rPr lang="en-US" dirty="0" err="1"/>
              <a:t>akar</a:t>
            </a:r>
            <a:r>
              <a:rPr lang="en-US" dirty="0"/>
              <a:t>.</a:t>
            </a:r>
          </a:p>
          <a:p>
            <a:pPr fontAlgn="base"/>
            <a:r>
              <a:rPr lang="en-US" dirty="0" err="1"/>
              <a:t>Konuşmacı</a:t>
            </a:r>
            <a:r>
              <a:rPr lang="en-US" dirty="0"/>
              <a:t> </a:t>
            </a:r>
            <a:r>
              <a:rPr lang="en-US" dirty="0" err="1"/>
              <a:t>Düzeyi</a:t>
            </a:r>
            <a:r>
              <a:rPr lang="en-US" dirty="0"/>
              <a:t> </a:t>
            </a:r>
            <a:r>
              <a:rPr lang="en-US" dirty="0" err="1"/>
              <a:t>Bağlam</a:t>
            </a:r>
            <a:r>
              <a:rPr lang="en-US" dirty="0"/>
              <a:t> </a:t>
            </a:r>
            <a:r>
              <a:rPr lang="en-US" dirty="0" err="1"/>
              <a:t>Kodlayıcı</a:t>
            </a:r>
            <a:r>
              <a:rPr lang="en-US" dirty="0"/>
              <a:t>: Model, </a:t>
            </a:r>
            <a:r>
              <a:rPr lang="en-US" dirty="0" err="1"/>
              <a:t>ifadelerden</a:t>
            </a:r>
            <a:r>
              <a:rPr lang="en-US" dirty="0"/>
              <a:t> </a:t>
            </a:r>
            <a:r>
              <a:rPr lang="en-US" dirty="0" err="1"/>
              <a:t>bir</a:t>
            </a:r>
            <a:r>
              <a:rPr lang="en-US" dirty="0"/>
              <a:t> </a:t>
            </a:r>
            <a:r>
              <a:rPr lang="en-US" dirty="0" err="1"/>
              <a:t>grafik</a:t>
            </a:r>
            <a:r>
              <a:rPr lang="en-US" dirty="0"/>
              <a:t> </a:t>
            </a:r>
            <a:r>
              <a:rPr lang="en-US" dirty="0" err="1"/>
              <a:t>oluşturur</a:t>
            </a:r>
            <a:r>
              <a:rPr lang="en-US" dirty="0"/>
              <a:t>. </a:t>
            </a:r>
            <a:r>
              <a:rPr lang="en-US" dirty="0" err="1"/>
              <a:t>Grafiğin</a:t>
            </a:r>
            <a:r>
              <a:rPr lang="en-US" dirty="0"/>
              <a:t> </a:t>
            </a:r>
            <a:r>
              <a:rPr lang="en-US" dirty="0" err="1"/>
              <a:t>düğümleri</a:t>
            </a:r>
            <a:r>
              <a:rPr lang="en-US" dirty="0"/>
              <a:t> </a:t>
            </a:r>
            <a:r>
              <a:rPr lang="en-US" dirty="0" err="1"/>
              <a:t>bireysel</a:t>
            </a:r>
            <a:r>
              <a:rPr lang="en-US" dirty="0"/>
              <a:t> </a:t>
            </a:r>
            <a:r>
              <a:rPr lang="en-US" dirty="0" err="1"/>
              <a:t>ifadeleri</a:t>
            </a:r>
            <a:r>
              <a:rPr lang="en-US" dirty="0"/>
              <a:t> </a:t>
            </a:r>
            <a:r>
              <a:rPr lang="en-US" dirty="0" err="1"/>
              <a:t>temsil</a:t>
            </a:r>
            <a:r>
              <a:rPr lang="en-US" dirty="0"/>
              <a:t> </a:t>
            </a:r>
            <a:r>
              <a:rPr lang="en-US" dirty="0" err="1"/>
              <a:t>eder</a:t>
            </a:r>
            <a:r>
              <a:rPr lang="en-US" dirty="0"/>
              <a:t>. </a:t>
            </a:r>
            <a:r>
              <a:rPr lang="en-US" dirty="0" err="1"/>
              <a:t>Düğümler</a:t>
            </a:r>
            <a:r>
              <a:rPr lang="en-US" dirty="0"/>
              <a:t> </a:t>
            </a:r>
            <a:r>
              <a:rPr lang="en-US" dirty="0" err="1"/>
              <a:t>arasındaki</a:t>
            </a:r>
            <a:r>
              <a:rPr lang="en-US" dirty="0"/>
              <a:t> </a:t>
            </a:r>
            <a:r>
              <a:rPr lang="en-US" dirty="0" err="1"/>
              <a:t>kenarlar</a:t>
            </a:r>
            <a:r>
              <a:rPr lang="en-US" dirty="0"/>
              <a:t>, </a:t>
            </a:r>
            <a:r>
              <a:rPr lang="en-US" dirty="0" err="1"/>
              <a:t>ifadelerin</a:t>
            </a:r>
            <a:r>
              <a:rPr lang="en-US" dirty="0"/>
              <a:t> </a:t>
            </a:r>
            <a:r>
              <a:rPr lang="en-US" dirty="0" err="1"/>
              <a:t>konuşmacıları</a:t>
            </a:r>
            <a:r>
              <a:rPr lang="en-US" dirty="0"/>
              <a:t> </a:t>
            </a:r>
            <a:r>
              <a:rPr lang="en-US" dirty="0" err="1"/>
              <a:t>arasındaki</a:t>
            </a:r>
            <a:r>
              <a:rPr lang="en-US" dirty="0"/>
              <a:t> </a:t>
            </a:r>
            <a:r>
              <a:rPr lang="en-US" dirty="0" err="1"/>
              <a:t>bağımlılığı</a:t>
            </a:r>
            <a:r>
              <a:rPr lang="en-US" dirty="0"/>
              <a:t> </a:t>
            </a:r>
            <a:r>
              <a:rPr lang="en-US" dirty="0" err="1"/>
              <a:t>gösterir</a:t>
            </a:r>
            <a:r>
              <a:rPr lang="en-US" dirty="0"/>
              <a:t>.</a:t>
            </a:r>
          </a:p>
          <a:p>
            <a:pPr fontAlgn="base"/>
            <a:r>
              <a:rPr lang="en-US" dirty="0"/>
              <a:t>Duygu </a:t>
            </a:r>
            <a:r>
              <a:rPr lang="en-US" dirty="0" err="1"/>
              <a:t>Sınıflandırıcı</a:t>
            </a:r>
            <a:r>
              <a:rPr lang="en-US" dirty="0"/>
              <a:t>: </a:t>
            </a:r>
            <a:r>
              <a:rPr lang="en-US" dirty="0" err="1"/>
              <a:t>Sıralı</a:t>
            </a:r>
            <a:r>
              <a:rPr lang="en-US" dirty="0"/>
              <a:t> </a:t>
            </a:r>
            <a:r>
              <a:rPr lang="en-US" dirty="0" err="1"/>
              <a:t>kodlayıcıdan</a:t>
            </a:r>
            <a:r>
              <a:rPr lang="en-US" dirty="0"/>
              <a:t> </a:t>
            </a:r>
            <a:r>
              <a:rPr lang="en-US" dirty="0" err="1"/>
              <a:t>ve</a:t>
            </a:r>
            <a:r>
              <a:rPr lang="en-US" dirty="0"/>
              <a:t> </a:t>
            </a:r>
            <a:r>
              <a:rPr lang="en-US" dirty="0" err="1"/>
              <a:t>konuşmacı</a:t>
            </a:r>
            <a:r>
              <a:rPr lang="en-US" dirty="0"/>
              <a:t> </a:t>
            </a:r>
            <a:r>
              <a:rPr lang="en-US" dirty="0" err="1"/>
              <a:t>düzeyi</a:t>
            </a:r>
            <a:r>
              <a:rPr lang="en-US" dirty="0"/>
              <a:t> </a:t>
            </a:r>
            <a:r>
              <a:rPr lang="en-US" dirty="0" err="1"/>
              <a:t>kodlayıcıdan</a:t>
            </a:r>
            <a:r>
              <a:rPr lang="en-US" dirty="0"/>
              <a:t> </a:t>
            </a:r>
            <a:r>
              <a:rPr lang="en-US" dirty="0" err="1"/>
              <a:t>elde</a:t>
            </a:r>
            <a:r>
              <a:rPr lang="en-US" dirty="0"/>
              <a:t> </a:t>
            </a:r>
            <a:r>
              <a:rPr lang="en-US" dirty="0" err="1"/>
              <a:t>edilen</a:t>
            </a:r>
            <a:r>
              <a:rPr lang="en-US" dirty="0"/>
              <a:t> </a:t>
            </a:r>
            <a:r>
              <a:rPr lang="en-US" dirty="0" err="1"/>
              <a:t>özellik</a:t>
            </a:r>
            <a:r>
              <a:rPr lang="en-US" dirty="0"/>
              <a:t> </a:t>
            </a:r>
            <a:r>
              <a:rPr lang="en-US" dirty="0" err="1"/>
              <a:t>vektörleri</a:t>
            </a:r>
            <a:r>
              <a:rPr lang="en-US" dirty="0"/>
              <a:t> </a:t>
            </a:r>
            <a:r>
              <a:rPr lang="en-US" dirty="0" err="1"/>
              <a:t>birleştirilir</a:t>
            </a:r>
            <a:r>
              <a:rPr lang="en-US" dirty="0"/>
              <a:t>. </a:t>
            </a:r>
            <a:r>
              <a:rPr lang="en-US" dirty="0" err="1"/>
              <a:t>Benzerlik</a:t>
            </a:r>
            <a:r>
              <a:rPr lang="en-US" dirty="0"/>
              <a:t> </a:t>
            </a:r>
            <a:r>
              <a:rPr lang="en-US" dirty="0" err="1"/>
              <a:t>tabanlı</a:t>
            </a:r>
            <a:r>
              <a:rPr lang="en-US" dirty="0"/>
              <a:t> </a:t>
            </a:r>
            <a:r>
              <a:rPr lang="en-US" dirty="0" err="1"/>
              <a:t>bir</a:t>
            </a:r>
            <a:r>
              <a:rPr lang="en-US" dirty="0"/>
              <a:t> </a:t>
            </a:r>
            <a:r>
              <a:rPr lang="en-US" dirty="0" err="1"/>
              <a:t>dikkat</a:t>
            </a:r>
            <a:r>
              <a:rPr lang="en-US" dirty="0"/>
              <a:t> </a:t>
            </a:r>
            <a:r>
              <a:rPr lang="en-US" dirty="0" err="1"/>
              <a:t>mekanizması</a:t>
            </a:r>
            <a:r>
              <a:rPr lang="en-US" dirty="0"/>
              <a:t> </a:t>
            </a:r>
            <a:r>
              <a:rPr lang="en-US" dirty="0" err="1"/>
              <a:t>uygulanır</a:t>
            </a:r>
            <a:r>
              <a:rPr lang="en-US" dirty="0"/>
              <a:t>. Son </a:t>
            </a:r>
            <a:r>
              <a:rPr lang="en-US" dirty="0" err="1"/>
              <a:t>olarak</a:t>
            </a:r>
            <a:r>
              <a:rPr lang="en-US" dirty="0"/>
              <a:t>, </a:t>
            </a:r>
            <a:r>
              <a:rPr lang="en-US" dirty="0" err="1"/>
              <a:t>ifade</a:t>
            </a:r>
            <a:r>
              <a:rPr lang="en-US" dirty="0"/>
              <a:t> </a:t>
            </a:r>
            <a:r>
              <a:rPr lang="en-US" dirty="0" err="1"/>
              <a:t>sınıflandırılır</a:t>
            </a:r>
            <a:r>
              <a:rPr lang="en-US" dirty="0"/>
              <a:t>.</a:t>
            </a:r>
          </a:p>
        </p:txBody>
      </p:sp>
    </p:spTree>
    <p:extLst>
      <p:ext uri="{BB962C8B-B14F-4D97-AF65-F5344CB8AC3E}">
        <p14:creationId xmlns:p14="http://schemas.microsoft.com/office/powerpoint/2010/main" val="40250895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E1DFC-180F-7D5E-30B7-1908D9DA419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268BC09D-FFF1-5EAD-2A5F-C3FBE8DA563E}"/>
              </a:ext>
            </a:extLst>
          </p:cNvPr>
          <p:cNvSpPr>
            <a:spLocks noGrp="1"/>
          </p:cNvSpPr>
          <p:nvPr>
            <p:ph type="title"/>
          </p:nvPr>
        </p:nvSpPr>
        <p:spPr/>
        <p:txBody>
          <a:bodyPr/>
          <a:lstStyle/>
          <a:p>
            <a:r>
              <a:rPr lang="en-US" dirty="0" err="1"/>
              <a:t>DialogueGCN</a:t>
            </a:r>
            <a:r>
              <a:rPr lang="en-US" dirty="0"/>
              <a:t>: A Graph Convolutional Neural Network for Emotion Recognition in Conversation - ||</a:t>
            </a:r>
            <a:br>
              <a:rPr lang="en-US" b="0" dirty="0"/>
            </a:br>
            <a:br>
              <a:rPr lang="en-US" dirty="0"/>
            </a:br>
            <a:endParaRPr lang="en-US" dirty="0"/>
          </a:p>
        </p:txBody>
      </p:sp>
      <p:sp>
        <p:nvSpPr>
          <p:cNvPr id="3" name="Metin Yer Tutucusu 2">
            <a:extLst>
              <a:ext uri="{FF2B5EF4-FFF2-40B4-BE49-F238E27FC236}">
                <a16:creationId xmlns:a16="http://schemas.microsoft.com/office/drawing/2014/main" id="{11B59B39-A891-FC84-551F-750F07E04AE0}"/>
              </a:ext>
            </a:extLst>
          </p:cNvPr>
          <p:cNvSpPr>
            <a:spLocks noGrp="1"/>
          </p:cNvSpPr>
          <p:nvPr>
            <p:ph type="body" idx="1"/>
          </p:nvPr>
        </p:nvSpPr>
        <p:spPr>
          <a:xfrm>
            <a:off x="720000" y="2136600"/>
            <a:ext cx="7704000" cy="870300"/>
          </a:xfrm>
        </p:spPr>
        <p:txBody>
          <a:bodyPr/>
          <a:lstStyle/>
          <a:p>
            <a:r>
              <a:rPr lang="en-US" dirty="0" err="1"/>
              <a:t>DialogueGCN</a:t>
            </a:r>
            <a:r>
              <a:rPr lang="en-US" dirty="0"/>
              <a:t> </a:t>
            </a:r>
            <a:r>
              <a:rPr lang="en-US" dirty="0" err="1"/>
              <a:t>modeli</a:t>
            </a:r>
            <a:r>
              <a:rPr lang="en-US" dirty="0"/>
              <a:t>, </a:t>
            </a:r>
            <a:r>
              <a:rPr lang="en-US" dirty="0" err="1"/>
              <a:t>mevcut</a:t>
            </a:r>
            <a:r>
              <a:rPr lang="en-US" dirty="0"/>
              <a:t> </a:t>
            </a:r>
            <a:r>
              <a:rPr lang="en-US" dirty="0" err="1"/>
              <a:t>en</a:t>
            </a:r>
            <a:r>
              <a:rPr lang="en-US" dirty="0"/>
              <a:t> iyi </a:t>
            </a:r>
            <a:r>
              <a:rPr lang="en-US" dirty="0" err="1"/>
              <a:t>modelleri</a:t>
            </a:r>
            <a:r>
              <a:rPr lang="en-US" dirty="0"/>
              <a:t> </a:t>
            </a:r>
            <a:r>
              <a:rPr lang="en-US" dirty="0" err="1"/>
              <a:t>ve</a:t>
            </a:r>
            <a:r>
              <a:rPr lang="en-US" dirty="0"/>
              <a:t> </a:t>
            </a:r>
            <a:r>
              <a:rPr lang="en-US" dirty="0" err="1"/>
              <a:t>tüm</a:t>
            </a:r>
            <a:r>
              <a:rPr lang="en-US" dirty="0"/>
              <a:t> </a:t>
            </a:r>
            <a:r>
              <a:rPr lang="en-US" dirty="0" err="1"/>
              <a:t>temel</a:t>
            </a:r>
            <a:r>
              <a:rPr lang="en-US" dirty="0"/>
              <a:t> </a:t>
            </a:r>
            <a:r>
              <a:rPr lang="en-US" dirty="0" err="1"/>
              <a:t>modelleri</a:t>
            </a:r>
            <a:r>
              <a:rPr lang="en-US" dirty="0"/>
              <a:t> </a:t>
            </a:r>
            <a:r>
              <a:rPr lang="en-US" dirty="0" err="1"/>
              <a:t>tüm</a:t>
            </a:r>
            <a:r>
              <a:rPr lang="en-US" dirty="0"/>
              <a:t> </a:t>
            </a:r>
            <a:r>
              <a:rPr lang="en-US" dirty="0" err="1"/>
              <a:t>veri</a:t>
            </a:r>
            <a:r>
              <a:rPr lang="en-US" dirty="0"/>
              <a:t> </a:t>
            </a:r>
            <a:r>
              <a:rPr lang="en-US" dirty="0" err="1"/>
              <a:t>kümelerinde</a:t>
            </a:r>
            <a:r>
              <a:rPr lang="en-US" dirty="0"/>
              <a:t> </a:t>
            </a:r>
            <a:r>
              <a:rPr lang="en-US" dirty="0" err="1"/>
              <a:t>geride</a:t>
            </a:r>
            <a:r>
              <a:rPr lang="en-US" dirty="0"/>
              <a:t> </a:t>
            </a:r>
            <a:r>
              <a:rPr lang="en-US" dirty="0" err="1"/>
              <a:t>bırakmıştır</a:t>
            </a:r>
            <a:r>
              <a:rPr lang="en-US" dirty="0"/>
              <a:t>. </a:t>
            </a:r>
            <a:r>
              <a:rPr lang="en-US" dirty="0" err="1"/>
              <a:t>Özellikle</a:t>
            </a:r>
            <a:r>
              <a:rPr lang="en-US" dirty="0"/>
              <a:t> IEMOCAP </a:t>
            </a:r>
            <a:r>
              <a:rPr lang="en-US" dirty="0" err="1"/>
              <a:t>ve</a:t>
            </a:r>
            <a:r>
              <a:rPr lang="en-US" dirty="0"/>
              <a:t> AVEC </a:t>
            </a:r>
            <a:r>
              <a:rPr lang="en-US" dirty="0" err="1"/>
              <a:t>veri</a:t>
            </a:r>
            <a:r>
              <a:rPr lang="en-US" dirty="0"/>
              <a:t> </a:t>
            </a:r>
            <a:r>
              <a:rPr lang="en-US" dirty="0" err="1"/>
              <a:t>kümelerinde</a:t>
            </a:r>
            <a:r>
              <a:rPr lang="en-US" dirty="0"/>
              <a:t>, </a:t>
            </a:r>
            <a:r>
              <a:rPr lang="en-US" dirty="0" err="1"/>
              <a:t>DialogueRNN'den</a:t>
            </a:r>
            <a:r>
              <a:rPr lang="en-US" dirty="0"/>
              <a:t> </a:t>
            </a:r>
            <a:r>
              <a:rPr lang="en-US" dirty="0" err="1"/>
              <a:t>yaklaşık</a:t>
            </a:r>
            <a:r>
              <a:rPr lang="en-US" dirty="0"/>
              <a:t> %2 </a:t>
            </a:r>
            <a:r>
              <a:rPr lang="en-US" dirty="0" err="1"/>
              <a:t>daha</a:t>
            </a:r>
            <a:r>
              <a:rPr lang="en-US" dirty="0"/>
              <a:t> iyi </a:t>
            </a:r>
            <a:r>
              <a:rPr lang="en-US" dirty="0" err="1"/>
              <a:t>sonuçlar</a:t>
            </a:r>
            <a:r>
              <a:rPr lang="en-US" dirty="0"/>
              <a:t> </a:t>
            </a:r>
            <a:r>
              <a:rPr lang="en-US" dirty="0" err="1"/>
              <a:t>elde</a:t>
            </a:r>
            <a:r>
              <a:rPr lang="en-US" dirty="0"/>
              <a:t> </a:t>
            </a:r>
            <a:r>
              <a:rPr lang="en-US" dirty="0" err="1"/>
              <a:t>etmiştir</a:t>
            </a:r>
            <a:r>
              <a:rPr lang="en-US" dirty="0"/>
              <a:t>. MELD </a:t>
            </a:r>
            <a:r>
              <a:rPr lang="en-US" dirty="0" err="1"/>
              <a:t>veri</a:t>
            </a:r>
            <a:r>
              <a:rPr lang="en-US" dirty="0"/>
              <a:t> </a:t>
            </a:r>
            <a:r>
              <a:rPr lang="en-US" dirty="0" err="1"/>
              <a:t>setinde</a:t>
            </a:r>
            <a:r>
              <a:rPr lang="en-US" dirty="0"/>
              <a:t> </a:t>
            </a:r>
            <a:r>
              <a:rPr lang="en-US" dirty="0" err="1"/>
              <a:t>ise</a:t>
            </a:r>
            <a:r>
              <a:rPr lang="en-US" dirty="0"/>
              <a:t> </a:t>
            </a:r>
            <a:r>
              <a:rPr lang="en-US" dirty="0" err="1"/>
              <a:t>DialogueRNN'den</a:t>
            </a:r>
            <a:r>
              <a:rPr lang="en-US" dirty="0"/>
              <a:t> %1'den </a:t>
            </a:r>
            <a:r>
              <a:rPr lang="en-US" dirty="0" err="1"/>
              <a:t>fazla</a:t>
            </a:r>
            <a:r>
              <a:rPr lang="en-US" dirty="0"/>
              <a:t> </a:t>
            </a:r>
            <a:r>
              <a:rPr lang="en-US" dirty="0" err="1"/>
              <a:t>daha</a:t>
            </a:r>
            <a:r>
              <a:rPr lang="en-US" dirty="0"/>
              <a:t> iyi F1 </a:t>
            </a:r>
            <a:r>
              <a:rPr lang="en-US" dirty="0" err="1"/>
              <a:t>puanı</a:t>
            </a:r>
            <a:r>
              <a:rPr lang="en-US" dirty="0"/>
              <a:t> </a:t>
            </a:r>
            <a:r>
              <a:rPr lang="en-US" dirty="0" err="1"/>
              <a:t>almıştır</a:t>
            </a:r>
            <a:r>
              <a:rPr lang="en-US" dirty="0"/>
              <a:t>.</a:t>
            </a:r>
            <a:br>
              <a:rPr lang="en-US" dirty="0"/>
            </a:br>
            <a:endParaRPr lang="en-US" dirty="0"/>
          </a:p>
        </p:txBody>
      </p:sp>
    </p:spTree>
    <p:extLst>
      <p:ext uri="{BB962C8B-B14F-4D97-AF65-F5344CB8AC3E}">
        <p14:creationId xmlns:p14="http://schemas.microsoft.com/office/powerpoint/2010/main" val="24015447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lt Başlık 4">
            <a:extLst>
              <a:ext uri="{FF2B5EF4-FFF2-40B4-BE49-F238E27FC236}">
                <a16:creationId xmlns:a16="http://schemas.microsoft.com/office/drawing/2014/main" id="{EE86894E-BF79-F981-F9DC-6AA9F22D83D3}"/>
              </a:ext>
            </a:extLst>
          </p:cNvPr>
          <p:cNvSpPr>
            <a:spLocks noGrp="1"/>
          </p:cNvSpPr>
          <p:nvPr>
            <p:ph type="subTitle" idx="4"/>
          </p:nvPr>
        </p:nvSpPr>
        <p:spPr/>
        <p:txBody>
          <a:bodyPr/>
          <a:lstStyle/>
          <a:p>
            <a:endParaRPr lang="en-US" dirty="0"/>
          </a:p>
        </p:txBody>
      </p:sp>
      <p:sp>
        <p:nvSpPr>
          <p:cNvPr id="6" name="Alt Başlık 5">
            <a:extLst>
              <a:ext uri="{FF2B5EF4-FFF2-40B4-BE49-F238E27FC236}">
                <a16:creationId xmlns:a16="http://schemas.microsoft.com/office/drawing/2014/main" id="{30EC461C-484E-1AFF-F3F1-F73E5ED0ACE0}"/>
              </a:ext>
            </a:extLst>
          </p:cNvPr>
          <p:cNvSpPr>
            <a:spLocks noGrp="1"/>
          </p:cNvSpPr>
          <p:nvPr>
            <p:ph type="subTitle" idx="5"/>
          </p:nvPr>
        </p:nvSpPr>
        <p:spPr/>
        <p:txBody>
          <a:bodyPr/>
          <a:lstStyle/>
          <a:p>
            <a:endParaRPr lang="en-US"/>
          </a:p>
        </p:txBody>
      </p:sp>
      <p:sp>
        <p:nvSpPr>
          <p:cNvPr id="7" name="Alt Başlık 6">
            <a:extLst>
              <a:ext uri="{FF2B5EF4-FFF2-40B4-BE49-F238E27FC236}">
                <a16:creationId xmlns:a16="http://schemas.microsoft.com/office/drawing/2014/main" id="{BA78E03B-7D13-0F9A-7B39-687C61E7FFC8}"/>
              </a:ext>
            </a:extLst>
          </p:cNvPr>
          <p:cNvSpPr>
            <a:spLocks noGrp="1"/>
          </p:cNvSpPr>
          <p:nvPr>
            <p:ph type="subTitle" idx="6"/>
          </p:nvPr>
        </p:nvSpPr>
        <p:spPr/>
        <p:txBody>
          <a:bodyPr/>
          <a:lstStyle/>
          <a:p>
            <a:endParaRPr lang="en-US"/>
          </a:p>
        </p:txBody>
      </p:sp>
      <p:sp>
        <p:nvSpPr>
          <p:cNvPr id="8" name="Başlık 7">
            <a:extLst>
              <a:ext uri="{FF2B5EF4-FFF2-40B4-BE49-F238E27FC236}">
                <a16:creationId xmlns:a16="http://schemas.microsoft.com/office/drawing/2014/main" id="{D17A0DD3-6303-5B40-6B93-6D697692E13E}"/>
              </a:ext>
            </a:extLst>
          </p:cNvPr>
          <p:cNvSpPr>
            <a:spLocks noGrp="1"/>
          </p:cNvSpPr>
          <p:nvPr>
            <p:ph type="title"/>
          </p:nvPr>
        </p:nvSpPr>
        <p:spPr/>
        <p:txBody>
          <a:bodyPr/>
          <a:lstStyle/>
          <a:p>
            <a:r>
              <a:rPr lang="tr-TR" sz="2800" dirty="0"/>
              <a:t>MELD Veri Seti için </a:t>
            </a:r>
            <a:r>
              <a:rPr lang="tr-TR" sz="2800" dirty="0" err="1"/>
              <a:t>Ağırlı</a:t>
            </a:r>
            <a:r>
              <a:rPr lang="tr-TR" sz="2800" dirty="0"/>
              <a:t> F1-Skor Değerleri</a:t>
            </a:r>
            <a:endParaRPr lang="en-US" sz="2800" dirty="0"/>
          </a:p>
        </p:txBody>
      </p:sp>
      <p:pic>
        <p:nvPicPr>
          <p:cNvPr id="12" name="Resim 11">
            <a:extLst>
              <a:ext uri="{FF2B5EF4-FFF2-40B4-BE49-F238E27FC236}">
                <a16:creationId xmlns:a16="http://schemas.microsoft.com/office/drawing/2014/main" id="{F71BD021-7BB1-2844-6596-275AAC4F9C80}"/>
              </a:ext>
            </a:extLst>
          </p:cNvPr>
          <p:cNvPicPr>
            <a:picLocks noChangeAspect="1"/>
          </p:cNvPicPr>
          <p:nvPr/>
        </p:nvPicPr>
        <p:blipFill>
          <a:blip r:embed="rId2"/>
          <a:stretch>
            <a:fillRect/>
          </a:stretch>
        </p:blipFill>
        <p:spPr>
          <a:xfrm>
            <a:off x="869576" y="1571782"/>
            <a:ext cx="7404847" cy="2291186"/>
          </a:xfrm>
          <a:prstGeom prst="rect">
            <a:avLst/>
          </a:prstGeom>
        </p:spPr>
      </p:pic>
    </p:spTree>
    <p:extLst>
      <p:ext uri="{BB962C8B-B14F-4D97-AF65-F5344CB8AC3E}">
        <p14:creationId xmlns:p14="http://schemas.microsoft.com/office/powerpoint/2010/main" val="3482488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4A507-6721-1FD3-16D9-5E8AA003A465}"/>
            </a:ext>
          </a:extLst>
        </p:cNvPr>
        <p:cNvGrpSpPr/>
        <p:nvPr/>
      </p:nvGrpSpPr>
      <p:grpSpPr>
        <a:xfrm>
          <a:off x="0" y="0"/>
          <a:ext cx="0" cy="0"/>
          <a:chOff x="0" y="0"/>
          <a:chExt cx="0" cy="0"/>
        </a:xfrm>
      </p:grpSpPr>
      <p:sp>
        <p:nvSpPr>
          <p:cNvPr id="5" name="Alt Başlık 4">
            <a:extLst>
              <a:ext uri="{FF2B5EF4-FFF2-40B4-BE49-F238E27FC236}">
                <a16:creationId xmlns:a16="http://schemas.microsoft.com/office/drawing/2014/main" id="{07E06664-B3E9-6A12-7C1A-52E6B36C5184}"/>
              </a:ext>
            </a:extLst>
          </p:cNvPr>
          <p:cNvSpPr>
            <a:spLocks noGrp="1"/>
          </p:cNvSpPr>
          <p:nvPr>
            <p:ph type="subTitle" idx="4"/>
          </p:nvPr>
        </p:nvSpPr>
        <p:spPr/>
        <p:txBody>
          <a:bodyPr/>
          <a:lstStyle/>
          <a:p>
            <a:endParaRPr lang="en-US" dirty="0"/>
          </a:p>
        </p:txBody>
      </p:sp>
      <p:sp>
        <p:nvSpPr>
          <p:cNvPr id="6" name="Alt Başlık 5">
            <a:extLst>
              <a:ext uri="{FF2B5EF4-FFF2-40B4-BE49-F238E27FC236}">
                <a16:creationId xmlns:a16="http://schemas.microsoft.com/office/drawing/2014/main" id="{2F33F935-7989-3E8F-BD6F-93BEFD4DA40E}"/>
              </a:ext>
            </a:extLst>
          </p:cNvPr>
          <p:cNvSpPr>
            <a:spLocks noGrp="1"/>
          </p:cNvSpPr>
          <p:nvPr>
            <p:ph type="subTitle" idx="5"/>
          </p:nvPr>
        </p:nvSpPr>
        <p:spPr/>
        <p:txBody>
          <a:bodyPr/>
          <a:lstStyle/>
          <a:p>
            <a:endParaRPr lang="en-US"/>
          </a:p>
        </p:txBody>
      </p:sp>
      <p:sp>
        <p:nvSpPr>
          <p:cNvPr id="7" name="Alt Başlık 6">
            <a:extLst>
              <a:ext uri="{FF2B5EF4-FFF2-40B4-BE49-F238E27FC236}">
                <a16:creationId xmlns:a16="http://schemas.microsoft.com/office/drawing/2014/main" id="{3DD91C56-9E7F-9971-3161-05C9C6582D70}"/>
              </a:ext>
            </a:extLst>
          </p:cNvPr>
          <p:cNvSpPr>
            <a:spLocks noGrp="1"/>
          </p:cNvSpPr>
          <p:nvPr>
            <p:ph type="subTitle" idx="6"/>
          </p:nvPr>
        </p:nvSpPr>
        <p:spPr/>
        <p:txBody>
          <a:bodyPr/>
          <a:lstStyle/>
          <a:p>
            <a:endParaRPr lang="en-US"/>
          </a:p>
        </p:txBody>
      </p:sp>
      <p:sp>
        <p:nvSpPr>
          <p:cNvPr id="8" name="Başlık 7">
            <a:extLst>
              <a:ext uri="{FF2B5EF4-FFF2-40B4-BE49-F238E27FC236}">
                <a16:creationId xmlns:a16="http://schemas.microsoft.com/office/drawing/2014/main" id="{A07D2EE5-DBF7-6C63-A00B-FA8CFA88C436}"/>
              </a:ext>
            </a:extLst>
          </p:cNvPr>
          <p:cNvSpPr>
            <a:spLocks noGrp="1"/>
          </p:cNvSpPr>
          <p:nvPr>
            <p:ph type="title"/>
          </p:nvPr>
        </p:nvSpPr>
        <p:spPr/>
        <p:txBody>
          <a:bodyPr/>
          <a:lstStyle/>
          <a:p>
            <a:r>
              <a:rPr lang="tr-TR" sz="2800" dirty="0"/>
              <a:t>IEMOCAP Veri Seti için </a:t>
            </a:r>
            <a:r>
              <a:rPr lang="tr-TR" sz="2800" dirty="0" err="1"/>
              <a:t>Ağırlı</a:t>
            </a:r>
            <a:r>
              <a:rPr lang="tr-TR" sz="2800" dirty="0"/>
              <a:t> F1-Skor Değerleri</a:t>
            </a:r>
            <a:endParaRPr lang="en-US" sz="2800" dirty="0"/>
          </a:p>
        </p:txBody>
      </p:sp>
      <p:pic>
        <p:nvPicPr>
          <p:cNvPr id="10" name="Resim 9">
            <a:extLst>
              <a:ext uri="{FF2B5EF4-FFF2-40B4-BE49-F238E27FC236}">
                <a16:creationId xmlns:a16="http://schemas.microsoft.com/office/drawing/2014/main" id="{15752DFA-6C91-6ADD-10FC-F9839B704DFD}"/>
              </a:ext>
            </a:extLst>
          </p:cNvPr>
          <p:cNvPicPr>
            <a:picLocks noChangeAspect="1"/>
          </p:cNvPicPr>
          <p:nvPr/>
        </p:nvPicPr>
        <p:blipFill>
          <a:blip r:embed="rId2"/>
          <a:stretch>
            <a:fillRect/>
          </a:stretch>
        </p:blipFill>
        <p:spPr>
          <a:xfrm>
            <a:off x="869576" y="1516144"/>
            <a:ext cx="7404847" cy="2402461"/>
          </a:xfrm>
          <a:prstGeom prst="rect">
            <a:avLst/>
          </a:prstGeom>
        </p:spPr>
      </p:pic>
    </p:spTree>
    <p:extLst>
      <p:ext uri="{BB962C8B-B14F-4D97-AF65-F5344CB8AC3E}">
        <p14:creationId xmlns:p14="http://schemas.microsoft.com/office/powerpoint/2010/main" val="4894467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FBF21586-8A4E-A96D-A8FC-B725CDAAEB46}"/>
            </a:ext>
          </a:extLst>
        </p:cNvPr>
        <p:cNvGrpSpPr/>
        <p:nvPr/>
      </p:nvGrpSpPr>
      <p:grpSpPr>
        <a:xfrm>
          <a:off x="0" y="0"/>
          <a:ext cx="0" cy="0"/>
          <a:chOff x="0" y="0"/>
          <a:chExt cx="0" cy="0"/>
        </a:xfrm>
      </p:grpSpPr>
      <p:sp>
        <p:nvSpPr>
          <p:cNvPr id="537" name="Google Shape;537;p42">
            <a:extLst>
              <a:ext uri="{FF2B5EF4-FFF2-40B4-BE49-F238E27FC236}">
                <a16:creationId xmlns:a16="http://schemas.microsoft.com/office/drawing/2014/main" id="{5DA88DF6-74E3-2218-B227-6E2E224E5225}"/>
              </a:ext>
            </a:extLst>
          </p:cNvPr>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Veri Setleri</a:t>
            </a:r>
            <a:endParaRPr dirty="0"/>
          </a:p>
        </p:txBody>
      </p:sp>
      <p:sp>
        <p:nvSpPr>
          <p:cNvPr id="538" name="Google Shape;538;p42">
            <a:extLst>
              <a:ext uri="{FF2B5EF4-FFF2-40B4-BE49-F238E27FC236}">
                <a16:creationId xmlns:a16="http://schemas.microsoft.com/office/drawing/2014/main" id="{84051803-6C38-BC29-1D3E-529BC4AA27DD}"/>
              </a:ext>
            </a:extLst>
          </p:cNvPr>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3</a:t>
            </a:r>
            <a:endParaRPr dirty="0"/>
          </a:p>
        </p:txBody>
      </p:sp>
      <p:sp>
        <p:nvSpPr>
          <p:cNvPr id="539" name="Google Shape;539;p42">
            <a:extLst>
              <a:ext uri="{FF2B5EF4-FFF2-40B4-BE49-F238E27FC236}">
                <a16:creationId xmlns:a16="http://schemas.microsoft.com/office/drawing/2014/main" id="{3529B624-EA92-2BBB-1C39-9A775F1AFCEE}"/>
              </a:ext>
            </a:extLst>
          </p:cNvPr>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a:extLst>
              <a:ext uri="{FF2B5EF4-FFF2-40B4-BE49-F238E27FC236}">
                <a16:creationId xmlns:a16="http://schemas.microsoft.com/office/drawing/2014/main" id="{DA6FD0CD-DEAE-D682-059E-6E9B841A8C0A}"/>
              </a:ext>
            </a:extLst>
          </p:cNvPr>
          <p:cNvGrpSpPr/>
          <p:nvPr/>
        </p:nvGrpSpPr>
        <p:grpSpPr>
          <a:xfrm>
            <a:off x="619448" y="3952499"/>
            <a:ext cx="977788" cy="1238759"/>
            <a:chOff x="227223" y="1681074"/>
            <a:chExt cx="977788" cy="1238759"/>
          </a:xfrm>
        </p:grpSpPr>
        <p:sp>
          <p:nvSpPr>
            <p:cNvPr id="541" name="Google Shape;541;p42">
              <a:extLst>
                <a:ext uri="{FF2B5EF4-FFF2-40B4-BE49-F238E27FC236}">
                  <a16:creationId xmlns:a16="http://schemas.microsoft.com/office/drawing/2014/main" id="{75E4B9C1-6793-1A64-FDC6-9D344AE31859}"/>
                </a:ext>
              </a:extLst>
            </p:cNvPr>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a:extLst>
                <a:ext uri="{FF2B5EF4-FFF2-40B4-BE49-F238E27FC236}">
                  <a16:creationId xmlns:a16="http://schemas.microsoft.com/office/drawing/2014/main" id="{97F40968-2A78-BB60-A914-D53EAEA50CD9}"/>
                </a:ext>
              </a:extLst>
            </p:cNvPr>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29507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7883DB0-0A1D-FF16-3B64-30CD492432B4}"/>
              </a:ext>
            </a:extLst>
          </p:cNvPr>
          <p:cNvSpPr>
            <a:spLocks noGrp="1"/>
          </p:cNvSpPr>
          <p:nvPr>
            <p:ph type="title"/>
          </p:nvPr>
        </p:nvSpPr>
        <p:spPr/>
        <p:txBody>
          <a:bodyPr/>
          <a:lstStyle/>
          <a:p>
            <a:r>
              <a:rPr lang="tr-TR" dirty="0"/>
              <a:t>MELD-Multimodal </a:t>
            </a:r>
            <a:r>
              <a:rPr lang="tr-TR" dirty="0" err="1"/>
              <a:t>Emotion</a:t>
            </a:r>
            <a:r>
              <a:rPr lang="tr-TR" dirty="0"/>
              <a:t> </a:t>
            </a:r>
            <a:r>
              <a:rPr lang="tr-TR" dirty="0" err="1"/>
              <a:t>Lines</a:t>
            </a:r>
            <a:r>
              <a:rPr lang="tr-TR" dirty="0"/>
              <a:t> </a:t>
            </a:r>
            <a:r>
              <a:rPr lang="tr-TR" dirty="0" err="1"/>
              <a:t>Dataset</a:t>
            </a:r>
            <a:endParaRPr lang="en-US" dirty="0"/>
          </a:p>
        </p:txBody>
      </p:sp>
      <p:sp>
        <p:nvSpPr>
          <p:cNvPr id="3" name="Metin Yer Tutucusu 2">
            <a:extLst>
              <a:ext uri="{FF2B5EF4-FFF2-40B4-BE49-F238E27FC236}">
                <a16:creationId xmlns:a16="http://schemas.microsoft.com/office/drawing/2014/main" id="{96A34998-3D24-1BAE-9F36-86F16C16AABC}"/>
              </a:ext>
            </a:extLst>
          </p:cNvPr>
          <p:cNvSpPr>
            <a:spLocks noGrp="1"/>
          </p:cNvSpPr>
          <p:nvPr>
            <p:ph type="body" idx="1"/>
          </p:nvPr>
        </p:nvSpPr>
        <p:spPr/>
        <p:txBody>
          <a:bodyPr numCol="2"/>
          <a:lstStyle/>
          <a:p>
            <a:pPr>
              <a:buClrTx/>
            </a:pPr>
            <a:r>
              <a:rPr lang="tr-TR" dirty="0"/>
              <a:t>Geniş örnek sayısı</a:t>
            </a:r>
          </a:p>
          <a:p>
            <a:pPr>
              <a:buClrTx/>
            </a:pPr>
            <a:r>
              <a:rPr lang="tr-TR" dirty="0"/>
              <a:t>İkiden fazla kişiden oluşan diyaloglar</a:t>
            </a:r>
          </a:p>
          <a:p>
            <a:pPr>
              <a:buClrTx/>
            </a:pPr>
            <a:r>
              <a:rPr lang="tr-TR" dirty="0" err="1"/>
              <a:t>Friends</a:t>
            </a:r>
            <a:r>
              <a:rPr lang="tr-TR" dirty="0"/>
              <a:t> televizyon dizisine ait 1433 diyalogdan </a:t>
            </a:r>
            <a:r>
              <a:rPr lang="tr-TR" dirty="0" err="1"/>
              <a:t>alımış</a:t>
            </a:r>
            <a:r>
              <a:rPr lang="tr-TR" dirty="0"/>
              <a:t> 13000den fazla ifadeden oluşur.</a:t>
            </a:r>
          </a:p>
          <a:p>
            <a:pPr>
              <a:buClrTx/>
            </a:pPr>
            <a:r>
              <a:rPr lang="tr-TR" dirty="0"/>
              <a:t>Her bir ifade için 3 duygu sınıfı:</a:t>
            </a:r>
          </a:p>
          <a:p>
            <a:pPr lvl="1"/>
            <a:r>
              <a:rPr lang="tr-TR" dirty="0"/>
              <a:t>Pozitif</a:t>
            </a:r>
          </a:p>
          <a:p>
            <a:pPr lvl="1"/>
            <a:r>
              <a:rPr lang="tr-TR" dirty="0"/>
              <a:t>Negatif</a:t>
            </a:r>
          </a:p>
          <a:p>
            <a:pPr lvl="1"/>
            <a:r>
              <a:rPr lang="tr-TR" dirty="0"/>
              <a:t>Nötr</a:t>
            </a:r>
          </a:p>
          <a:p>
            <a:pPr>
              <a:buClr>
                <a:schemeClr val="tx1"/>
              </a:buClr>
            </a:pPr>
            <a:r>
              <a:rPr lang="tr-TR" dirty="0"/>
              <a:t>Her bir ifade için 7 duygu etiketi:</a:t>
            </a:r>
          </a:p>
          <a:p>
            <a:pPr lvl="1"/>
            <a:r>
              <a:rPr lang="tr-TR" dirty="0"/>
              <a:t>Sinir</a:t>
            </a:r>
          </a:p>
          <a:p>
            <a:pPr lvl="1"/>
            <a:r>
              <a:rPr lang="tr-TR" dirty="0"/>
              <a:t>Tiksinti</a:t>
            </a:r>
          </a:p>
          <a:p>
            <a:pPr lvl="1"/>
            <a:r>
              <a:rPr lang="tr-TR" dirty="0"/>
              <a:t>Üzüntü</a:t>
            </a:r>
          </a:p>
          <a:p>
            <a:pPr lvl="1"/>
            <a:r>
              <a:rPr lang="tr-TR" dirty="0"/>
              <a:t>Mutluluk</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marL="596900" lvl="1" indent="0">
              <a:buNone/>
            </a:pPr>
            <a:endParaRPr lang="tr-TR" dirty="0"/>
          </a:p>
          <a:p>
            <a:pPr lvl="1"/>
            <a:r>
              <a:rPr lang="tr-TR" dirty="0"/>
              <a:t>Korku</a:t>
            </a:r>
          </a:p>
          <a:p>
            <a:pPr lvl="1"/>
            <a:r>
              <a:rPr lang="tr-TR" dirty="0"/>
              <a:t>Nötr</a:t>
            </a:r>
          </a:p>
          <a:p>
            <a:pPr lvl="1"/>
            <a:r>
              <a:rPr lang="tr-TR" dirty="0"/>
              <a:t>Şaşkınlık</a:t>
            </a:r>
          </a:p>
          <a:p>
            <a:pPr marL="139700" indent="0">
              <a:buNone/>
            </a:pPr>
            <a:endParaRPr lang="tr-TR" dirty="0"/>
          </a:p>
        </p:txBody>
      </p:sp>
    </p:spTree>
    <p:extLst>
      <p:ext uri="{BB962C8B-B14F-4D97-AF65-F5344CB8AC3E}">
        <p14:creationId xmlns:p14="http://schemas.microsoft.com/office/powerpoint/2010/main" val="2625899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E73F044-98A9-7850-0B0B-55F0E98F3BD6}"/>
              </a:ext>
            </a:extLst>
          </p:cNvPr>
          <p:cNvSpPr>
            <a:spLocks noGrp="1"/>
          </p:cNvSpPr>
          <p:nvPr>
            <p:ph type="title"/>
          </p:nvPr>
        </p:nvSpPr>
        <p:spPr/>
        <p:txBody>
          <a:bodyPr/>
          <a:lstStyle/>
          <a:p>
            <a:r>
              <a:rPr lang="tr-TR" dirty="0"/>
              <a:t>MELD Diyalog Örneği</a:t>
            </a:r>
            <a:endParaRPr lang="en-US" dirty="0"/>
          </a:p>
        </p:txBody>
      </p:sp>
      <p:pic>
        <p:nvPicPr>
          <p:cNvPr id="3" name="image8.jpg" descr="metin, insan yüzü, ekran görüntüsü, kişi, şahıs içeren bir resim&#10;&#10;Açıklama otomatik olarak oluşturuldu">
            <a:extLst>
              <a:ext uri="{FF2B5EF4-FFF2-40B4-BE49-F238E27FC236}">
                <a16:creationId xmlns:a16="http://schemas.microsoft.com/office/drawing/2014/main" id="{9BCD3C94-133F-7A6D-6D26-D26AA8AC9FEA}"/>
              </a:ext>
            </a:extLst>
          </p:cNvPr>
          <p:cNvPicPr/>
          <p:nvPr/>
        </p:nvPicPr>
        <p:blipFill>
          <a:blip r:embed="rId2"/>
          <a:srcRect/>
          <a:stretch>
            <a:fillRect/>
          </a:stretch>
        </p:blipFill>
        <p:spPr>
          <a:xfrm>
            <a:off x="1357937" y="1374231"/>
            <a:ext cx="6428125" cy="3093266"/>
          </a:xfrm>
          <a:prstGeom prst="rect">
            <a:avLst/>
          </a:prstGeom>
          <a:ln/>
        </p:spPr>
      </p:pic>
    </p:spTree>
    <p:extLst>
      <p:ext uri="{BB962C8B-B14F-4D97-AF65-F5344CB8AC3E}">
        <p14:creationId xmlns:p14="http://schemas.microsoft.com/office/powerpoint/2010/main" val="1704270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39"/>
          <p:cNvSpPr txBox="1">
            <a:spLocks noGrp="1"/>
          </p:cNvSpPr>
          <p:nvPr>
            <p:ph type="title"/>
          </p:nvPr>
        </p:nvSpPr>
        <p:spPr>
          <a:xfrm rot="1973">
            <a:off x="1283030" y="1426351"/>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510" name="Google Shape;510;p39"/>
          <p:cNvSpPr txBox="1">
            <a:spLocks noGrp="1"/>
          </p:cNvSpPr>
          <p:nvPr>
            <p:ph type="title" idx="15"/>
          </p:nvPr>
        </p:nvSpPr>
        <p:spPr>
          <a:xfrm>
            <a:off x="720000" y="463800"/>
            <a:ext cx="7704000" cy="6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İçerik</a:t>
            </a:r>
            <a:endParaRPr dirty="0"/>
          </a:p>
        </p:txBody>
      </p:sp>
      <p:sp>
        <p:nvSpPr>
          <p:cNvPr id="511" name="Google Shape;511;p39"/>
          <p:cNvSpPr txBox="1">
            <a:spLocks noGrp="1"/>
          </p:cNvSpPr>
          <p:nvPr>
            <p:ph type="title" idx="2"/>
          </p:nvPr>
        </p:nvSpPr>
        <p:spPr>
          <a:xfrm rot="1973">
            <a:off x="1283030" y="3178901"/>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513" name="Google Shape;513;p39"/>
          <p:cNvSpPr txBox="1">
            <a:spLocks noGrp="1"/>
          </p:cNvSpPr>
          <p:nvPr>
            <p:ph type="title" idx="4"/>
          </p:nvPr>
        </p:nvSpPr>
        <p:spPr>
          <a:xfrm rot="1973">
            <a:off x="4009468" y="142635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02</a:t>
            </a:r>
            <a:endParaRPr dirty="0"/>
          </a:p>
        </p:txBody>
      </p:sp>
      <p:sp>
        <p:nvSpPr>
          <p:cNvPr id="515" name="Google Shape;515;p39"/>
          <p:cNvSpPr txBox="1">
            <a:spLocks noGrp="1"/>
          </p:cNvSpPr>
          <p:nvPr>
            <p:ph type="title" idx="6"/>
          </p:nvPr>
        </p:nvSpPr>
        <p:spPr>
          <a:xfrm rot="1973">
            <a:off x="4009468" y="3178900"/>
            <a:ext cx="1045200" cy="602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517" name="Google Shape;517;p39"/>
          <p:cNvSpPr txBox="1">
            <a:spLocks noGrp="1"/>
          </p:cNvSpPr>
          <p:nvPr>
            <p:ph type="subTitle" idx="8"/>
          </p:nvPr>
        </p:nvSpPr>
        <p:spPr>
          <a:xfrm>
            <a:off x="306931" y="1855350"/>
            <a:ext cx="2997300" cy="5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Problem Tanımı</a:t>
            </a:r>
            <a:endParaRPr dirty="0"/>
          </a:p>
        </p:txBody>
      </p:sp>
      <p:sp>
        <p:nvSpPr>
          <p:cNvPr id="518" name="Google Shape;518;p39"/>
          <p:cNvSpPr txBox="1">
            <a:spLocks noGrp="1"/>
          </p:cNvSpPr>
          <p:nvPr>
            <p:ph type="subTitle" idx="9"/>
          </p:nvPr>
        </p:nvSpPr>
        <p:spPr>
          <a:xfrm>
            <a:off x="306931" y="3608024"/>
            <a:ext cx="2997300" cy="5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tr-TR" dirty="0"/>
              <a:t>Yöntem ve Deneyler</a:t>
            </a:r>
            <a:endParaRPr dirty="0"/>
          </a:p>
        </p:txBody>
      </p:sp>
      <p:sp>
        <p:nvSpPr>
          <p:cNvPr id="519" name="Google Shape;519;p39"/>
          <p:cNvSpPr txBox="1">
            <a:spLocks noGrp="1"/>
          </p:cNvSpPr>
          <p:nvPr>
            <p:ph type="subTitle" idx="13"/>
          </p:nvPr>
        </p:nvSpPr>
        <p:spPr>
          <a:xfrm>
            <a:off x="3033419" y="1855349"/>
            <a:ext cx="2997300" cy="5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tr-TR" dirty="0"/>
              <a:t>Literatür Taraması</a:t>
            </a:r>
            <a:endParaRPr dirty="0"/>
          </a:p>
        </p:txBody>
      </p:sp>
      <p:sp>
        <p:nvSpPr>
          <p:cNvPr id="520" name="Google Shape;520;p39"/>
          <p:cNvSpPr txBox="1">
            <a:spLocks noGrp="1"/>
          </p:cNvSpPr>
          <p:nvPr>
            <p:ph type="subTitle" idx="14"/>
          </p:nvPr>
        </p:nvSpPr>
        <p:spPr>
          <a:xfrm>
            <a:off x="3033419" y="3608024"/>
            <a:ext cx="2997300" cy="55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tr-TR" dirty="0"/>
              <a:t>Sonuçlar ve Öneriler</a:t>
            </a:r>
            <a:endParaRPr dirty="0"/>
          </a:p>
        </p:txBody>
      </p:sp>
      <p:sp>
        <p:nvSpPr>
          <p:cNvPr id="5" name="Google Shape;511;p39">
            <a:extLst>
              <a:ext uri="{FF2B5EF4-FFF2-40B4-BE49-F238E27FC236}">
                <a16:creationId xmlns:a16="http://schemas.microsoft.com/office/drawing/2014/main" id="{DE11DC95-8C47-A2DC-F5EA-5DB8D06EB3CA}"/>
              </a:ext>
            </a:extLst>
          </p:cNvPr>
          <p:cNvSpPr txBox="1">
            <a:spLocks/>
          </p:cNvSpPr>
          <p:nvPr/>
        </p:nvSpPr>
        <p:spPr>
          <a:xfrm rot="1973">
            <a:off x="6736004" y="1426227"/>
            <a:ext cx="1045200" cy="60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rima"/>
              <a:buNone/>
              <a:defRPr sz="3000" b="1" i="0" u="none" strike="noStrike" cap="none">
                <a:solidFill>
                  <a:schemeClr val="accent1"/>
                </a:solidFill>
                <a:latin typeface="Arima"/>
                <a:ea typeface="Arima"/>
                <a:cs typeface="Arima"/>
                <a:sym typeface="Arima"/>
              </a:defRPr>
            </a:lvl1pPr>
            <a:lvl2pPr marR="0" lvl="1"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2pPr>
            <a:lvl3pPr marR="0" lvl="2"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3pPr>
            <a:lvl4pPr marR="0" lvl="3"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4pPr>
            <a:lvl5pPr marR="0" lvl="4"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5pPr>
            <a:lvl6pPr marR="0" lvl="5"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6pPr>
            <a:lvl7pPr marR="0" lvl="6"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7pPr>
            <a:lvl8pPr marR="0" lvl="7"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8pPr>
            <a:lvl9pPr marR="0" lvl="8"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9pPr>
          </a:lstStyle>
          <a:p>
            <a:r>
              <a:rPr lang="en" dirty="0"/>
              <a:t>03</a:t>
            </a:r>
          </a:p>
        </p:txBody>
      </p:sp>
      <p:sp>
        <p:nvSpPr>
          <p:cNvPr id="7" name="Google Shape;518;p39">
            <a:extLst>
              <a:ext uri="{FF2B5EF4-FFF2-40B4-BE49-F238E27FC236}">
                <a16:creationId xmlns:a16="http://schemas.microsoft.com/office/drawing/2014/main" id="{48222A5D-AE57-9319-6234-E453FEEF2D03}"/>
              </a:ext>
            </a:extLst>
          </p:cNvPr>
          <p:cNvSpPr txBox="1">
            <a:spLocks/>
          </p:cNvSpPr>
          <p:nvPr/>
        </p:nvSpPr>
        <p:spPr>
          <a:xfrm>
            <a:off x="5759905" y="1855350"/>
            <a:ext cx="2997300" cy="55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000"/>
              <a:buFont typeface="Poller One"/>
              <a:buNone/>
              <a:defRPr sz="2000" b="1" i="0" u="none" strike="noStrike" cap="none">
                <a:solidFill>
                  <a:schemeClr val="dk1"/>
                </a:solidFill>
                <a:latin typeface="Arima"/>
                <a:ea typeface="Arima"/>
                <a:cs typeface="Arima"/>
                <a:sym typeface="Arima"/>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buSzPts val="1100"/>
              <a:buFont typeface="Arial"/>
              <a:buNone/>
            </a:pPr>
            <a:r>
              <a:rPr lang="tr-TR" dirty="0"/>
              <a:t>Veri Seti Analizleri</a:t>
            </a:r>
          </a:p>
        </p:txBody>
      </p:sp>
      <p:sp>
        <p:nvSpPr>
          <p:cNvPr id="9" name="Alt Başlık 8">
            <a:extLst>
              <a:ext uri="{FF2B5EF4-FFF2-40B4-BE49-F238E27FC236}">
                <a16:creationId xmlns:a16="http://schemas.microsoft.com/office/drawing/2014/main" id="{F0FDD4AF-FA79-C675-E333-0BF974EEF187}"/>
              </a:ext>
            </a:extLst>
          </p:cNvPr>
          <p:cNvSpPr>
            <a:spLocks noGrp="1"/>
          </p:cNvSpPr>
          <p:nvPr>
            <p:ph type="subTitle" idx="1"/>
          </p:nvPr>
        </p:nvSpPr>
        <p:spPr/>
        <p:txBody>
          <a:bodyPr/>
          <a:lstStyle/>
          <a:p>
            <a:endParaRPr lang="en-US"/>
          </a:p>
        </p:txBody>
      </p:sp>
      <p:sp>
        <p:nvSpPr>
          <p:cNvPr id="11" name="Alt Başlık 10">
            <a:extLst>
              <a:ext uri="{FF2B5EF4-FFF2-40B4-BE49-F238E27FC236}">
                <a16:creationId xmlns:a16="http://schemas.microsoft.com/office/drawing/2014/main" id="{24F8B735-A8A4-9804-CB75-BB33700FA385}"/>
              </a:ext>
            </a:extLst>
          </p:cNvPr>
          <p:cNvSpPr>
            <a:spLocks noGrp="1"/>
          </p:cNvSpPr>
          <p:nvPr>
            <p:ph type="subTitle" idx="5"/>
          </p:nvPr>
        </p:nvSpPr>
        <p:spPr/>
        <p:txBody>
          <a:bodyPr/>
          <a:lstStyle/>
          <a:p>
            <a:endParaRPr lang="en-US"/>
          </a:p>
        </p:txBody>
      </p:sp>
      <p:sp>
        <p:nvSpPr>
          <p:cNvPr id="13" name="Alt Başlık 12">
            <a:extLst>
              <a:ext uri="{FF2B5EF4-FFF2-40B4-BE49-F238E27FC236}">
                <a16:creationId xmlns:a16="http://schemas.microsoft.com/office/drawing/2014/main" id="{B7D340D9-A8A4-8360-88EE-098BFD62D519}"/>
              </a:ext>
            </a:extLst>
          </p:cNvPr>
          <p:cNvSpPr>
            <a:spLocks noGrp="1"/>
          </p:cNvSpPr>
          <p:nvPr>
            <p:ph type="subTitle" idx="7"/>
          </p:nvPr>
        </p:nvSpPr>
        <p:spPr>
          <a:xfrm>
            <a:off x="3422970" y="4000801"/>
            <a:ext cx="2997300" cy="602700"/>
          </a:xfrm>
        </p:spPr>
        <p:txBody>
          <a:bodyPr/>
          <a:lstStyle/>
          <a:p>
            <a:endParaRPr lang="en-US"/>
          </a:p>
        </p:txBody>
      </p:sp>
      <p:sp>
        <p:nvSpPr>
          <p:cNvPr id="15" name="Alt Başlık 14">
            <a:extLst>
              <a:ext uri="{FF2B5EF4-FFF2-40B4-BE49-F238E27FC236}">
                <a16:creationId xmlns:a16="http://schemas.microsoft.com/office/drawing/2014/main" id="{119BBFA2-D79B-3EFE-4425-0222A2F0994C}"/>
              </a:ext>
            </a:extLst>
          </p:cNvPr>
          <p:cNvSpPr>
            <a:spLocks noGrp="1"/>
          </p:cNvSpPr>
          <p:nvPr>
            <p:ph type="subTitle" idx="3"/>
          </p:nvPr>
        </p:nvSpPr>
        <p:spPr>
          <a:xfrm>
            <a:off x="-38255" y="4000800"/>
            <a:ext cx="2997300" cy="602700"/>
          </a:xfrm>
        </p:spPr>
        <p:txBody>
          <a:bodyPr/>
          <a:lstStyle/>
          <a:p>
            <a:endParaRPr lang="en-US"/>
          </a:p>
        </p:txBody>
      </p:sp>
      <p:sp>
        <p:nvSpPr>
          <p:cNvPr id="16" name="Google Shape;511;p39">
            <a:extLst>
              <a:ext uri="{FF2B5EF4-FFF2-40B4-BE49-F238E27FC236}">
                <a16:creationId xmlns:a16="http://schemas.microsoft.com/office/drawing/2014/main" id="{039564F2-5085-0EB4-6CBC-C361B27ACE66}"/>
              </a:ext>
            </a:extLst>
          </p:cNvPr>
          <p:cNvSpPr txBox="1">
            <a:spLocks/>
          </p:cNvSpPr>
          <p:nvPr/>
        </p:nvSpPr>
        <p:spPr>
          <a:xfrm rot="1973">
            <a:off x="6736004" y="3160627"/>
            <a:ext cx="1045200" cy="6021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Arima"/>
              <a:buNone/>
              <a:defRPr sz="3000" b="1" i="0" u="none" strike="noStrike" cap="none">
                <a:solidFill>
                  <a:schemeClr val="accent1"/>
                </a:solidFill>
                <a:latin typeface="Arima"/>
                <a:ea typeface="Arima"/>
                <a:cs typeface="Arima"/>
                <a:sym typeface="Arima"/>
              </a:defRPr>
            </a:lvl1pPr>
            <a:lvl2pPr marR="0" lvl="1"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2pPr>
            <a:lvl3pPr marR="0" lvl="2"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3pPr>
            <a:lvl4pPr marR="0" lvl="3"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4pPr>
            <a:lvl5pPr marR="0" lvl="4"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5pPr>
            <a:lvl6pPr marR="0" lvl="5"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6pPr>
            <a:lvl7pPr marR="0" lvl="6"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7pPr>
            <a:lvl8pPr marR="0" lvl="7"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8pPr>
            <a:lvl9pPr marR="0" lvl="8" algn="ctr" rtl="0">
              <a:lnSpc>
                <a:spcPct val="100000"/>
              </a:lnSpc>
              <a:spcBef>
                <a:spcPts val="0"/>
              </a:spcBef>
              <a:spcAft>
                <a:spcPts val="0"/>
              </a:spcAft>
              <a:buClr>
                <a:schemeClr val="dk1"/>
              </a:buClr>
              <a:buSzPts val="3000"/>
              <a:buFont typeface="Arima"/>
              <a:buNone/>
              <a:defRPr sz="3000" b="1" i="0" u="none" strike="noStrike" cap="none">
                <a:solidFill>
                  <a:schemeClr val="dk1"/>
                </a:solidFill>
                <a:latin typeface="Arima"/>
                <a:ea typeface="Arima"/>
                <a:cs typeface="Arima"/>
                <a:sym typeface="Arima"/>
              </a:defRPr>
            </a:lvl9pPr>
          </a:lstStyle>
          <a:p>
            <a:r>
              <a:rPr lang="en" dirty="0"/>
              <a:t>0</a:t>
            </a:r>
            <a:r>
              <a:rPr lang="tr-TR" dirty="0"/>
              <a:t>5</a:t>
            </a:r>
            <a:endParaRPr lang="en" dirty="0"/>
          </a:p>
        </p:txBody>
      </p:sp>
      <p:sp>
        <p:nvSpPr>
          <p:cNvPr id="17" name="Google Shape;518;p39">
            <a:extLst>
              <a:ext uri="{FF2B5EF4-FFF2-40B4-BE49-F238E27FC236}">
                <a16:creationId xmlns:a16="http://schemas.microsoft.com/office/drawing/2014/main" id="{B1864A20-17EF-699C-CDCD-245F09411ABA}"/>
              </a:ext>
            </a:extLst>
          </p:cNvPr>
          <p:cNvSpPr txBox="1">
            <a:spLocks/>
          </p:cNvSpPr>
          <p:nvPr/>
        </p:nvSpPr>
        <p:spPr>
          <a:xfrm>
            <a:off x="5759905" y="3589750"/>
            <a:ext cx="2997300" cy="55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000"/>
              <a:buFont typeface="Poller One"/>
              <a:buNone/>
              <a:defRPr sz="2000" b="1" i="0" u="none" strike="noStrike" cap="none">
                <a:solidFill>
                  <a:schemeClr val="dk1"/>
                </a:solidFill>
                <a:latin typeface="Arima"/>
                <a:ea typeface="Arima"/>
                <a:cs typeface="Arima"/>
                <a:sym typeface="Arima"/>
              </a:defRPr>
            </a:lvl1pPr>
            <a:lvl2pPr marL="914400" marR="0" lvl="1"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2pPr>
            <a:lvl3pPr marL="1371600" marR="0" lvl="2"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3pPr>
            <a:lvl4pPr marL="1828800" marR="0" lvl="3"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4pPr>
            <a:lvl5pPr marL="2286000" marR="0" lvl="4"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5pPr>
            <a:lvl6pPr marL="2743200" marR="0" lvl="5"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6pPr>
            <a:lvl7pPr marL="3200400" marR="0" lvl="6"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7pPr>
            <a:lvl8pPr marL="3657600" marR="0" lvl="7"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8pPr>
            <a:lvl9pPr marL="4114800" marR="0" lvl="8" indent="-317500" algn="ctr" rtl="0">
              <a:lnSpc>
                <a:spcPct val="115000"/>
              </a:lnSpc>
              <a:spcBef>
                <a:spcPts val="0"/>
              </a:spcBef>
              <a:spcAft>
                <a:spcPts val="0"/>
              </a:spcAft>
              <a:buClr>
                <a:schemeClr val="dk1"/>
              </a:buClr>
              <a:buSzPts val="1400"/>
              <a:buFont typeface="Barlow"/>
              <a:buNone/>
              <a:defRPr sz="1400" b="0" i="0" u="none" strike="noStrike" cap="none">
                <a:solidFill>
                  <a:schemeClr val="dk1"/>
                </a:solidFill>
                <a:latin typeface="Barlow"/>
                <a:ea typeface="Barlow"/>
                <a:cs typeface="Barlow"/>
                <a:sym typeface="Barlow"/>
              </a:defRPr>
            </a:lvl9pPr>
          </a:lstStyle>
          <a:p>
            <a:pPr marL="0" indent="0">
              <a:buSzPts val="1100"/>
              <a:buFont typeface="Arial"/>
              <a:buNone/>
            </a:pPr>
            <a:r>
              <a:rPr lang="tr-TR" dirty="0"/>
              <a:t>Kaynakça</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4D28C4A-141B-2086-A880-92676488768E}"/>
              </a:ext>
            </a:extLst>
          </p:cNvPr>
          <p:cNvSpPr>
            <a:spLocks noGrp="1"/>
          </p:cNvSpPr>
          <p:nvPr>
            <p:ph type="title"/>
          </p:nvPr>
        </p:nvSpPr>
        <p:spPr/>
        <p:txBody>
          <a:bodyPr/>
          <a:lstStyle/>
          <a:p>
            <a:r>
              <a:rPr lang="tr-TR" dirty="0"/>
              <a:t>MELD Grafikleri-1</a:t>
            </a:r>
            <a:endParaRPr lang="en-US" dirty="0"/>
          </a:p>
        </p:txBody>
      </p:sp>
      <p:sp>
        <p:nvSpPr>
          <p:cNvPr id="3" name="Metin Yer Tutucusu 2">
            <a:extLst>
              <a:ext uri="{FF2B5EF4-FFF2-40B4-BE49-F238E27FC236}">
                <a16:creationId xmlns:a16="http://schemas.microsoft.com/office/drawing/2014/main" id="{807D971D-3DA2-888C-6010-C51E280B88D3}"/>
              </a:ext>
            </a:extLst>
          </p:cNvPr>
          <p:cNvSpPr>
            <a:spLocks noGrp="1"/>
          </p:cNvSpPr>
          <p:nvPr>
            <p:ph type="body" idx="1"/>
          </p:nvPr>
        </p:nvSpPr>
        <p:spPr/>
        <p:txBody>
          <a:bodyPr/>
          <a:lstStyle/>
          <a:p>
            <a:endParaRPr lang="en-US"/>
          </a:p>
        </p:txBody>
      </p:sp>
      <p:pic>
        <p:nvPicPr>
          <p:cNvPr id="4" name="image2.jpg">
            <a:extLst>
              <a:ext uri="{FF2B5EF4-FFF2-40B4-BE49-F238E27FC236}">
                <a16:creationId xmlns:a16="http://schemas.microsoft.com/office/drawing/2014/main" id="{631AB437-4915-FA81-62CF-0CB8A34FED95}"/>
              </a:ext>
            </a:extLst>
          </p:cNvPr>
          <p:cNvPicPr/>
          <p:nvPr/>
        </p:nvPicPr>
        <p:blipFill>
          <a:blip r:embed="rId2"/>
          <a:srcRect/>
          <a:stretch>
            <a:fillRect/>
          </a:stretch>
        </p:blipFill>
        <p:spPr>
          <a:xfrm>
            <a:off x="2840551" y="1174500"/>
            <a:ext cx="3462898" cy="3462898"/>
          </a:xfrm>
          <a:prstGeom prst="rect">
            <a:avLst/>
          </a:prstGeom>
          <a:ln/>
        </p:spPr>
      </p:pic>
    </p:spTree>
    <p:extLst>
      <p:ext uri="{BB962C8B-B14F-4D97-AF65-F5344CB8AC3E}">
        <p14:creationId xmlns:p14="http://schemas.microsoft.com/office/powerpoint/2010/main" val="16531645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33EBA11-C51E-DFA9-7134-448E2EC9BBEE}"/>
              </a:ext>
            </a:extLst>
          </p:cNvPr>
          <p:cNvSpPr>
            <a:spLocks noGrp="1"/>
          </p:cNvSpPr>
          <p:nvPr>
            <p:ph type="title"/>
          </p:nvPr>
        </p:nvSpPr>
        <p:spPr/>
        <p:txBody>
          <a:bodyPr/>
          <a:lstStyle/>
          <a:p>
            <a:r>
              <a:rPr lang="tr-TR" dirty="0"/>
              <a:t>MELD Grafikleri-2</a:t>
            </a:r>
            <a:endParaRPr lang="en-US" dirty="0"/>
          </a:p>
        </p:txBody>
      </p:sp>
      <p:sp>
        <p:nvSpPr>
          <p:cNvPr id="3" name="Metin Yer Tutucusu 2">
            <a:extLst>
              <a:ext uri="{FF2B5EF4-FFF2-40B4-BE49-F238E27FC236}">
                <a16:creationId xmlns:a16="http://schemas.microsoft.com/office/drawing/2014/main" id="{7DBA49E4-694A-F53F-0F8E-E2D0A88E21B6}"/>
              </a:ext>
            </a:extLst>
          </p:cNvPr>
          <p:cNvSpPr>
            <a:spLocks noGrp="1"/>
          </p:cNvSpPr>
          <p:nvPr>
            <p:ph type="body" idx="1"/>
          </p:nvPr>
        </p:nvSpPr>
        <p:spPr/>
        <p:txBody>
          <a:bodyPr/>
          <a:lstStyle/>
          <a:p>
            <a:endParaRPr lang="en-US"/>
          </a:p>
        </p:txBody>
      </p:sp>
      <p:pic>
        <p:nvPicPr>
          <p:cNvPr id="4" name="image7.jpg" descr="metin, diyagram, öykü gelişim çizgisi; kumpas; grafiğini çıkarma, ekran görüntüsü içeren bir resim&#10;&#10;Yapay zeka tarafından oluşturulan içerik yanlış olabilir.">
            <a:extLst>
              <a:ext uri="{FF2B5EF4-FFF2-40B4-BE49-F238E27FC236}">
                <a16:creationId xmlns:a16="http://schemas.microsoft.com/office/drawing/2014/main" id="{FCD6D7F5-20C6-2427-4765-764B86FAC7E4}"/>
              </a:ext>
            </a:extLst>
          </p:cNvPr>
          <p:cNvPicPr/>
          <p:nvPr/>
        </p:nvPicPr>
        <p:blipFill>
          <a:blip r:embed="rId3">
            <a:extLst>
              <a:ext uri="{28A0092B-C50C-407E-A947-70E740481C1C}">
                <a14:useLocalDpi xmlns:a14="http://schemas.microsoft.com/office/drawing/2010/main" val="0"/>
              </a:ext>
            </a:extLst>
          </a:blip>
          <a:srcRect/>
          <a:stretch>
            <a:fillRect/>
          </a:stretch>
        </p:blipFill>
        <p:spPr>
          <a:xfrm>
            <a:off x="2017395" y="1174500"/>
            <a:ext cx="5109210" cy="2550795"/>
          </a:xfrm>
          <a:prstGeom prst="rect">
            <a:avLst/>
          </a:prstGeom>
          <a:ln/>
        </p:spPr>
      </p:pic>
      <p:graphicFrame>
        <p:nvGraphicFramePr>
          <p:cNvPr id="5" name="Tablo 4">
            <a:extLst>
              <a:ext uri="{FF2B5EF4-FFF2-40B4-BE49-F238E27FC236}">
                <a16:creationId xmlns:a16="http://schemas.microsoft.com/office/drawing/2014/main" id="{01391DFE-6AB6-A6EB-98BB-7E09C2FFEA22}"/>
              </a:ext>
            </a:extLst>
          </p:cNvPr>
          <p:cNvGraphicFramePr>
            <a:graphicFrameLocks noGrp="1"/>
          </p:cNvGraphicFramePr>
          <p:nvPr>
            <p:extLst>
              <p:ext uri="{D42A27DB-BD31-4B8C-83A1-F6EECF244321}">
                <p14:modId xmlns:p14="http://schemas.microsoft.com/office/powerpoint/2010/main" val="1900743614"/>
              </p:ext>
            </p:extLst>
          </p:nvPr>
        </p:nvGraphicFramePr>
        <p:xfrm>
          <a:off x="1663337" y="3922906"/>
          <a:ext cx="5974079" cy="482474"/>
        </p:xfrm>
        <a:graphic>
          <a:graphicData uri="http://schemas.openxmlformats.org/drawingml/2006/table">
            <a:tbl>
              <a:tblPr bandRow="1">
                <a:effectLst/>
                <a:tableStyleId>{69C7853C-536D-4A76-A0AE-DD22124D55A5}</a:tableStyleId>
              </a:tblPr>
              <a:tblGrid>
                <a:gridCol w="783936">
                  <a:extLst>
                    <a:ext uri="{9D8B030D-6E8A-4147-A177-3AD203B41FA5}">
                      <a16:colId xmlns:a16="http://schemas.microsoft.com/office/drawing/2014/main" val="1537528018"/>
                    </a:ext>
                  </a:extLst>
                </a:gridCol>
                <a:gridCol w="730501">
                  <a:extLst>
                    <a:ext uri="{9D8B030D-6E8A-4147-A177-3AD203B41FA5}">
                      <a16:colId xmlns:a16="http://schemas.microsoft.com/office/drawing/2014/main" val="496698745"/>
                    </a:ext>
                  </a:extLst>
                </a:gridCol>
                <a:gridCol w="774092">
                  <a:extLst>
                    <a:ext uri="{9D8B030D-6E8A-4147-A177-3AD203B41FA5}">
                      <a16:colId xmlns:a16="http://schemas.microsoft.com/office/drawing/2014/main" val="1573517928"/>
                    </a:ext>
                  </a:extLst>
                </a:gridCol>
                <a:gridCol w="736126">
                  <a:extLst>
                    <a:ext uri="{9D8B030D-6E8A-4147-A177-3AD203B41FA5}">
                      <a16:colId xmlns:a16="http://schemas.microsoft.com/office/drawing/2014/main" val="3433313716"/>
                    </a:ext>
                  </a:extLst>
                </a:gridCol>
                <a:gridCol w="740344">
                  <a:extLst>
                    <a:ext uri="{9D8B030D-6E8A-4147-A177-3AD203B41FA5}">
                      <a16:colId xmlns:a16="http://schemas.microsoft.com/office/drawing/2014/main" val="1962233385"/>
                    </a:ext>
                  </a:extLst>
                </a:gridCol>
                <a:gridCol w="737532">
                  <a:extLst>
                    <a:ext uri="{9D8B030D-6E8A-4147-A177-3AD203B41FA5}">
                      <a16:colId xmlns:a16="http://schemas.microsoft.com/office/drawing/2014/main" val="2542125390"/>
                    </a:ext>
                  </a:extLst>
                </a:gridCol>
                <a:gridCol w="741750">
                  <a:extLst>
                    <a:ext uri="{9D8B030D-6E8A-4147-A177-3AD203B41FA5}">
                      <a16:colId xmlns:a16="http://schemas.microsoft.com/office/drawing/2014/main" val="930901673"/>
                    </a:ext>
                  </a:extLst>
                </a:gridCol>
                <a:gridCol w="729798">
                  <a:extLst>
                    <a:ext uri="{9D8B030D-6E8A-4147-A177-3AD203B41FA5}">
                      <a16:colId xmlns:a16="http://schemas.microsoft.com/office/drawing/2014/main" val="3309217794"/>
                    </a:ext>
                  </a:extLst>
                </a:gridCol>
              </a:tblGrid>
              <a:tr h="0">
                <a:tc>
                  <a:txBody>
                    <a:bodyPr/>
                    <a:lstStyle/>
                    <a:p>
                      <a:pPr algn="just">
                        <a:lnSpc>
                          <a:spcPct val="150000"/>
                        </a:lnSpc>
                        <a:spcBef>
                          <a:spcPts val="600"/>
                        </a:spcBef>
                        <a:buNone/>
                      </a:pPr>
                      <a:r>
                        <a:rPr lang="tr-TR" sz="1200" dirty="0">
                          <a:solidFill>
                            <a:schemeClr val="tx2">
                              <a:lumMod val="50000"/>
                            </a:schemeClr>
                          </a:solidFill>
                          <a:effectLst/>
                        </a:rPr>
                        <a:t>Duygular</a:t>
                      </a:r>
                      <a:endParaRPr lang="en-US" sz="1200" dirty="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tx2">
                              <a:lumMod val="50000"/>
                            </a:schemeClr>
                          </a:solidFill>
                          <a:effectLst/>
                        </a:rPr>
                        <a:t>Nötr</a:t>
                      </a:r>
                      <a:endParaRPr lang="en-US" sz="120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tx2">
                              <a:lumMod val="50000"/>
                            </a:schemeClr>
                          </a:solidFill>
                          <a:effectLst/>
                        </a:rPr>
                        <a:t>Şaşkınlık</a:t>
                      </a:r>
                      <a:endParaRPr lang="en-US" sz="120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tx2">
                              <a:lumMod val="50000"/>
                            </a:schemeClr>
                          </a:solidFill>
                          <a:effectLst/>
                        </a:rPr>
                        <a:t>Korku</a:t>
                      </a:r>
                      <a:endParaRPr lang="en-US" sz="120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dirty="0">
                          <a:solidFill>
                            <a:schemeClr val="tx2">
                              <a:lumMod val="50000"/>
                            </a:schemeClr>
                          </a:solidFill>
                          <a:effectLst/>
                        </a:rPr>
                        <a:t>Üzüntü</a:t>
                      </a:r>
                      <a:endParaRPr lang="en-US" sz="1200" dirty="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dirty="0">
                          <a:solidFill>
                            <a:schemeClr val="tx2">
                              <a:lumMod val="50000"/>
                            </a:schemeClr>
                          </a:solidFill>
                          <a:effectLst/>
                        </a:rPr>
                        <a:t>Sevinç</a:t>
                      </a:r>
                      <a:endParaRPr lang="en-US" sz="1200" dirty="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tx2">
                              <a:lumMod val="50000"/>
                            </a:schemeClr>
                          </a:solidFill>
                          <a:effectLst/>
                        </a:rPr>
                        <a:t>Tiksinti</a:t>
                      </a:r>
                      <a:endParaRPr lang="en-US" sz="120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dirty="0">
                          <a:solidFill>
                            <a:schemeClr val="tx2">
                              <a:lumMod val="50000"/>
                            </a:schemeClr>
                          </a:solidFill>
                          <a:effectLst/>
                        </a:rPr>
                        <a:t>Sinir</a:t>
                      </a:r>
                      <a:endParaRPr lang="en-US" sz="1200" dirty="0">
                        <a:solidFill>
                          <a:schemeClr val="tx2">
                            <a:lumMod val="50000"/>
                          </a:schemeClr>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1896902640"/>
                  </a:ext>
                </a:extLst>
              </a:tr>
              <a:tr h="0">
                <a:tc>
                  <a:txBody>
                    <a:bodyPr/>
                    <a:lstStyle/>
                    <a:p>
                      <a:pPr algn="just">
                        <a:lnSpc>
                          <a:spcPct val="150000"/>
                        </a:lnSpc>
                        <a:spcBef>
                          <a:spcPts val="600"/>
                        </a:spcBef>
                        <a:buNone/>
                      </a:pPr>
                      <a:r>
                        <a:rPr lang="tr-TR" sz="1200">
                          <a:solidFill>
                            <a:schemeClr val="accent1"/>
                          </a:solidFill>
                          <a:effectLst/>
                        </a:rPr>
                        <a:t>MELD</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accent1"/>
                          </a:solidFill>
                          <a:effectLst/>
                        </a:rPr>
                        <a:t>6436</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accent1"/>
                          </a:solidFill>
                          <a:effectLst/>
                        </a:rPr>
                        <a:t>1636</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accent1"/>
                          </a:solidFill>
                          <a:effectLst/>
                        </a:rPr>
                        <a:t>358</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dirty="0">
                          <a:solidFill>
                            <a:schemeClr val="accent1"/>
                          </a:solidFill>
                          <a:effectLst/>
                        </a:rPr>
                        <a:t>1002</a:t>
                      </a:r>
                      <a:endParaRPr lang="en-US"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accent1"/>
                          </a:solidFill>
                          <a:effectLst/>
                        </a:rPr>
                        <a:t>2308</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a:solidFill>
                            <a:schemeClr val="accent1"/>
                          </a:solidFill>
                          <a:effectLst/>
                        </a:rPr>
                        <a:t>361</a:t>
                      </a:r>
                      <a:endParaRPr lang="en-US" sz="120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tc>
                  <a:txBody>
                    <a:bodyPr/>
                    <a:lstStyle/>
                    <a:p>
                      <a:pPr algn="just">
                        <a:lnSpc>
                          <a:spcPct val="150000"/>
                        </a:lnSpc>
                        <a:spcBef>
                          <a:spcPts val="600"/>
                        </a:spcBef>
                        <a:buNone/>
                      </a:pPr>
                      <a:r>
                        <a:rPr lang="tr-TR" sz="1200" dirty="0">
                          <a:solidFill>
                            <a:schemeClr val="accent1"/>
                          </a:solidFill>
                          <a:effectLst/>
                        </a:rPr>
                        <a:t>1697</a:t>
                      </a:r>
                      <a:endParaRPr lang="en-US" sz="1200" dirty="0">
                        <a:solidFill>
                          <a:schemeClr val="accent1"/>
                        </a:solidFill>
                        <a:effectLst/>
                        <a:latin typeface="Times New Roman" panose="02020603050405020304" pitchFamily="18" charset="0"/>
                        <a:ea typeface="Times New Roman" panose="02020603050405020304" pitchFamily="18" charset="0"/>
                      </a:endParaRPr>
                    </a:p>
                  </a:txBody>
                  <a:tcPr marL="68580" marR="68580" marT="0" marB="0">
                    <a:noFill/>
                  </a:tcPr>
                </a:tc>
                <a:extLst>
                  <a:ext uri="{0D108BD9-81ED-4DB2-BD59-A6C34878D82A}">
                    <a16:rowId xmlns:a16="http://schemas.microsoft.com/office/drawing/2014/main" val="2909488395"/>
                  </a:ext>
                </a:extLst>
              </a:tr>
            </a:tbl>
          </a:graphicData>
        </a:graphic>
      </p:graphicFrame>
    </p:spTree>
    <p:extLst>
      <p:ext uri="{BB962C8B-B14F-4D97-AF65-F5344CB8AC3E}">
        <p14:creationId xmlns:p14="http://schemas.microsoft.com/office/powerpoint/2010/main" val="709389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C97FC87-9145-13C3-886D-01368024DBCA}"/>
              </a:ext>
            </a:extLst>
          </p:cNvPr>
          <p:cNvSpPr>
            <a:spLocks noGrp="1"/>
          </p:cNvSpPr>
          <p:nvPr>
            <p:ph type="title"/>
          </p:nvPr>
        </p:nvSpPr>
        <p:spPr/>
        <p:txBody>
          <a:bodyPr/>
          <a:lstStyle/>
          <a:p>
            <a:r>
              <a:rPr lang="tr-TR" dirty="0"/>
              <a:t>MELD Grafikleri-3</a:t>
            </a:r>
            <a:endParaRPr lang="en-US" dirty="0"/>
          </a:p>
        </p:txBody>
      </p:sp>
      <p:sp>
        <p:nvSpPr>
          <p:cNvPr id="3" name="Metin Yer Tutucusu 2">
            <a:extLst>
              <a:ext uri="{FF2B5EF4-FFF2-40B4-BE49-F238E27FC236}">
                <a16:creationId xmlns:a16="http://schemas.microsoft.com/office/drawing/2014/main" id="{2762D1C9-5FA2-583F-56D2-5F34638B93F7}"/>
              </a:ext>
            </a:extLst>
          </p:cNvPr>
          <p:cNvSpPr>
            <a:spLocks noGrp="1"/>
          </p:cNvSpPr>
          <p:nvPr>
            <p:ph type="body" idx="1"/>
          </p:nvPr>
        </p:nvSpPr>
        <p:spPr/>
        <p:txBody>
          <a:bodyPr/>
          <a:lstStyle/>
          <a:p>
            <a:endParaRPr lang="en-US"/>
          </a:p>
        </p:txBody>
      </p:sp>
      <p:pic>
        <p:nvPicPr>
          <p:cNvPr id="4" name="image5.jpg" descr="metin, diyagram, ekran görüntüsü, öykü gelişim çizgisi; kumpas; grafiğini çıkarma içeren bir resim&#10;&#10;Yapay zeka tarafından oluşturulan içerik yanlış olabilir.">
            <a:extLst>
              <a:ext uri="{FF2B5EF4-FFF2-40B4-BE49-F238E27FC236}">
                <a16:creationId xmlns:a16="http://schemas.microsoft.com/office/drawing/2014/main" id="{8F38ACFC-A9C3-79B5-682B-3056240B0261}"/>
              </a:ext>
            </a:extLst>
          </p:cNvPr>
          <p:cNvPicPr/>
          <p:nvPr/>
        </p:nvPicPr>
        <p:blipFill>
          <a:blip r:embed="rId2"/>
          <a:srcRect/>
          <a:stretch>
            <a:fillRect/>
          </a:stretch>
        </p:blipFill>
        <p:spPr>
          <a:xfrm>
            <a:off x="1592639" y="1174500"/>
            <a:ext cx="5958722" cy="2974595"/>
          </a:xfrm>
          <a:prstGeom prst="rect">
            <a:avLst/>
          </a:prstGeom>
          <a:ln/>
        </p:spPr>
      </p:pic>
    </p:spTree>
    <p:extLst>
      <p:ext uri="{BB962C8B-B14F-4D97-AF65-F5344CB8AC3E}">
        <p14:creationId xmlns:p14="http://schemas.microsoft.com/office/powerpoint/2010/main" val="12161434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E3A93-88A7-0E6D-840C-530FFEEFCE93}"/>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B3D4AD55-BBA4-05F4-CC87-30DFC0A21347}"/>
              </a:ext>
            </a:extLst>
          </p:cNvPr>
          <p:cNvSpPr>
            <a:spLocks noGrp="1"/>
          </p:cNvSpPr>
          <p:nvPr>
            <p:ph type="title"/>
          </p:nvPr>
        </p:nvSpPr>
        <p:spPr/>
        <p:txBody>
          <a:bodyPr/>
          <a:lstStyle/>
          <a:p>
            <a:r>
              <a:rPr lang="tr-TR" dirty="0"/>
              <a:t>Interactive </a:t>
            </a:r>
            <a:r>
              <a:rPr lang="tr-TR" dirty="0" err="1"/>
              <a:t>Emotional</a:t>
            </a:r>
            <a:r>
              <a:rPr lang="tr-TR" dirty="0"/>
              <a:t> </a:t>
            </a:r>
            <a:r>
              <a:rPr lang="tr-TR" dirty="0" err="1"/>
              <a:t>Dyadic</a:t>
            </a:r>
            <a:r>
              <a:rPr lang="tr-TR" dirty="0"/>
              <a:t> Motion </a:t>
            </a:r>
            <a:r>
              <a:rPr lang="tr-TR" dirty="0" err="1"/>
              <a:t>Capture</a:t>
            </a:r>
            <a:r>
              <a:rPr lang="tr-TR" dirty="0"/>
              <a:t> - IEMOCAP</a:t>
            </a:r>
            <a:endParaRPr lang="en-US" dirty="0"/>
          </a:p>
        </p:txBody>
      </p:sp>
      <p:sp>
        <p:nvSpPr>
          <p:cNvPr id="3" name="Metin Yer Tutucusu 2">
            <a:extLst>
              <a:ext uri="{FF2B5EF4-FFF2-40B4-BE49-F238E27FC236}">
                <a16:creationId xmlns:a16="http://schemas.microsoft.com/office/drawing/2014/main" id="{F4F70227-20F0-CF09-3CB1-84FE365AEF96}"/>
              </a:ext>
            </a:extLst>
          </p:cNvPr>
          <p:cNvSpPr>
            <a:spLocks noGrp="1"/>
          </p:cNvSpPr>
          <p:nvPr>
            <p:ph type="body" idx="1"/>
          </p:nvPr>
        </p:nvSpPr>
        <p:spPr>
          <a:xfrm>
            <a:off x="720000" y="1548969"/>
            <a:ext cx="7704000" cy="870300"/>
          </a:xfrm>
        </p:spPr>
        <p:txBody>
          <a:bodyPr numCol="2"/>
          <a:lstStyle/>
          <a:p>
            <a:r>
              <a:rPr lang="tr-TR" dirty="0"/>
              <a:t>5 erkek, 5 kadın ile ikili diyalog çiftleri</a:t>
            </a:r>
          </a:p>
          <a:p>
            <a:r>
              <a:rPr lang="tr-TR" dirty="0"/>
              <a:t>151 diyalog, 302 video kaydı, toplamda 10039 veri örneği</a:t>
            </a:r>
          </a:p>
          <a:p>
            <a:r>
              <a:rPr lang="tr-TR" dirty="0"/>
              <a:t>Senaryoya bağlı ve doğaçlama diyaloglar (5255&amp;4884)</a:t>
            </a:r>
          </a:p>
          <a:p>
            <a:r>
              <a:rPr lang="tr-TR" dirty="0"/>
              <a:t>Her bir ifade için 9 duygu etiketi:</a:t>
            </a:r>
          </a:p>
          <a:p>
            <a:pPr lvl="1"/>
            <a:r>
              <a:rPr lang="tr-TR" dirty="0"/>
              <a:t>Sinir</a:t>
            </a:r>
          </a:p>
          <a:p>
            <a:pPr lvl="1"/>
            <a:r>
              <a:rPr lang="tr-TR" dirty="0"/>
              <a:t>Heyecan</a:t>
            </a:r>
          </a:p>
          <a:p>
            <a:pPr lvl="1"/>
            <a:r>
              <a:rPr lang="tr-TR" dirty="0"/>
              <a:t>Korku</a:t>
            </a:r>
          </a:p>
          <a:p>
            <a:pPr lvl="1"/>
            <a:r>
              <a:rPr lang="tr-TR" dirty="0"/>
              <a:t>Üzüntü</a:t>
            </a:r>
          </a:p>
          <a:p>
            <a:pPr lvl="1"/>
            <a:r>
              <a:rPr lang="tr-TR" dirty="0"/>
              <a:t>Şaşkınlık</a:t>
            </a:r>
          </a:p>
          <a:p>
            <a:pPr lvl="1"/>
            <a:endParaRPr lang="tr-TR" dirty="0"/>
          </a:p>
          <a:p>
            <a:pPr lvl="1"/>
            <a:endParaRPr lang="tr-TR" dirty="0"/>
          </a:p>
          <a:p>
            <a:pPr lvl="1"/>
            <a:endParaRPr lang="tr-TR" dirty="0"/>
          </a:p>
          <a:p>
            <a:pPr lvl="1"/>
            <a:endParaRPr lang="tr-TR" dirty="0"/>
          </a:p>
          <a:p>
            <a:pPr lvl="1"/>
            <a:endParaRPr lang="tr-TR" dirty="0"/>
          </a:p>
          <a:p>
            <a:pPr lvl="1"/>
            <a:endParaRPr lang="tr-TR" dirty="0"/>
          </a:p>
          <a:p>
            <a:pPr lvl="1"/>
            <a:endParaRPr lang="tr-TR" dirty="0"/>
          </a:p>
          <a:p>
            <a:pPr marL="596900" lvl="1" indent="0">
              <a:buNone/>
            </a:pPr>
            <a:endParaRPr lang="tr-TR" dirty="0"/>
          </a:p>
          <a:p>
            <a:pPr lvl="1"/>
            <a:r>
              <a:rPr lang="tr-TR" dirty="0"/>
              <a:t>Mutluluk</a:t>
            </a:r>
          </a:p>
          <a:p>
            <a:pPr lvl="1"/>
            <a:r>
              <a:rPr lang="tr-TR" dirty="0"/>
              <a:t>Memnuniyetsizlik</a:t>
            </a:r>
          </a:p>
          <a:p>
            <a:pPr lvl="1"/>
            <a:r>
              <a:rPr lang="tr-TR" dirty="0"/>
              <a:t>Hayal kırıklığı</a:t>
            </a:r>
          </a:p>
          <a:p>
            <a:pPr lvl="1"/>
            <a:r>
              <a:rPr lang="tr-TR" dirty="0"/>
              <a:t>Nötr </a:t>
            </a:r>
          </a:p>
          <a:p>
            <a:pPr lvl="1"/>
            <a:endParaRPr lang="tr-TR" dirty="0"/>
          </a:p>
          <a:p>
            <a:pPr lvl="1"/>
            <a:endParaRPr lang="en-US" dirty="0"/>
          </a:p>
        </p:txBody>
      </p:sp>
    </p:spTree>
    <p:extLst>
      <p:ext uri="{BB962C8B-B14F-4D97-AF65-F5344CB8AC3E}">
        <p14:creationId xmlns:p14="http://schemas.microsoft.com/office/powerpoint/2010/main" val="16808424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38B8E-1CB4-A0B9-7021-5DA6B4B3AE1D}"/>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CFBD9A7-EEB2-47E1-184F-8F168922CC3A}"/>
              </a:ext>
            </a:extLst>
          </p:cNvPr>
          <p:cNvSpPr>
            <a:spLocks noGrp="1"/>
          </p:cNvSpPr>
          <p:nvPr>
            <p:ph type="title"/>
          </p:nvPr>
        </p:nvSpPr>
        <p:spPr/>
        <p:txBody>
          <a:bodyPr/>
          <a:lstStyle/>
          <a:p>
            <a:r>
              <a:rPr lang="tr-TR" dirty="0"/>
              <a:t>IEMOCAP Grafikleri-3</a:t>
            </a:r>
            <a:endParaRPr lang="en-US" dirty="0"/>
          </a:p>
        </p:txBody>
      </p:sp>
      <p:sp>
        <p:nvSpPr>
          <p:cNvPr id="3" name="Metin Yer Tutucusu 2">
            <a:extLst>
              <a:ext uri="{FF2B5EF4-FFF2-40B4-BE49-F238E27FC236}">
                <a16:creationId xmlns:a16="http://schemas.microsoft.com/office/drawing/2014/main" id="{621FA910-D857-DC8A-FEBA-F415186CBC32}"/>
              </a:ext>
            </a:extLst>
          </p:cNvPr>
          <p:cNvSpPr>
            <a:spLocks noGrp="1"/>
          </p:cNvSpPr>
          <p:nvPr>
            <p:ph type="body" idx="1"/>
          </p:nvPr>
        </p:nvSpPr>
        <p:spPr/>
        <p:txBody>
          <a:bodyPr/>
          <a:lstStyle/>
          <a:p>
            <a:endParaRPr lang="en-US"/>
          </a:p>
        </p:txBody>
      </p:sp>
      <p:pic>
        <p:nvPicPr>
          <p:cNvPr id="5" name="Resim 4" descr="diyagram, daire, renklilik, metin içeren bir resim&#10;&#10;Yapay zeka tarafından oluşturulan içerik yanlış olabilir.">
            <a:extLst>
              <a:ext uri="{FF2B5EF4-FFF2-40B4-BE49-F238E27FC236}">
                <a16:creationId xmlns:a16="http://schemas.microsoft.com/office/drawing/2014/main" id="{AABE351A-A98C-9972-BF3A-BD1223DA0F49}"/>
              </a:ext>
            </a:extLst>
          </p:cNvPr>
          <p:cNvPicPr>
            <a:picLocks noChangeAspect="1"/>
          </p:cNvPicPr>
          <p:nvPr/>
        </p:nvPicPr>
        <p:blipFill>
          <a:blip r:embed="rId2"/>
          <a:stretch>
            <a:fillRect/>
          </a:stretch>
        </p:blipFill>
        <p:spPr>
          <a:xfrm>
            <a:off x="1542724" y="1174500"/>
            <a:ext cx="6058552" cy="2932775"/>
          </a:xfrm>
          <a:prstGeom prst="rect">
            <a:avLst/>
          </a:prstGeom>
        </p:spPr>
      </p:pic>
    </p:spTree>
    <p:extLst>
      <p:ext uri="{BB962C8B-B14F-4D97-AF65-F5344CB8AC3E}">
        <p14:creationId xmlns:p14="http://schemas.microsoft.com/office/powerpoint/2010/main" val="12007852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11CDE37E-98FF-2546-D6B4-DC58A43097FD}"/>
            </a:ext>
          </a:extLst>
        </p:cNvPr>
        <p:cNvGrpSpPr/>
        <p:nvPr/>
      </p:nvGrpSpPr>
      <p:grpSpPr>
        <a:xfrm>
          <a:off x="0" y="0"/>
          <a:ext cx="0" cy="0"/>
          <a:chOff x="0" y="0"/>
          <a:chExt cx="0" cy="0"/>
        </a:xfrm>
      </p:grpSpPr>
      <p:sp>
        <p:nvSpPr>
          <p:cNvPr id="537" name="Google Shape;537;p42">
            <a:extLst>
              <a:ext uri="{FF2B5EF4-FFF2-40B4-BE49-F238E27FC236}">
                <a16:creationId xmlns:a16="http://schemas.microsoft.com/office/drawing/2014/main" id="{9099D1A0-A9CE-49DC-4F9B-EFE137B2DD4F}"/>
              </a:ext>
            </a:extLst>
          </p:cNvPr>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Deneyler</a:t>
            </a:r>
            <a:endParaRPr dirty="0"/>
          </a:p>
        </p:txBody>
      </p:sp>
      <p:sp>
        <p:nvSpPr>
          <p:cNvPr id="538" name="Google Shape;538;p42">
            <a:extLst>
              <a:ext uri="{FF2B5EF4-FFF2-40B4-BE49-F238E27FC236}">
                <a16:creationId xmlns:a16="http://schemas.microsoft.com/office/drawing/2014/main" id="{B3F4B035-4348-C05A-D7BA-2E5F7B4EB1BC}"/>
              </a:ext>
            </a:extLst>
          </p:cNvPr>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4</a:t>
            </a:r>
            <a:endParaRPr dirty="0"/>
          </a:p>
        </p:txBody>
      </p:sp>
      <p:sp>
        <p:nvSpPr>
          <p:cNvPr id="539" name="Google Shape;539;p42">
            <a:extLst>
              <a:ext uri="{FF2B5EF4-FFF2-40B4-BE49-F238E27FC236}">
                <a16:creationId xmlns:a16="http://schemas.microsoft.com/office/drawing/2014/main" id="{ED8A48BF-C79B-3674-3EF6-7C00ECF853F0}"/>
              </a:ext>
            </a:extLst>
          </p:cNvPr>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a:extLst>
              <a:ext uri="{FF2B5EF4-FFF2-40B4-BE49-F238E27FC236}">
                <a16:creationId xmlns:a16="http://schemas.microsoft.com/office/drawing/2014/main" id="{C4119DBE-25B1-4474-74B6-7B1F8DD0EF36}"/>
              </a:ext>
            </a:extLst>
          </p:cNvPr>
          <p:cNvGrpSpPr/>
          <p:nvPr/>
        </p:nvGrpSpPr>
        <p:grpSpPr>
          <a:xfrm>
            <a:off x="619448" y="3952499"/>
            <a:ext cx="977788" cy="1238759"/>
            <a:chOff x="227223" y="1681074"/>
            <a:chExt cx="977788" cy="1238759"/>
          </a:xfrm>
        </p:grpSpPr>
        <p:sp>
          <p:nvSpPr>
            <p:cNvPr id="541" name="Google Shape;541;p42">
              <a:extLst>
                <a:ext uri="{FF2B5EF4-FFF2-40B4-BE49-F238E27FC236}">
                  <a16:creationId xmlns:a16="http://schemas.microsoft.com/office/drawing/2014/main" id="{9BDBDA8E-315C-8B00-EEAA-5459CE40F557}"/>
                </a:ext>
              </a:extLst>
            </p:cNvPr>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a:extLst>
                <a:ext uri="{FF2B5EF4-FFF2-40B4-BE49-F238E27FC236}">
                  <a16:creationId xmlns:a16="http://schemas.microsoft.com/office/drawing/2014/main" id="{A7A7EDF4-71AC-4CE2-7EE6-596777922AD9}"/>
                </a:ext>
              </a:extLst>
            </p:cNvPr>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9207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D0933-C5B4-8EB2-0E1C-AF0A3A7E251A}"/>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FF9A641A-2527-8A4B-CBB1-CD1609E570DA}"/>
              </a:ext>
            </a:extLst>
          </p:cNvPr>
          <p:cNvSpPr>
            <a:spLocks noGrp="1"/>
          </p:cNvSpPr>
          <p:nvPr>
            <p:ph type="title"/>
          </p:nvPr>
        </p:nvSpPr>
        <p:spPr/>
        <p:txBody>
          <a:bodyPr/>
          <a:lstStyle/>
          <a:p>
            <a:r>
              <a:rPr lang="tr-TR" dirty="0"/>
              <a:t>1) </a:t>
            </a:r>
            <a:r>
              <a:rPr lang="tr-TR" dirty="0" err="1"/>
              <a:t>DialogueRNN</a:t>
            </a:r>
            <a:r>
              <a:rPr lang="tr-TR" dirty="0"/>
              <a:t>/</a:t>
            </a:r>
            <a:r>
              <a:rPr lang="tr-TR" dirty="0" err="1"/>
              <a:t>RoBERTa+DialogueRNN</a:t>
            </a:r>
            <a:endParaRPr lang="en-US" dirty="0"/>
          </a:p>
        </p:txBody>
      </p:sp>
      <p:sp>
        <p:nvSpPr>
          <p:cNvPr id="3" name="Metin Yer Tutucusu 2">
            <a:extLst>
              <a:ext uri="{FF2B5EF4-FFF2-40B4-BE49-F238E27FC236}">
                <a16:creationId xmlns:a16="http://schemas.microsoft.com/office/drawing/2014/main" id="{72984BF8-215F-2BED-1C09-25CD334E0D47}"/>
              </a:ext>
            </a:extLst>
          </p:cNvPr>
          <p:cNvSpPr>
            <a:spLocks noGrp="1"/>
          </p:cNvSpPr>
          <p:nvPr>
            <p:ph type="body" idx="1"/>
          </p:nvPr>
        </p:nvSpPr>
        <p:spPr/>
        <p:txBody>
          <a:bodyPr numCol="1"/>
          <a:lstStyle/>
          <a:p>
            <a:pPr>
              <a:buClrTx/>
            </a:pPr>
            <a:r>
              <a:rPr lang="tr-TR" dirty="0"/>
              <a:t>Konuşmacı durumlarını takip ederek her bir konuşmacı için ayrı bağlam oluşturur.</a:t>
            </a:r>
          </a:p>
          <a:p>
            <a:pPr marL="139700" indent="0">
              <a:buClrTx/>
              <a:buNone/>
            </a:pPr>
            <a:endParaRPr lang="tr-TR" dirty="0"/>
          </a:p>
          <a:p>
            <a:pPr>
              <a:buClrTx/>
            </a:pPr>
            <a:r>
              <a:rPr lang="tr-TR" b="1" dirty="0"/>
              <a:t>Küresel Durum (Global GRU): </a:t>
            </a:r>
            <a:r>
              <a:rPr lang="tr-TR" dirty="0"/>
              <a:t>önceki ifadelerin ve konuşmacının durumunun dikkate alınması ile genel bağlamın temsil edilmesidir. </a:t>
            </a:r>
          </a:p>
          <a:p>
            <a:pPr>
              <a:buClrTx/>
            </a:pPr>
            <a:r>
              <a:rPr lang="tr-TR" b="1" dirty="0"/>
              <a:t>Konuşmacı Durumu (</a:t>
            </a:r>
            <a:r>
              <a:rPr lang="tr-TR" b="1" dirty="0" err="1"/>
              <a:t>Speaker</a:t>
            </a:r>
            <a:r>
              <a:rPr lang="tr-TR" b="1" dirty="0"/>
              <a:t> GRU): </a:t>
            </a:r>
            <a:r>
              <a:rPr lang="tr-TR" dirty="0"/>
              <a:t>konuşmacının önceki durumu ve konuşmasının bağlamının ifadesidir.</a:t>
            </a:r>
          </a:p>
          <a:p>
            <a:pPr>
              <a:buClrTx/>
            </a:pPr>
            <a:r>
              <a:rPr lang="tr-TR" b="1" dirty="0"/>
              <a:t>Duygu Durumu (</a:t>
            </a:r>
            <a:r>
              <a:rPr lang="tr-TR" b="1" dirty="0" err="1"/>
              <a:t>Emotion</a:t>
            </a:r>
            <a:r>
              <a:rPr lang="tr-TR" b="1" dirty="0"/>
              <a:t> GRU): </a:t>
            </a:r>
            <a:r>
              <a:rPr lang="tr-TR" dirty="0"/>
              <a:t>konuşmacının durumunun ve önceki ifadelerin duygusal bağlamının birleştirilmesinin sonucunda duygusal temsilin oluşturulmasıdır.</a:t>
            </a:r>
          </a:p>
          <a:p>
            <a:pPr>
              <a:buClrTx/>
            </a:pPr>
            <a:endParaRPr lang="tr-TR" dirty="0"/>
          </a:p>
          <a:p>
            <a:pPr>
              <a:buClrTx/>
            </a:pPr>
            <a:r>
              <a:rPr lang="tr-TR" dirty="0" err="1"/>
              <a:t>Epoch</a:t>
            </a:r>
            <a:r>
              <a:rPr lang="tr-TR" dirty="0"/>
              <a:t> 100, </a:t>
            </a:r>
            <a:r>
              <a:rPr lang="tr-TR" dirty="0" err="1"/>
              <a:t>batch</a:t>
            </a:r>
            <a:r>
              <a:rPr lang="tr-TR" dirty="0"/>
              <a:t> 30</a:t>
            </a:r>
          </a:p>
          <a:p>
            <a:pPr>
              <a:buClrTx/>
            </a:pPr>
            <a:endParaRPr lang="tr-TR" dirty="0"/>
          </a:p>
        </p:txBody>
      </p:sp>
    </p:spTree>
    <p:extLst>
      <p:ext uri="{BB962C8B-B14F-4D97-AF65-F5344CB8AC3E}">
        <p14:creationId xmlns:p14="http://schemas.microsoft.com/office/powerpoint/2010/main" val="31721148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F169296-E5E3-3088-E645-85B6979BA44B}"/>
              </a:ext>
            </a:extLst>
          </p:cNvPr>
          <p:cNvSpPr>
            <a:spLocks noGrp="1"/>
          </p:cNvSpPr>
          <p:nvPr>
            <p:ph type="title"/>
          </p:nvPr>
        </p:nvSpPr>
        <p:spPr/>
        <p:txBody>
          <a:bodyPr/>
          <a:lstStyle/>
          <a:p>
            <a:endParaRPr lang="en-US" dirty="0"/>
          </a:p>
        </p:txBody>
      </p:sp>
      <p:sp>
        <p:nvSpPr>
          <p:cNvPr id="3" name="Metin Yer Tutucusu 2">
            <a:extLst>
              <a:ext uri="{FF2B5EF4-FFF2-40B4-BE49-F238E27FC236}">
                <a16:creationId xmlns:a16="http://schemas.microsoft.com/office/drawing/2014/main" id="{3CCC6C73-FAD5-B092-F5A1-52AF7A98EA35}"/>
              </a:ext>
            </a:extLst>
          </p:cNvPr>
          <p:cNvSpPr>
            <a:spLocks noGrp="1"/>
          </p:cNvSpPr>
          <p:nvPr>
            <p:ph type="body" idx="1"/>
          </p:nvPr>
        </p:nvSpPr>
        <p:spPr/>
        <p:txBody>
          <a:bodyPr/>
          <a:lstStyle/>
          <a:p>
            <a:endParaRPr lang="en-US"/>
          </a:p>
        </p:txBody>
      </p:sp>
      <p:pic>
        <p:nvPicPr>
          <p:cNvPr id="3074" name="image3.jpg" descr="metin, diyagram, ekran görüntüsü, plan içeren bir resim&#10;&#10;Yapay zeka tarafından oluşturulan içerik yanlış olabilir.">
            <a:extLst>
              <a:ext uri="{FF2B5EF4-FFF2-40B4-BE49-F238E27FC236}">
                <a16:creationId xmlns:a16="http://schemas.microsoft.com/office/drawing/2014/main" id="{4113BC44-FD21-9DFF-A98B-2601CECBD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1057089"/>
            <a:ext cx="5626122" cy="3197597"/>
          </a:xfrm>
          <a:prstGeom prst="rect">
            <a:avLst/>
          </a:prstGeom>
          <a:noFill/>
          <a:extLst>
            <a:ext uri="{909E8E84-426E-40DD-AFC4-6F175D3DCCD1}">
              <a14:hiddenFill xmlns:a14="http://schemas.microsoft.com/office/drawing/2010/main">
                <a:solidFill>
                  <a:srgbClr val="FFFFFF"/>
                </a:solidFill>
              </a14:hiddenFill>
            </a:ext>
          </a:extLst>
        </p:spPr>
      </p:pic>
      <p:pic>
        <p:nvPicPr>
          <p:cNvPr id="3073" name="image4.png" descr="metin, ekran görüntüsü, diyagram, yazı tipi içeren bir resim&#10;&#10;Yapay zeka tarafından oluşturulan içerik yanlış olabilir.">
            <a:extLst>
              <a:ext uri="{FF2B5EF4-FFF2-40B4-BE49-F238E27FC236}">
                <a16:creationId xmlns:a16="http://schemas.microsoft.com/office/drawing/2014/main" id="{ADBECC6C-56BC-D5A4-DAE6-00696A61E2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6122" y="1057091"/>
            <a:ext cx="2236062" cy="319759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F859C8FF-61EC-7EF2-07B0-DCFCCEA34B21}"/>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8BF59A0F-FDD2-E841-E609-429EB961AD82}"/>
              </a:ext>
            </a:extLst>
          </p:cNvPr>
          <p:cNvSpPr>
            <a:spLocks noChangeArrowheads="1"/>
          </p:cNvSpPr>
          <p:nvPr/>
        </p:nvSpPr>
        <p:spPr bwMode="auto">
          <a:xfrm>
            <a:off x="0" y="485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8682236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3D30E92-89C2-1BE3-EA19-23D80796B83E}"/>
              </a:ext>
            </a:extLst>
          </p:cNvPr>
          <p:cNvSpPr>
            <a:spLocks noGrp="1"/>
          </p:cNvSpPr>
          <p:nvPr>
            <p:ph type="title"/>
          </p:nvPr>
        </p:nvSpPr>
        <p:spPr/>
        <p:txBody>
          <a:bodyPr/>
          <a:lstStyle/>
          <a:p>
            <a:endParaRPr lang="en-US"/>
          </a:p>
        </p:txBody>
      </p:sp>
      <p:pic>
        <p:nvPicPr>
          <p:cNvPr id="4" name="Resim 3">
            <a:extLst>
              <a:ext uri="{FF2B5EF4-FFF2-40B4-BE49-F238E27FC236}">
                <a16:creationId xmlns:a16="http://schemas.microsoft.com/office/drawing/2014/main" id="{815CB751-6BEA-59C2-65EA-A95216F67F3A}"/>
              </a:ext>
            </a:extLst>
          </p:cNvPr>
          <p:cNvPicPr>
            <a:picLocks noChangeAspect="1"/>
          </p:cNvPicPr>
          <p:nvPr/>
        </p:nvPicPr>
        <p:blipFill>
          <a:blip r:embed="rId2"/>
          <a:stretch>
            <a:fillRect/>
          </a:stretch>
        </p:blipFill>
        <p:spPr>
          <a:xfrm>
            <a:off x="1282980" y="435942"/>
            <a:ext cx="6578040" cy="4271615"/>
          </a:xfrm>
          <a:prstGeom prst="rect">
            <a:avLst/>
          </a:prstGeom>
        </p:spPr>
      </p:pic>
    </p:spTree>
    <p:extLst>
      <p:ext uri="{BB962C8B-B14F-4D97-AF65-F5344CB8AC3E}">
        <p14:creationId xmlns:p14="http://schemas.microsoft.com/office/powerpoint/2010/main" val="6056480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6CE12-3DA8-0377-E261-99256014C087}"/>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187117C5-8EBA-4387-9345-13DC31FAA409}"/>
              </a:ext>
            </a:extLst>
          </p:cNvPr>
          <p:cNvSpPr>
            <a:spLocks noGrp="1"/>
          </p:cNvSpPr>
          <p:nvPr>
            <p:ph type="title"/>
          </p:nvPr>
        </p:nvSpPr>
        <p:spPr/>
        <p:txBody>
          <a:bodyPr/>
          <a:lstStyle/>
          <a:p>
            <a:r>
              <a:rPr lang="tr-TR" dirty="0"/>
              <a:t>2) </a:t>
            </a:r>
            <a:r>
              <a:rPr lang="tr-TR" dirty="0" err="1"/>
              <a:t>bcLSTM</a:t>
            </a:r>
            <a:r>
              <a:rPr lang="tr-TR" dirty="0"/>
              <a:t> ve </a:t>
            </a:r>
            <a:r>
              <a:rPr lang="tr-TR" dirty="0" err="1"/>
              <a:t>textCNN</a:t>
            </a:r>
            <a:r>
              <a:rPr lang="tr-TR" dirty="0"/>
              <a:t> (</a:t>
            </a:r>
            <a:r>
              <a:rPr lang="tr-TR" dirty="0" err="1"/>
              <a:t>base</a:t>
            </a:r>
            <a:r>
              <a:rPr lang="tr-TR" dirty="0"/>
              <a:t> model)</a:t>
            </a:r>
            <a:endParaRPr lang="en-US" dirty="0"/>
          </a:p>
        </p:txBody>
      </p:sp>
      <p:sp>
        <p:nvSpPr>
          <p:cNvPr id="3" name="Metin Yer Tutucusu 2">
            <a:extLst>
              <a:ext uri="{FF2B5EF4-FFF2-40B4-BE49-F238E27FC236}">
                <a16:creationId xmlns:a16="http://schemas.microsoft.com/office/drawing/2014/main" id="{D744D0DA-3C6E-3A7A-DD6F-59D99D653990}"/>
              </a:ext>
            </a:extLst>
          </p:cNvPr>
          <p:cNvSpPr>
            <a:spLocks noGrp="1"/>
          </p:cNvSpPr>
          <p:nvPr>
            <p:ph type="body" idx="1"/>
          </p:nvPr>
        </p:nvSpPr>
        <p:spPr/>
        <p:txBody>
          <a:bodyPr numCol="1"/>
          <a:lstStyle/>
          <a:p>
            <a:pPr>
              <a:buClrTx/>
            </a:pPr>
            <a:r>
              <a:rPr lang="tr-TR" dirty="0" err="1"/>
              <a:t>Bi-directional</a:t>
            </a:r>
            <a:r>
              <a:rPr lang="tr-TR" dirty="0"/>
              <a:t> RNN kullanarak bağlam temsilleri oluşturur.</a:t>
            </a:r>
          </a:p>
          <a:p>
            <a:pPr>
              <a:buClrTx/>
            </a:pPr>
            <a:r>
              <a:rPr lang="tr-TR" dirty="0"/>
              <a:t>MELD veri setinin makalesinde performans değerlendirirken </a:t>
            </a:r>
            <a:r>
              <a:rPr lang="tr-TR" dirty="0" err="1"/>
              <a:t>base</a:t>
            </a:r>
            <a:r>
              <a:rPr lang="tr-TR" dirty="0"/>
              <a:t> model olarak kullanılan modellerden biridir. </a:t>
            </a:r>
          </a:p>
          <a:p>
            <a:pPr>
              <a:buClrTx/>
            </a:pPr>
            <a:r>
              <a:rPr lang="tr-TR" dirty="0"/>
              <a:t>Özellik çıkarma kısmında bir CNN-LSTM modeli ile </a:t>
            </a:r>
            <a:r>
              <a:rPr lang="tr-TR" dirty="0" err="1"/>
              <a:t>GloVe</a:t>
            </a:r>
            <a:r>
              <a:rPr lang="tr-TR" dirty="0"/>
              <a:t> vektörleri oluşturulur.</a:t>
            </a:r>
          </a:p>
          <a:p>
            <a:pPr>
              <a:buClrTx/>
            </a:pPr>
            <a:r>
              <a:rPr lang="tr-TR" dirty="0" err="1"/>
              <a:t>Epoch</a:t>
            </a:r>
            <a:r>
              <a:rPr lang="tr-TR" dirty="0"/>
              <a:t> sayısı 100, </a:t>
            </a:r>
            <a:r>
              <a:rPr lang="tr-TR" dirty="0" err="1"/>
              <a:t>batch</a:t>
            </a:r>
            <a:r>
              <a:rPr lang="tr-TR" dirty="0"/>
              <a:t> sayısı 50</a:t>
            </a:r>
            <a:endParaRPr lang="en-US" dirty="0"/>
          </a:p>
          <a:p>
            <a:pPr marL="139700" indent="0">
              <a:buClrTx/>
              <a:buNone/>
            </a:pPr>
            <a:endParaRPr lang="tr-TR" dirty="0"/>
          </a:p>
        </p:txBody>
      </p:sp>
    </p:spTree>
    <p:extLst>
      <p:ext uri="{BB962C8B-B14F-4D97-AF65-F5344CB8AC3E}">
        <p14:creationId xmlns:p14="http://schemas.microsoft.com/office/powerpoint/2010/main" val="238232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42"/>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Problem Tanımı</a:t>
            </a:r>
            <a:endParaRPr dirty="0"/>
          </a:p>
        </p:txBody>
      </p:sp>
      <p:sp>
        <p:nvSpPr>
          <p:cNvPr id="538" name="Google Shape;538;p42"/>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539" name="Google Shape;539;p42"/>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p:cNvGrpSpPr/>
          <p:nvPr/>
        </p:nvGrpSpPr>
        <p:grpSpPr>
          <a:xfrm>
            <a:off x="619448" y="3952499"/>
            <a:ext cx="977788" cy="1238759"/>
            <a:chOff x="227223" y="1681074"/>
            <a:chExt cx="977788" cy="1238759"/>
          </a:xfrm>
        </p:grpSpPr>
        <p:sp>
          <p:nvSpPr>
            <p:cNvPr id="541" name="Google Shape;541;p42"/>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3E71236-7EFC-1A81-1F34-16BED943A395}"/>
              </a:ext>
            </a:extLst>
          </p:cNvPr>
          <p:cNvSpPr>
            <a:spLocks noGrp="1"/>
          </p:cNvSpPr>
          <p:nvPr>
            <p:ph type="title"/>
          </p:nvPr>
        </p:nvSpPr>
        <p:spPr/>
        <p:txBody>
          <a:bodyPr/>
          <a:lstStyle/>
          <a:p>
            <a:endParaRPr lang="en-US"/>
          </a:p>
        </p:txBody>
      </p:sp>
      <p:pic>
        <p:nvPicPr>
          <p:cNvPr id="4" name="Resim 3">
            <a:extLst>
              <a:ext uri="{FF2B5EF4-FFF2-40B4-BE49-F238E27FC236}">
                <a16:creationId xmlns:a16="http://schemas.microsoft.com/office/drawing/2014/main" id="{601ECFA1-3730-1E5F-094E-848D83E793C8}"/>
              </a:ext>
            </a:extLst>
          </p:cNvPr>
          <p:cNvPicPr>
            <a:picLocks noChangeAspect="1"/>
          </p:cNvPicPr>
          <p:nvPr/>
        </p:nvPicPr>
        <p:blipFill>
          <a:blip r:embed="rId3"/>
          <a:stretch>
            <a:fillRect/>
          </a:stretch>
        </p:blipFill>
        <p:spPr>
          <a:xfrm>
            <a:off x="891988" y="1098300"/>
            <a:ext cx="7360024" cy="1362033"/>
          </a:xfrm>
          <a:prstGeom prst="rect">
            <a:avLst/>
          </a:prstGeom>
        </p:spPr>
      </p:pic>
      <p:pic>
        <p:nvPicPr>
          <p:cNvPr id="6" name="Resim 5">
            <a:extLst>
              <a:ext uri="{FF2B5EF4-FFF2-40B4-BE49-F238E27FC236}">
                <a16:creationId xmlns:a16="http://schemas.microsoft.com/office/drawing/2014/main" id="{35BE46FD-54CC-9B11-6913-8004648C2AB2}"/>
              </a:ext>
            </a:extLst>
          </p:cNvPr>
          <p:cNvPicPr>
            <a:picLocks noChangeAspect="1"/>
          </p:cNvPicPr>
          <p:nvPr/>
        </p:nvPicPr>
        <p:blipFill>
          <a:blip r:embed="rId4"/>
          <a:stretch>
            <a:fillRect/>
          </a:stretch>
        </p:blipFill>
        <p:spPr>
          <a:xfrm>
            <a:off x="891988" y="3093472"/>
            <a:ext cx="7360024" cy="951728"/>
          </a:xfrm>
          <a:prstGeom prst="rect">
            <a:avLst/>
          </a:prstGeom>
        </p:spPr>
      </p:pic>
      <p:sp>
        <p:nvSpPr>
          <p:cNvPr id="7" name="Google Shape;532;p41">
            <a:extLst>
              <a:ext uri="{FF2B5EF4-FFF2-40B4-BE49-F238E27FC236}">
                <a16:creationId xmlns:a16="http://schemas.microsoft.com/office/drawing/2014/main" id="{D303695B-4ABE-5C98-C4D9-4A17BD328AC0}"/>
              </a:ext>
            </a:extLst>
          </p:cNvPr>
          <p:cNvSpPr txBox="1">
            <a:spLocks/>
          </p:cNvSpPr>
          <p:nvPr/>
        </p:nvSpPr>
        <p:spPr>
          <a:xfrm>
            <a:off x="1427850" y="4045200"/>
            <a:ext cx="6288300" cy="93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200" dirty="0"/>
              <a:t>Ses </a:t>
            </a:r>
            <a:r>
              <a:rPr lang="tr-TR" sz="1200" dirty="0" err="1"/>
              <a:t>modülaritesi</a:t>
            </a:r>
            <a:r>
              <a:rPr lang="tr-TR" sz="1200" dirty="0"/>
              <a:t> için model mimari kodu</a:t>
            </a:r>
            <a:endParaRPr lang="tr-TR" sz="1200" dirty="0">
              <a:solidFill>
                <a:srgbClr val="595959"/>
              </a:solidFill>
              <a:latin typeface="Anaheim"/>
              <a:ea typeface="Anaheim"/>
              <a:cs typeface="Anaheim"/>
              <a:sym typeface="Anaheim"/>
            </a:endParaRPr>
          </a:p>
        </p:txBody>
      </p:sp>
      <p:sp>
        <p:nvSpPr>
          <p:cNvPr id="9" name="Google Shape;532;p41">
            <a:extLst>
              <a:ext uri="{FF2B5EF4-FFF2-40B4-BE49-F238E27FC236}">
                <a16:creationId xmlns:a16="http://schemas.microsoft.com/office/drawing/2014/main" id="{03889EF5-20E3-F258-8755-346083C77494}"/>
              </a:ext>
            </a:extLst>
          </p:cNvPr>
          <p:cNvSpPr txBox="1">
            <a:spLocks/>
          </p:cNvSpPr>
          <p:nvPr/>
        </p:nvSpPr>
        <p:spPr>
          <a:xfrm>
            <a:off x="1427850" y="2460333"/>
            <a:ext cx="6288300" cy="9390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1200" dirty="0" err="1"/>
              <a:t>Text</a:t>
            </a:r>
            <a:r>
              <a:rPr lang="tr-TR" sz="1200" dirty="0"/>
              <a:t> </a:t>
            </a:r>
            <a:r>
              <a:rPr lang="tr-TR" sz="1200" dirty="0" err="1"/>
              <a:t>modülaritesi</a:t>
            </a:r>
            <a:r>
              <a:rPr lang="tr-TR" sz="1200" dirty="0"/>
              <a:t> için model mimari kodu</a:t>
            </a:r>
            <a:endParaRPr lang="tr-TR" sz="1200"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34570564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622FA-A937-1C2B-E4B0-0BC9ED4E29C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4B069F28-E51A-D6FB-8046-8959B4CF9945}"/>
              </a:ext>
            </a:extLst>
          </p:cNvPr>
          <p:cNvSpPr>
            <a:spLocks noGrp="1"/>
          </p:cNvSpPr>
          <p:nvPr>
            <p:ph type="title"/>
          </p:nvPr>
        </p:nvSpPr>
        <p:spPr/>
        <p:txBody>
          <a:bodyPr/>
          <a:lstStyle/>
          <a:p>
            <a:r>
              <a:rPr lang="tr-TR" dirty="0"/>
              <a:t>3) COSMIC</a:t>
            </a:r>
            <a:endParaRPr lang="en-US" dirty="0"/>
          </a:p>
        </p:txBody>
      </p:sp>
      <p:sp>
        <p:nvSpPr>
          <p:cNvPr id="3" name="Metin Yer Tutucusu 2">
            <a:extLst>
              <a:ext uri="{FF2B5EF4-FFF2-40B4-BE49-F238E27FC236}">
                <a16:creationId xmlns:a16="http://schemas.microsoft.com/office/drawing/2014/main" id="{84405F48-B25E-9EA2-C307-0918D8A34BFE}"/>
              </a:ext>
            </a:extLst>
          </p:cNvPr>
          <p:cNvSpPr>
            <a:spLocks noGrp="1"/>
          </p:cNvSpPr>
          <p:nvPr>
            <p:ph type="body" idx="1"/>
          </p:nvPr>
        </p:nvSpPr>
        <p:spPr>
          <a:xfrm>
            <a:off x="576565" y="1174500"/>
            <a:ext cx="7704000" cy="870300"/>
          </a:xfrm>
        </p:spPr>
        <p:txBody>
          <a:bodyPr numCol="1"/>
          <a:lstStyle/>
          <a:p>
            <a:pPr>
              <a:buClrTx/>
            </a:pPr>
            <a:r>
              <a:rPr lang="tr-TR" dirty="0" err="1"/>
              <a:t>Commonsense</a:t>
            </a:r>
            <a:r>
              <a:rPr lang="tr-TR" dirty="0"/>
              <a:t> Knowledge </a:t>
            </a:r>
            <a:r>
              <a:rPr lang="tr-TR" dirty="0" err="1"/>
              <a:t>For</a:t>
            </a:r>
            <a:r>
              <a:rPr lang="tr-TR" dirty="0"/>
              <a:t> </a:t>
            </a:r>
            <a:r>
              <a:rPr lang="tr-TR" dirty="0" err="1"/>
              <a:t>Emotion</a:t>
            </a:r>
            <a:r>
              <a:rPr lang="tr-TR" dirty="0"/>
              <a:t> </a:t>
            </a:r>
            <a:r>
              <a:rPr lang="tr-TR" dirty="0" err="1"/>
              <a:t>Identification</a:t>
            </a:r>
            <a:r>
              <a:rPr lang="tr-TR" dirty="0"/>
              <a:t> in </a:t>
            </a:r>
            <a:r>
              <a:rPr lang="tr-TR" dirty="0" err="1"/>
              <a:t>Conversations</a:t>
            </a:r>
            <a:r>
              <a:rPr lang="tr-TR" dirty="0"/>
              <a:t> (COSMIC)</a:t>
            </a:r>
          </a:p>
          <a:p>
            <a:pPr>
              <a:buClrTx/>
            </a:pPr>
            <a:r>
              <a:rPr lang="tr-TR" dirty="0"/>
              <a:t>Sadece metin akışı değil; konuşmacıların niyeti, olaylar ve </a:t>
            </a:r>
            <a:r>
              <a:rPr lang="tr-TR" dirty="0" err="1"/>
              <a:t>mental</a:t>
            </a:r>
            <a:r>
              <a:rPr lang="tr-TR" dirty="0"/>
              <a:t> durumlar gibi sağduyuya (</a:t>
            </a:r>
            <a:r>
              <a:rPr lang="tr-TR" dirty="0" err="1"/>
              <a:t>commensense</a:t>
            </a:r>
            <a:r>
              <a:rPr lang="tr-TR" dirty="0"/>
              <a:t>) dayalı bileşenleri de kullanarak çıkarımlar yapar.</a:t>
            </a:r>
          </a:p>
          <a:p>
            <a:pPr>
              <a:buClrTx/>
            </a:pPr>
            <a:endParaRPr lang="tr-TR" dirty="0"/>
          </a:p>
          <a:p>
            <a:pPr>
              <a:buClrTx/>
            </a:pPr>
            <a:r>
              <a:rPr lang="tr-TR" dirty="0"/>
              <a:t>COMET (</a:t>
            </a:r>
            <a:r>
              <a:rPr lang="tr-TR" dirty="0" err="1"/>
              <a:t>Commonsense</a:t>
            </a:r>
            <a:r>
              <a:rPr lang="tr-TR" dirty="0"/>
              <a:t> </a:t>
            </a:r>
            <a:r>
              <a:rPr lang="tr-TR" dirty="0" err="1"/>
              <a:t>Transformers</a:t>
            </a:r>
            <a:r>
              <a:rPr lang="tr-TR" dirty="0"/>
              <a:t>) kullanılarak</a:t>
            </a:r>
          </a:p>
          <a:p>
            <a:pPr marL="139700" indent="0">
              <a:buClrTx/>
              <a:buNone/>
            </a:pPr>
            <a:r>
              <a:rPr lang="tr-TR" dirty="0"/>
              <a:t>          her ifade için aşağıdaki çıkarımlar elde edilir ve </a:t>
            </a:r>
            <a:r>
              <a:rPr lang="tr-TR" dirty="0" err="1"/>
              <a:t>vektörleştirilir</a:t>
            </a:r>
            <a:r>
              <a:rPr lang="tr-TR" dirty="0"/>
              <a:t>:</a:t>
            </a:r>
          </a:p>
          <a:p>
            <a:pPr lvl="1">
              <a:buClrTx/>
            </a:pPr>
            <a:r>
              <a:rPr lang="tr-TR" dirty="0" err="1"/>
              <a:t>Mental</a:t>
            </a:r>
            <a:r>
              <a:rPr lang="tr-TR" dirty="0"/>
              <a:t> Durum: Konuşmacı şu anda ne </a:t>
            </a:r>
          </a:p>
          <a:p>
            <a:pPr marL="596900" lvl="1" indent="0">
              <a:buClrTx/>
              <a:buNone/>
            </a:pPr>
            <a:r>
              <a:rPr lang="tr-TR" dirty="0"/>
              <a:t>         düşünüyor/hissediyor?</a:t>
            </a:r>
          </a:p>
          <a:p>
            <a:pPr lvl="1">
              <a:buClrTx/>
            </a:pPr>
            <a:r>
              <a:rPr lang="tr-TR" dirty="0"/>
              <a:t>Olay: Bu cümle hangi olayı ima ediyor?</a:t>
            </a:r>
          </a:p>
          <a:p>
            <a:pPr lvl="1">
              <a:buClrTx/>
            </a:pPr>
            <a:r>
              <a:rPr lang="tr-TR" dirty="0"/>
              <a:t>Niyet: Bu olayın muhtemel sonuçları neler?</a:t>
            </a:r>
          </a:p>
          <a:p>
            <a:pPr marL="139700" indent="0">
              <a:buNone/>
            </a:pPr>
            <a:endParaRPr lang="tr-TR" dirty="0"/>
          </a:p>
        </p:txBody>
      </p:sp>
      <p:pic>
        <p:nvPicPr>
          <p:cNvPr id="8" name="Resim 7">
            <a:extLst>
              <a:ext uri="{FF2B5EF4-FFF2-40B4-BE49-F238E27FC236}">
                <a16:creationId xmlns:a16="http://schemas.microsoft.com/office/drawing/2014/main" id="{CEB8ED60-09CB-FEA7-2385-FCDFC7947D2D}"/>
              </a:ext>
            </a:extLst>
          </p:cNvPr>
          <p:cNvPicPr>
            <a:picLocks noChangeAspect="1"/>
          </p:cNvPicPr>
          <p:nvPr/>
        </p:nvPicPr>
        <p:blipFill>
          <a:blip r:embed="rId3"/>
          <a:stretch>
            <a:fillRect/>
          </a:stretch>
        </p:blipFill>
        <p:spPr>
          <a:xfrm>
            <a:off x="6035811" y="2121000"/>
            <a:ext cx="2597832" cy="1993800"/>
          </a:xfrm>
          <a:prstGeom prst="rect">
            <a:avLst/>
          </a:prstGeom>
        </p:spPr>
      </p:pic>
    </p:spTree>
    <p:extLst>
      <p:ext uri="{BB962C8B-B14F-4D97-AF65-F5344CB8AC3E}">
        <p14:creationId xmlns:p14="http://schemas.microsoft.com/office/powerpoint/2010/main" val="9887817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3A40D-4C11-3CBA-FABC-3B10A24936DC}"/>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982C1B63-0043-ED9F-A777-672983137211}"/>
              </a:ext>
            </a:extLst>
          </p:cNvPr>
          <p:cNvSpPr>
            <a:spLocks noGrp="1"/>
          </p:cNvSpPr>
          <p:nvPr>
            <p:ph type="title"/>
          </p:nvPr>
        </p:nvSpPr>
        <p:spPr/>
        <p:txBody>
          <a:bodyPr/>
          <a:lstStyle/>
          <a:p>
            <a:endParaRPr lang="en-US" dirty="0"/>
          </a:p>
        </p:txBody>
      </p:sp>
      <p:sp>
        <p:nvSpPr>
          <p:cNvPr id="3" name="Metin Yer Tutucusu 2">
            <a:extLst>
              <a:ext uri="{FF2B5EF4-FFF2-40B4-BE49-F238E27FC236}">
                <a16:creationId xmlns:a16="http://schemas.microsoft.com/office/drawing/2014/main" id="{10193A0D-1EE6-18A1-308C-E30B2A5D71F6}"/>
              </a:ext>
            </a:extLst>
          </p:cNvPr>
          <p:cNvSpPr>
            <a:spLocks noGrp="1"/>
          </p:cNvSpPr>
          <p:nvPr>
            <p:ph type="body" idx="1"/>
          </p:nvPr>
        </p:nvSpPr>
        <p:spPr/>
        <p:txBody>
          <a:bodyPr/>
          <a:lstStyle/>
          <a:p>
            <a:endParaRPr lang="en-US"/>
          </a:p>
        </p:txBody>
      </p:sp>
      <p:sp>
        <p:nvSpPr>
          <p:cNvPr id="4" name="Rectangle 3">
            <a:extLst>
              <a:ext uri="{FF2B5EF4-FFF2-40B4-BE49-F238E27FC236}">
                <a16:creationId xmlns:a16="http://schemas.microsoft.com/office/drawing/2014/main" id="{7F4C179E-F741-2C39-0AF3-516BC01882F2}"/>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4">
            <a:extLst>
              <a:ext uri="{FF2B5EF4-FFF2-40B4-BE49-F238E27FC236}">
                <a16:creationId xmlns:a16="http://schemas.microsoft.com/office/drawing/2014/main" id="{B2A7535B-1F71-CAA9-3C71-38056D5B174C}"/>
              </a:ext>
            </a:extLst>
          </p:cNvPr>
          <p:cNvSpPr>
            <a:spLocks noChangeArrowheads="1"/>
          </p:cNvSpPr>
          <p:nvPr/>
        </p:nvSpPr>
        <p:spPr bwMode="auto">
          <a:xfrm>
            <a:off x="0" y="48545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Resim 6">
            <a:extLst>
              <a:ext uri="{FF2B5EF4-FFF2-40B4-BE49-F238E27FC236}">
                <a16:creationId xmlns:a16="http://schemas.microsoft.com/office/drawing/2014/main" id="{FCE54556-4B0E-C881-59D2-F44F342EBDF2}"/>
              </a:ext>
            </a:extLst>
          </p:cNvPr>
          <p:cNvPicPr>
            <a:picLocks noChangeAspect="1"/>
          </p:cNvPicPr>
          <p:nvPr/>
        </p:nvPicPr>
        <p:blipFill>
          <a:blip r:embed="rId3"/>
          <a:stretch>
            <a:fillRect/>
          </a:stretch>
        </p:blipFill>
        <p:spPr>
          <a:xfrm>
            <a:off x="1498358" y="855561"/>
            <a:ext cx="6147284" cy="3600653"/>
          </a:xfrm>
          <a:prstGeom prst="rect">
            <a:avLst/>
          </a:prstGeom>
        </p:spPr>
      </p:pic>
    </p:spTree>
    <p:extLst>
      <p:ext uri="{BB962C8B-B14F-4D97-AF65-F5344CB8AC3E}">
        <p14:creationId xmlns:p14="http://schemas.microsoft.com/office/powerpoint/2010/main" val="20162044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FABEB6B7-F274-DB16-41C2-C7D34A5FF5E2}"/>
            </a:ext>
          </a:extLst>
        </p:cNvPr>
        <p:cNvGrpSpPr/>
        <p:nvPr/>
      </p:nvGrpSpPr>
      <p:grpSpPr>
        <a:xfrm>
          <a:off x="0" y="0"/>
          <a:ext cx="0" cy="0"/>
          <a:chOff x="0" y="0"/>
          <a:chExt cx="0" cy="0"/>
        </a:xfrm>
      </p:grpSpPr>
      <p:sp>
        <p:nvSpPr>
          <p:cNvPr id="537" name="Google Shape;537;p42">
            <a:extLst>
              <a:ext uri="{FF2B5EF4-FFF2-40B4-BE49-F238E27FC236}">
                <a16:creationId xmlns:a16="http://schemas.microsoft.com/office/drawing/2014/main" id="{F698FB4B-043B-14BC-6039-723D3DC7C287}"/>
              </a:ext>
            </a:extLst>
          </p:cNvPr>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Sonuçlar ve Öneriler</a:t>
            </a:r>
            <a:endParaRPr dirty="0"/>
          </a:p>
        </p:txBody>
      </p:sp>
      <p:sp>
        <p:nvSpPr>
          <p:cNvPr id="538" name="Google Shape;538;p42">
            <a:extLst>
              <a:ext uri="{FF2B5EF4-FFF2-40B4-BE49-F238E27FC236}">
                <a16:creationId xmlns:a16="http://schemas.microsoft.com/office/drawing/2014/main" id="{32896A6C-BE48-F9B4-1185-99E3C256DA77}"/>
              </a:ext>
            </a:extLst>
          </p:cNvPr>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5</a:t>
            </a:r>
            <a:endParaRPr dirty="0"/>
          </a:p>
        </p:txBody>
      </p:sp>
      <p:sp>
        <p:nvSpPr>
          <p:cNvPr id="539" name="Google Shape;539;p42">
            <a:extLst>
              <a:ext uri="{FF2B5EF4-FFF2-40B4-BE49-F238E27FC236}">
                <a16:creationId xmlns:a16="http://schemas.microsoft.com/office/drawing/2014/main" id="{54CD64C8-F99B-D33C-9191-0E8321BDE538}"/>
              </a:ext>
            </a:extLst>
          </p:cNvPr>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a:extLst>
              <a:ext uri="{FF2B5EF4-FFF2-40B4-BE49-F238E27FC236}">
                <a16:creationId xmlns:a16="http://schemas.microsoft.com/office/drawing/2014/main" id="{050AB338-FEC4-D747-20AC-58144A3D0102}"/>
              </a:ext>
            </a:extLst>
          </p:cNvPr>
          <p:cNvGrpSpPr/>
          <p:nvPr/>
        </p:nvGrpSpPr>
        <p:grpSpPr>
          <a:xfrm>
            <a:off x="619448" y="3952499"/>
            <a:ext cx="977788" cy="1238759"/>
            <a:chOff x="227223" y="1681074"/>
            <a:chExt cx="977788" cy="1238759"/>
          </a:xfrm>
        </p:grpSpPr>
        <p:sp>
          <p:nvSpPr>
            <p:cNvPr id="541" name="Google Shape;541;p42">
              <a:extLst>
                <a:ext uri="{FF2B5EF4-FFF2-40B4-BE49-F238E27FC236}">
                  <a16:creationId xmlns:a16="http://schemas.microsoft.com/office/drawing/2014/main" id="{2E28A204-EB08-56DC-F3DE-684F1302AAEF}"/>
                </a:ext>
              </a:extLst>
            </p:cNvPr>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a:extLst>
                <a:ext uri="{FF2B5EF4-FFF2-40B4-BE49-F238E27FC236}">
                  <a16:creationId xmlns:a16="http://schemas.microsoft.com/office/drawing/2014/main" id="{FE2FB5BD-EE5B-E62D-D01E-A9CBB2759466}"/>
                </a:ext>
              </a:extLst>
            </p:cNvPr>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6154866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1">
            <a:extLst>
              <a:ext uri="{FF2B5EF4-FFF2-40B4-BE49-F238E27FC236}">
                <a16:creationId xmlns:a16="http://schemas.microsoft.com/office/drawing/2014/main" id="{CA813225-5961-90AE-E45E-98E534CE9CD1}"/>
              </a:ext>
            </a:extLst>
          </p:cNvPr>
          <p:cNvSpPr txBox="1">
            <a:spLocks/>
          </p:cNvSpPr>
          <p:nvPr/>
        </p:nvSpPr>
        <p:spPr>
          <a:xfrm>
            <a:off x="720000" y="463800"/>
            <a:ext cx="7704000" cy="63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rima"/>
              <a:buNone/>
              <a:defRPr sz="6000" b="1" i="0" u="none" strike="noStrike" cap="none">
                <a:solidFill>
                  <a:schemeClr val="dk1"/>
                </a:solidFill>
                <a:latin typeface="Arima"/>
                <a:ea typeface="Arima"/>
                <a:cs typeface="Arima"/>
                <a:sym typeface="Arima"/>
              </a:defRPr>
            </a:lvl1pPr>
            <a:lvl2pPr marR="0" lvl="1"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2pPr>
            <a:lvl3pPr marR="0" lvl="2"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3pPr>
            <a:lvl4pPr marR="0" lvl="3"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4pPr>
            <a:lvl5pPr marR="0" lvl="4"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5pPr>
            <a:lvl6pPr marR="0" lvl="5"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6pPr>
            <a:lvl7pPr marR="0" lvl="6"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7pPr>
            <a:lvl8pPr marR="0" lvl="7"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8pPr>
            <a:lvl9pPr marR="0" lvl="8"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9pPr>
          </a:lstStyle>
          <a:p>
            <a:r>
              <a:rPr lang="tr-TR" sz="3600" dirty="0"/>
              <a:t>Deney Sonuçları-1</a:t>
            </a:r>
          </a:p>
        </p:txBody>
      </p:sp>
      <p:graphicFrame>
        <p:nvGraphicFramePr>
          <p:cNvPr id="6" name="Tablo 5">
            <a:extLst>
              <a:ext uri="{FF2B5EF4-FFF2-40B4-BE49-F238E27FC236}">
                <a16:creationId xmlns:a16="http://schemas.microsoft.com/office/drawing/2014/main" id="{EA3CB701-16F5-A226-589B-7964B1309282}"/>
              </a:ext>
            </a:extLst>
          </p:cNvPr>
          <p:cNvGraphicFramePr>
            <a:graphicFrameLocks noGrp="1"/>
          </p:cNvGraphicFramePr>
          <p:nvPr>
            <p:extLst>
              <p:ext uri="{D42A27DB-BD31-4B8C-83A1-F6EECF244321}">
                <p14:modId xmlns:p14="http://schemas.microsoft.com/office/powerpoint/2010/main" val="1053352007"/>
              </p:ext>
            </p:extLst>
          </p:nvPr>
        </p:nvGraphicFramePr>
        <p:xfrm>
          <a:off x="1603703" y="1552692"/>
          <a:ext cx="5936593" cy="2038116"/>
        </p:xfrm>
        <a:graphic>
          <a:graphicData uri="http://schemas.openxmlformats.org/drawingml/2006/table">
            <a:tbl>
              <a:tblPr>
                <a:tableStyleId>{B301B821-A1FF-4177-AEE7-76D212191A09}</a:tableStyleId>
              </a:tblPr>
              <a:tblGrid>
                <a:gridCol w="1419424">
                  <a:extLst>
                    <a:ext uri="{9D8B030D-6E8A-4147-A177-3AD203B41FA5}">
                      <a16:colId xmlns:a16="http://schemas.microsoft.com/office/drawing/2014/main" val="3303721628"/>
                    </a:ext>
                  </a:extLst>
                </a:gridCol>
                <a:gridCol w="531062">
                  <a:extLst>
                    <a:ext uri="{9D8B030D-6E8A-4147-A177-3AD203B41FA5}">
                      <a16:colId xmlns:a16="http://schemas.microsoft.com/office/drawing/2014/main" val="1357445924"/>
                    </a:ext>
                  </a:extLst>
                </a:gridCol>
                <a:gridCol w="626668">
                  <a:extLst>
                    <a:ext uri="{9D8B030D-6E8A-4147-A177-3AD203B41FA5}">
                      <a16:colId xmlns:a16="http://schemas.microsoft.com/office/drawing/2014/main" val="2350705636"/>
                    </a:ext>
                  </a:extLst>
                </a:gridCol>
                <a:gridCol w="521292">
                  <a:extLst>
                    <a:ext uri="{9D8B030D-6E8A-4147-A177-3AD203B41FA5}">
                      <a16:colId xmlns:a16="http://schemas.microsoft.com/office/drawing/2014/main" val="4168255027"/>
                    </a:ext>
                  </a:extLst>
                </a:gridCol>
                <a:gridCol w="521292">
                  <a:extLst>
                    <a:ext uri="{9D8B030D-6E8A-4147-A177-3AD203B41FA5}">
                      <a16:colId xmlns:a16="http://schemas.microsoft.com/office/drawing/2014/main" val="2003354605"/>
                    </a:ext>
                  </a:extLst>
                </a:gridCol>
                <a:gridCol w="521292">
                  <a:extLst>
                    <a:ext uri="{9D8B030D-6E8A-4147-A177-3AD203B41FA5}">
                      <a16:colId xmlns:a16="http://schemas.microsoft.com/office/drawing/2014/main" val="2360145038"/>
                    </a:ext>
                  </a:extLst>
                </a:gridCol>
                <a:gridCol w="521292">
                  <a:extLst>
                    <a:ext uri="{9D8B030D-6E8A-4147-A177-3AD203B41FA5}">
                      <a16:colId xmlns:a16="http://schemas.microsoft.com/office/drawing/2014/main" val="2451376477"/>
                    </a:ext>
                  </a:extLst>
                </a:gridCol>
                <a:gridCol w="521292">
                  <a:extLst>
                    <a:ext uri="{9D8B030D-6E8A-4147-A177-3AD203B41FA5}">
                      <a16:colId xmlns:a16="http://schemas.microsoft.com/office/drawing/2014/main" val="1719703849"/>
                    </a:ext>
                  </a:extLst>
                </a:gridCol>
                <a:gridCol w="752979">
                  <a:extLst>
                    <a:ext uri="{9D8B030D-6E8A-4147-A177-3AD203B41FA5}">
                      <a16:colId xmlns:a16="http://schemas.microsoft.com/office/drawing/2014/main" val="1548121813"/>
                    </a:ext>
                  </a:extLst>
                </a:gridCol>
              </a:tblGrid>
              <a:tr h="651783">
                <a:tc>
                  <a:txBody>
                    <a:bodyPr/>
                    <a:lstStyle/>
                    <a:p>
                      <a:pPr algn="ctr">
                        <a:lnSpc>
                          <a:spcPct val="150000"/>
                        </a:lnSpc>
                        <a:spcBef>
                          <a:spcPts val="600"/>
                        </a:spcBef>
                        <a:buNone/>
                      </a:pPr>
                      <a:r>
                        <a:rPr lang="tr-TR" sz="1200">
                          <a:solidFill>
                            <a:srgbClr val="000000"/>
                          </a:solidFill>
                          <a:effectLst/>
                        </a:rPr>
                        <a:t>Modeller / Duygular</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nötr</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şaşkınlık</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korku</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üzüntü</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sevinç</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tiksinti</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sinir</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doğruluk</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2336548137"/>
                  </a:ext>
                </a:extLst>
              </a:tr>
              <a:tr h="373296">
                <a:tc>
                  <a:txBody>
                    <a:bodyPr/>
                    <a:lstStyle/>
                    <a:p>
                      <a:pPr algn="ctr">
                        <a:lnSpc>
                          <a:spcPct val="150000"/>
                        </a:lnSpc>
                        <a:spcBef>
                          <a:spcPts val="600"/>
                        </a:spcBef>
                        <a:buNone/>
                      </a:pPr>
                      <a:r>
                        <a:rPr lang="tr-TR" sz="1200">
                          <a:solidFill>
                            <a:srgbClr val="000000"/>
                          </a:solidFill>
                          <a:effectLst/>
                        </a:rPr>
                        <a:t>Base model text</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0.6498</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0.4812</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744522675"/>
                  </a:ext>
                </a:extLst>
              </a:tr>
              <a:tr h="361254">
                <a:tc>
                  <a:txBody>
                    <a:bodyPr/>
                    <a:lstStyle/>
                    <a:p>
                      <a:pPr algn="ctr">
                        <a:lnSpc>
                          <a:spcPct val="150000"/>
                        </a:lnSpc>
                        <a:spcBef>
                          <a:spcPts val="600"/>
                        </a:spcBef>
                        <a:buNone/>
                      </a:pPr>
                      <a:r>
                        <a:rPr lang="tr-TR" sz="1200">
                          <a:solidFill>
                            <a:srgbClr val="000000"/>
                          </a:solidFill>
                          <a:effectLst/>
                        </a:rPr>
                        <a:t>Base model audio</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0.4578</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0.3390</a:t>
                      </a:r>
                      <a:endParaRPr lang="en-US" sz="12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386033794"/>
                  </a:ext>
                </a:extLst>
              </a:tr>
              <a:tr h="651783">
                <a:tc>
                  <a:txBody>
                    <a:bodyPr/>
                    <a:lstStyle/>
                    <a:p>
                      <a:pPr algn="ctr">
                        <a:lnSpc>
                          <a:spcPct val="150000"/>
                        </a:lnSpc>
                        <a:spcBef>
                          <a:spcPts val="600"/>
                        </a:spcBef>
                        <a:buNone/>
                      </a:pPr>
                      <a:r>
                        <a:rPr lang="tr-TR" sz="1200">
                          <a:solidFill>
                            <a:srgbClr val="000000"/>
                          </a:solidFill>
                          <a:effectLst/>
                        </a:rPr>
                        <a:t>Bimodel base text+audio</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0.6518</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0.0137</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0.1240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0.00</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a:solidFill>
                            <a:srgbClr val="000000"/>
                          </a:solidFill>
                          <a:effectLst/>
                        </a:rPr>
                        <a:t>0.272</a:t>
                      </a:r>
                      <a:endParaRPr lang="en-US" sz="12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200" dirty="0">
                          <a:solidFill>
                            <a:srgbClr val="000000"/>
                          </a:solidFill>
                          <a:effectLst/>
                        </a:rPr>
                        <a:t>0.4816</a:t>
                      </a:r>
                      <a:endParaRPr lang="en-US" sz="12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585908688"/>
                  </a:ext>
                </a:extLst>
              </a:tr>
            </a:tbl>
          </a:graphicData>
        </a:graphic>
      </p:graphicFrame>
      <p:sp>
        <p:nvSpPr>
          <p:cNvPr id="7" name="Google Shape;532;p41">
            <a:extLst>
              <a:ext uri="{FF2B5EF4-FFF2-40B4-BE49-F238E27FC236}">
                <a16:creationId xmlns:a16="http://schemas.microsoft.com/office/drawing/2014/main" id="{82F1A739-673C-895C-F016-AB2A2CFA3386}"/>
              </a:ext>
            </a:extLst>
          </p:cNvPr>
          <p:cNvSpPr txBox="1">
            <a:spLocks noGrp="1"/>
          </p:cNvSpPr>
          <p:nvPr>
            <p:ph type="subTitle" idx="1"/>
          </p:nvPr>
        </p:nvSpPr>
        <p:spPr>
          <a:xfrm>
            <a:off x="1427799" y="3656269"/>
            <a:ext cx="6288300" cy="9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a:t>MELD veri setinde </a:t>
            </a:r>
            <a:r>
              <a:rPr lang="tr-TR" sz="1200" dirty="0" err="1"/>
              <a:t>base</a:t>
            </a:r>
            <a:r>
              <a:rPr lang="tr-TR" sz="1200" dirty="0"/>
              <a:t> modelin duygu sınıflarına ait f1-skorları ve doğruluk değeri</a:t>
            </a:r>
            <a:endParaRPr sz="1200" dirty="0">
              <a:solidFill>
                <a:srgbClr val="595959"/>
              </a:solidFill>
              <a:latin typeface="Anaheim"/>
              <a:ea typeface="Anaheim"/>
              <a:cs typeface="Anaheim"/>
              <a:sym typeface="Anaheim"/>
            </a:endParaRPr>
          </a:p>
        </p:txBody>
      </p:sp>
    </p:spTree>
    <p:extLst>
      <p:ext uri="{BB962C8B-B14F-4D97-AF65-F5344CB8AC3E}">
        <p14:creationId xmlns:p14="http://schemas.microsoft.com/office/powerpoint/2010/main" val="6265494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79299-D595-3BE1-FA99-DB7150C192FE}"/>
            </a:ext>
          </a:extLst>
        </p:cNvPr>
        <p:cNvGrpSpPr/>
        <p:nvPr/>
      </p:nvGrpSpPr>
      <p:grpSpPr>
        <a:xfrm>
          <a:off x="0" y="0"/>
          <a:ext cx="0" cy="0"/>
          <a:chOff x="0" y="0"/>
          <a:chExt cx="0" cy="0"/>
        </a:xfrm>
      </p:grpSpPr>
      <p:sp>
        <p:nvSpPr>
          <p:cNvPr id="4" name="Başlık 1">
            <a:extLst>
              <a:ext uri="{FF2B5EF4-FFF2-40B4-BE49-F238E27FC236}">
                <a16:creationId xmlns:a16="http://schemas.microsoft.com/office/drawing/2014/main" id="{5D2B02BF-7EB3-E847-C249-976CD77A1AC4}"/>
              </a:ext>
            </a:extLst>
          </p:cNvPr>
          <p:cNvSpPr txBox="1">
            <a:spLocks/>
          </p:cNvSpPr>
          <p:nvPr/>
        </p:nvSpPr>
        <p:spPr>
          <a:xfrm>
            <a:off x="720000" y="463800"/>
            <a:ext cx="7704000" cy="634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191919"/>
              </a:buClr>
              <a:buSzPts val="5200"/>
              <a:buFont typeface="Arima"/>
              <a:buNone/>
              <a:defRPr sz="6000" b="1" i="0" u="none" strike="noStrike" cap="none">
                <a:solidFill>
                  <a:schemeClr val="dk1"/>
                </a:solidFill>
                <a:latin typeface="Arima"/>
                <a:ea typeface="Arima"/>
                <a:cs typeface="Arima"/>
                <a:sym typeface="Arima"/>
              </a:defRPr>
            </a:lvl1pPr>
            <a:lvl2pPr marR="0" lvl="1"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2pPr>
            <a:lvl3pPr marR="0" lvl="2"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3pPr>
            <a:lvl4pPr marR="0" lvl="3"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4pPr>
            <a:lvl5pPr marR="0" lvl="4"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5pPr>
            <a:lvl6pPr marR="0" lvl="5"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6pPr>
            <a:lvl7pPr marR="0" lvl="6"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7pPr>
            <a:lvl8pPr marR="0" lvl="7"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8pPr>
            <a:lvl9pPr marR="0" lvl="8" algn="ctr" rtl="0">
              <a:lnSpc>
                <a:spcPct val="100000"/>
              </a:lnSpc>
              <a:spcBef>
                <a:spcPts val="0"/>
              </a:spcBef>
              <a:spcAft>
                <a:spcPts val="0"/>
              </a:spcAft>
              <a:buClr>
                <a:srgbClr val="191919"/>
              </a:buClr>
              <a:buSzPts val="5200"/>
              <a:buFont typeface="Arima"/>
              <a:buNone/>
              <a:defRPr sz="5200" b="1" i="0" u="none" strike="noStrike" cap="none">
                <a:solidFill>
                  <a:srgbClr val="191919"/>
                </a:solidFill>
                <a:latin typeface="Arima"/>
                <a:ea typeface="Arima"/>
                <a:cs typeface="Arima"/>
                <a:sym typeface="Arima"/>
              </a:defRPr>
            </a:lvl9pPr>
          </a:lstStyle>
          <a:p>
            <a:r>
              <a:rPr lang="tr-TR" sz="3600" dirty="0"/>
              <a:t>Deney Sonuçları-2</a:t>
            </a:r>
          </a:p>
        </p:txBody>
      </p:sp>
      <p:sp>
        <p:nvSpPr>
          <p:cNvPr id="2" name="Google Shape;532;p41">
            <a:extLst>
              <a:ext uri="{FF2B5EF4-FFF2-40B4-BE49-F238E27FC236}">
                <a16:creationId xmlns:a16="http://schemas.microsoft.com/office/drawing/2014/main" id="{DB04979B-027A-66A5-8B5F-89CD9050CFEB}"/>
              </a:ext>
            </a:extLst>
          </p:cNvPr>
          <p:cNvSpPr txBox="1">
            <a:spLocks noGrp="1"/>
          </p:cNvSpPr>
          <p:nvPr>
            <p:ph type="subTitle" idx="1"/>
          </p:nvPr>
        </p:nvSpPr>
        <p:spPr>
          <a:xfrm>
            <a:off x="1427799" y="3656269"/>
            <a:ext cx="6288300" cy="939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200" dirty="0"/>
              <a:t>MELD ve IEMOCAP veri setinde </a:t>
            </a:r>
            <a:r>
              <a:rPr lang="tr-TR" sz="1200" dirty="0" err="1"/>
              <a:t>DialogueRNN</a:t>
            </a:r>
            <a:r>
              <a:rPr lang="tr-TR" sz="1200" dirty="0"/>
              <a:t> ve COSMIC modellerinin duygu sınıflandırmasına ait f1-skor değerleri</a:t>
            </a:r>
            <a:endParaRPr sz="1200" dirty="0">
              <a:solidFill>
                <a:srgbClr val="595959"/>
              </a:solidFill>
              <a:latin typeface="Anaheim"/>
              <a:ea typeface="Anaheim"/>
              <a:cs typeface="Anaheim"/>
              <a:sym typeface="Anaheim"/>
            </a:endParaRPr>
          </a:p>
        </p:txBody>
      </p:sp>
      <p:graphicFrame>
        <p:nvGraphicFramePr>
          <p:cNvPr id="3" name="Tablo 2">
            <a:extLst>
              <a:ext uri="{FF2B5EF4-FFF2-40B4-BE49-F238E27FC236}">
                <a16:creationId xmlns:a16="http://schemas.microsoft.com/office/drawing/2014/main" id="{10C02F54-4E86-0DD0-5B52-28938D5AFB8B}"/>
              </a:ext>
            </a:extLst>
          </p:cNvPr>
          <p:cNvGraphicFramePr>
            <a:graphicFrameLocks noGrp="1"/>
          </p:cNvGraphicFramePr>
          <p:nvPr>
            <p:extLst>
              <p:ext uri="{D42A27DB-BD31-4B8C-83A1-F6EECF244321}">
                <p14:modId xmlns:p14="http://schemas.microsoft.com/office/powerpoint/2010/main" val="2964614030"/>
              </p:ext>
            </p:extLst>
          </p:nvPr>
        </p:nvGraphicFramePr>
        <p:xfrm>
          <a:off x="1427799" y="1487231"/>
          <a:ext cx="6241742" cy="2014927"/>
        </p:xfrm>
        <a:graphic>
          <a:graphicData uri="http://schemas.openxmlformats.org/drawingml/2006/table">
            <a:tbl>
              <a:tblPr>
                <a:tableStyleId>{BC89EF96-8CEA-46FF-86C4-4CE0E7609802}</a:tableStyleId>
              </a:tblPr>
              <a:tblGrid>
                <a:gridCol w="2042268">
                  <a:extLst>
                    <a:ext uri="{9D8B030D-6E8A-4147-A177-3AD203B41FA5}">
                      <a16:colId xmlns:a16="http://schemas.microsoft.com/office/drawing/2014/main" val="884142533"/>
                    </a:ext>
                  </a:extLst>
                </a:gridCol>
                <a:gridCol w="2892293">
                  <a:extLst>
                    <a:ext uri="{9D8B030D-6E8A-4147-A177-3AD203B41FA5}">
                      <a16:colId xmlns:a16="http://schemas.microsoft.com/office/drawing/2014/main" val="3731295407"/>
                    </a:ext>
                  </a:extLst>
                </a:gridCol>
                <a:gridCol w="1307181">
                  <a:extLst>
                    <a:ext uri="{9D8B030D-6E8A-4147-A177-3AD203B41FA5}">
                      <a16:colId xmlns:a16="http://schemas.microsoft.com/office/drawing/2014/main" val="2571805588"/>
                    </a:ext>
                  </a:extLst>
                </a:gridCol>
              </a:tblGrid>
              <a:tr h="789677">
                <a:tc>
                  <a:txBody>
                    <a:bodyPr/>
                    <a:lstStyle/>
                    <a:p>
                      <a:pPr algn="ctr">
                        <a:lnSpc>
                          <a:spcPct val="150000"/>
                        </a:lnSpc>
                        <a:spcBef>
                          <a:spcPts val="600"/>
                        </a:spcBef>
                        <a:buNone/>
                      </a:pPr>
                      <a:r>
                        <a:rPr lang="tr-TR" sz="1400">
                          <a:effectLst/>
                        </a:rPr>
                        <a:t>Modeller / Veri Setleri</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a:effectLst/>
                        </a:rPr>
                        <a:t>MELD</a:t>
                      </a:r>
                      <a:endParaRPr lang="en-US" sz="1400">
                        <a:effectLst/>
                      </a:endParaRPr>
                    </a:p>
                    <a:p>
                      <a:pPr algn="ctr">
                        <a:lnSpc>
                          <a:spcPct val="150000"/>
                        </a:lnSpc>
                        <a:spcBef>
                          <a:spcPts val="600"/>
                        </a:spcBef>
                        <a:buNone/>
                      </a:pPr>
                      <a:r>
                        <a:rPr lang="tr-TR" sz="1400">
                          <a:effectLst/>
                        </a:rPr>
                        <a:t>     text            audio         multimodal</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a:effectLst/>
                        </a:rPr>
                        <a:t>IEMOCAP</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489259129"/>
                  </a:ext>
                </a:extLst>
              </a:tr>
              <a:tr h="342218">
                <a:tc>
                  <a:txBody>
                    <a:bodyPr/>
                    <a:lstStyle/>
                    <a:p>
                      <a:pPr algn="ctr">
                        <a:lnSpc>
                          <a:spcPct val="150000"/>
                        </a:lnSpc>
                        <a:spcBef>
                          <a:spcPts val="600"/>
                        </a:spcBef>
                        <a:buNone/>
                      </a:pPr>
                      <a:r>
                        <a:rPr lang="tr-TR" sz="1400">
                          <a:effectLst/>
                        </a:rPr>
                        <a:t>DialogueRNN</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dirty="0">
                          <a:effectLst/>
                        </a:rPr>
                        <a:t> 57.27          43.24             57.68     </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a:effectLst/>
                        </a:rPr>
                        <a:t>60.60</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841902536"/>
                  </a:ext>
                </a:extLst>
              </a:tr>
              <a:tr h="597520">
                <a:tc>
                  <a:txBody>
                    <a:bodyPr/>
                    <a:lstStyle/>
                    <a:p>
                      <a:pPr algn="ctr">
                        <a:lnSpc>
                          <a:spcPct val="150000"/>
                        </a:lnSpc>
                        <a:spcBef>
                          <a:spcPts val="600"/>
                        </a:spcBef>
                        <a:buNone/>
                      </a:pPr>
                      <a:r>
                        <a:rPr lang="tr-TR" sz="1400">
                          <a:effectLst/>
                        </a:rPr>
                        <a:t>RoBERTa + DialogueRNN</a:t>
                      </a:r>
                      <a:endParaRPr lang="en-US" sz="140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dirty="0">
                          <a:effectLst/>
                        </a:rPr>
                        <a:t> 47.10          47.47             50.40     </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a:effectLst/>
                        </a:rPr>
                        <a:t>-</a:t>
                      </a:r>
                      <a:endParaRPr lang="en-US" sz="140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3590031044"/>
                  </a:ext>
                </a:extLst>
              </a:tr>
              <a:tr h="279589">
                <a:tc>
                  <a:txBody>
                    <a:bodyPr/>
                    <a:lstStyle/>
                    <a:p>
                      <a:pPr algn="ctr">
                        <a:lnSpc>
                          <a:spcPct val="150000"/>
                        </a:lnSpc>
                        <a:spcBef>
                          <a:spcPts val="600"/>
                        </a:spcBef>
                        <a:buNone/>
                      </a:pPr>
                      <a:r>
                        <a:rPr lang="tr-TR" sz="1400" dirty="0" err="1">
                          <a:effectLst/>
                        </a:rPr>
                        <a:t>RoBERTa</a:t>
                      </a:r>
                      <a:r>
                        <a:rPr lang="tr-TR" sz="1400" dirty="0">
                          <a:effectLst/>
                        </a:rPr>
                        <a:t> + COSMIC</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dirty="0">
                          <a:effectLst/>
                        </a:rPr>
                        <a:t>64.36                -                   -      </a:t>
                      </a:r>
                      <a:endParaRPr lang="en-US" sz="1400" dirty="0">
                        <a:effectLst/>
                        <a:latin typeface="Times New Roman" panose="02020603050405020304" pitchFamily="18" charset="0"/>
                        <a:ea typeface="Times New Roman" panose="02020603050405020304" pitchFamily="18" charset="0"/>
                      </a:endParaRPr>
                    </a:p>
                  </a:txBody>
                  <a:tcPr marL="0" marR="0" marT="0" marB="0" anchor="ctr"/>
                </a:tc>
                <a:tc>
                  <a:txBody>
                    <a:bodyPr/>
                    <a:lstStyle/>
                    <a:p>
                      <a:pPr algn="ctr">
                        <a:lnSpc>
                          <a:spcPct val="150000"/>
                        </a:lnSpc>
                        <a:spcBef>
                          <a:spcPts val="600"/>
                        </a:spcBef>
                        <a:buNone/>
                      </a:pPr>
                      <a:r>
                        <a:rPr lang="tr-TR" sz="1400" dirty="0">
                          <a:effectLst/>
                        </a:rPr>
                        <a:t>66.34</a:t>
                      </a:r>
                      <a:endParaRPr lang="en-US" sz="1400" dirty="0">
                        <a:effectLst/>
                        <a:latin typeface="Times New Roman" panose="02020603050405020304" pitchFamily="18" charset="0"/>
                        <a:ea typeface="Times New Roman" panose="02020603050405020304" pitchFamily="18" charset="0"/>
                      </a:endParaRPr>
                    </a:p>
                  </a:txBody>
                  <a:tcPr marL="0" marR="0" marT="0" marB="0" anchor="ctr"/>
                </a:tc>
                <a:extLst>
                  <a:ext uri="{0D108BD9-81ED-4DB2-BD59-A6C34878D82A}">
                    <a16:rowId xmlns:a16="http://schemas.microsoft.com/office/drawing/2014/main" val="1640631345"/>
                  </a:ext>
                </a:extLst>
              </a:tr>
            </a:tbl>
          </a:graphicData>
        </a:graphic>
      </p:graphicFrame>
    </p:spTree>
    <p:extLst>
      <p:ext uri="{BB962C8B-B14F-4D97-AF65-F5344CB8AC3E}">
        <p14:creationId xmlns:p14="http://schemas.microsoft.com/office/powerpoint/2010/main" val="22993973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91DFDF0F-5984-BA57-F802-0D9E80F17E9B}"/>
              </a:ext>
            </a:extLst>
          </p:cNvPr>
          <p:cNvSpPr>
            <a:spLocks noGrp="1"/>
          </p:cNvSpPr>
          <p:nvPr>
            <p:ph type="title"/>
          </p:nvPr>
        </p:nvSpPr>
        <p:spPr/>
        <p:txBody>
          <a:bodyPr/>
          <a:lstStyle/>
          <a:p>
            <a:endParaRPr lang="en-US"/>
          </a:p>
        </p:txBody>
      </p:sp>
      <p:sp>
        <p:nvSpPr>
          <p:cNvPr id="3" name="Metin Yer Tutucusu 2">
            <a:extLst>
              <a:ext uri="{FF2B5EF4-FFF2-40B4-BE49-F238E27FC236}">
                <a16:creationId xmlns:a16="http://schemas.microsoft.com/office/drawing/2014/main" id="{296F2974-7B50-8169-5F83-90524FA7709E}"/>
              </a:ext>
            </a:extLst>
          </p:cNvPr>
          <p:cNvSpPr>
            <a:spLocks noGrp="1"/>
          </p:cNvSpPr>
          <p:nvPr>
            <p:ph type="body" idx="1"/>
          </p:nvPr>
        </p:nvSpPr>
        <p:spPr>
          <a:xfrm>
            <a:off x="720000" y="1174500"/>
            <a:ext cx="7704000" cy="2895476"/>
          </a:xfrm>
        </p:spPr>
        <p:txBody>
          <a:bodyPr/>
          <a:lstStyle/>
          <a:p>
            <a:pPr algn="l"/>
            <a:r>
              <a:rPr lang="tr-TR" dirty="0" err="1"/>
              <a:t>bcLSTM</a:t>
            </a:r>
            <a:r>
              <a:rPr lang="tr-TR" dirty="0"/>
              <a:t>, </a:t>
            </a:r>
            <a:r>
              <a:rPr lang="tr-TR" dirty="0" err="1"/>
              <a:t>DialogueRNN</a:t>
            </a:r>
            <a:r>
              <a:rPr lang="tr-TR" dirty="0"/>
              <a:t> gibi modellerin kapsamlı duygu analizi için yetersiz kalmaktadır.</a:t>
            </a:r>
          </a:p>
          <a:p>
            <a:pPr algn="l"/>
            <a:r>
              <a:rPr lang="tr-TR" dirty="0" err="1"/>
              <a:t>DialogueRNN</a:t>
            </a:r>
            <a:r>
              <a:rPr lang="tr-TR" dirty="0"/>
              <a:t> bağlamsal bilgiler açısından başarılı olsa da tekli modaliteler ile sınırlı performans göstermiştir. Modalite sayısı arttırıldığında doğruluk oranlarının arttığı gözlemlenmiştir.</a:t>
            </a:r>
          </a:p>
          <a:p>
            <a:pPr algn="l"/>
            <a:r>
              <a:rPr lang="tr-TR" dirty="0"/>
              <a:t>COSMIC ile yapılan sınıflandırmalardan, tekli modalite olmasına rağmen en başarılı sonuç elde edilmiştir. COSMIC modelinin diğer modellere kıyasla daha yüksek başarı göstermesinin temel nedeni sadece ham metin verisini değil, ortam bilgisi ve kişiler arasındaki ilişkisel bağlamı da kullanarak karmaşık duyguların anlaşılmasını sağlamasıdır.</a:t>
            </a:r>
          </a:p>
          <a:p>
            <a:pPr algn="l"/>
            <a:endParaRPr lang="en-US" dirty="0"/>
          </a:p>
        </p:txBody>
      </p:sp>
    </p:spTree>
    <p:extLst>
      <p:ext uri="{BB962C8B-B14F-4D97-AF65-F5344CB8AC3E}">
        <p14:creationId xmlns:p14="http://schemas.microsoft.com/office/powerpoint/2010/main" val="328543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1FFCA83C-ABEF-9E65-9213-8E13567A0507}"/>
            </a:ext>
          </a:extLst>
        </p:cNvPr>
        <p:cNvGrpSpPr/>
        <p:nvPr/>
      </p:nvGrpSpPr>
      <p:grpSpPr>
        <a:xfrm>
          <a:off x="0" y="0"/>
          <a:ext cx="0" cy="0"/>
          <a:chOff x="0" y="0"/>
          <a:chExt cx="0" cy="0"/>
        </a:xfrm>
      </p:grpSpPr>
      <p:sp>
        <p:nvSpPr>
          <p:cNvPr id="537" name="Google Shape;537;p42">
            <a:extLst>
              <a:ext uri="{FF2B5EF4-FFF2-40B4-BE49-F238E27FC236}">
                <a16:creationId xmlns:a16="http://schemas.microsoft.com/office/drawing/2014/main" id="{14BA3E8D-185B-BA53-2B4F-6C86E70C983F}"/>
              </a:ext>
            </a:extLst>
          </p:cNvPr>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Kaynakça</a:t>
            </a:r>
            <a:endParaRPr dirty="0"/>
          </a:p>
        </p:txBody>
      </p:sp>
      <p:sp>
        <p:nvSpPr>
          <p:cNvPr id="538" name="Google Shape;538;p42">
            <a:extLst>
              <a:ext uri="{FF2B5EF4-FFF2-40B4-BE49-F238E27FC236}">
                <a16:creationId xmlns:a16="http://schemas.microsoft.com/office/drawing/2014/main" id="{F4E25ECC-2EF3-5378-ADB1-11EA5EABC5E6}"/>
              </a:ext>
            </a:extLst>
          </p:cNvPr>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6</a:t>
            </a:r>
            <a:endParaRPr dirty="0"/>
          </a:p>
        </p:txBody>
      </p:sp>
      <p:sp>
        <p:nvSpPr>
          <p:cNvPr id="539" name="Google Shape;539;p42">
            <a:extLst>
              <a:ext uri="{FF2B5EF4-FFF2-40B4-BE49-F238E27FC236}">
                <a16:creationId xmlns:a16="http://schemas.microsoft.com/office/drawing/2014/main" id="{3EF843D3-C75F-5D9B-118F-1D88B7193E8E}"/>
              </a:ext>
            </a:extLst>
          </p:cNvPr>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a:extLst>
              <a:ext uri="{FF2B5EF4-FFF2-40B4-BE49-F238E27FC236}">
                <a16:creationId xmlns:a16="http://schemas.microsoft.com/office/drawing/2014/main" id="{26160230-0E5C-BE28-3557-9E6A101E2BBB}"/>
              </a:ext>
            </a:extLst>
          </p:cNvPr>
          <p:cNvGrpSpPr/>
          <p:nvPr/>
        </p:nvGrpSpPr>
        <p:grpSpPr>
          <a:xfrm>
            <a:off x="619448" y="3952499"/>
            <a:ext cx="977788" cy="1238759"/>
            <a:chOff x="227223" y="1681074"/>
            <a:chExt cx="977788" cy="1238759"/>
          </a:xfrm>
        </p:grpSpPr>
        <p:sp>
          <p:nvSpPr>
            <p:cNvPr id="541" name="Google Shape;541;p42">
              <a:extLst>
                <a:ext uri="{FF2B5EF4-FFF2-40B4-BE49-F238E27FC236}">
                  <a16:creationId xmlns:a16="http://schemas.microsoft.com/office/drawing/2014/main" id="{12E9D067-F650-79D6-0A2F-2CF2035F30A4}"/>
                </a:ext>
              </a:extLst>
            </p:cNvPr>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a:extLst>
                <a:ext uri="{FF2B5EF4-FFF2-40B4-BE49-F238E27FC236}">
                  <a16:creationId xmlns:a16="http://schemas.microsoft.com/office/drawing/2014/main" id="{B5E5139B-6DD2-B602-0EBA-308FAD8AAE93}"/>
                </a:ext>
              </a:extLst>
            </p:cNvPr>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289100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D7E0FD-48E7-DD8F-7E97-59D5953C8D6F}"/>
              </a:ext>
            </a:extLst>
          </p:cNvPr>
          <p:cNvSpPr>
            <a:spLocks noGrp="1"/>
          </p:cNvSpPr>
          <p:nvPr>
            <p:ph type="title"/>
          </p:nvPr>
        </p:nvSpPr>
        <p:spPr/>
        <p:txBody>
          <a:bodyPr/>
          <a:lstStyle/>
          <a:p>
            <a:r>
              <a:rPr lang="tr-TR" dirty="0"/>
              <a:t>Kaynakça-1</a:t>
            </a:r>
            <a:endParaRPr lang="en-US" dirty="0"/>
          </a:p>
        </p:txBody>
      </p:sp>
      <p:sp>
        <p:nvSpPr>
          <p:cNvPr id="3" name="Metin Yer Tutucusu 2">
            <a:extLst>
              <a:ext uri="{FF2B5EF4-FFF2-40B4-BE49-F238E27FC236}">
                <a16:creationId xmlns:a16="http://schemas.microsoft.com/office/drawing/2014/main" id="{7F5C34E1-A087-2CC2-1BF2-F70891F0A307}"/>
              </a:ext>
            </a:extLst>
          </p:cNvPr>
          <p:cNvSpPr>
            <a:spLocks noGrp="1"/>
          </p:cNvSpPr>
          <p:nvPr>
            <p:ph type="body" idx="1"/>
          </p:nvPr>
        </p:nvSpPr>
        <p:spPr/>
        <p:txBody>
          <a:bodyPr/>
          <a:lstStyle/>
          <a:p>
            <a:pPr algn="l"/>
            <a:r>
              <a:rPr lang="tr-TR" dirty="0"/>
              <a:t>[1]	S. </a:t>
            </a:r>
            <a:r>
              <a:rPr lang="tr-TR" dirty="0" err="1"/>
              <a:t>Poria</a:t>
            </a:r>
            <a:r>
              <a:rPr lang="tr-TR" dirty="0"/>
              <a:t>, D. </a:t>
            </a:r>
            <a:r>
              <a:rPr lang="tr-TR" dirty="0" err="1"/>
              <a:t>Hazarika</a:t>
            </a:r>
            <a:r>
              <a:rPr lang="tr-TR" dirty="0"/>
              <a:t>, N. </a:t>
            </a:r>
            <a:r>
              <a:rPr lang="tr-TR" dirty="0" err="1"/>
              <a:t>Majumder</a:t>
            </a:r>
            <a:r>
              <a:rPr lang="tr-TR" dirty="0"/>
              <a:t>, G. </a:t>
            </a:r>
            <a:r>
              <a:rPr lang="tr-TR" dirty="0" err="1"/>
              <a:t>Naik</a:t>
            </a:r>
            <a:r>
              <a:rPr lang="tr-TR" dirty="0"/>
              <a:t>, R. </a:t>
            </a:r>
            <a:r>
              <a:rPr lang="tr-TR" dirty="0" err="1"/>
              <a:t>Mihalcea</a:t>
            </a:r>
            <a:r>
              <a:rPr lang="tr-TR" dirty="0"/>
              <a:t>, </a:t>
            </a:r>
            <a:r>
              <a:rPr lang="tr-TR" dirty="0" err="1"/>
              <a:t>and</a:t>
            </a:r>
            <a:r>
              <a:rPr lang="tr-TR" dirty="0"/>
              <a:t> E. </a:t>
            </a:r>
            <a:r>
              <a:rPr lang="tr-TR" dirty="0" err="1"/>
              <a:t>Cambria</a:t>
            </a:r>
            <a:r>
              <a:rPr lang="tr-TR" dirty="0"/>
              <a:t>, “MELD: A Multimodal Multi-</a:t>
            </a:r>
            <a:r>
              <a:rPr lang="tr-TR" dirty="0" err="1"/>
              <a:t>Party</a:t>
            </a:r>
            <a:r>
              <a:rPr lang="tr-TR" dirty="0"/>
              <a:t> </a:t>
            </a:r>
            <a:r>
              <a:rPr lang="tr-TR" dirty="0" err="1"/>
              <a:t>Dataset</a:t>
            </a:r>
            <a:r>
              <a:rPr lang="tr-TR" dirty="0"/>
              <a:t> </a:t>
            </a:r>
            <a:r>
              <a:rPr lang="tr-TR" dirty="0" err="1"/>
              <a:t>for</a:t>
            </a:r>
            <a:r>
              <a:rPr lang="tr-TR" dirty="0"/>
              <a:t> </a:t>
            </a:r>
            <a:r>
              <a:rPr lang="tr-TR" dirty="0" err="1"/>
              <a:t>Emotion</a:t>
            </a:r>
            <a:r>
              <a:rPr lang="tr-TR" dirty="0"/>
              <a:t> </a:t>
            </a:r>
            <a:r>
              <a:rPr lang="tr-TR" dirty="0" err="1"/>
              <a:t>Recognition</a:t>
            </a:r>
            <a:r>
              <a:rPr lang="tr-TR" dirty="0"/>
              <a:t> in </a:t>
            </a:r>
            <a:r>
              <a:rPr lang="tr-TR" dirty="0" err="1"/>
              <a:t>Conversation</a:t>
            </a:r>
            <a:r>
              <a:rPr lang="tr-TR" dirty="0"/>
              <a:t>,” 2018. </a:t>
            </a:r>
            <a:r>
              <a:rPr lang="tr-TR" dirty="0" err="1"/>
              <a:t>doi</a:t>
            </a:r>
            <a:r>
              <a:rPr lang="tr-TR" dirty="0"/>
              <a:t>: 10.48550/arXiv.1810.02508.</a:t>
            </a:r>
            <a:endParaRPr lang="en-US" dirty="0"/>
          </a:p>
          <a:p>
            <a:pPr algn="l"/>
            <a:r>
              <a:rPr lang="tr-TR" dirty="0"/>
              <a:t>[2]	N. </a:t>
            </a:r>
            <a:r>
              <a:rPr lang="tr-TR" dirty="0" err="1"/>
              <a:t>Majumder</a:t>
            </a:r>
            <a:r>
              <a:rPr lang="tr-TR" dirty="0"/>
              <a:t>, S. </a:t>
            </a:r>
            <a:r>
              <a:rPr lang="tr-TR" dirty="0" err="1"/>
              <a:t>Poria</a:t>
            </a:r>
            <a:r>
              <a:rPr lang="tr-TR" dirty="0"/>
              <a:t>, D. </a:t>
            </a:r>
            <a:r>
              <a:rPr lang="tr-TR" dirty="0" err="1"/>
              <a:t>Hazarika</a:t>
            </a:r>
            <a:r>
              <a:rPr lang="tr-TR" dirty="0"/>
              <a:t>, R. </a:t>
            </a:r>
            <a:r>
              <a:rPr lang="tr-TR" dirty="0" err="1"/>
              <a:t>Mihalcea</a:t>
            </a:r>
            <a:r>
              <a:rPr lang="tr-TR" dirty="0"/>
              <a:t>, A. </a:t>
            </a:r>
            <a:r>
              <a:rPr lang="tr-TR" dirty="0" err="1"/>
              <a:t>Gelbukh</a:t>
            </a:r>
            <a:r>
              <a:rPr lang="tr-TR" dirty="0"/>
              <a:t>, </a:t>
            </a:r>
            <a:r>
              <a:rPr lang="tr-TR" dirty="0" err="1"/>
              <a:t>and</a:t>
            </a:r>
            <a:r>
              <a:rPr lang="tr-TR" dirty="0"/>
              <a:t> E. </a:t>
            </a:r>
            <a:r>
              <a:rPr lang="tr-TR" dirty="0" err="1"/>
              <a:t>Cambria</a:t>
            </a:r>
            <a:r>
              <a:rPr lang="tr-TR" dirty="0"/>
              <a:t>, “</a:t>
            </a:r>
            <a:r>
              <a:rPr lang="tr-TR" dirty="0" err="1"/>
              <a:t>DialogueRNN</a:t>
            </a:r>
            <a:r>
              <a:rPr lang="tr-TR" dirty="0"/>
              <a:t>: An </a:t>
            </a:r>
            <a:r>
              <a:rPr lang="tr-TR" dirty="0" err="1"/>
              <a:t>Attentive</a:t>
            </a:r>
            <a:r>
              <a:rPr lang="tr-TR" dirty="0"/>
              <a:t> RNN </a:t>
            </a:r>
            <a:r>
              <a:rPr lang="tr-TR" dirty="0" err="1"/>
              <a:t>for</a:t>
            </a:r>
            <a:r>
              <a:rPr lang="tr-TR" dirty="0"/>
              <a:t> </a:t>
            </a:r>
            <a:r>
              <a:rPr lang="tr-TR" dirty="0" err="1"/>
              <a:t>Emotion</a:t>
            </a:r>
            <a:r>
              <a:rPr lang="tr-TR" dirty="0"/>
              <a:t> </a:t>
            </a:r>
            <a:r>
              <a:rPr lang="tr-TR" dirty="0" err="1"/>
              <a:t>Detection</a:t>
            </a:r>
            <a:r>
              <a:rPr lang="tr-TR" dirty="0"/>
              <a:t> in </a:t>
            </a:r>
            <a:r>
              <a:rPr lang="tr-TR" dirty="0" err="1"/>
              <a:t>Conversations</a:t>
            </a:r>
            <a:r>
              <a:rPr lang="tr-TR" dirty="0"/>
              <a:t>,” </a:t>
            </a:r>
            <a:r>
              <a:rPr lang="tr-TR" i="1" dirty="0" err="1"/>
              <a:t>arXiv</a:t>
            </a:r>
            <a:r>
              <a:rPr lang="tr-TR" i="1" dirty="0"/>
              <a:t> </a:t>
            </a:r>
            <a:r>
              <a:rPr lang="tr-TR" i="1" dirty="0" err="1"/>
              <a:t>preprint</a:t>
            </a:r>
            <a:r>
              <a:rPr lang="tr-TR" dirty="0"/>
              <a:t>, </a:t>
            </a:r>
            <a:r>
              <a:rPr lang="tr-TR" dirty="0" err="1"/>
              <a:t>Nov</a:t>
            </a:r>
            <a:r>
              <a:rPr lang="tr-TR" dirty="0"/>
              <a:t>. 2018. </a:t>
            </a:r>
            <a:r>
              <a:rPr lang="tr-TR" dirty="0" err="1"/>
              <a:t>doi</a:t>
            </a:r>
            <a:r>
              <a:rPr lang="tr-TR" dirty="0"/>
              <a:t>: 10.48550/arXiv.1811.00405</a:t>
            </a:r>
            <a:endParaRPr lang="en-US" dirty="0"/>
          </a:p>
          <a:p>
            <a:pPr algn="l"/>
            <a:r>
              <a:rPr lang="tr-TR" dirty="0"/>
              <a:t>[3]	D. Zhang, L. </a:t>
            </a:r>
            <a:r>
              <a:rPr lang="tr-TR" dirty="0" err="1"/>
              <a:t>Wu</a:t>
            </a:r>
            <a:r>
              <a:rPr lang="tr-TR" dirty="0"/>
              <a:t>, C. Sun, S. </a:t>
            </a:r>
            <a:r>
              <a:rPr lang="tr-TR" dirty="0" err="1"/>
              <a:t>Li</a:t>
            </a:r>
            <a:r>
              <a:rPr lang="tr-TR" dirty="0"/>
              <a:t>, Q. Zhu, </a:t>
            </a:r>
            <a:r>
              <a:rPr lang="tr-TR" dirty="0" err="1"/>
              <a:t>and</a:t>
            </a:r>
            <a:r>
              <a:rPr lang="tr-TR" dirty="0"/>
              <a:t> G. Zhou, “</a:t>
            </a:r>
            <a:r>
              <a:rPr lang="tr-TR" dirty="0" err="1"/>
              <a:t>Modeling</a:t>
            </a:r>
            <a:r>
              <a:rPr lang="tr-TR" dirty="0"/>
              <a:t> </a:t>
            </a:r>
            <a:r>
              <a:rPr lang="tr-TR" dirty="0" err="1"/>
              <a:t>both</a:t>
            </a:r>
            <a:r>
              <a:rPr lang="tr-TR" dirty="0"/>
              <a:t> </a:t>
            </a:r>
            <a:r>
              <a:rPr lang="tr-TR" dirty="0" err="1"/>
              <a:t>context</a:t>
            </a:r>
            <a:r>
              <a:rPr lang="tr-TR" dirty="0"/>
              <a:t>- </a:t>
            </a:r>
            <a:r>
              <a:rPr lang="tr-TR" dirty="0" err="1"/>
              <a:t>and</a:t>
            </a:r>
            <a:r>
              <a:rPr lang="tr-TR" dirty="0"/>
              <a:t> </a:t>
            </a:r>
            <a:r>
              <a:rPr lang="tr-TR" dirty="0" err="1"/>
              <a:t>speaker-sensitive</a:t>
            </a:r>
            <a:r>
              <a:rPr lang="tr-TR" dirty="0"/>
              <a:t> </a:t>
            </a:r>
            <a:r>
              <a:rPr lang="tr-TR" dirty="0" err="1"/>
              <a:t>dependence</a:t>
            </a:r>
            <a:r>
              <a:rPr lang="tr-TR" dirty="0"/>
              <a:t> </a:t>
            </a:r>
            <a:r>
              <a:rPr lang="tr-TR" dirty="0" err="1"/>
              <a:t>for</a:t>
            </a:r>
            <a:r>
              <a:rPr lang="tr-TR" dirty="0"/>
              <a:t> </a:t>
            </a:r>
            <a:r>
              <a:rPr lang="tr-TR" dirty="0" err="1"/>
              <a:t>emotion</a:t>
            </a:r>
            <a:r>
              <a:rPr lang="tr-TR" dirty="0"/>
              <a:t> </a:t>
            </a:r>
            <a:r>
              <a:rPr lang="tr-TR" dirty="0" err="1"/>
              <a:t>detection</a:t>
            </a:r>
            <a:r>
              <a:rPr lang="tr-TR" dirty="0"/>
              <a:t> in </a:t>
            </a:r>
            <a:r>
              <a:rPr lang="tr-TR" dirty="0" err="1"/>
              <a:t>multi-speaker</a:t>
            </a:r>
            <a:r>
              <a:rPr lang="tr-TR" dirty="0"/>
              <a:t> </a:t>
            </a:r>
            <a:r>
              <a:rPr lang="tr-TR" dirty="0" err="1"/>
              <a:t>conversations</a:t>
            </a:r>
            <a:r>
              <a:rPr lang="tr-TR" dirty="0"/>
              <a:t>,” in </a:t>
            </a:r>
            <a:r>
              <a:rPr lang="tr-TR" dirty="0" err="1"/>
              <a:t>Proc</a:t>
            </a:r>
            <a:r>
              <a:rPr lang="tr-TR" dirty="0"/>
              <a:t>. 28th </a:t>
            </a:r>
            <a:r>
              <a:rPr lang="tr-TR" dirty="0" err="1"/>
              <a:t>Int</a:t>
            </a:r>
            <a:r>
              <a:rPr lang="tr-TR" dirty="0"/>
              <a:t>. </a:t>
            </a:r>
            <a:r>
              <a:rPr lang="tr-TR" dirty="0" err="1"/>
              <a:t>Joint</a:t>
            </a:r>
            <a:r>
              <a:rPr lang="tr-TR" dirty="0"/>
              <a:t> </a:t>
            </a:r>
            <a:r>
              <a:rPr lang="tr-TR" dirty="0" err="1"/>
              <a:t>Conf</a:t>
            </a:r>
            <a:r>
              <a:rPr lang="tr-TR" dirty="0"/>
              <a:t>. </a:t>
            </a:r>
            <a:r>
              <a:rPr lang="tr-TR" dirty="0" err="1"/>
              <a:t>Artif</a:t>
            </a:r>
            <a:r>
              <a:rPr lang="tr-TR" dirty="0"/>
              <a:t>. </a:t>
            </a:r>
            <a:r>
              <a:rPr lang="tr-TR" dirty="0" err="1"/>
              <a:t>Intell</a:t>
            </a:r>
            <a:r>
              <a:rPr lang="tr-TR" dirty="0"/>
              <a:t>. (IJCAI-19), 2019, </a:t>
            </a:r>
            <a:r>
              <a:rPr lang="tr-TR" dirty="0" err="1"/>
              <a:t>pp</a:t>
            </a:r>
            <a:r>
              <a:rPr lang="tr-TR" dirty="0"/>
              <a:t>. 5415–5421. [Online]. </a:t>
            </a:r>
            <a:r>
              <a:rPr lang="tr-TR" dirty="0" err="1"/>
              <a:t>Available</a:t>
            </a:r>
            <a:r>
              <a:rPr lang="tr-TR" dirty="0"/>
              <a:t>: https://www.ijcai.org/proceedings/2019/0752.pdf.</a:t>
            </a:r>
            <a:endParaRPr lang="en-US" dirty="0"/>
          </a:p>
          <a:p>
            <a:pPr algn="l"/>
            <a:r>
              <a:rPr lang="tr-TR" dirty="0"/>
              <a:t>[4]	C. </a:t>
            </a:r>
            <a:r>
              <a:rPr lang="tr-TR" dirty="0" err="1"/>
              <a:t>Bai</a:t>
            </a:r>
            <a:r>
              <a:rPr lang="tr-TR" dirty="0"/>
              <a:t>, S. Kumar, J. </a:t>
            </a:r>
            <a:r>
              <a:rPr lang="tr-TR" dirty="0" err="1"/>
              <a:t>Leskovec</a:t>
            </a:r>
            <a:r>
              <a:rPr lang="tr-TR" dirty="0"/>
              <a:t>, M. </a:t>
            </a:r>
            <a:r>
              <a:rPr lang="tr-TR" dirty="0" err="1"/>
              <a:t>Metzger</a:t>
            </a:r>
            <a:r>
              <a:rPr lang="tr-TR" dirty="0"/>
              <a:t>, J. F. </a:t>
            </a:r>
            <a:r>
              <a:rPr lang="tr-TR" dirty="0" err="1"/>
              <a:t>Nunamaker</a:t>
            </a:r>
            <a:r>
              <a:rPr lang="tr-TR" dirty="0"/>
              <a:t>, </a:t>
            </a:r>
            <a:r>
              <a:rPr lang="tr-TR" dirty="0" err="1"/>
              <a:t>and</a:t>
            </a:r>
            <a:r>
              <a:rPr lang="tr-TR" dirty="0"/>
              <a:t> V. S. </a:t>
            </a:r>
            <a:r>
              <a:rPr lang="tr-TR" dirty="0" err="1"/>
              <a:t>Subrahmanian</a:t>
            </a:r>
            <a:r>
              <a:rPr lang="tr-TR" dirty="0"/>
              <a:t>, “</a:t>
            </a:r>
            <a:r>
              <a:rPr lang="tr-TR" dirty="0" err="1"/>
              <a:t>Predicting</a:t>
            </a:r>
            <a:r>
              <a:rPr lang="tr-TR" dirty="0"/>
              <a:t> </a:t>
            </a:r>
            <a:r>
              <a:rPr lang="tr-TR" dirty="0" err="1"/>
              <a:t>the</a:t>
            </a:r>
            <a:r>
              <a:rPr lang="tr-TR" dirty="0"/>
              <a:t> </a:t>
            </a:r>
            <a:r>
              <a:rPr lang="tr-TR" dirty="0" err="1"/>
              <a:t>visual</a:t>
            </a:r>
            <a:r>
              <a:rPr lang="tr-TR" dirty="0"/>
              <a:t> </a:t>
            </a:r>
            <a:r>
              <a:rPr lang="tr-TR" dirty="0" err="1"/>
              <a:t>focus</a:t>
            </a:r>
            <a:r>
              <a:rPr lang="tr-TR" dirty="0"/>
              <a:t> of </a:t>
            </a:r>
            <a:r>
              <a:rPr lang="tr-TR" dirty="0" err="1"/>
              <a:t>attention</a:t>
            </a:r>
            <a:r>
              <a:rPr lang="tr-TR" dirty="0"/>
              <a:t> in </a:t>
            </a:r>
            <a:r>
              <a:rPr lang="tr-TR" dirty="0" err="1"/>
              <a:t>multi-person</a:t>
            </a:r>
            <a:r>
              <a:rPr lang="tr-TR" dirty="0"/>
              <a:t> </a:t>
            </a:r>
            <a:r>
              <a:rPr lang="tr-TR" dirty="0" err="1"/>
              <a:t>discussion</a:t>
            </a:r>
            <a:r>
              <a:rPr lang="tr-TR" dirty="0"/>
              <a:t> </a:t>
            </a:r>
            <a:r>
              <a:rPr lang="tr-TR" dirty="0" err="1"/>
              <a:t>videos</a:t>
            </a:r>
            <a:r>
              <a:rPr lang="tr-TR" dirty="0"/>
              <a:t>,” in </a:t>
            </a:r>
            <a:r>
              <a:rPr lang="tr-TR" i="1" dirty="0" err="1"/>
              <a:t>Proc</a:t>
            </a:r>
            <a:r>
              <a:rPr lang="tr-TR" i="1" dirty="0"/>
              <a:t>. 28th </a:t>
            </a:r>
            <a:r>
              <a:rPr lang="tr-TR" i="1" dirty="0" err="1"/>
              <a:t>Int</a:t>
            </a:r>
            <a:r>
              <a:rPr lang="tr-TR" i="1" dirty="0"/>
              <a:t>. </a:t>
            </a:r>
            <a:r>
              <a:rPr lang="tr-TR" i="1" dirty="0" err="1"/>
              <a:t>Joint</a:t>
            </a:r>
            <a:r>
              <a:rPr lang="tr-TR" i="1" dirty="0"/>
              <a:t> </a:t>
            </a:r>
            <a:r>
              <a:rPr lang="tr-TR" i="1" dirty="0" err="1"/>
              <a:t>Conf</a:t>
            </a:r>
            <a:r>
              <a:rPr lang="tr-TR" i="1" dirty="0"/>
              <a:t>. </a:t>
            </a:r>
            <a:r>
              <a:rPr lang="tr-TR" i="1" dirty="0" err="1"/>
              <a:t>Artif</a:t>
            </a:r>
            <a:r>
              <a:rPr lang="tr-TR" i="1" dirty="0"/>
              <a:t>. </a:t>
            </a:r>
            <a:r>
              <a:rPr lang="tr-TR" i="1" dirty="0" err="1"/>
              <a:t>Intell</a:t>
            </a:r>
            <a:r>
              <a:rPr lang="tr-TR" i="1" dirty="0"/>
              <a:t>. (IJCAI-19)</a:t>
            </a:r>
            <a:r>
              <a:rPr lang="tr-TR" dirty="0"/>
              <a:t>, 2019. </a:t>
            </a:r>
            <a:r>
              <a:rPr lang="tr-TR" dirty="0" err="1"/>
              <a:t>doi</a:t>
            </a:r>
            <a:r>
              <a:rPr lang="tr-TR" dirty="0"/>
              <a:t>: 10.24963/ijcai.2019/626.</a:t>
            </a:r>
            <a:endParaRPr lang="en-US" dirty="0"/>
          </a:p>
          <a:p>
            <a:pPr algn="l"/>
            <a:endParaRPr lang="en-US" dirty="0"/>
          </a:p>
        </p:txBody>
      </p:sp>
    </p:spTree>
    <p:extLst>
      <p:ext uri="{BB962C8B-B14F-4D97-AF65-F5344CB8AC3E}">
        <p14:creationId xmlns:p14="http://schemas.microsoft.com/office/powerpoint/2010/main" val="38094248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ABA47-CEB7-A52C-7D90-0DBAA0A6837E}"/>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7827714E-6122-3C1B-3C50-E1A92AB739FA}"/>
              </a:ext>
            </a:extLst>
          </p:cNvPr>
          <p:cNvSpPr>
            <a:spLocks noGrp="1"/>
          </p:cNvSpPr>
          <p:nvPr>
            <p:ph type="title"/>
          </p:nvPr>
        </p:nvSpPr>
        <p:spPr/>
        <p:txBody>
          <a:bodyPr/>
          <a:lstStyle/>
          <a:p>
            <a:r>
              <a:rPr lang="tr-TR" dirty="0"/>
              <a:t>Kaynakça-2</a:t>
            </a:r>
            <a:endParaRPr lang="en-US" dirty="0"/>
          </a:p>
        </p:txBody>
      </p:sp>
      <p:sp>
        <p:nvSpPr>
          <p:cNvPr id="3" name="Metin Yer Tutucusu 2">
            <a:extLst>
              <a:ext uri="{FF2B5EF4-FFF2-40B4-BE49-F238E27FC236}">
                <a16:creationId xmlns:a16="http://schemas.microsoft.com/office/drawing/2014/main" id="{F6D1D9C1-8F54-C778-9A3E-08C9E7F2E05C}"/>
              </a:ext>
            </a:extLst>
          </p:cNvPr>
          <p:cNvSpPr>
            <a:spLocks noGrp="1"/>
          </p:cNvSpPr>
          <p:nvPr>
            <p:ph type="body" idx="1"/>
          </p:nvPr>
        </p:nvSpPr>
        <p:spPr/>
        <p:txBody>
          <a:bodyPr/>
          <a:lstStyle/>
          <a:p>
            <a:pPr algn="l"/>
            <a:r>
              <a:rPr lang="tr-TR" dirty="0"/>
              <a:t>[5]	D. </a:t>
            </a:r>
            <a:r>
              <a:rPr lang="tr-TR" dirty="0" err="1"/>
              <a:t>Ghosal</a:t>
            </a:r>
            <a:r>
              <a:rPr lang="tr-TR" dirty="0"/>
              <a:t>, N. </a:t>
            </a:r>
            <a:r>
              <a:rPr lang="tr-TR" dirty="0" err="1"/>
              <a:t>Majumder</a:t>
            </a:r>
            <a:r>
              <a:rPr lang="tr-TR" dirty="0"/>
              <a:t>, A. </a:t>
            </a:r>
            <a:r>
              <a:rPr lang="tr-TR" dirty="0" err="1"/>
              <a:t>Gelbukh</a:t>
            </a:r>
            <a:r>
              <a:rPr lang="tr-TR" dirty="0"/>
              <a:t>, R. </a:t>
            </a:r>
            <a:r>
              <a:rPr lang="tr-TR" dirty="0" err="1"/>
              <a:t>Mihalcea</a:t>
            </a:r>
            <a:r>
              <a:rPr lang="tr-TR" dirty="0"/>
              <a:t>, </a:t>
            </a:r>
            <a:r>
              <a:rPr lang="tr-TR" dirty="0" err="1"/>
              <a:t>and</a:t>
            </a:r>
            <a:r>
              <a:rPr lang="tr-TR" dirty="0"/>
              <a:t> S. </a:t>
            </a:r>
            <a:r>
              <a:rPr lang="tr-TR" dirty="0" err="1"/>
              <a:t>Poria</a:t>
            </a:r>
            <a:r>
              <a:rPr lang="tr-TR" dirty="0"/>
              <a:t>, “</a:t>
            </a:r>
            <a:r>
              <a:rPr lang="tr-TR" dirty="0" err="1"/>
              <a:t>COmmonSense</a:t>
            </a:r>
            <a:r>
              <a:rPr lang="tr-TR" dirty="0"/>
              <a:t> </a:t>
            </a:r>
            <a:r>
              <a:rPr lang="tr-TR" dirty="0" err="1"/>
              <a:t>knowledge</a:t>
            </a:r>
            <a:r>
              <a:rPr lang="tr-TR" dirty="0"/>
              <a:t> </a:t>
            </a:r>
            <a:r>
              <a:rPr lang="tr-TR" dirty="0" err="1"/>
              <a:t>for</a:t>
            </a:r>
            <a:r>
              <a:rPr lang="tr-TR" dirty="0"/>
              <a:t> </a:t>
            </a:r>
            <a:r>
              <a:rPr lang="tr-TR" dirty="0" err="1"/>
              <a:t>eMotion</a:t>
            </a:r>
            <a:r>
              <a:rPr lang="tr-TR" dirty="0"/>
              <a:t> </a:t>
            </a:r>
            <a:r>
              <a:rPr lang="tr-TR" dirty="0" err="1"/>
              <a:t>Identification</a:t>
            </a:r>
            <a:r>
              <a:rPr lang="tr-TR" dirty="0"/>
              <a:t> in </a:t>
            </a:r>
            <a:r>
              <a:rPr lang="tr-TR" dirty="0" err="1"/>
              <a:t>Conversations</a:t>
            </a:r>
            <a:r>
              <a:rPr lang="tr-TR" dirty="0"/>
              <a:t>,” in </a:t>
            </a:r>
            <a:r>
              <a:rPr lang="tr-TR" i="1" dirty="0" err="1"/>
              <a:t>Findings</a:t>
            </a:r>
            <a:r>
              <a:rPr lang="tr-TR" i="1" dirty="0"/>
              <a:t> of </a:t>
            </a:r>
            <a:r>
              <a:rPr lang="tr-TR" i="1" dirty="0" err="1"/>
              <a:t>the</a:t>
            </a:r>
            <a:r>
              <a:rPr lang="tr-TR" i="1" dirty="0"/>
              <a:t> </a:t>
            </a:r>
            <a:r>
              <a:rPr lang="tr-TR" i="1" dirty="0" err="1"/>
              <a:t>Association</a:t>
            </a:r>
            <a:r>
              <a:rPr lang="tr-TR" i="1" dirty="0"/>
              <a:t> </a:t>
            </a:r>
            <a:r>
              <a:rPr lang="tr-TR" i="1" dirty="0" err="1"/>
              <a:t>for</a:t>
            </a:r>
            <a:r>
              <a:rPr lang="tr-TR" i="1" dirty="0"/>
              <a:t> </a:t>
            </a:r>
            <a:r>
              <a:rPr lang="tr-TR" i="1" dirty="0" err="1"/>
              <a:t>Computational</a:t>
            </a:r>
            <a:r>
              <a:rPr lang="tr-TR" i="1" dirty="0"/>
              <a:t> </a:t>
            </a:r>
            <a:r>
              <a:rPr lang="tr-TR" i="1" dirty="0" err="1"/>
              <a:t>Linguistics</a:t>
            </a:r>
            <a:r>
              <a:rPr lang="tr-TR" i="1" dirty="0"/>
              <a:t>: EMNLP</a:t>
            </a:r>
            <a:r>
              <a:rPr lang="tr-TR" dirty="0"/>
              <a:t>, 2020, </a:t>
            </a:r>
            <a:r>
              <a:rPr lang="tr-TR" dirty="0" err="1"/>
              <a:t>pp</a:t>
            </a:r>
            <a:r>
              <a:rPr lang="tr-TR" dirty="0"/>
              <a:t>. 2470–2481. </a:t>
            </a:r>
            <a:r>
              <a:rPr lang="tr-TR" dirty="0" err="1"/>
              <a:t>doi</a:t>
            </a:r>
            <a:r>
              <a:rPr lang="tr-TR" dirty="0"/>
              <a:t>: 10.48550/arXiv.2010.02795. </a:t>
            </a:r>
            <a:endParaRPr lang="en-US" dirty="0"/>
          </a:p>
          <a:p>
            <a:pPr algn="l"/>
            <a:r>
              <a:rPr lang="tr-TR" dirty="0"/>
              <a:t>[6]	A. </a:t>
            </a:r>
            <a:r>
              <a:rPr lang="tr-TR" dirty="0" err="1"/>
              <a:t>Gelbukh</a:t>
            </a:r>
            <a:r>
              <a:rPr lang="tr-TR" dirty="0"/>
              <a:t>, N. </a:t>
            </a:r>
            <a:r>
              <a:rPr lang="tr-TR" dirty="0" err="1"/>
              <a:t>Majumder</a:t>
            </a:r>
            <a:r>
              <a:rPr lang="tr-TR" dirty="0"/>
              <a:t>, S. </a:t>
            </a:r>
            <a:r>
              <a:rPr lang="tr-TR" dirty="0" err="1"/>
              <a:t>Poria</a:t>
            </a:r>
            <a:r>
              <a:rPr lang="tr-TR" dirty="0"/>
              <a:t>, N. </a:t>
            </a:r>
            <a:r>
              <a:rPr lang="tr-TR" dirty="0" err="1"/>
              <a:t>Chhaya</a:t>
            </a:r>
            <a:r>
              <a:rPr lang="tr-TR" dirty="0"/>
              <a:t>, </a:t>
            </a:r>
            <a:r>
              <a:rPr lang="tr-TR" dirty="0" err="1"/>
              <a:t>and</a:t>
            </a:r>
            <a:r>
              <a:rPr lang="tr-TR" dirty="0"/>
              <a:t> D. </a:t>
            </a:r>
            <a:r>
              <a:rPr lang="tr-TR" dirty="0" err="1"/>
              <a:t>Ghosal</a:t>
            </a:r>
            <a:r>
              <a:rPr lang="tr-TR" dirty="0"/>
              <a:t>, “</a:t>
            </a:r>
            <a:r>
              <a:rPr lang="tr-TR" dirty="0" err="1"/>
              <a:t>DialogueGCN</a:t>
            </a:r>
            <a:r>
              <a:rPr lang="tr-TR" dirty="0"/>
              <a:t>: A </a:t>
            </a:r>
            <a:r>
              <a:rPr lang="tr-TR" dirty="0" err="1"/>
              <a:t>Graph</a:t>
            </a:r>
            <a:r>
              <a:rPr lang="tr-TR" dirty="0"/>
              <a:t> </a:t>
            </a:r>
            <a:r>
              <a:rPr lang="tr-TR" dirty="0" err="1"/>
              <a:t>Convolutional</a:t>
            </a:r>
            <a:r>
              <a:rPr lang="tr-TR" dirty="0"/>
              <a:t> </a:t>
            </a:r>
            <a:r>
              <a:rPr lang="tr-TR" dirty="0" err="1"/>
              <a:t>Neural</a:t>
            </a:r>
            <a:r>
              <a:rPr lang="tr-TR" dirty="0"/>
              <a:t> Network </a:t>
            </a:r>
            <a:r>
              <a:rPr lang="tr-TR" dirty="0" err="1"/>
              <a:t>for</a:t>
            </a:r>
            <a:r>
              <a:rPr lang="tr-TR" dirty="0"/>
              <a:t> </a:t>
            </a:r>
            <a:r>
              <a:rPr lang="tr-TR" dirty="0" err="1"/>
              <a:t>Emotion</a:t>
            </a:r>
            <a:r>
              <a:rPr lang="tr-TR" dirty="0"/>
              <a:t> </a:t>
            </a:r>
            <a:r>
              <a:rPr lang="tr-TR" dirty="0" err="1"/>
              <a:t>Recognition</a:t>
            </a:r>
            <a:r>
              <a:rPr lang="tr-TR" dirty="0"/>
              <a:t> in </a:t>
            </a:r>
            <a:r>
              <a:rPr lang="tr-TR" dirty="0" err="1"/>
              <a:t>Conversation</a:t>
            </a:r>
            <a:r>
              <a:rPr lang="tr-TR" dirty="0"/>
              <a:t>,” </a:t>
            </a:r>
            <a:r>
              <a:rPr lang="tr-TR" i="1" dirty="0" err="1"/>
              <a:t>arXiv</a:t>
            </a:r>
            <a:r>
              <a:rPr lang="tr-TR" i="1" dirty="0"/>
              <a:t> </a:t>
            </a:r>
            <a:r>
              <a:rPr lang="tr-TR" i="1" dirty="0" err="1"/>
              <a:t>preprint</a:t>
            </a:r>
            <a:r>
              <a:rPr lang="tr-TR" dirty="0"/>
              <a:t>, </a:t>
            </a:r>
            <a:r>
              <a:rPr lang="tr-TR" dirty="0" err="1"/>
              <a:t>Aug</a:t>
            </a:r>
            <a:r>
              <a:rPr lang="tr-TR" dirty="0"/>
              <a:t>. 2019. </a:t>
            </a:r>
            <a:r>
              <a:rPr lang="tr-TR" dirty="0" err="1"/>
              <a:t>doi</a:t>
            </a:r>
            <a:r>
              <a:rPr lang="tr-TR" dirty="0"/>
              <a:t>: 10.48550/arXiv.1908.11540.</a:t>
            </a:r>
            <a:endParaRPr lang="en-US" dirty="0"/>
          </a:p>
          <a:p>
            <a:pPr algn="l"/>
            <a:r>
              <a:rPr lang="tr-TR" dirty="0"/>
              <a:t>[7]	C. </a:t>
            </a:r>
            <a:r>
              <a:rPr lang="tr-TR" dirty="0" err="1"/>
              <a:t>Busso</a:t>
            </a:r>
            <a:r>
              <a:rPr lang="tr-TR" dirty="0"/>
              <a:t>, M. Bulut, C.-C. Lee, A. </a:t>
            </a:r>
            <a:r>
              <a:rPr lang="tr-TR" dirty="0" err="1"/>
              <a:t>Kazemzadeh</a:t>
            </a:r>
            <a:r>
              <a:rPr lang="tr-TR" dirty="0"/>
              <a:t>, E. </a:t>
            </a:r>
            <a:r>
              <a:rPr lang="tr-TR" dirty="0" err="1"/>
              <a:t>Mower</a:t>
            </a:r>
            <a:r>
              <a:rPr lang="tr-TR" dirty="0"/>
              <a:t>, S. Kim, J. N. Chang, S. Lee ve S. S. </a:t>
            </a:r>
            <a:r>
              <a:rPr lang="tr-TR" dirty="0" err="1"/>
              <a:t>Narayanan</a:t>
            </a:r>
            <a:r>
              <a:rPr lang="tr-TR" dirty="0"/>
              <a:t>, "IEMOCAP: Interactive </a:t>
            </a:r>
            <a:r>
              <a:rPr lang="tr-TR" dirty="0" err="1"/>
              <a:t>emotional</a:t>
            </a:r>
            <a:r>
              <a:rPr lang="tr-TR" dirty="0"/>
              <a:t> </a:t>
            </a:r>
            <a:r>
              <a:rPr lang="tr-TR" dirty="0" err="1"/>
              <a:t>dyadic</a:t>
            </a:r>
            <a:r>
              <a:rPr lang="tr-TR" dirty="0"/>
              <a:t> </a:t>
            </a:r>
            <a:r>
              <a:rPr lang="tr-TR" dirty="0" err="1"/>
              <a:t>motion</a:t>
            </a:r>
            <a:r>
              <a:rPr lang="tr-TR" dirty="0"/>
              <a:t> </a:t>
            </a:r>
            <a:r>
              <a:rPr lang="tr-TR" dirty="0" err="1"/>
              <a:t>capture</a:t>
            </a:r>
            <a:r>
              <a:rPr lang="tr-TR" dirty="0"/>
              <a:t> </a:t>
            </a:r>
            <a:r>
              <a:rPr lang="tr-TR" dirty="0" err="1"/>
              <a:t>database</a:t>
            </a:r>
            <a:r>
              <a:rPr lang="tr-TR" dirty="0"/>
              <a:t>," Language </a:t>
            </a:r>
            <a:r>
              <a:rPr lang="tr-TR" dirty="0" err="1"/>
              <a:t>Resources</a:t>
            </a:r>
            <a:r>
              <a:rPr lang="tr-TR" dirty="0"/>
              <a:t> </a:t>
            </a:r>
            <a:r>
              <a:rPr lang="tr-TR" dirty="0" err="1"/>
              <a:t>and</a:t>
            </a:r>
            <a:r>
              <a:rPr lang="tr-TR" dirty="0"/>
              <a:t> Evaluation, cilt. 42, </a:t>
            </a:r>
            <a:r>
              <a:rPr lang="tr-TR" dirty="0" err="1"/>
              <a:t>ss</a:t>
            </a:r>
            <a:r>
              <a:rPr lang="tr-TR" dirty="0"/>
              <a:t>. 335–359, Kasım 2008, </a:t>
            </a:r>
            <a:r>
              <a:rPr lang="tr-TR" dirty="0" err="1"/>
              <a:t>doi</a:t>
            </a:r>
            <a:r>
              <a:rPr lang="tr-TR" dirty="0"/>
              <a:t>: 10.1007/s10579-008-9076-6.</a:t>
            </a:r>
            <a:endParaRPr lang="en-US" dirty="0"/>
          </a:p>
          <a:p>
            <a:pPr algn="l"/>
            <a:r>
              <a:rPr lang="tr-TR" dirty="0"/>
              <a:t>[8]	D. Zhang, L. </a:t>
            </a:r>
            <a:r>
              <a:rPr lang="tr-TR" dirty="0" err="1"/>
              <a:t>Wu</a:t>
            </a:r>
            <a:r>
              <a:rPr lang="tr-TR" dirty="0"/>
              <a:t>, C. Sun, S. </a:t>
            </a:r>
            <a:r>
              <a:rPr lang="tr-TR" dirty="0" err="1"/>
              <a:t>Li</a:t>
            </a:r>
            <a:r>
              <a:rPr lang="tr-TR" dirty="0"/>
              <a:t>, Q. Zhu, </a:t>
            </a:r>
            <a:r>
              <a:rPr lang="tr-TR" dirty="0" err="1"/>
              <a:t>and</a:t>
            </a:r>
            <a:r>
              <a:rPr lang="tr-TR" dirty="0"/>
              <a:t> G. Zhou, “</a:t>
            </a:r>
            <a:r>
              <a:rPr lang="tr-TR" dirty="0" err="1"/>
              <a:t>Modeling</a:t>
            </a:r>
            <a:r>
              <a:rPr lang="tr-TR" dirty="0"/>
              <a:t> </a:t>
            </a:r>
            <a:r>
              <a:rPr lang="tr-TR" dirty="0" err="1"/>
              <a:t>both</a:t>
            </a:r>
            <a:r>
              <a:rPr lang="tr-TR" dirty="0"/>
              <a:t> </a:t>
            </a:r>
            <a:r>
              <a:rPr lang="tr-TR" dirty="0" err="1"/>
              <a:t>context</a:t>
            </a:r>
            <a:r>
              <a:rPr lang="tr-TR" dirty="0"/>
              <a:t>- </a:t>
            </a:r>
            <a:r>
              <a:rPr lang="tr-TR" dirty="0" err="1"/>
              <a:t>and</a:t>
            </a:r>
            <a:r>
              <a:rPr lang="tr-TR" dirty="0"/>
              <a:t> </a:t>
            </a:r>
            <a:r>
              <a:rPr lang="tr-TR" dirty="0" err="1"/>
              <a:t>speaker-sensitive</a:t>
            </a:r>
            <a:r>
              <a:rPr lang="tr-TR" dirty="0"/>
              <a:t> </a:t>
            </a:r>
            <a:r>
              <a:rPr lang="tr-TR" dirty="0" err="1"/>
              <a:t>dependence</a:t>
            </a:r>
            <a:r>
              <a:rPr lang="tr-TR" dirty="0"/>
              <a:t> </a:t>
            </a:r>
            <a:r>
              <a:rPr lang="tr-TR" dirty="0" err="1"/>
              <a:t>for</a:t>
            </a:r>
            <a:r>
              <a:rPr lang="tr-TR" dirty="0"/>
              <a:t> </a:t>
            </a:r>
            <a:r>
              <a:rPr lang="tr-TR" dirty="0" err="1"/>
              <a:t>emotion</a:t>
            </a:r>
            <a:r>
              <a:rPr lang="tr-TR" dirty="0"/>
              <a:t> </a:t>
            </a:r>
            <a:r>
              <a:rPr lang="tr-TR" dirty="0" err="1"/>
              <a:t>detection</a:t>
            </a:r>
            <a:r>
              <a:rPr lang="tr-TR" dirty="0"/>
              <a:t> in </a:t>
            </a:r>
            <a:r>
              <a:rPr lang="tr-TR" dirty="0" err="1"/>
              <a:t>multi-speaker</a:t>
            </a:r>
            <a:r>
              <a:rPr lang="tr-TR" dirty="0"/>
              <a:t> </a:t>
            </a:r>
            <a:r>
              <a:rPr lang="tr-TR" dirty="0" err="1"/>
              <a:t>conversations</a:t>
            </a:r>
            <a:r>
              <a:rPr lang="tr-TR" dirty="0"/>
              <a:t>,” in </a:t>
            </a:r>
            <a:r>
              <a:rPr lang="tr-TR" dirty="0" err="1"/>
              <a:t>Proc</a:t>
            </a:r>
            <a:r>
              <a:rPr lang="tr-TR" dirty="0"/>
              <a:t>. 28th </a:t>
            </a:r>
            <a:r>
              <a:rPr lang="tr-TR" dirty="0" err="1"/>
              <a:t>Int</a:t>
            </a:r>
            <a:r>
              <a:rPr lang="tr-TR" dirty="0"/>
              <a:t>. </a:t>
            </a:r>
            <a:r>
              <a:rPr lang="tr-TR" dirty="0" err="1"/>
              <a:t>Joint</a:t>
            </a:r>
            <a:r>
              <a:rPr lang="tr-TR" dirty="0"/>
              <a:t> </a:t>
            </a:r>
            <a:r>
              <a:rPr lang="tr-TR" dirty="0" err="1"/>
              <a:t>Conf</a:t>
            </a:r>
            <a:r>
              <a:rPr lang="tr-TR" dirty="0"/>
              <a:t>. </a:t>
            </a:r>
            <a:r>
              <a:rPr lang="tr-TR" dirty="0" err="1"/>
              <a:t>Artif</a:t>
            </a:r>
            <a:r>
              <a:rPr lang="tr-TR" dirty="0"/>
              <a:t>. </a:t>
            </a:r>
            <a:r>
              <a:rPr lang="tr-TR" dirty="0" err="1"/>
              <a:t>Intell</a:t>
            </a:r>
            <a:r>
              <a:rPr lang="tr-TR" dirty="0"/>
              <a:t>. (IJCAI-19), 2019, </a:t>
            </a:r>
            <a:r>
              <a:rPr lang="tr-TR" dirty="0" err="1"/>
              <a:t>pp</a:t>
            </a:r>
            <a:r>
              <a:rPr lang="tr-TR" dirty="0"/>
              <a:t>. 5415–5421. [Online]. </a:t>
            </a:r>
            <a:r>
              <a:rPr lang="tr-TR" dirty="0" err="1"/>
              <a:t>Available</a:t>
            </a:r>
            <a:r>
              <a:rPr lang="tr-TR" dirty="0"/>
              <a:t>: https://www.ijcai.org/proceedings/2019/0752.pdf.</a:t>
            </a:r>
            <a:endParaRPr lang="en-US" dirty="0"/>
          </a:p>
          <a:p>
            <a:pPr algn="l"/>
            <a:endParaRPr lang="en-US" dirty="0"/>
          </a:p>
        </p:txBody>
      </p:sp>
    </p:spTree>
    <p:extLst>
      <p:ext uri="{BB962C8B-B14F-4D97-AF65-F5344CB8AC3E}">
        <p14:creationId xmlns:p14="http://schemas.microsoft.com/office/powerpoint/2010/main" val="174044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3727CD5C-8F1F-02D2-5A28-8DF5F0805F2E}"/>
              </a:ext>
            </a:extLst>
          </p:cNvPr>
          <p:cNvSpPr>
            <a:spLocks noGrp="1"/>
          </p:cNvSpPr>
          <p:nvPr>
            <p:ph type="title"/>
          </p:nvPr>
        </p:nvSpPr>
        <p:spPr/>
        <p:txBody>
          <a:bodyPr/>
          <a:lstStyle/>
          <a:p>
            <a:r>
              <a:rPr lang="tr-TR" sz="2800" dirty="0"/>
              <a:t>Duygu Analizinde </a:t>
            </a:r>
            <a:r>
              <a:rPr lang="tr-TR" sz="2800" dirty="0" err="1"/>
              <a:t>Multimodülaritenin</a:t>
            </a:r>
            <a:r>
              <a:rPr lang="tr-TR" sz="2800" dirty="0"/>
              <a:t> Önemi</a:t>
            </a:r>
            <a:endParaRPr lang="en-US" sz="2800" dirty="0"/>
          </a:p>
        </p:txBody>
      </p:sp>
      <p:sp>
        <p:nvSpPr>
          <p:cNvPr id="3" name="Metin Yer Tutucusu 2">
            <a:extLst>
              <a:ext uri="{FF2B5EF4-FFF2-40B4-BE49-F238E27FC236}">
                <a16:creationId xmlns:a16="http://schemas.microsoft.com/office/drawing/2014/main" id="{E9CCD560-BD06-FC5A-6A29-A4A52275BFBF}"/>
              </a:ext>
            </a:extLst>
          </p:cNvPr>
          <p:cNvSpPr>
            <a:spLocks noGrp="1"/>
          </p:cNvSpPr>
          <p:nvPr>
            <p:ph type="body" idx="1"/>
          </p:nvPr>
        </p:nvSpPr>
        <p:spPr/>
        <p:txBody>
          <a:bodyPr/>
          <a:lstStyle/>
          <a:p>
            <a:pPr algn="l"/>
            <a:r>
              <a:rPr lang="tr-TR" dirty="0"/>
              <a:t>Geleneksel duygu analizi çalışmaları genellikle tek tip veri türüne odaklanmaktadır.</a:t>
            </a:r>
          </a:p>
          <a:p>
            <a:pPr lvl="1"/>
            <a:r>
              <a:rPr lang="tr-TR" dirty="0"/>
              <a:t>Yüz ifadelerinden duygu analizi (görsel)</a:t>
            </a:r>
          </a:p>
          <a:p>
            <a:pPr lvl="1"/>
            <a:r>
              <a:rPr lang="tr-TR" dirty="0"/>
              <a:t>Konuşma kayıtlarından duygu analizi (ses)</a:t>
            </a:r>
          </a:p>
          <a:p>
            <a:pPr lvl="1"/>
            <a:r>
              <a:rPr lang="tr-TR" dirty="0"/>
              <a:t>Konuşmacı ifadelerinden duygu analizi (metin)</a:t>
            </a:r>
          </a:p>
          <a:p>
            <a:pPr lvl="1"/>
            <a:endParaRPr lang="tr-TR" dirty="0"/>
          </a:p>
          <a:p>
            <a:pPr algn="l"/>
            <a:r>
              <a:rPr lang="tr-TR" dirty="0"/>
              <a:t>Diyaloglar insan doğası gereği çoklu modüler yapıdadır. </a:t>
            </a:r>
          </a:p>
          <a:p>
            <a:pPr algn="l"/>
            <a:r>
              <a:rPr lang="tr-TR" dirty="0"/>
              <a:t>Diyaloglar üzerine çalışmalar özellikle kapsamlı veri setlerinin eksikliğinden dolayı yetersiz kalmıştır. </a:t>
            </a:r>
          </a:p>
          <a:p>
            <a:pPr algn="l"/>
            <a:r>
              <a:rPr lang="tr-TR" dirty="0"/>
              <a:t>Projenin amacı: her modalite için en iyi yöntemin araştırılarak optimal modelin belirlenmesi</a:t>
            </a:r>
          </a:p>
          <a:p>
            <a:pPr algn="l"/>
            <a:endParaRPr lang="tr-TR" dirty="0"/>
          </a:p>
        </p:txBody>
      </p:sp>
    </p:spTree>
    <p:extLst>
      <p:ext uri="{BB962C8B-B14F-4D97-AF65-F5344CB8AC3E}">
        <p14:creationId xmlns:p14="http://schemas.microsoft.com/office/powerpoint/2010/main" val="32411272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15AF599-BC76-C236-D416-5B513992F696}"/>
              </a:ext>
            </a:extLst>
          </p:cNvPr>
          <p:cNvSpPr>
            <a:spLocks noGrp="1"/>
          </p:cNvSpPr>
          <p:nvPr>
            <p:ph type="title"/>
          </p:nvPr>
        </p:nvSpPr>
        <p:spPr/>
        <p:txBody>
          <a:bodyPr/>
          <a:lstStyle/>
          <a:p>
            <a:r>
              <a:rPr lang="tr-TR" dirty="0"/>
              <a:t>Proje Takvimi</a:t>
            </a:r>
            <a:endParaRPr lang="en-US" dirty="0"/>
          </a:p>
        </p:txBody>
      </p:sp>
      <p:graphicFrame>
        <p:nvGraphicFramePr>
          <p:cNvPr id="3" name="Tablo 2">
            <a:extLst>
              <a:ext uri="{FF2B5EF4-FFF2-40B4-BE49-F238E27FC236}">
                <a16:creationId xmlns:a16="http://schemas.microsoft.com/office/drawing/2014/main" id="{8DC75035-506C-5A5C-8C99-B516E2D496A0}"/>
              </a:ext>
            </a:extLst>
          </p:cNvPr>
          <p:cNvGraphicFramePr>
            <a:graphicFrameLocks noGrp="1"/>
          </p:cNvGraphicFramePr>
          <p:nvPr>
            <p:extLst>
              <p:ext uri="{D42A27DB-BD31-4B8C-83A1-F6EECF244321}">
                <p14:modId xmlns:p14="http://schemas.microsoft.com/office/powerpoint/2010/main" val="1297328650"/>
              </p:ext>
            </p:extLst>
          </p:nvPr>
        </p:nvGraphicFramePr>
        <p:xfrm>
          <a:off x="1876425" y="1391348"/>
          <a:ext cx="5391150" cy="2980377"/>
        </p:xfrm>
        <a:graphic>
          <a:graphicData uri="http://schemas.openxmlformats.org/drawingml/2006/table">
            <a:tbl>
              <a:tblPr bandRow="1">
                <a:tableStyleId>{3B4B98B0-60AC-42C2-AFA5-B58CD77FA1E5}</a:tableStyleId>
              </a:tblPr>
              <a:tblGrid>
                <a:gridCol w="2695258">
                  <a:extLst>
                    <a:ext uri="{9D8B030D-6E8A-4147-A177-3AD203B41FA5}">
                      <a16:colId xmlns:a16="http://schemas.microsoft.com/office/drawing/2014/main" val="1754577497"/>
                    </a:ext>
                  </a:extLst>
                </a:gridCol>
                <a:gridCol w="2695892">
                  <a:extLst>
                    <a:ext uri="{9D8B030D-6E8A-4147-A177-3AD203B41FA5}">
                      <a16:colId xmlns:a16="http://schemas.microsoft.com/office/drawing/2014/main" val="3137057067"/>
                    </a:ext>
                  </a:extLst>
                </a:gridCol>
              </a:tblGrid>
              <a:tr h="0">
                <a:tc>
                  <a:txBody>
                    <a:bodyPr/>
                    <a:lstStyle/>
                    <a:p>
                      <a:pPr algn="ctr">
                        <a:lnSpc>
                          <a:spcPct val="150000"/>
                        </a:lnSpc>
                        <a:spcBef>
                          <a:spcPts val="600"/>
                        </a:spcBef>
                        <a:buNone/>
                      </a:pPr>
                      <a:r>
                        <a:rPr lang="tr-TR" sz="1200" b="1" dirty="0">
                          <a:effectLst/>
                        </a:rPr>
                        <a:t>Proje Aşaması</a:t>
                      </a:r>
                      <a:endParaRPr lang="en-US" sz="1200" b="1" dirty="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b="1" dirty="0">
                          <a:effectLst/>
                        </a:rPr>
                        <a:t>Tarih</a:t>
                      </a:r>
                      <a:endParaRPr lang="en-US" sz="1200" b="1" dirty="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500785451"/>
                  </a:ext>
                </a:extLst>
              </a:tr>
              <a:tr h="0">
                <a:tc>
                  <a:txBody>
                    <a:bodyPr/>
                    <a:lstStyle/>
                    <a:p>
                      <a:pPr algn="ctr">
                        <a:lnSpc>
                          <a:spcPct val="150000"/>
                        </a:lnSpc>
                        <a:spcBef>
                          <a:spcPts val="600"/>
                        </a:spcBef>
                        <a:buNone/>
                      </a:pPr>
                      <a:r>
                        <a:rPr lang="tr-TR" sz="1200">
                          <a:effectLst/>
                        </a:rPr>
                        <a:t>Literatür taraması</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13/01/2025-26/01/2025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1766817546"/>
                  </a:ext>
                </a:extLst>
              </a:tr>
              <a:tr h="0">
                <a:tc>
                  <a:txBody>
                    <a:bodyPr/>
                    <a:lstStyle/>
                    <a:p>
                      <a:pPr algn="ctr">
                        <a:lnSpc>
                          <a:spcPct val="150000"/>
                        </a:lnSpc>
                        <a:spcBef>
                          <a:spcPts val="600"/>
                        </a:spcBef>
                        <a:buNone/>
                      </a:pPr>
                      <a:r>
                        <a:rPr lang="tr-TR" sz="1200">
                          <a:effectLst/>
                        </a:rPr>
                        <a:t>Veri setinin analizi</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27/01/2025-09-02-2025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2193350072"/>
                  </a:ext>
                </a:extLst>
              </a:tr>
              <a:tr h="0">
                <a:tc>
                  <a:txBody>
                    <a:bodyPr/>
                    <a:lstStyle/>
                    <a:p>
                      <a:pPr algn="ctr">
                        <a:lnSpc>
                          <a:spcPct val="150000"/>
                        </a:lnSpc>
                        <a:spcBef>
                          <a:spcPts val="600"/>
                        </a:spcBef>
                        <a:buNone/>
                      </a:pPr>
                      <a:r>
                        <a:rPr lang="tr-TR" sz="1200">
                          <a:effectLst/>
                        </a:rPr>
                        <a:t>Modalitelerden özellik çıkarılması</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10/02/2025-02/03/2025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3735984587"/>
                  </a:ext>
                </a:extLst>
              </a:tr>
              <a:tr h="0">
                <a:tc>
                  <a:txBody>
                    <a:bodyPr/>
                    <a:lstStyle/>
                    <a:p>
                      <a:pPr algn="ctr">
                        <a:lnSpc>
                          <a:spcPct val="150000"/>
                        </a:lnSpc>
                        <a:spcBef>
                          <a:spcPts val="600"/>
                        </a:spcBef>
                        <a:buNone/>
                      </a:pPr>
                      <a:r>
                        <a:rPr lang="tr-TR" sz="1200">
                          <a:effectLst/>
                        </a:rPr>
                        <a:t>Tekli modaliteye sahip modellerin oluşturulması</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03/03/2025-30/03/2025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3361516407"/>
                  </a:ext>
                </a:extLst>
              </a:tr>
              <a:tr h="0">
                <a:tc>
                  <a:txBody>
                    <a:bodyPr/>
                    <a:lstStyle/>
                    <a:p>
                      <a:pPr algn="ctr">
                        <a:lnSpc>
                          <a:spcPct val="150000"/>
                        </a:lnSpc>
                        <a:spcBef>
                          <a:spcPts val="600"/>
                        </a:spcBef>
                        <a:buNone/>
                      </a:pPr>
                      <a:r>
                        <a:rPr lang="tr-TR" sz="1200" dirty="0">
                          <a:effectLst/>
                        </a:rPr>
                        <a:t>Multimodal model yapısının oluşturulması</a:t>
                      </a:r>
                      <a:endParaRPr lang="en-US" sz="1200" dirty="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31/03/2025-03/05/2025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2990189119"/>
                  </a:ext>
                </a:extLst>
              </a:tr>
              <a:tr h="0">
                <a:tc>
                  <a:txBody>
                    <a:bodyPr/>
                    <a:lstStyle/>
                    <a:p>
                      <a:pPr algn="ctr">
                        <a:lnSpc>
                          <a:spcPct val="150000"/>
                        </a:lnSpc>
                        <a:spcBef>
                          <a:spcPts val="600"/>
                        </a:spcBef>
                        <a:buNone/>
                      </a:pPr>
                      <a:r>
                        <a:rPr lang="tr-TR" sz="1200" dirty="0">
                          <a:effectLst/>
                        </a:rPr>
                        <a:t>Analiz performans raporunun oluşturulması </a:t>
                      </a:r>
                      <a:endParaRPr lang="en-US" sz="1200" dirty="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04/05/2025-18/05/2025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1668964233"/>
                  </a:ext>
                </a:extLst>
              </a:tr>
              <a:tr h="0">
                <a:tc>
                  <a:txBody>
                    <a:bodyPr/>
                    <a:lstStyle/>
                    <a:p>
                      <a:pPr algn="ctr">
                        <a:lnSpc>
                          <a:spcPct val="150000"/>
                        </a:lnSpc>
                        <a:spcBef>
                          <a:spcPts val="600"/>
                        </a:spcBef>
                        <a:buNone/>
                      </a:pPr>
                      <a:r>
                        <a:rPr lang="tr-TR" sz="1200">
                          <a:effectLst/>
                        </a:rPr>
                        <a:t>Sonuçların değerlendirilmesi</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a:effectLst/>
                        </a:rPr>
                        <a:t>19/05/2025-04/06/2025</a:t>
                      </a:r>
                      <a:endParaRPr lang="en-US" sz="120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3399239240"/>
                  </a:ext>
                </a:extLst>
              </a:tr>
              <a:tr h="0">
                <a:tc>
                  <a:txBody>
                    <a:bodyPr/>
                    <a:lstStyle/>
                    <a:p>
                      <a:pPr algn="ctr">
                        <a:lnSpc>
                          <a:spcPct val="150000"/>
                        </a:lnSpc>
                        <a:spcBef>
                          <a:spcPts val="600"/>
                        </a:spcBef>
                        <a:buNone/>
                      </a:pPr>
                      <a:r>
                        <a:rPr lang="tr-TR" sz="1200">
                          <a:effectLst/>
                        </a:rPr>
                        <a:t>Rapor ve sunum hazırlığı</a:t>
                      </a:r>
                      <a:endParaRPr lang="en-US" sz="1200">
                        <a:effectLst/>
                        <a:latin typeface="Barlow" panose="00000500000000000000" pitchFamily="2" charset="-94"/>
                        <a:ea typeface="Times New Roman" panose="02020603050405020304" pitchFamily="18" charset="0"/>
                      </a:endParaRPr>
                    </a:p>
                  </a:txBody>
                  <a:tcPr marL="68580" marR="68580" marT="0" marB="0"/>
                </a:tc>
                <a:tc>
                  <a:txBody>
                    <a:bodyPr/>
                    <a:lstStyle/>
                    <a:p>
                      <a:pPr algn="ctr">
                        <a:lnSpc>
                          <a:spcPct val="150000"/>
                        </a:lnSpc>
                        <a:spcBef>
                          <a:spcPts val="600"/>
                        </a:spcBef>
                        <a:buNone/>
                      </a:pPr>
                      <a:r>
                        <a:rPr lang="tr-TR" sz="1200" dirty="0">
                          <a:effectLst/>
                        </a:rPr>
                        <a:t>05/06/2025-19/06/2025</a:t>
                      </a:r>
                      <a:endParaRPr lang="en-US" sz="1200" dirty="0">
                        <a:effectLst/>
                        <a:latin typeface="Barlow" panose="00000500000000000000" pitchFamily="2" charset="-94"/>
                        <a:ea typeface="Times New Roman" panose="02020603050405020304" pitchFamily="18" charset="0"/>
                      </a:endParaRPr>
                    </a:p>
                  </a:txBody>
                  <a:tcPr marL="68580" marR="68580" marT="0" marB="0"/>
                </a:tc>
                <a:extLst>
                  <a:ext uri="{0D108BD9-81ED-4DB2-BD59-A6C34878D82A}">
                    <a16:rowId xmlns:a16="http://schemas.microsoft.com/office/drawing/2014/main" val="4031578786"/>
                  </a:ext>
                </a:extLst>
              </a:tr>
            </a:tbl>
          </a:graphicData>
        </a:graphic>
      </p:graphicFrame>
    </p:spTree>
    <p:extLst>
      <p:ext uri="{BB962C8B-B14F-4D97-AF65-F5344CB8AC3E}">
        <p14:creationId xmlns:p14="http://schemas.microsoft.com/office/powerpoint/2010/main" val="24175445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40"/>
          <p:cNvSpPr txBox="1">
            <a:spLocks noGrp="1"/>
          </p:cNvSpPr>
          <p:nvPr>
            <p:ph type="subTitle" idx="1"/>
          </p:nvPr>
        </p:nvSpPr>
        <p:spPr>
          <a:xfrm rot="230">
            <a:off x="2325200" y="3185825"/>
            <a:ext cx="4493700" cy="682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sp>
        <p:nvSpPr>
          <p:cNvPr id="526" name="Google Shape;526;p40"/>
          <p:cNvSpPr txBox="1">
            <a:spLocks noGrp="1"/>
          </p:cNvSpPr>
          <p:nvPr>
            <p:ph type="title"/>
          </p:nvPr>
        </p:nvSpPr>
        <p:spPr>
          <a:xfrm>
            <a:off x="1721838" y="1275325"/>
            <a:ext cx="5700300" cy="1986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sz="5400" dirty="0"/>
              <a:t>Dinlediğiniz İçin Teşekkür Ederiz</a:t>
            </a:r>
            <a:endParaRPr sz="5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6">
          <a:extLst>
            <a:ext uri="{FF2B5EF4-FFF2-40B4-BE49-F238E27FC236}">
              <a16:creationId xmlns:a16="http://schemas.microsoft.com/office/drawing/2014/main" id="{3CAF7E2A-C2CB-BF72-4A55-A41F3129A58F}"/>
            </a:ext>
          </a:extLst>
        </p:cNvPr>
        <p:cNvGrpSpPr/>
        <p:nvPr/>
      </p:nvGrpSpPr>
      <p:grpSpPr>
        <a:xfrm>
          <a:off x="0" y="0"/>
          <a:ext cx="0" cy="0"/>
          <a:chOff x="0" y="0"/>
          <a:chExt cx="0" cy="0"/>
        </a:xfrm>
      </p:grpSpPr>
      <p:sp>
        <p:nvSpPr>
          <p:cNvPr id="537" name="Google Shape;537;p42">
            <a:extLst>
              <a:ext uri="{FF2B5EF4-FFF2-40B4-BE49-F238E27FC236}">
                <a16:creationId xmlns:a16="http://schemas.microsoft.com/office/drawing/2014/main" id="{22673256-E21C-78D5-206C-60EC67E4744B}"/>
              </a:ext>
            </a:extLst>
          </p:cNvPr>
          <p:cNvSpPr txBox="1">
            <a:spLocks noGrp="1"/>
          </p:cNvSpPr>
          <p:nvPr>
            <p:ph type="title" idx="2"/>
          </p:nvPr>
        </p:nvSpPr>
        <p:spPr>
          <a:xfrm>
            <a:off x="0" y="1335810"/>
            <a:ext cx="9144000" cy="2011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t>Literatür Taraması</a:t>
            </a:r>
            <a:endParaRPr dirty="0"/>
          </a:p>
        </p:txBody>
      </p:sp>
      <p:sp>
        <p:nvSpPr>
          <p:cNvPr id="538" name="Google Shape;538;p42">
            <a:extLst>
              <a:ext uri="{FF2B5EF4-FFF2-40B4-BE49-F238E27FC236}">
                <a16:creationId xmlns:a16="http://schemas.microsoft.com/office/drawing/2014/main" id="{3AA88AB7-0C6C-3568-27DB-CB99C623450A}"/>
              </a:ext>
            </a:extLst>
          </p:cNvPr>
          <p:cNvSpPr txBox="1">
            <a:spLocks noGrp="1"/>
          </p:cNvSpPr>
          <p:nvPr>
            <p:ph type="title"/>
          </p:nvPr>
        </p:nvSpPr>
        <p:spPr>
          <a:xfrm>
            <a:off x="2065383" y="1331714"/>
            <a:ext cx="5013660" cy="103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02</a:t>
            </a:r>
            <a:endParaRPr dirty="0"/>
          </a:p>
        </p:txBody>
      </p:sp>
      <p:sp>
        <p:nvSpPr>
          <p:cNvPr id="539" name="Google Shape;539;p42">
            <a:extLst>
              <a:ext uri="{FF2B5EF4-FFF2-40B4-BE49-F238E27FC236}">
                <a16:creationId xmlns:a16="http://schemas.microsoft.com/office/drawing/2014/main" id="{56C80246-158C-521E-AA2D-B7BC647E16E0}"/>
              </a:ext>
            </a:extLst>
          </p:cNvPr>
          <p:cNvSpPr txBox="1">
            <a:spLocks noGrp="1"/>
          </p:cNvSpPr>
          <p:nvPr>
            <p:ph type="subTitle" idx="1"/>
          </p:nvPr>
        </p:nvSpPr>
        <p:spPr>
          <a:xfrm rot="237">
            <a:off x="2392037" y="3888188"/>
            <a:ext cx="4360200" cy="458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dirty="0"/>
          </a:p>
        </p:txBody>
      </p:sp>
      <p:grpSp>
        <p:nvGrpSpPr>
          <p:cNvPr id="540" name="Google Shape;540;p42">
            <a:extLst>
              <a:ext uri="{FF2B5EF4-FFF2-40B4-BE49-F238E27FC236}">
                <a16:creationId xmlns:a16="http://schemas.microsoft.com/office/drawing/2014/main" id="{8D4BC4B2-F764-F0A4-88FD-0841EAA8024C}"/>
              </a:ext>
            </a:extLst>
          </p:cNvPr>
          <p:cNvGrpSpPr/>
          <p:nvPr/>
        </p:nvGrpSpPr>
        <p:grpSpPr>
          <a:xfrm>
            <a:off x="619448" y="3952499"/>
            <a:ext cx="977788" cy="1238759"/>
            <a:chOff x="227223" y="1681074"/>
            <a:chExt cx="977788" cy="1238759"/>
          </a:xfrm>
        </p:grpSpPr>
        <p:sp>
          <p:nvSpPr>
            <p:cNvPr id="541" name="Google Shape;541;p42">
              <a:extLst>
                <a:ext uri="{FF2B5EF4-FFF2-40B4-BE49-F238E27FC236}">
                  <a16:creationId xmlns:a16="http://schemas.microsoft.com/office/drawing/2014/main" id="{162D8FD5-315B-9665-CA63-54C469CA718D}"/>
                </a:ext>
              </a:extLst>
            </p:cNvPr>
            <p:cNvSpPr/>
            <p:nvPr/>
          </p:nvSpPr>
          <p:spPr>
            <a:xfrm>
              <a:off x="283700" y="1737638"/>
              <a:ext cx="864805" cy="1168054"/>
            </a:xfrm>
            <a:custGeom>
              <a:avLst/>
              <a:gdLst/>
              <a:ahLst/>
              <a:cxnLst/>
              <a:rect l="l" t="t" r="r" b="b"/>
              <a:pathLst>
                <a:path w="29844" h="40309" extrusionOk="0">
                  <a:moveTo>
                    <a:pt x="14922" y="0"/>
                  </a:moveTo>
                  <a:cubicBezTo>
                    <a:pt x="6694" y="0"/>
                    <a:pt x="0" y="6694"/>
                    <a:pt x="0" y="14921"/>
                  </a:cubicBezTo>
                  <a:lnTo>
                    <a:pt x="0" y="40308"/>
                  </a:lnTo>
                  <a:lnTo>
                    <a:pt x="976" y="40308"/>
                  </a:lnTo>
                  <a:lnTo>
                    <a:pt x="976" y="14921"/>
                  </a:lnTo>
                  <a:cubicBezTo>
                    <a:pt x="976" y="7232"/>
                    <a:pt x="7233" y="976"/>
                    <a:pt x="14923" y="976"/>
                  </a:cubicBezTo>
                  <a:cubicBezTo>
                    <a:pt x="22612" y="976"/>
                    <a:pt x="28868" y="7232"/>
                    <a:pt x="28868" y="14921"/>
                  </a:cubicBezTo>
                  <a:lnTo>
                    <a:pt x="28868" y="40308"/>
                  </a:lnTo>
                  <a:lnTo>
                    <a:pt x="29843" y="40308"/>
                  </a:lnTo>
                  <a:lnTo>
                    <a:pt x="29843" y="14921"/>
                  </a:lnTo>
                  <a:cubicBezTo>
                    <a:pt x="29843" y="6694"/>
                    <a:pt x="23149" y="0"/>
                    <a:pt x="149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2">
              <a:extLst>
                <a:ext uri="{FF2B5EF4-FFF2-40B4-BE49-F238E27FC236}">
                  <a16:creationId xmlns:a16="http://schemas.microsoft.com/office/drawing/2014/main" id="{BA22019C-8956-E338-57BD-1A3E2FAB2233}"/>
                </a:ext>
              </a:extLst>
            </p:cNvPr>
            <p:cNvSpPr/>
            <p:nvPr/>
          </p:nvSpPr>
          <p:spPr>
            <a:xfrm>
              <a:off x="227223" y="1681074"/>
              <a:ext cx="977788" cy="1238759"/>
            </a:xfrm>
            <a:custGeom>
              <a:avLst/>
              <a:gdLst/>
              <a:ahLst/>
              <a:cxnLst/>
              <a:rect l="l" t="t" r="r" b="b"/>
              <a:pathLst>
                <a:path w="33743" h="42749" extrusionOk="0">
                  <a:moveTo>
                    <a:pt x="16871" y="976"/>
                  </a:moveTo>
                  <a:cubicBezTo>
                    <a:pt x="25637" y="976"/>
                    <a:pt x="32767" y="8108"/>
                    <a:pt x="32767" y="16873"/>
                  </a:cubicBezTo>
                  <a:lnTo>
                    <a:pt x="32767" y="41773"/>
                  </a:lnTo>
                  <a:lnTo>
                    <a:pt x="29841" y="41773"/>
                  </a:lnTo>
                  <a:lnTo>
                    <a:pt x="29841" y="16873"/>
                  </a:lnTo>
                  <a:cubicBezTo>
                    <a:pt x="29841" y="9721"/>
                    <a:pt x="24022" y="3903"/>
                    <a:pt x="16871" y="3903"/>
                  </a:cubicBezTo>
                  <a:cubicBezTo>
                    <a:pt x="9719" y="3903"/>
                    <a:pt x="3901" y="9721"/>
                    <a:pt x="3901" y="16873"/>
                  </a:cubicBezTo>
                  <a:lnTo>
                    <a:pt x="3901" y="41773"/>
                  </a:lnTo>
                  <a:lnTo>
                    <a:pt x="976" y="41773"/>
                  </a:lnTo>
                  <a:lnTo>
                    <a:pt x="976" y="16873"/>
                  </a:lnTo>
                  <a:cubicBezTo>
                    <a:pt x="976" y="8109"/>
                    <a:pt x="8104" y="976"/>
                    <a:pt x="16871" y="976"/>
                  </a:cubicBezTo>
                  <a:close/>
                  <a:moveTo>
                    <a:pt x="16872" y="1"/>
                  </a:moveTo>
                  <a:cubicBezTo>
                    <a:pt x="7567" y="1"/>
                    <a:pt x="0" y="7571"/>
                    <a:pt x="0" y="16873"/>
                  </a:cubicBezTo>
                  <a:lnTo>
                    <a:pt x="0" y="42746"/>
                  </a:lnTo>
                  <a:lnTo>
                    <a:pt x="4877" y="42746"/>
                  </a:lnTo>
                  <a:lnTo>
                    <a:pt x="4877" y="16873"/>
                  </a:lnTo>
                  <a:cubicBezTo>
                    <a:pt x="4877" y="10258"/>
                    <a:pt x="10256" y="4878"/>
                    <a:pt x="16870" y="4878"/>
                  </a:cubicBezTo>
                  <a:cubicBezTo>
                    <a:pt x="23485" y="4878"/>
                    <a:pt x="28865" y="10258"/>
                    <a:pt x="28865" y="16873"/>
                  </a:cubicBezTo>
                  <a:lnTo>
                    <a:pt x="28865" y="42748"/>
                  </a:lnTo>
                  <a:lnTo>
                    <a:pt x="33743" y="42748"/>
                  </a:lnTo>
                  <a:lnTo>
                    <a:pt x="33743" y="16873"/>
                  </a:lnTo>
                  <a:cubicBezTo>
                    <a:pt x="33743" y="7571"/>
                    <a:pt x="26176" y="1"/>
                    <a:pt x="1687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854926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361D7A8-E3EE-2B96-86DC-C6BC5DFE0C4C}"/>
              </a:ext>
            </a:extLst>
          </p:cNvPr>
          <p:cNvSpPr>
            <a:spLocks noGrp="1"/>
          </p:cNvSpPr>
          <p:nvPr>
            <p:ph type="title"/>
          </p:nvPr>
        </p:nvSpPr>
        <p:spPr/>
        <p:txBody>
          <a:bodyPr/>
          <a:lstStyle/>
          <a:p>
            <a:r>
              <a:rPr lang="en-US" dirty="0" err="1"/>
              <a:t>DialogueRNN</a:t>
            </a:r>
            <a:r>
              <a:rPr lang="en-US" dirty="0"/>
              <a:t>: An Attentive RNN for Emotion Detection in Conversations </a:t>
            </a:r>
            <a:br>
              <a:rPr lang="en-US" b="0" dirty="0"/>
            </a:br>
            <a:br>
              <a:rPr lang="en-US" dirty="0"/>
            </a:br>
            <a:endParaRPr lang="en-US" dirty="0"/>
          </a:p>
        </p:txBody>
      </p:sp>
      <p:sp>
        <p:nvSpPr>
          <p:cNvPr id="3" name="Metin Yer Tutucusu 2">
            <a:extLst>
              <a:ext uri="{FF2B5EF4-FFF2-40B4-BE49-F238E27FC236}">
                <a16:creationId xmlns:a16="http://schemas.microsoft.com/office/drawing/2014/main" id="{27703690-A316-6235-D38B-51577C18BCEA}"/>
              </a:ext>
            </a:extLst>
          </p:cNvPr>
          <p:cNvSpPr>
            <a:spLocks noGrp="1"/>
          </p:cNvSpPr>
          <p:nvPr>
            <p:ph type="body" idx="1"/>
          </p:nvPr>
        </p:nvSpPr>
        <p:spPr>
          <a:xfrm>
            <a:off x="720000" y="1701450"/>
            <a:ext cx="7704000" cy="870300"/>
          </a:xfrm>
        </p:spPr>
        <p:txBody>
          <a:bodyPr/>
          <a:lstStyle/>
          <a:p>
            <a:pPr marL="139700" indent="0">
              <a:buNone/>
            </a:pPr>
            <a:r>
              <a:rPr lang="en-US" dirty="0"/>
              <a:t>Majumder </a:t>
            </a:r>
            <a:r>
              <a:rPr lang="en-US" dirty="0" err="1"/>
              <a:t>ve</a:t>
            </a:r>
            <a:r>
              <a:rPr lang="en-US" dirty="0"/>
              <a:t> ark. (2019) </a:t>
            </a:r>
            <a:r>
              <a:rPr lang="en-US" dirty="0" err="1"/>
              <a:t>tarafından</a:t>
            </a:r>
            <a:r>
              <a:rPr lang="en-US" dirty="0"/>
              <a:t> </a:t>
            </a:r>
            <a:r>
              <a:rPr lang="en-US" dirty="0" err="1"/>
              <a:t>geliştirilen</a:t>
            </a:r>
            <a:r>
              <a:rPr lang="en-US" dirty="0"/>
              <a:t> </a:t>
            </a:r>
            <a:r>
              <a:rPr lang="en-US" dirty="0" err="1"/>
              <a:t>DialogueRNN</a:t>
            </a:r>
            <a:r>
              <a:rPr lang="en-US" dirty="0"/>
              <a:t>, </a:t>
            </a:r>
            <a:r>
              <a:rPr lang="en-US" dirty="0" err="1"/>
              <a:t>çok</a:t>
            </a:r>
            <a:r>
              <a:rPr lang="en-US" dirty="0"/>
              <a:t> </a:t>
            </a:r>
            <a:r>
              <a:rPr lang="en-US" dirty="0" err="1"/>
              <a:t>katılımcılı</a:t>
            </a:r>
            <a:r>
              <a:rPr lang="en-US" dirty="0"/>
              <a:t> </a:t>
            </a:r>
            <a:r>
              <a:rPr lang="en-US" dirty="0" err="1"/>
              <a:t>ve</a:t>
            </a:r>
            <a:r>
              <a:rPr lang="en-US" dirty="0"/>
              <a:t> </a:t>
            </a:r>
            <a:r>
              <a:rPr lang="en-US" dirty="0" err="1"/>
              <a:t>sıralı</a:t>
            </a:r>
            <a:r>
              <a:rPr lang="en-US" dirty="0"/>
              <a:t> </a:t>
            </a:r>
            <a:r>
              <a:rPr lang="en-US" dirty="0" err="1"/>
              <a:t>diyaloglarda</a:t>
            </a:r>
            <a:r>
              <a:rPr lang="en-US" dirty="0"/>
              <a:t> </a:t>
            </a:r>
            <a:r>
              <a:rPr lang="en-US" dirty="0" err="1"/>
              <a:t>konuşmacıların</a:t>
            </a:r>
            <a:r>
              <a:rPr lang="en-US" dirty="0"/>
              <a:t> </a:t>
            </a:r>
            <a:r>
              <a:rPr lang="en-US" dirty="0" err="1"/>
              <a:t>duygu</a:t>
            </a:r>
            <a:r>
              <a:rPr lang="en-US" dirty="0"/>
              <a:t> </a:t>
            </a:r>
            <a:r>
              <a:rPr lang="en-US" dirty="0" err="1"/>
              <a:t>durumlarını</a:t>
            </a:r>
            <a:r>
              <a:rPr lang="en-US" dirty="0"/>
              <a:t> </a:t>
            </a:r>
            <a:r>
              <a:rPr lang="en-US" dirty="0" err="1"/>
              <a:t>izlemek</a:t>
            </a:r>
            <a:r>
              <a:rPr lang="en-US" dirty="0"/>
              <a:t> </a:t>
            </a:r>
            <a:r>
              <a:rPr lang="en-US" dirty="0" err="1"/>
              <a:t>için</a:t>
            </a:r>
            <a:r>
              <a:rPr lang="en-US" dirty="0"/>
              <a:t> </a:t>
            </a:r>
            <a:r>
              <a:rPr lang="en-US" dirty="0" err="1"/>
              <a:t>tasarlanmıştır</a:t>
            </a:r>
            <a:r>
              <a:rPr lang="en-US" dirty="0"/>
              <a:t>. </a:t>
            </a:r>
            <a:r>
              <a:rPr lang="en-US" dirty="0" err="1"/>
              <a:t>Yapısında</a:t>
            </a:r>
            <a:endParaRPr lang="en-US" dirty="0"/>
          </a:p>
          <a:p>
            <a:pPr fontAlgn="base"/>
            <a:r>
              <a:rPr lang="en-US" dirty="0" err="1"/>
              <a:t>konuşmacı</a:t>
            </a:r>
            <a:r>
              <a:rPr lang="en-US" dirty="0"/>
              <a:t> </a:t>
            </a:r>
            <a:r>
              <a:rPr lang="en-US" dirty="0" err="1"/>
              <a:t>kimliği</a:t>
            </a:r>
            <a:endParaRPr lang="en-US" dirty="0"/>
          </a:p>
          <a:p>
            <a:pPr fontAlgn="base"/>
            <a:r>
              <a:rPr lang="en-US" dirty="0" err="1"/>
              <a:t>önceki</a:t>
            </a:r>
            <a:r>
              <a:rPr lang="en-US" dirty="0"/>
              <a:t> </a:t>
            </a:r>
            <a:r>
              <a:rPr lang="en-US" dirty="0" err="1"/>
              <a:t>duygu</a:t>
            </a:r>
            <a:r>
              <a:rPr lang="en-US" dirty="0"/>
              <a:t> </a:t>
            </a:r>
            <a:r>
              <a:rPr lang="en-US" dirty="0" err="1"/>
              <a:t>akışı</a:t>
            </a:r>
            <a:endParaRPr lang="en-US" dirty="0"/>
          </a:p>
          <a:p>
            <a:pPr fontAlgn="base"/>
            <a:r>
              <a:rPr lang="en-US" dirty="0" err="1"/>
              <a:t>bağlamsal</a:t>
            </a:r>
            <a:r>
              <a:rPr lang="en-US" dirty="0"/>
              <a:t> </a:t>
            </a:r>
            <a:r>
              <a:rPr lang="en-US" dirty="0" err="1"/>
              <a:t>geçişler</a:t>
            </a:r>
            <a:r>
              <a:rPr lang="en-US" dirty="0"/>
              <a:t> </a:t>
            </a:r>
            <a:r>
              <a:rPr lang="en-US" dirty="0" err="1"/>
              <a:t>dikkate</a:t>
            </a:r>
            <a:r>
              <a:rPr lang="en-US" dirty="0"/>
              <a:t> </a:t>
            </a:r>
            <a:r>
              <a:rPr lang="en-US" dirty="0" err="1"/>
              <a:t>alınır</a:t>
            </a:r>
            <a:r>
              <a:rPr lang="en-US" dirty="0"/>
              <a:t>.</a:t>
            </a:r>
          </a:p>
          <a:p>
            <a:pPr marL="139700" indent="0">
              <a:buNone/>
            </a:pPr>
            <a:br>
              <a:rPr lang="en-US" dirty="0"/>
            </a:br>
            <a:r>
              <a:rPr lang="en-US" dirty="0" err="1"/>
              <a:t>Modelin</a:t>
            </a:r>
            <a:r>
              <a:rPr lang="en-US" dirty="0"/>
              <a:t> </a:t>
            </a:r>
            <a:r>
              <a:rPr lang="en-US" dirty="0" err="1"/>
              <a:t>girişinde</a:t>
            </a:r>
            <a:r>
              <a:rPr lang="en-US" dirty="0"/>
              <a:t> </a:t>
            </a:r>
            <a:r>
              <a:rPr lang="en-US" dirty="0" err="1"/>
              <a:t>kullanılan</a:t>
            </a:r>
            <a:r>
              <a:rPr lang="en-US" dirty="0"/>
              <a:t> </a:t>
            </a:r>
            <a:r>
              <a:rPr lang="en-US" dirty="0" err="1"/>
              <a:t>özellik</a:t>
            </a:r>
            <a:r>
              <a:rPr lang="en-US" dirty="0"/>
              <a:t> </a:t>
            </a:r>
            <a:r>
              <a:rPr lang="en-US" dirty="0" err="1"/>
              <a:t>çıkarımlarında</a:t>
            </a:r>
            <a:r>
              <a:rPr lang="en-US" dirty="0"/>
              <a:t> </a:t>
            </a:r>
          </a:p>
          <a:p>
            <a:pPr fontAlgn="base"/>
            <a:r>
              <a:rPr lang="en-US" dirty="0" err="1"/>
              <a:t>metin</a:t>
            </a:r>
            <a:r>
              <a:rPr lang="en-US" dirty="0"/>
              <a:t> </a:t>
            </a:r>
            <a:r>
              <a:rPr lang="en-US" dirty="0" err="1"/>
              <a:t>verisi</a:t>
            </a:r>
            <a:r>
              <a:rPr lang="en-US" dirty="0"/>
              <a:t> </a:t>
            </a:r>
            <a:r>
              <a:rPr lang="en-US" dirty="0" err="1"/>
              <a:t>için</a:t>
            </a:r>
            <a:r>
              <a:rPr lang="en-US" dirty="0"/>
              <a:t> CNN </a:t>
            </a:r>
            <a:r>
              <a:rPr lang="en-US" dirty="0" err="1"/>
              <a:t>yapısı</a:t>
            </a:r>
            <a:r>
              <a:rPr lang="en-US" dirty="0"/>
              <a:t> </a:t>
            </a:r>
          </a:p>
          <a:p>
            <a:pPr fontAlgn="base"/>
            <a:r>
              <a:rPr lang="en-US" dirty="0" err="1"/>
              <a:t>görsel</a:t>
            </a:r>
            <a:r>
              <a:rPr lang="en-US" dirty="0"/>
              <a:t> </a:t>
            </a:r>
            <a:r>
              <a:rPr lang="en-US" dirty="0" err="1"/>
              <a:t>veriler</a:t>
            </a:r>
            <a:r>
              <a:rPr lang="en-US" dirty="0"/>
              <a:t> </a:t>
            </a:r>
            <a:r>
              <a:rPr lang="en-US" dirty="0" err="1"/>
              <a:t>için</a:t>
            </a:r>
            <a:r>
              <a:rPr lang="en-US" dirty="0"/>
              <a:t> 3D-CNN </a:t>
            </a:r>
          </a:p>
          <a:p>
            <a:pPr fontAlgn="base"/>
            <a:r>
              <a:rPr lang="en-US" dirty="0" err="1"/>
              <a:t>işitsel</a:t>
            </a:r>
            <a:r>
              <a:rPr lang="en-US" dirty="0"/>
              <a:t> </a:t>
            </a:r>
            <a:r>
              <a:rPr lang="en-US" dirty="0" err="1"/>
              <a:t>veriler</a:t>
            </a:r>
            <a:r>
              <a:rPr lang="en-US" dirty="0"/>
              <a:t> </a:t>
            </a:r>
            <a:r>
              <a:rPr lang="en-US" dirty="0" err="1"/>
              <a:t>için</a:t>
            </a:r>
            <a:r>
              <a:rPr lang="en-US" dirty="0"/>
              <a:t> </a:t>
            </a:r>
            <a:r>
              <a:rPr lang="en-US" dirty="0" err="1"/>
              <a:t>openSMILE</a:t>
            </a:r>
            <a:r>
              <a:rPr lang="en-US" dirty="0"/>
              <a:t> </a:t>
            </a:r>
            <a:r>
              <a:rPr lang="en-US" dirty="0" err="1"/>
              <a:t>araçları</a:t>
            </a:r>
            <a:r>
              <a:rPr lang="en-US" dirty="0"/>
              <a:t> </a:t>
            </a:r>
            <a:r>
              <a:rPr lang="en-US" dirty="0" err="1"/>
              <a:t>kullanılmıştır</a:t>
            </a:r>
            <a:r>
              <a:rPr lang="en-US" dirty="0"/>
              <a:t>.</a:t>
            </a:r>
          </a:p>
        </p:txBody>
      </p:sp>
    </p:spTree>
    <p:extLst>
      <p:ext uri="{BB962C8B-B14F-4D97-AF65-F5344CB8AC3E}">
        <p14:creationId xmlns:p14="http://schemas.microsoft.com/office/powerpoint/2010/main" val="368012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85AFBB-497B-3260-BFEE-563E6D9D625B}"/>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E1024563-93F8-B676-628F-FCA8120719C3}"/>
              </a:ext>
            </a:extLst>
          </p:cNvPr>
          <p:cNvSpPr>
            <a:spLocks noGrp="1"/>
          </p:cNvSpPr>
          <p:nvPr>
            <p:ph type="title"/>
          </p:nvPr>
        </p:nvSpPr>
        <p:spPr/>
        <p:txBody>
          <a:bodyPr/>
          <a:lstStyle/>
          <a:p>
            <a:r>
              <a:rPr lang="en-US" dirty="0" err="1"/>
              <a:t>DialogueRNN</a:t>
            </a:r>
            <a:r>
              <a:rPr lang="en-US" dirty="0"/>
              <a:t>: An Attentive RNN for Emotion Detection in Conversations - || </a:t>
            </a:r>
            <a:br>
              <a:rPr lang="en-US" b="0" dirty="0"/>
            </a:br>
            <a:br>
              <a:rPr lang="en-US" dirty="0"/>
            </a:br>
            <a:endParaRPr lang="en-US" dirty="0"/>
          </a:p>
        </p:txBody>
      </p:sp>
      <p:sp>
        <p:nvSpPr>
          <p:cNvPr id="3" name="Metin Yer Tutucusu 2">
            <a:extLst>
              <a:ext uri="{FF2B5EF4-FFF2-40B4-BE49-F238E27FC236}">
                <a16:creationId xmlns:a16="http://schemas.microsoft.com/office/drawing/2014/main" id="{C6D9A4B3-CFBB-B5AD-4F46-D39686069D0D}"/>
              </a:ext>
            </a:extLst>
          </p:cNvPr>
          <p:cNvSpPr>
            <a:spLocks noGrp="1"/>
          </p:cNvSpPr>
          <p:nvPr>
            <p:ph type="body" idx="1"/>
          </p:nvPr>
        </p:nvSpPr>
        <p:spPr>
          <a:xfrm>
            <a:off x="720000" y="1701450"/>
            <a:ext cx="7704000" cy="870300"/>
          </a:xfrm>
        </p:spPr>
        <p:txBody>
          <a:bodyPr/>
          <a:lstStyle/>
          <a:p>
            <a:pPr fontAlgn="base"/>
            <a:r>
              <a:rPr lang="en-US" dirty="0"/>
              <a:t>IEMOCAP </a:t>
            </a:r>
            <a:r>
              <a:rPr lang="en-US" dirty="0" err="1"/>
              <a:t>ve</a:t>
            </a:r>
            <a:r>
              <a:rPr lang="en-US" dirty="0"/>
              <a:t> AVEC </a:t>
            </a:r>
            <a:r>
              <a:rPr lang="en-US" dirty="0" err="1"/>
              <a:t>gibi</a:t>
            </a:r>
            <a:r>
              <a:rPr lang="en-US" dirty="0"/>
              <a:t> </a:t>
            </a:r>
            <a:r>
              <a:rPr lang="en-US" dirty="0" err="1"/>
              <a:t>veri</a:t>
            </a:r>
            <a:r>
              <a:rPr lang="en-US" dirty="0"/>
              <a:t> </a:t>
            </a:r>
            <a:r>
              <a:rPr lang="en-US" dirty="0" err="1"/>
              <a:t>kümeleri</a:t>
            </a:r>
            <a:r>
              <a:rPr lang="en-US" dirty="0"/>
              <a:t> </a:t>
            </a:r>
            <a:r>
              <a:rPr lang="en-US" dirty="0" err="1"/>
              <a:t>üzerinde</a:t>
            </a:r>
            <a:r>
              <a:rPr lang="en-US" dirty="0"/>
              <a:t> test </a:t>
            </a:r>
            <a:r>
              <a:rPr lang="en-US" dirty="0" err="1"/>
              <a:t>edilmiştir</a:t>
            </a:r>
            <a:r>
              <a:rPr lang="en-US" dirty="0"/>
              <a:t>. </a:t>
            </a:r>
          </a:p>
          <a:p>
            <a:pPr fontAlgn="base"/>
            <a:r>
              <a:rPr lang="en-US" dirty="0"/>
              <a:t>Daha </a:t>
            </a:r>
            <a:r>
              <a:rPr lang="en-US" dirty="0" err="1"/>
              <a:t>önce</a:t>
            </a:r>
            <a:r>
              <a:rPr lang="en-US" dirty="0"/>
              <a:t> </a:t>
            </a:r>
            <a:r>
              <a:rPr lang="en-US" dirty="0" err="1"/>
              <a:t>yapılan</a:t>
            </a:r>
            <a:r>
              <a:rPr lang="en-US" dirty="0"/>
              <a:t> </a:t>
            </a:r>
            <a:r>
              <a:rPr lang="en-US" dirty="0" err="1"/>
              <a:t>çalışmalardan</a:t>
            </a:r>
            <a:r>
              <a:rPr lang="en-US" dirty="0"/>
              <a:t> </a:t>
            </a:r>
            <a:r>
              <a:rPr lang="en-US" dirty="0" err="1"/>
              <a:t>daha</a:t>
            </a:r>
            <a:r>
              <a:rPr lang="en-US" dirty="0"/>
              <a:t> </a:t>
            </a:r>
            <a:r>
              <a:rPr lang="en-US" dirty="0" err="1"/>
              <a:t>yüksek</a:t>
            </a:r>
            <a:r>
              <a:rPr lang="en-US" dirty="0"/>
              <a:t> </a:t>
            </a:r>
            <a:r>
              <a:rPr lang="en-US" dirty="0" err="1"/>
              <a:t>doğruluk</a:t>
            </a:r>
            <a:r>
              <a:rPr lang="en-US" dirty="0"/>
              <a:t> </a:t>
            </a:r>
            <a:r>
              <a:rPr lang="en-US" dirty="0" err="1"/>
              <a:t>ve</a:t>
            </a:r>
            <a:r>
              <a:rPr lang="en-US" dirty="0"/>
              <a:t> F1 </a:t>
            </a:r>
            <a:r>
              <a:rPr lang="en-US" dirty="0" err="1"/>
              <a:t>skorları</a:t>
            </a:r>
            <a:r>
              <a:rPr lang="en-US" dirty="0"/>
              <a:t> </a:t>
            </a:r>
            <a:r>
              <a:rPr lang="en-US" dirty="0" err="1"/>
              <a:t>elde</a:t>
            </a:r>
            <a:r>
              <a:rPr lang="en-US" dirty="0"/>
              <a:t> </a:t>
            </a:r>
            <a:r>
              <a:rPr lang="en-US" dirty="0" err="1"/>
              <a:t>edilmiştir</a:t>
            </a:r>
            <a:r>
              <a:rPr lang="en-US" dirty="0"/>
              <a:t>.</a:t>
            </a:r>
          </a:p>
          <a:p>
            <a:pPr fontAlgn="base"/>
            <a:r>
              <a:rPr lang="en-US" dirty="0"/>
              <a:t>IEMOCAP </a:t>
            </a:r>
            <a:r>
              <a:rPr lang="en-US" dirty="0" err="1"/>
              <a:t>verisinde</a:t>
            </a:r>
            <a:r>
              <a:rPr lang="en-US" dirty="0"/>
              <a:t> %59,89 F1 </a:t>
            </a:r>
            <a:r>
              <a:rPr lang="en-US" dirty="0" err="1"/>
              <a:t>skoru</a:t>
            </a:r>
            <a:r>
              <a:rPr lang="en-US" dirty="0"/>
              <a:t> </a:t>
            </a:r>
            <a:r>
              <a:rPr lang="en-US" dirty="0" err="1"/>
              <a:t>elde</a:t>
            </a:r>
            <a:r>
              <a:rPr lang="en-US" dirty="0"/>
              <a:t> </a:t>
            </a:r>
            <a:r>
              <a:rPr lang="en-US" dirty="0" err="1"/>
              <a:t>edilmiştir</a:t>
            </a:r>
            <a:r>
              <a:rPr lang="en-US" dirty="0"/>
              <a:t>.</a:t>
            </a:r>
          </a:p>
          <a:p>
            <a:pPr fontAlgn="base"/>
            <a:r>
              <a:rPr lang="en-US" dirty="0" err="1"/>
              <a:t>BiDialogueRNN+Attn</a:t>
            </a:r>
            <a:r>
              <a:rPr lang="en-US" dirty="0"/>
              <a:t> </a:t>
            </a:r>
            <a:r>
              <a:rPr lang="en-US" dirty="0" err="1"/>
              <a:t>gibi</a:t>
            </a:r>
            <a:r>
              <a:rPr lang="en-US" dirty="0"/>
              <a:t> </a:t>
            </a:r>
            <a:r>
              <a:rPr lang="en-US" dirty="0" err="1"/>
              <a:t>varyantları</a:t>
            </a:r>
            <a:r>
              <a:rPr lang="en-US" dirty="0"/>
              <a:t> </a:t>
            </a:r>
            <a:r>
              <a:rPr lang="en-US" dirty="0" err="1"/>
              <a:t>bulunur</a:t>
            </a:r>
            <a:r>
              <a:rPr lang="en-US" dirty="0"/>
              <a:t>.</a:t>
            </a:r>
          </a:p>
          <a:p>
            <a:pPr marL="139700" indent="0" fontAlgn="base">
              <a:buNone/>
            </a:pPr>
            <a:br>
              <a:rPr lang="en-US" dirty="0"/>
            </a:br>
            <a:r>
              <a:rPr lang="en-US" dirty="0" err="1"/>
              <a:t>Modelin</a:t>
            </a:r>
            <a:r>
              <a:rPr lang="en-US" dirty="0"/>
              <a:t> Güçlü </a:t>
            </a:r>
            <a:r>
              <a:rPr lang="en-US" dirty="0" err="1"/>
              <a:t>Yanları</a:t>
            </a:r>
            <a:r>
              <a:rPr lang="tr-TR" dirty="0"/>
              <a:t>:</a:t>
            </a:r>
          </a:p>
          <a:p>
            <a:pPr fontAlgn="base"/>
            <a:r>
              <a:rPr lang="en-US" dirty="0" err="1"/>
              <a:t>Konuşmacı</a:t>
            </a:r>
            <a:r>
              <a:rPr lang="en-US" dirty="0"/>
              <a:t> </a:t>
            </a:r>
            <a:r>
              <a:rPr lang="en-US" dirty="0" err="1"/>
              <a:t>bağımlı</a:t>
            </a:r>
            <a:r>
              <a:rPr lang="en-US" dirty="0"/>
              <a:t> </a:t>
            </a:r>
            <a:r>
              <a:rPr lang="en-US" dirty="0" err="1"/>
              <a:t>modelleme</a:t>
            </a:r>
            <a:r>
              <a:rPr lang="en-US" dirty="0"/>
              <a:t> </a:t>
            </a:r>
            <a:r>
              <a:rPr lang="en-US" dirty="0" err="1"/>
              <a:t>ile</a:t>
            </a:r>
            <a:r>
              <a:rPr lang="en-US" dirty="0"/>
              <a:t> </a:t>
            </a:r>
            <a:r>
              <a:rPr lang="en-US" dirty="0" err="1"/>
              <a:t>daha</a:t>
            </a:r>
            <a:r>
              <a:rPr lang="en-US" dirty="0"/>
              <a:t> </a:t>
            </a:r>
            <a:r>
              <a:rPr lang="en-US" dirty="0" err="1"/>
              <a:t>kişiselleştirilmiş</a:t>
            </a:r>
            <a:r>
              <a:rPr lang="en-US" dirty="0"/>
              <a:t> </a:t>
            </a:r>
            <a:r>
              <a:rPr lang="en-US" dirty="0" err="1"/>
              <a:t>duygu</a:t>
            </a:r>
            <a:r>
              <a:rPr lang="en-US" dirty="0"/>
              <a:t> </a:t>
            </a:r>
            <a:r>
              <a:rPr lang="en-US" dirty="0" err="1"/>
              <a:t>analizi</a:t>
            </a:r>
            <a:endParaRPr lang="tr-TR" dirty="0"/>
          </a:p>
          <a:p>
            <a:pPr fontAlgn="base"/>
            <a:r>
              <a:rPr lang="en-US" dirty="0" err="1"/>
              <a:t>Dikkat</a:t>
            </a:r>
            <a:r>
              <a:rPr lang="en-US" dirty="0"/>
              <a:t> </a:t>
            </a:r>
            <a:r>
              <a:rPr lang="en-US" dirty="0" err="1"/>
              <a:t>mekanizması</a:t>
            </a:r>
            <a:r>
              <a:rPr lang="en-US" dirty="0"/>
              <a:t> </a:t>
            </a:r>
            <a:r>
              <a:rPr lang="en-US" dirty="0" err="1"/>
              <a:t>sayesinde</a:t>
            </a:r>
            <a:r>
              <a:rPr lang="en-US" dirty="0"/>
              <a:t> </a:t>
            </a:r>
            <a:r>
              <a:rPr lang="en-US" dirty="0" err="1"/>
              <a:t>önemli</a:t>
            </a:r>
            <a:r>
              <a:rPr lang="en-US" dirty="0"/>
              <a:t> </a:t>
            </a:r>
            <a:r>
              <a:rPr lang="en-US" dirty="0" err="1"/>
              <a:t>ifadelerin</a:t>
            </a:r>
            <a:r>
              <a:rPr lang="en-US" dirty="0"/>
              <a:t> </a:t>
            </a:r>
            <a:r>
              <a:rPr lang="en-US" dirty="0" err="1"/>
              <a:t>öne</a:t>
            </a:r>
            <a:r>
              <a:rPr lang="en-US" dirty="0"/>
              <a:t> </a:t>
            </a:r>
            <a:r>
              <a:rPr lang="en-US" dirty="0" err="1"/>
              <a:t>çıkarılması</a:t>
            </a:r>
            <a:r>
              <a:rPr lang="en-US" dirty="0"/>
              <a:t> </a:t>
            </a:r>
            <a:r>
              <a:rPr lang="en-US" dirty="0" err="1"/>
              <a:t>ve</a:t>
            </a:r>
            <a:r>
              <a:rPr lang="en-US" dirty="0"/>
              <a:t>  </a:t>
            </a:r>
            <a:r>
              <a:rPr lang="en-US" dirty="0" err="1"/>
              <a:t>daha</a:t>
            </a:r>
            <a:r>
              <a:rPr lang="en-US" dirty="0"/>
              <a:t> </a:t>
            </a:r>
            <a:r>
              <a:rPr lang="en-US" dirty="0" err="1"/>
              <a:t>anlamlı</a:t>
            </a:r>
            <a:r>
              <a:rPr lang="en-US" dirty="0"/>
              <a:t> </a:t>
            </a:r>
            <a:r>
              <a:rPr lang="en-US" dirty="0" err="1"/>
              <a:t>bağlam</a:t>
            </a:r>
            <a:r>
              <a:rPr lang="en-US" dirty="0"/>
              <a:t> </a:t>
            </a:r>
            <a:r>
              <a:rPr lang="en-US" dirty="0" err="1"/>
              <a:t>temsili</a:t>
            </a:r>
            <a:endParaRPr lang="tr-TR" dirty="0"/>
          </a:p>
          <a:p>
            <a:pPr fontAlgn="base"/>
            <a:r>
              <a:rPr lang="en-US" dirty="0" err="1"/>
              <a:t>Modüler</a:t>
            </a:r>
            <a:r>
              <a:rPr lang="en-US" dirty="0"/>
              <a:t> </a:t>
            </a:r>
            <a:r>
              <a:rPr lang="en-US" dirty="0" err="1"/>
              <a:t>yapı</a:t>
            </a:r>
            <a:r>
              <a:rPr lang="en-US" dirty="0"/>
              <a:t> </a:t>
            </a:r>
            <a:r>
              <a:rPr lang="en-US" dirty="0" err="1"/>
              <a:t>sayesinde</a:t>
            </a:r>
            <a:r>
              <a:rPr lang="en-US" dirty="0"/>
              <a:t> </a:t>
            </a:r>
            <a:r>
              <a:rPr lang="en-US" dirty="0" err="1"/>
              <a:t>farklı</a:t>
            </a:r>
            <a:r>
              <a:rPr lang="en-US" dirty="0"/>
              <a:t> GRU </a:t>
            </a:r>
            <a:r>
              <a:rPr lang="en-US" dirty="0" err="1"/>
              <a:t>bileşenlerinin</a:t>
            </a:r>
            <a:r>
              <a:rPr lang="en-US" dirty="0"/>
              <a:t> </a:t>
            </a:r>
            <a:r>
              <a:rPr lang="en-US" dirty="0" err="1"/>
              <a:t>ayrı</a:t>
            </a:r>
            <a:r>
              <a:rPr lang="en-US" dirty="0"/>
              <a:t> </a:t>
            </a:r>
            <a:r>
              <a:rPr lang="en-US" dirty="0" err="1"/>
              <a:t>ayrı</a:t>
            </a:r>
            <a:r>
              <a:rPr lang="en-US" dirty="0"/>
              <a:t> test </a:t>
            </a:r>
            <a:r>
              <a:rPr lang="en-US" dirty="0" err="1"/>
              <a:t>edilmesi</a:t>
            </a:r>
            <a:endParaRPr lang="en-US" dirty="0"/>
          </a:p>
        </p:txBody>
      </p:sp>
    </p:spTree>
    <p:extLst>
      <p:ext uri="{BB962C8B-B14F-4D97-AF65-F5344CB8AC3E}">
        <p14:creationId xmlns:p14="http://schemas.microsoft.com/office/powerpoint/2010/main" val="33089548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DEEE5-70E2-5D0D-3566-2010C990331F}"/>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383CE266-E5F6-9CA2-FFDE-6143767A269D}"/>
              </a:ext>
            </a:extLst>
          </p:cNvPr>
          <p:cNvSpPr>
            <a:spLocks noGrp="1"/>
          </p:cNvSpPr>
          <p:nvPr>
            <p:ph type="title"/>
          </p:nvPr>
        </p:nvSpPr>
        <p:spPr/>
        <p:txBody>
          <a:bodyPr/>
          <a:lstStyle/>
          <a:p>
            <a:r>
              <a:rPr lang="en-US" dirty="0"/>
              <a:t>MELD: A Multimodal Multi-Party Dataset for Emotion Recognition in Conversations</a:t>
            </a:r>
            <a:br>
              <a:rPr lang="en-US" b="0" dirty="0"/>
            </a:br>
            <a:br>
              <a:rPr lang="en-US" dirty="0"/>
            </a:br>
            <a:endParaRPr lang="en-US" dirty="0"/>
          </a:p>
        </p:txBody>
      </p:sp>
      <p:sp>
        <p:nvSpPr>
          <p:cNvPr id="3" name="Metin Yer Tutucusu 2">
            <a:extLst>
              <a:ext uri="{FF2B5EF4-FFF2-40B4-BE49-F238E27FC236}">
                <a16:creationId xmlns:a16="http://schemas.microsoft.com/office/drawing/2014/main" id="{22D49A4D-F899-8FE4-A7C3-26A8D96DD7EC}"/>
              </a:ext>
            </a:extLst>
          </p:cNvPr>
          <p:cNvSpPr>
            <a:spLocks noGrp="1"/>
          </p:cNvSpPr>
          <p:nvPr>
            <p:ph type="body" idx="1"/>
          </p:nvPr>
        </p:nvSpPr>
        <p:spPr>
          <a:xfrm>
            <a:off x="720000" y="1701450"/>
            <a:ext cx="7704000" cy="870300"/>
          </a:xfrm>
        </p:spPr>
        <p:txBody>
          <a:bodyPr/>
          <a:lstStyle/>
          <a:p>
            <a:pPr fontAlgn="base"/>
            <a:r>
              <a:rPr lang="en-US" dirty="0"/>
              <a:t>Poria </a:t>
            </a:r>
            <a:r>
              <a:rPr lang="en-US" dirty="0" err="1"/>
              <a:t>ve</a:t>
            </a:r>
            <a:r>
              <a:rPr lang="en-US" dirty="0"/>
              <a:t> ark. (2019) </a:t>
            </a:r>
            <a:r>
              <a:rPr lang="en-US" dirty="0" err="1"/>
              <a:t>tarafından</a:t>
            </a:r>
            <a:r>
              <a:rPr lang="en-US" dirty="0"/>
              <a:t> </a:t>
            </a:r>
            <a:r>
              <a:rPr lang="en-US" dirty="0" err="1"/>
              <a:t>geliştirilen</a:t>
            </a:r>
            <a:r>
              <a:rPr lang="en-US" dirty="0"/>
              <a:t> MELD, </a:t>
            </a:r>
            <a:r>
              <a:rPr lang="en-US" b="1" dirty="0" err="1"/>
              <a:t>çoklu</a:t>
            </a:r>
            <a:r>
              <a:rPr lang="en-US" b="1" dirty="0"/>
              <a:t> </a:t>
            </a:r>
            <a:r>
              <a:rPr lang="en-US" b="1" dirty="0" err="1"/>
              <a:t>konuşmacılı</a:t>
            </a:r>
            <a:r>
              <a:rPr lang="en-US" dirty="0"/>
              <a:t> </a:t>
            </a:r>
            <a:r>
              <a:rPr lang="en-US" dirty="0" err="1"/>
              <a:t>ve</a:t>
            </a:r>
            <a:r>
              <a:rPr lang="en-US" dirty="0"/>
              <a:t> </a:t>
            </a:r>
            <a:r>
              <a:rPr lang="en-US" b="1" dirty="0" err="1"/>
              <a:t>çok</a:t>
            </a:r>
            <a:r>
              <a:rPr lang="en-US" b="1" dirty="0"/>
              <a:t> </a:t>
            </a:r>
            <a:r>
              <a:rPr lang="en-US" b="1" dirty="0" err="1"/>
              <a:t>modlu</a:t>
            </a:r>
            <a:r>
              <a:rPr lang="en-US" dirty="0"/>
              <a:t> </a:t>
            </a:r>
            <a:r>
              <a:rPr lang="en-US" dirty="0" err="1"/>
              <a:t>duygu</a:t>
            </a:r>
            <a:r>
              <a:rPr lang="en-US" dirty="0"/>
              <a:t> </a:t>
            </a:r>
            <a:r>
              <a:rPr lang="en-US" dirty="0" err="1"/>
              <a:t>tanıma</a:t>
            </a:r>
            <a:r>
              <a:rPr lang="en-US" dirty="0"/>
              <a:t> </a:t>
            </a:r>
            <a:r>
              <a:rPr lang="en-US" dirty="0" err="1"/>
              <a:t>alanındaki</a:t>
            </a:r>
            <a:r>
              <a:rPr lang="en-US" dirty="0"/>
              <a:t> </a:t>
            </a:r>
            <a:r>
              <a:rPr lang="en-US" dirty="0" err="1"/>
              <a:t>önemli</a:t>
            </a:r>
            <a:r>
              <a:rPr lang="en-US" dirty="0"/>
              <a:t> </a:t>
            </a:r>
            <a:r>
              <a:rPr lang="en-US" dirty="0" err="1"/>
              <a:t>veri</a:t>
            </a:r>
            <a:r>
              <a:rPr lang="en-US" dirty="0"/>
              <a:t> </a:t>
            </a:r>
            <a:r>
              <a:rPr lang="en-US" dirty="0" err="1"/>
              <a:t>setlerinden</a:t>
            </a:r>
            <a:r>
              <a:rPr lang="en-US" dirty="0"/>
              <a:t> </a:t>
            </a:r>
            <a:r>
              <a:rPr lang="en-US" dirty="0" err="1"/>
              <a:t>biridir</a:t>
            </a:r>
            <a:r>
              <a:rPr lang="en-US" dirty="0"/>
              <a:t>. </a:t>
            </a:r>
          </a:p>
          <a:p>
            <a:pPr fontAlgn="base"/>
            <a:r>
              <a:rPr lang="en-US" dirty="0" err="1"/>
              <a:t>Sadece</a:t>
            </a:r>
            <a:r>
              <a:rPr lang="en-US" dirty="0"/>
              <a:t> </a:t>
            </a:r>
            <a:r>
              <a:rPr lang="en-US" b="1" dirty="0" err="1"/>
              <a:t>metin</a:t>
            </a:r>
            <a:r>
              <a:rPr lang="en-US" dirty="0"/>
              <a:t> </a:t>
            </a:r>
            <a:r>
              <a:rPr lang="en-US" dirty="0" err="1"/>
              <a:t>değil</a:t>
            </a:r>
            <a:r>
              <a:rPr lang="en-US" dirty="0"/>
              <a:t> </a:t>
            </a:r>
            <a:r>
              <a:rPr lang="en-US" dirty="0" err="1"/>
              <a:t>aynı</a:t>
            </a:r>
            <a:r>
              <a:rPr lang="en-US" dirty="0"/>
              <a:t> </a:t>
            </a:r>
            <a:r>
              <a:rPr lang="en-US" dirty="0" err="1"/>
              <a:t>zamanda</a:t>
            </a:r>
            <a:r>
              <a:rPr lang="en-US" dirty="0"/>
              <a:t> </a:t>
            </a:r>
            <a:r>
              <a:rPr lang="en-US" b="1" dirty="0" err="1"/>
              <a:t>ses</a:t>
            </a:r>
            <a:r>
              <a:rPr lang="en-US" dirty="0"/>
              <a:t> </a:t>
            </a:r>
            <a:r>
              <a:rPr lang="en-US" dirty="0" err="1"/>
              <a:t>ve</a:t>
            </a:r>
            <a:r>
              <a:rPr lang="en-US" dirty="0"/>
              <a:t> </a:t>
            </a:r>
            <a:r>
              <a:rPr lang="en-US" b="1" dirty="0" err="1"/>
              <a:t>görüntü</a:t>
            </a:r>
            <a:r>
              <a:rPr lang="en-US" dirty="0"/>
              <a:t> </a:t>
            </a:r>
            <a:r>
              <a:rPr lang="en-US" dirty="0" err="1"/>
              <a:t>verilerini</a:t>
            </a:r>
            <a:r>
              <a:rPr lang="en-US" dirty="0"/>
              <a:t> de </a:t>
            </a:r>
            <a:r>
              <a:rPr lang="en-US" dirty="0" err="1"/>
              <a:t>içeren</a:t>
            </a:r>
            <a:r>
              <a:rPr lang="en-US" dirty="0"/>
              <a:t> </a:t>
            </a:r>
            <a:r>
              <a:rPr lang="en-US" dirty="0" err="1"/>
              <a:t>yaklaşık</a:t>
            </a:r>
            <a:r>
              <a:rPr lang="en-US" dirty="0"/>
              <a:t> 13.000 </a:t>
            </a:r>
            <a:r>
              <a:rPr lang="en-US" dirty="0" err="1"/>
              <a:t>ifadeden</a:t>
            </a:r>
            <a:r>
              <a:rPr lang="en-US" dirty="0"/>
              <a:t> </a:t>
            </a:r>
            <a:r>
              <a:rPr lang="en-US" dirty="0" err="1"/>
              <a:t>oluşan</a:t>
            </a:r>
            <a:r>
              <a:rPr lang="en-US" dirty="0"/>
              <a:t> </a:t>
            </a:r>
            <a:r>
              <a:rPr lang="en-US" dirty="0" err="1"/>
              <a:t>zengin</a:t>
            </a:r>
            <a:r>
              <a:rPr lang="en-US" dirty="0"/>
              <a:t> </a:t>
            </a:r>
            <a:r>
              <a:rPr lang="en-US" dirty="0" err="1"/>
              <a:t>bir</a:t>
            </a:r>
            <a:r>
              <a:rPr lang="en-US" dirty="0"/>
              <a:t> </a:t>
            </a:r>
            <a:r>
              <a:rPr lang="en-US" dirty="0" err="1"/>
              <a:t>veri</a:t>
            </a:r>
            <a:r>
              <a:rPr lang="en-US" dirty="0"/>
              <a:t> </a:t>
            </a:r>
            <a:r>
              <a:rPr lang="en-US" dirty="0" err="1"/>
              <a:t>seri</a:t>
            </a:r>
            <a:r>
              <a:rPr lang="en-US" dirty="0"/>
              <a:t> </a:t>
            </a:r>
            <a:r>
              <a:rPr lang="en-US" dirty="0" err="1"/>
              <a:t>sunmaktadır</a:t>
            </a:r>
            <a:r>
              <a:rPr lang="en-US" dirty="0"/>
              <a:t>. </a:t>
            </a:r>
          </a:p>
          <a:p>
            <a:pPr fontAlgn="base"/>
            <a:r>
              <a:rPr lang="en-US" dirty="0"/>
              <a:t>Birden </a:t>
            </a:r>
            <a:r>
              <a:rPr lang="en-US" dirty="0" err="1"/>
              <a:t>fazla</a:t>
            </a:r>
            <a:r>
              <a:rPr lang="en-US" dirty="0"/>
              <a:t> </a:t>
            </a:r>
            <a:r>
              <a:rPr lang="en-US" dirty="0" err="1"/>
              <a:t>konuşmacının</a:t>
            </a:r>
            <a:r>
              <a:rPr lang="en-US" dirty="0"/>
              <a:t> </a:t>
            </a:r>
            <a:r>
              <a:rPr lang="en-US" dirty="0" err="1"/>
              <a:t>yer</a:t>
            </a:r>
            <a:r>
              <a:rPr lang="en-US" dirty="0"/>
              <a:t> </a:t>
            </a:r>
            <a:r>
              <a:rPr lang="en-US" dirty="0" err="1"/>
              <a:t>aldığı</a:t>
            </a:r>
            <a:r>
              <a:rPr lang="en-US" dirty="0"/>
              <a:t> </a:t>
            </a:r>
            <a:r>
              <a:rPr lang="en-US" dirty="0" err="1"/>
              <a:t>çoklu-partili</a:t>
            </a:r>
            <a:r>
              <a:rPr lang="en-US" dirty="0"/>
              <a:t> </a:t>
            </a:r>
            <a:r>
              <a:rPr lang="en-US" dirty="0" err="1"/>
              <a:t>diyaloglar</a:t>
            </a:r>
            <a:r>
              <a:rPr lang="en-US" dirty="0"/>
              <a:t> </a:t>
            </a:r>
            <a:r>
              <a:rPr lang="en-US" dirty="0" err="1"/>
              <a:t>içerdiğinden</a:t>
            </a:r>
            <a:r>
              <a:rPr lang="en-US" dirty="0"/>
              <a:t> </a:t>
            </a:r>
            <a:r>
              <a:rPr lang="en-US" dirty="0" err="1"/>
              <a:t>dolayı</a:t>
            </a:r>
            <a:r>
              <a:rPr lang="en-US" dirty="0"/>
              <a:t> </a:t>
            </a:r>
            <a:r>
              <a:rPr lang="en-US" dirty="0" err="1"/>
              <a:t>önemli</a:t>
            </a:r>
            <a:r>
              <a:rPr lang="en-US" dirty="0"/>
              <a:t> </a:t>
            </a:r>
            <a:r>
              <a:rPr lang="en-US" dirty="0" err="1"/>
              <a:t>bir</a:t>
            </a:r>
            <a:r>
              <a:rPr lang="en-US" dirty="0"/>
              <a:t> </a:t>
            </a:r>
            <a:r>
              <a:rPr lang="en-US" dirty="0" err="1"/>
              <a:t>veri</a:t>
            </a:r>
            <a:r>
              <a:rPr lang="en-US" dirty="0"/>
              <a:t> </a:t>
            </a:r>
            <a:r>
              <a:rPr lang="en-US" dirty="0" err="1"/>
              <a:t>setidir</a:t>
            </a:r>
            <a:r>
              <a:rPr lang="en-US" dirty="0"/>
              <a:t>. </a:t>
            </a:r>
          </a:p>
          <a:p>
            <a:pPr fontAlgn="base"/>
            <a:r>
              <a:rPr lang="en-US" dirty="0"/>
              <a:t>Metin </a:t>
            </a:r>
            <a:r>
              <a:rPr lang="en-US" dirty="0" err="1"/>
              <a:t>tabanlı</a:t>
            </a:r>
            <a:r>
              <a:rPr lang="en-US" dirty="0"/>
              <a:t> </a:t>
            </a:r>
            <a:r>
              <a:rPr lang="en-US" dirty="0" err="1"/>
              <a:t>modellerin</a:t>
            </a:r>
            <a:r>
              <a:rPr lang="en-US" dirty="0"/>
              <a:t> </a:t>
            </a:r>
            <a:r>
              <a:rPr lang="en-US" dirty="0" err="1"/>
              <a:t>ses</a:t>
            </a:r>
            <a:r>
              <a:rPr lang="en-US" dirty="0"/>
              <a:t> </a:t>
            </a:r>
            <a:r>
              <a:rPr lang="en-US" dirty="0" err="1"/>
              <a:t>tabanlı</a:t>
            </a:r>
            <a:r>
              <a:rPr lang="en-US" dirty="0"/>
              <a:t> </a:t>
            </a:r>
            <a:r>
              <a:rPr lang="en-US" dirty="0" err="1"/>
              <a:t>modellere</a:t>
            </a:r>
            <a:r>
              <a:rPr lang="en-US" dirty="0"/>
              <a:t> </a:t>
            </a:r>
            <a:r>
              <a:rPr lang="en-US" dirty="0" err="1"/>
              <a:t>kıyasla</a:t>
            </a:r>
            <a:r>
              <a:rPr lang="en-US" dirty="0"/>
              <a:t> </a:t>
            </a:r>
            <a:r>
              <a:rPr lang="en-US" dirty="0" err="1"/>
              <a:t>daha</a:t>
            </a:r>
            <a:r>
              <a:rPr lang="en-US" dirty="0"/>
              <a:t> </a:t>
            </a:r>
            <a:r>
              <a:rPr lang="en-US" dirty="0" err="1"/>
              <a:t>başarılı</a:t>
            </a:r>
            <a:r>
              <a:rPr lang="en-US" dirty="0"/>
              <a:t> </a:t>
            </a:r>
            <a:r>
              <a:rPr lang="en-US" dirty="0" err="1"/>
              <a:t>olduğu</a:t>
            </a:r>
            <a:r>
              <a:rPr lang="en-US" dirty="0"/>
              <a:t> </a:t>
            </a:r>
            <a:r>
              <a:rPr lang="en-US" dirty="0" err="1"/>
              <a:t>görülmüştür</a:t>
            </a:r>
            <a:r>
              <a:rPr lang="en-US" dirty="0"/>
              <a:t>. </a:t>
            </a:r>
          </a:p>
          <a:p>
            <a:pPr fontAlgn="base"/>
            <a:r>
              <a:rPr lang="en-US" dirty="0"/>
              <a:t>Duygu </a:t>
            </a:r>
            <a:r>
              <a:rPr lang="en-US" dirty="0" err="1"/>
              <a:t>tanıma</a:t>
            </a:r>
            <a:r>
              <a:rPr lang="en-US" dirty="0"/>
              <a:t> </a:t>
            </a:r>
            <a:r>
              <a:rPr lang="en-US" dirty="0" err="1"/>
              <a:t>alanında</a:t>
            </a:r>
            <a:r>
              <a:rPr lang="en-US" dirty="0"/>
              <a:t> </a:t>
            </a:r>
            <a:r>
              <a:rPr lang="en-US" dirty="0" err="1"/>
              <a:t>ileri</a:t>
            </a:r>
            <a:r>
              <a:rPr lang="en-US" dirty="0"/>
              <a:t> </a:t>
            </a:r>
            <a:r>
              <a:rPr lang="en-US" dirty="0" err="1"/>
              <a:t>düzey</a:t>
            </a:r>
            <a:r>
              <a:rPr lang="en-US" dirty="0"/>
              <a:t> </a:t>
            </a:r>
            <a:r>
              <a:rPr lang="en-US" dirty="0" err="1"/>
              <a:t>araştırmalar</a:t>
            </a:r>
            <a:r>
              <a:rPr lang="en-US" dirty="0"/>
              <a:t> </a:t>
            </a:r>
            <a:r>
              <a:rPr lang="en-US" dirty="0" err="1"/>
              <a:t>için</a:t>
            </a:r>
            <a:r>
              <a:rPr lang="en-US" dirty="0"/>
              <a:t> </a:t>
            </a:r>
            <a:r>
              <a:rPr lang="en-US" dirty="0" err="1"/>
              <a:t>güçlü</a:t>
            </a:r>
            <a:r>
              <a:rPr lang="en-US" dirty="0"/>
              <a:t> </a:t>
            </a:r>
            <a:r>
              <a:rPr lang="en-US" dirty="0" err="1"/>
              <a:t>bir</a:t>
            </a:r>
            <a:r>
              <a:rPr lang="en-US" dirty="0"/>
              <a:t> </a:t>
            </a:r>
            <a:r>
              <a:rPr lang="en-US" dirty="0" err="1"/>
              <a:t>kaynaktır</a:t>
            </a:r>
            <a:r>
              <a:rPr lang="en-US" dirty="0"/>
              <a:t>.</a:t>
            </a:r>
          </a:p>
        </p:txBody>
      </p:sp>
    </p:spTree>
    <p:extLst>
      <p:ext uri="{BB962C8B-B14F-4D97-AF65-F5344CB8AC3E}">
        <p14:creationId xmlns:p14="http://schemas.microsoft.com/office/powerpoint/2010/main" val="311666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6B22E-CDDC-E431-E074-7D6DF099A5E0}"/>
            </a:ext>
          </a:extLst>
        </p:cNvPr>
        <p:cNvGrpSpPr/>
        <p:nvPr/>
      </p:nvGrpSpPr>
      <p:grpSpPr>
        <a:xfrm>
          <a:off x="0" y="0"/>
          <a:ext cx="0" cy="0"/>
          <a:chOff x="0" y="0"/>
          <a:chExt cx="0" cy="0"/>
        </a:xfrm>
      </p:grpSpPr>
      <p:sp>
        <p:nvSpPr>
          <p:cNvPr id="2" name="Başlık 1">
            <a:extLst>
              <a:ext uri="{FF2B5EF4-FFF2-40B4-BE49-F238E27FC236}">
                <a16:creationId xmlns:a16="http://schemas.microsoft.com/office/drawing/2014/main" id="{D79770EF-EF32-6CA0-E7B0-F3367ED61BF5}"/>
              </a:ext>
            </a:extLst>
          </p:cNvPr>
          <p:cNvSpPr>
            <a:spLocks noGrp="1"/>
          </p:cNvSpPr>
          <p:nvPr>
            <p:ph type="title"/>
          </p:nvPr>
        </p:nvSpPr>
        <p:spPr/>
        <p:txBody>
          <a:bodyPr/>
          <a:lstStyle/>
          <a:p>
            <a:r>
              <a:rPr lang="en-US" dirty="0"/>
              <a:t>Modeling both Context- and Speaker-Sensitive Dependence for Emotion Detection in Multi-speaker Conversations</a:t>
            </a:r>
            <a:br>
              <a:rPr lang="en-US" b="0" dirty="0"/>
            </a:br>
            <a:br>
              <a:rPr lang="en-US" dirty="0"/>
            </a:br>
            <a:endParaRPr lang="en-US" dirty="0"/>
          </a:p>
        </p:txBody>
      </p:sp>
      <p:sp>
        <p:nvSpPr>
          <p:cNvPr id="3" name="Metin Yer Tutucusu 2">
            <a:extLst>
              <a:ext uri="{FF2B5EF4-FFF2-40B4-BE49-F238E27FC236}">
                <a16:creationId xmlns:a16="http://schemas.microsoft.com/office/drawing/2014/main" id="{962DDED4-BF01-7067-FE9D-7FEE7DBC92C2}"/>
              </a:ext>
            </a:extLst>
          </p:cNvPr>
          <p:cNvSpPr>
            <a:spLocks noGrp="1"/>
          </p:cNvSpPr>
          <p:nvPr>
            <p:ph type="body" idx="1"/>
          </p:nvPr>
        </p:nvSpPr>
        <p:spPr>
          <a:xfrm>
            <a:off x="720000" y="2136600"/>
            <a:ext cx="7704000" cy="870300"/>
          </a:xfrm>
        </p:spPr>
        <p:txBody>
          <a:bodyPr/>
          <a:lstStyle/>
          <a:p>
            <a:pPr fontAlgn="base"/>
            <a:r>
              <a:rPr lang="en-US" dirty="0" err="1"/>
              <a:t>ConGCN</a:t>
            </a:r>
            <a:r>
              <a:rPr lang="tr-TR" dirty="0"/>
              <a:t> modeli </a:t>
            </a:r>
            <a:r>
              <a:rPr lang="en-US" dirty="0"/>
              <a:t>Zhang </a:t>
            </a:r>
            <a:r>
              <a:rPr lang="en-US" dirty="0" err="1"/>
              <a:t>ve</a:t>
            </a:r>
            <a:r>
              <a:rPr lang="en-US" dirty="0"/>
              <a:t> ark. (2019) </a:t>
            </a:r>
            <a:r>
              <a:rPr lang="en-US" dirty="0" err="1"/>
              <a:t>tarafından</a:t>
            </a:r>
            <a:r>
              <a:rPr lang="en-US" dirty="0"/>
              <a:t> </a:t>
            </a:r>
            <a:r>
              <a:rPr lang="en-US" dirty="0" err="1"/>
              <a:t>geliştirilmiştir</a:t>
            </a:r>
            <a:r>
              <a:rPr lang="en-US" dirty="0"/>
              <a:t>.</a:t>
            </a:r>
          </a:p>
          <a:p>
            <a:pPr fontAlgn="base"/>
            <a:r>
              <a:rPr lang="en-US" dirty="0"/>
              <a:t>Model her </a:t>
            </a:r>
            <a:r>
              <a:rPr lang="en-US" dirty="0" err="1"/>
              <a:t>bir</a:t>
            </a:r>
            <a:r>
              <a:rPr lang="en-US" dirty="0"/>
              <a:t> </a:t>
            </a:r>
            <a:r>
              <a:rPr lang="en-US" dirty="0" err="1"/>
              <a:t>konuşmayı</a:t>
            </a:r>
            <a:r>
              <a:rPr lang="en-US" dirty="0"/>
              <a:t> </a:t>
            </a:r>
            <a:r>
              <a:rPr lang="en-US" dirty="0" err="1"/>
              <a:t>ve</a:t>
            </a:r>
            <a:r>
              <a:rPr lang="en-US" dirty="0"/>
              <a:t> </a:t>
            </a:r>
            <a:r>
              <a:rPr lang="en-US" dirty="0" err="1"/>
              <a:t>konuşmacıyı</a:t>
            </a:r>
            <a:r>
              <a:rPr lang="en-US" dirty="0"/>
              <a:t> </a:t>
            </a:r>
            <a:r>
              <a:rPr lang="en-US" dirty="0" err="1"/>
              <a:t>düğüm</a:t>
            </a:r>
            <a:r>
              <a:rPr lang="en-US" dirty="0"/>
              <a:t> (node) </a:t>
            </a:r>
            <a:r>
              <a:rPr lang="en-US" dirty="0" err="1"/>
              <a:t>olarak</a:t>
            </a:r>
            <a:r>
              <a:rPr lang="en-US" dirty="0"/>
              <a:t> </a:t>
            </a:r>
            <a:r>
              <a:rPr lang="en-US" dirty="0" err="1"/>
              <a:t>temsil</a:t>
            </a:r>
            <a:r>
              <a:rPr lang="en-US" dirty="0"/>
              <a:t> </a:t>
            </a:r>
            <a:r>
              <a:rPr lang="en-US" dirty="0" err="1"/>
              <a:t>eder</a:t>
            </a:r>
            <a:r>
              <a:rPr lang="en-US" dirty="0"/>
              <a:t>. </a:t>
            </a:r>
            <a:r>
              <a:rPr lang="en-US" dirty="0" err="1"/>
              <a:t>İlişkileri</a:t>
            </a:r>
            <a:r>
              <a:rPr lang="en-US" dirty="0"/>
              <a:t> </a:t>
            </a:r>
            <a:r>
              <a:rPr lang="en-US" dirty="0" err="1"/>
              <a:t>grafik</a:t>
            </a:r>
            <a:r>
              <a:rPr lang="en-US" dirty="0"/>
              <a:t> </a:t>
            </a:r>
            <a:r>
              <a:rPr lang="en-US" dirty="0" err="1"/>
              <a:t>yapısı</a:t>
            </a:r>
            <a:r>
              <a:rPr lang="en-US" dirty="0"/>
              <a:t> </a:t>
            </a:r>
            <a:r>
              <a:rPr lang="en-US" dirty="0" err="1"/>
              <a:t>üzerinden</a:t>
            </a:r>
            <a:r>
              <a:rPr lang="en-US" dirty="0"/>
              <a:t> </a:t>
            </a:r>
            <a:r>
              <a:rPr lang="en-US" dirty="0" err="1"/>
              <a:t>işler</a:t>
            </a:r>
            <a:r>
              <a:rPr lang="en-US" dirty="0"/>
              <a:t>.</a:t>
            </a:r>
          </a:p>
          <a:p>
            <a:pPr fontAlgn="base"/>
            <a:r>
              <a:rPr lang="en-US" dirty="0" err="1"/>
              <a:t>Modelde</a:t>
            </a:r>
            <a:r>
              <a:rPr lang="en-US" dirty="0"/>
              <a:t>, </a:t>
            </a:r>
            <a:r>
              <a:rPr lang="en-US" b="1" dirty="0" err="1"/>
              <a:t>bağlamsal</a:t>
            </a:r>
            <a:r>
              <a:rPr lang="en-US" b="1" dirty="0"/>
              <a:t> </a:t>
            </a:r>
            <a:r>
              <a:rPr lang="en-US" b="1" dirty="0" err="1"/>
              <a:t>ilişkiler</a:t>
            </a:r>
            <a:r>
              <a:rPr lang="en-US" dirty="0"/>
              <a:t> </a:t>
            </a:r>
            <a:r>
              <a:rPr lang="en-US" dirty="0" err="1"/>
              <a:t>konuşma</a:t>
            </a:r>
            <a:r>
              <a:rPr lang="en-US" dirty="0"/>
              <a:t> </a:t>
            </a:r>
            <a:r>
              <a:rPr lang="en-US" dirty="0" err="1"/>
              <a:t>düğümleri</a:t>
            </a:r>
            <a:r>
              <a:rPr lang="en-US" dirty="0"/>
              <a:t> </a:t>
            </a:r>
            <a:r>
              <a:rPr lang="en-US" dirty="0" err="1"/>
              <a:t>arasındaki</a:t>
            </a:r>
            <a:r>
              <a:rPr lang="en-US" dirty="0"/>
              <a:t> </a:t>
            </a:r>
            <a:r>
              <a:rPr lang="en-US" dirty="0" err="1"/>
              <a:t>kenarlarla</a:t>
            </a:r>
            <a:r>
              <a:rPr lang="en-US" dirty="0"/>
              <a:t> </a:t>
            </a:r>
            <a:r>
              <a:rPr lang="en-US" dirty="0" err="1"/>
              <a:t>temsil</a:t>
            </a:r>
            <a:r>
              <a:rPr lang="en-US" dirty="0"/>
              <a:t> </a:t>
            </a:r>
            <a:r>
              <a:rPr lang="en-US" dirty="0" err="1"/>
              <a:t>edilir</a:t>
            </a:r>
            <a:r>
              <a:rPr lang="en-US" dirty="0"/>
              <a:t>.</a:t>
            </a:r>
          </a:p>
          <a:p>
            <a:pPr fontAlgn="base"/>
            <a:r>
              <a:rPr lang="en-US" b="1" dirty="0" err="1"/>
              <a:t>Konuşmacıya</a:t>
            </a:r>
            <a:r>
              <a:rPr lang="en-US" b="1" dirty="0"/>
              <a:t> </a:t>
            </a:r>
            <a:r>
              <a:rPr lang="en-US" b="1" dirty="0" err="1"/>
              <a:t>özgü</a:t>
            </a:r>
            <a:r>
              <a:rPr lang="en-US" b="1" dirty="0"/>
              <a:t> </a:t>
            </a:r>
            <a:r>
              <a:rPr lang="en-US" b="1" dirty="0" err="1"/>
              <a:t>ilişkiler</a:t>
            </a:r>
            <a:r>
              <a:rPr lang="en-US" dirty="0"/>
              <a:t> </a:t>
            </a:r>
            <a:r>
              <a:rPr lang="en-US" dirty="0" err="1"/>
              <a:t>ise</a:t>
            </a:r>
            <a:r>
              <a:rPr lang="en-US" dirty="0"/>
              <a:t> </a:t>
            </a:r>
            <a:r>
              <a:rPr lang="en-US" dirty="0" err="1"/>
              <a:t>konuşmacı</a:t>
            </a:r>
            <a:r>
              <a:rPr lang="en-US" dirty="0"/>
              <a:t> </a:t>
            </a:r>
            <a:r>
              <a:rPr lang="en-US" dirty="0" err="1"/>
              <a:t>ile</a:t>
            </a:r>
            <a:r>
              <a:rPr lang="en-US" dirty="0"/>
              <a:t> </a:t>
            </a:r>
            <a:r>
              <a:rPr lang="en-US" dirty="0" err="1"/>
              <a:t>konuşma</a:t>
            </a:r>
            <a:r>
              <a:rPr lang="en-US" dirty="0"/>
              <a:t> </a:t>
            </a:r>
            <a:r>
              <a:rPr lang="en-US" dirty="0" err="1"/>
              <a:t>arasında</a:t>
            </a:r>
            <a:r>
              <a:rPr lang="en-US" dirty="0"/>
              <a:t> </a:t>
            </a:r>
            <a:r>
              <a:rPr lang="en-US" dirty="0" err="1"/>
              <a:t>kurulan</a:t>
            </a:r>
            <a:r>
              <a:rPr lang="en-US" dirty="0"/>
              <a:t> </a:t>
            </a:r>
            <a:r>
              <a:rPr lang="en-US" dirty="0" err="1"/>
              <a:t>kenarlarla</a:t>
            </a:r>
            <a:r>
              <a:rPr lang="en-US" dirty="0"/>
              <a:t> </a:t>
            </a:r>
            <a:r>
              <a:rPr lang="en-US" dirty="0" err="1"/>
              <a:t>temsil</a:t>
            </a:r>
            <a:r>
              <a:rPr lang="en-US" dirty="0"/>
              <a:t> </a:t>
            </a:r>
            <a:r>
              <a:rPr lang="en-US" dirty="0" err="1"/>
              <a:t>edilir</a:t>
            </a:r>
            <a:r>
              <a:rPr lang="en-US" dirty="0"/>
              <a:t>. </a:t>
            </a:r>
          </a:p>
          <a:p>
            <a:pPr fontAlgn="base"/>
            <a:r>
              <a:rPr lang="en-US" dirty="0"/>
              <a:t>MELD </a:t>
            </a:r>
            <a:r>
              <a:rPr lang="en-US" dirty="0" err="1"/>
              <a:t>veri</a:t>
            </a:r>
            <a:r>
              <a:rPr lang="en-US" dirty="0"/>
              <a:t> </a:t>
            </a:r>
            <a:r>
              <a:rPr lang="en-US" dirty="0" err="1"/>
              <a:t>seti</a:t>
            </a:r>
            <a:r>
              <a:rPr lang="en-US" dirty="0"/>
              <a:t> </a:t>
            </a:r>
            <a:r>
              <a:rPr lang="en-US" dirty="0" err="1"/>
              <a:t>üzerinde</a:t>
            </a:r>
            <a:r>
              <a:rPr lang="en-US" dirty="0"/>
              <a:t> </a:t>
            </a:r>
            <a:r>
              <a:rPr lang="en-US" dirty="0" err="1"/>
              <a:t>yapılan</a:t>
            </a:r>
            <a:r>
              <a:rPr lang="en-US" dirty="0"/>
              <a:t> </a:t>
            </a:r>
            <a:r>
              <a:rPr lang="en-US" dirty="0" err="1"/>
              <a:t>deneyler,modelin</a:t>
            </a:r>
            <a:r>
              <a:rPr lang="en-US" dirty="0"/>
              <a:t> hem </a:t>
            </a:r>
            <a:r>
              <a:rPr lang="en-US" dirty="0" err="1"/>
              <a:t>tek-modlu</a:t>
            </a:r>
            <a:r>
              <a:rPr lang="en-US" dirty="0"/>
              <a:t> hem de </a:t>
            </a:r>
            <a:r>
              <a:rPr lang="en-US" dirty="0" err="1"/>
              <a:t>çoklu</a:t>
            </a:r>
            <a:r>
              <a:rPr lang="en-US" dirty="0"/>
              <a:t> </a:t>
            </a:r>
            <a:r>
              <a:rPr lang="en-US" dirty="0" err="1"/>
              <a:t>veri</a:t>
            </a:r>
            <a:r>
              <a:rPr lang="en-US" dirty="0"/>
              <a:t> </a:t>
            </a:r>
            <a:r>
              <a:rPr lang="en-US" dirty="0" err="1"/>
              <a:t>durumlarında</a:t>
            </a:r>
            <a:r>
              <a:rPr lang="en-US" dirty="0"/>
              <a:t> </a:t>
            </a:r>
            <a:r>
              <a:rPr lang="en-US" dirty="0" err="1"/>
              <a:t>önceki</a:t>
            </a:r>
            <a:r>
              <a:rPr lang="en-US" dirty="0"/>
              <a:t> </a:t>
            </a:r>
            <a:r>
              <a:rPr lang="en-US" dirty="0" err="1"/>
              <a:t>çalışmalara</a:t>
            </a:r>
            <a:r>
              <a:rPr lang="en-US" dirty="0"/>
              <a:t> </a:t>
            </a:r>
            <a:r>
              <a:rPr lang="en-US" dirty="0" err="1"/>
              <a:t>kıyasla</a:t>
            </a:r>
            <a:r>
              <a:rPr lang="en-US" dirty="0"/>
              <a:t> </a:t>
            </a:r>
            <a:r>
              <a:rPr lang="en-US" dirty="0" err="1"/>
              <a:t>daha</a:t>
            </a:r>
            <a:r>
              <a:rPr lang="en-US" dirty="0"/>
              <a:t> </a:t>
            </a:r>
            <a:r>
              <a:rPr lang="en-US" dirty="0" err="1"/>
              <a:t>başarılı</a:t>
            </a:r>
            <a:r>
              <a:rPr lang="en-US" dirty="0"/>
              <a:t> </a:t>
            </a:r>
            <a:r>
              <a:rPr lang="en-US" dirty="0" err="1"/>
              <a:t>sonuçlar</a:t>
            </a:r>
            <a:r>
              <a:rPr lang="en-US" dirty="0"/>
              <a:t> </a:t>
            </a:r>
            <a:r>
              <a:rPr lang="en-US" dirty="0" err="1"/>
              <a:t>elde</a:t>
            </a:r>
            <a:r>
              <a:rPr lang="en-US" dirty="0"/>
              <a:t> </a:t>
            </a:r>
            <a:r>
              <a:rPr lang="en-US" dirty="0" err="1"/>
              <a:t>ettiğini</a:t>
            </a:r>
            <a:r>
              <a:rPr lang="en-US" dirty="0"/>
              <a:t> </a:t>
            </a:r>
            <a:r>
              <a:rPr lang="en-US" dirty="0" err="1"/>
              <a:t>göstermiştir</a:t>
            </a:r>
            <a:r>
              <a:rPr lang="en-US" dirty="0"/>
              <a:t>.</a:t>
            </a:r>
          </a:p>
        </p:txBody>
      </p:sp>
    </p:spTree>
    <p:extLst>
      <p:ext uri="{BB962C8B-B14F-4D97-AF65-F5344CB8AC3E}">
        <p14:creationId xmlns:p14="http://schemas.microsoft.com/office/powerpoint/2010/main" val="536540610"/>
      </p:ext>
    </p:extLst>
  </p:cSld>
  <p:clrMapOvr>
    <a:masterClrMapping/>
  </p:clrMapOvr>
</p:sld>
</file>

<file path=ppt/theme/theme1.xml><?xml version="1.0" encoding="utf-8"?>
<a:theme xmlns:a="http://schemas.openxmlformats.org/drawingml/2006/main" name="Research Methodologies - Master of Arts in English by Slidesgo">
  <a:themeElements>
    <a:clrScheme name="Simple Light">
      <a:dk1>
        <a:srgbClr val="0F2B1C"/>
      </a:dk1>
      <a:lt1>
        <a:srgbClr val="FFFDF9"/>
      </a:lt1>
      <a:dk2>
        <a:srgbClr val="F1EEDD"/>
      </a:dk2>
      <a:lt2>
        <a:srgbClr val="B7B4A3"/>
      </a:lt2>
      <a:accent1>
        <a:srgbClr val="8D94CC"/>
      </a:accent1>
      <a:accent2>
        <a:srgbClr val="FFFFFF"/>
      </a:accent2>
      <a:accent3>
        <a:srgbClr val="FFFFFF"/>
      </a:accent3>
      <a:accent4>
        <a:srgbClr val="FFFFFF"/>
      </a:accent4>
      <a:accent5>
        <a:srgbClr val="FFFFFF"/>
      </a:accent5>
      <a:accent6>
        <a:srgbClr val="FFFFFF"/>
      </a:accent6>
      <a:hlink>
        <a:srgbClr val="0F2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508</TotalTime>
  <Words>2328</Words>
  <Application>Microsoft Office PowerPoint</Application>
  <PresentationFormat>Ekran Gösterisi (16:9)</PresentationFormat>
  <Paragraphs>291</Paragraphs>
  <Slides>41</Slides>
  <Notes>19</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41</vt:i4>
      </vt:variant>
    </vt:vector>
  </HeadingPairs>
  <TitlesOfParts>
    <vt:vector size="48" baseType="lpstr">
      <vt:lpstr>Anaheim</vt:lpstr>
      <vt:lpstr>Barlow</vt:lpstr>
      <vt:lpstr>Arima</vt:lpstr>
      <vt:lpstr>Times New Roman</vt:lpstr>
      <vt:lpstr>Arial</vt:lpstr>
      <vt:lpstr>Poller One</vt:lpstr>
      <vt:lpstr>Research Methodologies - Master of Arts in English by Slidesgo</vt:lpstr>
      <vt:lpstr>YAPAY SİNİR AĞLARI TEKNOLOJİLERİNİN MULTİMODÜLER VERİ SETLERİ İLE DUYGU ANALİZİ ÜZERİNE PERFORMANS DEĞERLENDİRMESİ Doç. Dr. Ayşe Berna ALTINEL</vt:lpstr>
      <vt:lpstr>01</vt:lpstr>
      <vt:lpstr>Problem Tanımı</vt:lpstr>
      <vt:lpstr>Duygu Analizinde Multimodülaritenin Önemi</vt:lpstr>
      <vt:lpstr>Literatür Taraması</vt:lpstr>
      <vt:lpstr>DialogueRNN: An Attentive RNN for Emotion Detection in Conversations   </vt:lpstr>
      <vt:lpstr>DialogueRNN: An Attentive RNN for Emotion Detection in Conversations - ||   </vt:lpstr>
      <vt:lpstr>MELD: A Multimodal Multi-Party Dataset for Emotion Recognition in Conversations  </vt:lpstr>
      <vt:lpstr>Modeling both Context- and Speaker-Sensitive Dependence for Emotion Detection in Multi-speaker Conversations  </vt:lpstr>
      <vt:lpstr>Predicting the Visual Focus of Attention in Multi-Person Discussion Videos  </vt:lpstr>
      <vt:lpstr>COSMIC: COmmonSense knowledge for eMotion Identification in Conversations  </vt:lpstr>
      <vt:lpstr>COSMIC: COmmonSense knowledge for eMotion Identification in Conversations - ||  </vt:lpstr>
      <vt:lpstr>DialogueGCN: A Graph Convolutional Neural Network for Emotion Recognition in Conversation  </vt:lpstr>
      <vt:lpstr>DialogueGCN: A Graph Convolutional Neural Network for Emotion Recognition in Conversation - ||  </vt:lpstr>
      <vt:lpstr>MELD Veri Seti için Ağırlı F1-Skor Değerleri</vt:lpstr>
      <vt:lpstr>IEMOCAP Veri Seti için Ağırlı F1-Skor Değerleri</vt:lpstr>
      <vt:lpstr>Veri Setleri</vt:lpstr>
      <vt:lpstr>MELD-Multimodal Emotion Lines Dataset</vt:lpstr>
      <vt:lpstr>MELD Diyalog Örneği</vt:lpstr>
      <vt:lpstr>MELD Grafikleri-1</vt:lpstr>
      <vt:lpstr>MELD Grafikleri-2</vt:lpstr>
      <vt:lpstr>MELD Grafikleri-3</vt:lpstr>
      <vt:lpstr>Interactive Emotional Dyadic Motion Capture - IEMOCAP</vt:lpstr>
      <vt:lpstr>IEMOCAP Grafikleri-3</vt:lpstr>
      <vt:lpstr>Deneyler</vt:lpstr>
      <vt:lpstr>1) DialogueRNN/RoBERTa+DialogueRNN</vt:lpstr>
      <vt:lpstr>PowerPoint Sunusu</vt:lpstr>
      <vt:lpstr>PowerPoint Sunusu</vt:lpstr>
      <vt:lpstr>2) bcLSTM ve textCNN (base model)</vt:lpstr>
      <vt:lpstr>PowerPoint Sunusu</vt:lpstr>
      <vt:lpstr>3) COSMIC</vt:lpstr>
      <vt:lpstr>PowerPoint Sunusu</vt:lpstr>
      <vt:lpstr>Sonuçlar ve Öneriler</vt:lpstr>
      <vt:lpstr>PowerPoint Sunusu</vt:lpstr>
      <vt:lpstr>PowerPoint Sunusu</vt:lpstr>
      <vt:lpstr>PowerPoint Sunusu</vt:lpstr>
      <vt:lpstr>Kaynakça</vt:lpstr>
      <vt:lpstr>Kaynakça-1</vt:lpstr>
      <vt:lpstr>Kaynakça-2</vt:lpstr>
      <vt:lpstr>Proje Takvimi</vt:lpstr>
      <vt:lpstr>Dinlediğiniz İçin Teşekkür Ederiz</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Rabia Şevval Aydın</cp:lastModifiedBy>
  <cp:revision>5</cp:revision>
  <dcterms:modified xsi:type="dcterms:W3CDTF">2025-06-19T06:47:55Z</dcterms:modified>
</cp:coreProperties>
</file>