
<file path=[Content_Types].xml><?xml version="1.0" encoding="utf-8"?>
<Types xmlns="http://schemas.openxmlformats.org/package/2006/content-types">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62" r:id="rId5"/>
    <p:sldId id="263" r:id="rId6"/>
    <p:sldId id="264" r:id="rId7"/>
    <p:sldId id="260" r:id="rId8"/>
    <p:sldId id="261"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13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07612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78703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10423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74351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70536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431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91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6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08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915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594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55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464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0364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4907D986-8816-4272-A432-0437A28A9828}" type="datetime1">
              <a:rPr lang="en-US" smtClean="0"/>
              <a:t>11/23/2019</a:t>
            </a:fld>
            <a:endParaRPr lang="en-US" dirty="0"/>
          </a:p>
        </p:txBody>
      </p:sp>
    </p:spTree>
    <p:extLst>
      <p:ext uri="{BB962C8B-B14F-4D97-AF65-F5344CB8AC3E}">
        <p14:creationId xmlns:p14="http://schemas.microsoft.com/office/powerpoint/2010/main" val="393246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397475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6614-542F-4718-BB6E-654C78560F2F}"/>
              </a:ext>
            </a:extLst>
          </p:cNvPr>
          <p:cNvSpPr>
            <a:spLocks noGrp="1"/>
          </p:cNvSpPr>
          <p:nvPr>
            <p:ph type="ctr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College Registration System</a:t>
            </a:r>
          </a:p>
        </p:txBody>
      </p:sp>
      <p:sp>
        <p:nvSpPr>
          <p:cNvPr id="3" name="Subtitle 2">
            <a:extLst>
              <a:ext uri="{FF2B5EF4-FFF2-40B4-BE49-F238E27FC236}">
                <a16:creationId xmlns:a16="http://schemas.microsoft.com/office/drawing/2014/main" id="{7F72A7AD-405F-460C-A779-D72BAB60E93A}"/>
              </a:ext>
            </a:extLst>
          </p:cNvPr>
          <p:cNvSpPr>
            <a:spLocks noGrp="1"/>
          </p:cNvSpPr>
          <p:nvPr>
            <p:ph type="subTitle" idx="1"/>
          </p:nvPr>
        </p:nvSpPr>
        <p:spPr/>
        <p:txBody>
          <a:bodyPr>
            <a:normAutofit fontScale="25000" lnSpcReduction="20000"/>
          </a:bodyPr>
          <a:lstStyle/>
          <a:p>
            <a:endParaRPr lang="en-IN" dirty="0"/>
          </a:p>
          <a:p>
            <a:endParaRPr lang="en-IN" dirty="0"/>
          </a:p>
          <a:p>
            <a:endParaRPr lang="en-IN" dirty="0"/>
          </a:p>
          <a:p>
            <a:endParaRPr lang="en-IN" sz="6400" dirty="0"/>
          </a:p>
          <a:p>
            <a:r>
              <a:rPr lang="en-IN" sz="6400" dirty="0"/>
              <a:t>-PRESENTED BY-</a:t>
            </a:r>
          </a:p>
          <a:p>
            <a:r>
              <a:rPr lang="en-IN" sz="6400" dirty="0"/>
              <a:t>Kshitij Jain (2018BCS-026)</a:t>
            </a:r>
          </a:p>
          <a:p>
            <a:r>
              <a:rPr lang="en-IN" sz="6400" dirty="0"/>
              <a:t>Sakshi Rai (2018BCS-046)</a:t>
            </a:r>
          </a:p>
          <a:p>
            <a:r>
              <a:rPr lang="en-IN" sz="6400" dirty="0"/>
              <a:t>Tanay Saxena (2018BCS-055)</a:t>
            </a:r>
          </a:p>
        </p:txBody>
      </p:sp>
    </p:spTree>
    <p:extLst>
      <p:ext uri="{BB962C8B-B14F-4D97-AF65-F5344CB8AC3E}">
        <p14:creationId xmlns:p14="http://schemas.microsoft.com/office/powerpoint/2010/main" val="356556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903-8B36-40DB-BEB5-292FBC6CC848}"/>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CONSIDERATIONS (contd.)</a:t>
            </a:r>
          </a:p>
        </p:txBody>
      </p:sp>
      <p:sp>
        <p:nvSpPr>
          <p:cNvPr id="3" name="Content Placeholder 2">
            <a:extLst>
              <a:ext uri="{FF2B5EF4-FFF2-40B4-BE49-F238E27FC236}">
                <a16:creationId xmlns:a16="http://schemas.microsoft.com/office/drawing/2014/main" id="{EF34B722-16D8-45F2-B67A-F0BC1737220C}"/>
              </a:ext>
            </a:extLst>
          </p:cNvPr>
          <p:cNvSpPr>
            <a:spLocks noGrp="1"/>
          </p:cNvSpPr>
          <p:nvPr>
            <p:ph idx="1"/>
          </p:nvPr>
        </p:nvSpPr>
        <p:spPr>
          <a:xfrm>
            <a:off x="677334" y="1677880"/>
            <a:ext cx="8596668" cy="4570519"/>
          </a:xfrm>
        </p:spPr>
        <p:txBody>
          <a:bodyPr>
            <a:normAutofit fontScale="92500" lnSpcReduction="10000"/>
          </a:bodyPr>
          <a:lstStyle/>
          <a:p>
            <a:pPr>
              <a:buFont typeface="Wingdings" panose="05000000000000000000" pitchFamily="2" charset="2"/>
              <a:buChar char="Ø"/>
            </a:pPr>
            <a:r>
              <a:rPr lang="en-IN" b="1" dirty="0"/>
              <a:t>SECURITY:</a:t>
            </a:r>
          </a:p>
          <a:p>
            <a:pPr>
              <a:buFont typeface="Wingdings" panose="05000000000000000000" pitchFamily="2" charset="2"/>
              <a:buChar char="Ø"/>
            </a:pPr>
            <a:endParaRPr lang="en-IN" b="1" dirty="0"/>
          </a:p>
          <a:p>
            <a:pPr>
              <a:buFont typeface="Wingdings" panose="05000000000000000000" pitchFamily="2" charset="2"/>
              <a:buChar char="§"/>
            </a:pPr>
            <a:r>
              <a:rPr lang="en-US" dirty="0"/>
              <a:t>Since the system is implemented using the encapsulation features of the Object Oriented Programming in C++, with an efficient usage of private and public data members and member functions, the access to the sensitive information will be limited only to the concerned and designated authorities and the students themselves, thus ensuring a proper privacy and security of the data. </a:t>
            </a:r>
          </a:p>
          <a:p>
            <a:pPr>
              <a:buFont typeface="Wingdings" panose="05000000000000000000" pitchFamily="2" charset="2"/>
              <a:buChar char="§"/>
            </a:pPr>
            <a:endParaRPr lang="en-US" dirty="0"/>
          </a:p>
          <a:p>
            <a:pPr>
              <a:buFont typeface="Wingdings" panose="05000000000000000000" pitchFamily="2" charset="2"/>
              <a:buChar char="Ø"/>
            </a:pPr>
            <a:r>
              <a:rPr lang="en-US" b="1" dirty="0"/>
              <a:t>USABILITY AND EASE OF USE:</a:t>
            </a:r>
          </a:p>
          <a:p>
            <a:pPr>
              <a:buFont typeface="Wingdings" panose="05000000000000000000" pitchFamily="2" charset="2"/>
              <a:buChar char="Ø"/>
            </a:pPr>
            <a:endParaRPr lang="en-US" b="1" dirty="0"/>
          </a:p>
          <a:p>
            <a:pPr>
              <a:buFont typeface="Wingdings" panose="05000000000000000000" pitchFamily="2" charset="2"/>
              <a:buChar char="§"/>
            </a:pPr>
            <a:r>
              <a:rPr lang="en-US" dirty="0"/>
              <a:t>The interfaces are designed to make it easy for any potential user to get familiar with the system in no time. </a:t>
            </a:r>
          </a:p>
          <a:p>
            <a:pPr>
              <a:buFont typeface="Wingdings" panose="05000000000000000000" pitchFamily="2" charset="2"/>
              <a:buChar char="§"/>
            </a:pPr>
            <a:r>
              <a:rPr lang="en-US" dirty="0"/>
              <a:t>No additional training is required to use the system, neither to the students, nor to the respective authorities involved in the procedure. </a:t>
            </a:r>
            <a:endParaRPr lang="en-IN" b="1" dirty="0"/>
          </a:p>
        </p:txBody>
      </p:sp>
    </p:spTree>
    <p:extLst>
      <p:ext uri="{BB962C8B-B14F-4D97-AF65-F5344CB8AC3E}">
        <p14:creationId xmlns:p14="http://schemas.microsoft.com/office/powerpoint/2010/main" val="96406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C5D7-CAEA-4130-BD53-DC21C36F8CCA}"/>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CONSIDERATIONS (contd.)</a:t>
            </a:r>
            <a:endParaRPr lang="en-IN" dirty="0"/>
          </a:p>
        </p:txBody>
      </p:sp>
      <p:sp>
        <p:nvSpPr>
          <p:cNvPr id="3" name="Content Placeholder 2">
            <a:extLst>
              <a:ext uri="{FF2B5EF4-FFF2-40B4-BE49-F238E27FC236}">
                <a16:creationId xmlns:a16="http://schemas.microsoft.com/office/drawing/2014/main" id="{61CDC49B-BA2B-4B93-B9BD-F50360A6662E}"/>
              </a:ext>
            </a:extLst>
          </p:cNvPr>
          <p:cNvSpPr>
            <a:spLocks noGrp="1"/>
          </p:cNvSpPr>
          <p:nvPr>
            <p:ph idx="1"/>
          </p:nvPr>
        </p:nvSpPr>
        <p:spPr>
          <a:xfrm>
            <a:off x="677334" y="1686757"/>
            <a:ext cx="8596668" cy="4561643"/>
          </a:xfrm>
        </p:spPr>
        <p:txBody>
          <a:bodyPr>
            <a:normAutofit/>
          </a:bodyPr>
          <a:lstStyle/>
          <a:p>
            <a:pPr>
              <a:buFont typeface="Wingdings" panose="05000000000000000000" pitchFamily="2" charset="2"/>
              <a:buChar char="Ø"/>
            </a:pPr>
            <a:r>
              <a:rPr lang="en-IN" b="1" dirty="0"/>
              <a:t>CAPACITY AND SCALABILITY:</a:t>
            </a:r>
          </a:p>
          <a:p>
            <a:pPr>
              <a:buFont typeface="Wingdings" panose="05000000000000000000" pitchFamily="2" charset="2"/>
              <a:buChar char="Ø"/>
            </a:pPr>
            <a:endParaRPr lang="en-IN" b="1" dirty="0"/>
          </a:p>
          <a:p>
            <a:pPr>
              <a:buFont typeface="Wingdings" panose="05000000000000000000" pitchFamily="2" charset="2"/>
              <a:buChar char="§"/>
            </a:pPr>
            <a:r>
              <a:rPr lang="en-US" dirty="0"/>
              <a:t>This OOPS project can easily be integrated to any technology or web-based domain and will function equally well in any kind of a system as it doesn’t require a strong processor to get implemented. </a:t>
            </a:r>
          </a:p>
          <a:p>
            <a:pPr>
              <a:buFont typeface="Wingdings" panose="05000000000000000000" pitchFamily="2" charset="2"/>
              <a:buChar char="§"/>
            </a:pPr>
            <a:endParaRPr lang="en-US" b="1" dirty="0"/>
          </a:p>
          <a:p>
            <a:pPr>
              <a:buFont typeface="Wingdings" panose="05000000000000000000" pitchFamily="2" charset="2"/>
              <a:buChar char="Ø"/>
            </a:pPr>
            <a:r>
              <a:rPr lang="en-US" b="1" dirty="0"/>
              <a:t>MAINTAINABILITY:</a:t>
            </a:r>
          </a:p>
          <a:p>
            <a:pPr>
              <a:buFont typeface="Wingdings" panose="05000000000000000000" pitchFamily="2" charset="2"/>
              <a:buChar char="Ø"/>
            </a:pPr>
            <a:endParaRPr lang="en-US" b="1" dirty="0"/>
          </a:p>
          <a:p>
            <a:pPr>
              <a:buFont typeface="Wingdings" panose="05000000000000000000" pitchFamily="2" charset="2"/>
              <a:buChar char="§"/>
            </a:pPr>
            <a:r>
              <a:rPr lang="en-US" dirty="0"/>
              <a:t>This project will be easy to maintain as it is only required for the involved authorities to install the system just once and it will be available to them henceforth, with little or no requirement to ensure its proper functioning, because it is a simple configuration based on OOPs concept using the C++ language. </a:t>
            </a:r>
            <a:endParaRPr lang="en-IN" b="1" dirty="0"/>
          </a:p>
        </p:txBody>
      </p:sp>
    </p:spTree>
    <p:extLst>
      <p:ext uri="{BB962C8B-B14F-4D97-AF65-F5344CB8AC3E}">
        <p14:creationId xmlns:p14="http://schemas.microsoft.com/office/powerpoint/2010/main" val="95556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24DAF-4552-49D2-893C-0204706C89F1}"/>
              </a:ext>
            </a:extLst>
          </p:cNvPr>
          <p:cNvSpPr>
            <a:spLocks noGrp="1"/>
          </p:cNvSpPr>
          <p:nvPr>
            <p:ph type="title"/>
          </p:nvPr>
        </p:nvSpPr>
        <p:spPr>
          <a:xfrm>
            <a:off x="1509204" y="2760955"/>
            <a:ext cx="7128769" cy="1926455"/>
          </a:xfrm>
        </p:spPr>
        <p:txBody>
          <a:bodyPr>
            <a:normAutofit/>
          </a:bodyPr>
          <a:lstStyle/>
          <a:p>
            <a:pPr algn="ctr"/>
            <a:r>
              <a:rPr lang="en-IN" sz="5400" dirty="0">
                <a:solidFill>
                  <a:schemeClr val="accent2">
                    <a:lumMod val="75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5878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416C-CB28-4467-B708-9C615B1843BB}"/>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Overview of the initiative</a:t>
            </a:r>
          </a:p>
        </p:txBody>
      </p:sp>
      <p:sp>
        <p:nvSpPr>
          <p:cNvPr id="3" name="Content Placeholder 2">
            <a:extLst>
              <a:ext uri="{FF2B5EF4-FFF2-40B4-BE49-F238E27FC236}">
                <a16:creationId xmlns:a16="http://schemas.microsoft.com/office/drawing/2014/main" id="{07F5CB2A-34D1-4D25-8987-CD16E8E59416}"/>
              </a:ext>
            </a:extLst>
          </p:cNvPr>
          <p:cNvSpPr>
            <a:spLocks noGrp="1"/>
          </p:cNvSpPr>
          <p:nvPr>
            <p:ph idx="1"/>
          </p:nvPr>
        </p:nvSpPr>
        <p:spPr/>
        <p:txBody>
          <a:bodyPr/>
          <a:lstStyle/>
          <a:p>
            <a:pPr>
              <a:buFont typeface="Wingdings" panose="05000000000000000000" pitchFamily="2" charset="2"/>
              <a:buChar char="Ø"/>
            </a:pPr>
            <a:r>
              <a:rPr lang="en-IN" dirty="0"/>
              <a:t>The foremost objective of carrying out this project is to minimize and eliminate the manual errors caused by the physical handling of the documents during the process of the registration.</a:t>
            </a:r>
          </a:p>
          <a:p>
            <a:pPr>
              <a:buFont typeface="Wingdings" panose="05000000000000000000" pitchFamily="2" charset="2"/>
              <a:buChar char="Ø"/>
            </a:pPr>
            <a:r>
              <a:rPr lang="en-IN" dirty="0"/>
              <a:t>Using a digital platform to perform the tedious operations proves to be much more efficient and productive as compared to the foregoing procedures.</a:t>
            </a:r>
          </a:p>
          <a:p>
            <a:pPr>
              <a:buFont typeface="Wingdings" panose="05000000000000000000" pitchFamily="2" charset="2"/>
              <a:buChar char="Ø"/>
            </a:pPr>
            <a:r>
              <a:rPr lang="en-IN" dirty="0"/>
              <a:t>Handling such an extensive paperwork of over a lakh students is not only a wasteful and unnecessary task, it also proves to be hazardous in these times of environmental crisis.</a:t>
            </a:r>
          </a:p>
          <a:p>
            <a:pPr>
              <a:buFont typeface="Wingdings" panose="05000000000000000000" pitchFamily="2" charset="2"/>
              <a:buChar char="Ø"/>
            </a:pPr>
            <a:r>
              <a:rPr lang="en-IN" dirty="0"/>
              <a:t>Hence, our initiative not only reduces the manual effort, makes the registration system error-free, but also proves to be eco-friendly, as a plus point!</a:t>
            </a:r>
          </a:p>
        </p:txBody>
      </p:sp>
    </p:spTree>
    <p:extLst>
      <p:ext uri="{BB962C8B-B14F-4D97-AF65-F5344CB8AC3E}">
        <p14:creationId xmlns:p14="http://schemas.microsoft.com/office/powerpoint/2010/main" val="121959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67A6-E4E3-4152-92B5-576DF0D33DC5}"/>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What’s more feasible than a simple .cpp file and a-TB-or-two of memory?</a:t>
            </a:r>
          </a:p>
        </p:txBody>
      </p:sp>
      <p:sp>
        <p:nvSpPr>
          <p:cNvPr id="3" name="Content Placeholder 2">
            <a:extLst>
              <a:ext uri="{FF2B5EF4-FFF2-40B4-BE49-F238E27FC236}">
                <a16:creationId xmlns:a16="http://schemas.microsoft.com/office/drawing/2014/main" id="{C1FBB6E1-E08C-4FC1-8E28-4650D2812578}"/>
              </a:ext>
            </a:extLst>
          </p:cNvPr>
          <p:cNvSpPr>
            <a:spLocks noGrp="1"/>
          </p:cNvSpPr>
          <p:nvPr>
            <p:ph idx="1"/>
          </p:nvPr>
        </p:nvSpPr>
        <p:spPr/>
        <p:txBody>
          <a:bodyPr/>
          <a:lstStyle/>
          <a:p>
            <a:pPr>
              <a:buFont typeface="Wingdings" panose="05000000000000000000" pitchFamily="2" charset="2"/>
              <a:buChar char="Ø"/>
            </a:pPr>
            <a:r>
              <a:rPr lang="en-IN" dirty="0"/>
              <a:t>This entire student registration system is nothing but a chunk of code, framed into a tiny part of the computer memory.</a:t>
            </a:r>
          </a:p>
          <a:p>
            <a:pPr>
              <a:buFont typeface="Wingdings" panose="05000000000000000000" pitchFamily="2" charset="2"/>
              <a:buChar char="Ø"/>
            </a:pPr>
            <a:endParaRPr lang="en-IN" dirty="0"/>
          </a:p>
          <a:p>
            <a:pPr>
              <a:buFont typeface="Wingdings" panose="05000000000000000000" pitchFamily="2" charset="2"/>
              <a:buChar char="Ø"/>
            </a:pPr>
            <a:r>
              <a:rPr lang="en-IN" dirty="0"/>
              <a:t>It can be handled and manipulated without any extensive prior knowledge, because we’ve put in a very basic interface, so that it can easily be added and incorporated into the pre-existing structure.</a:t>
            </a:r>
          </a:p>
          <a:p>
            <a:pPr>
              <a:buFont typeface="Wingdings" panose="05000000000000000000" pitchFamily="2" charset="2"/>
              <a:buChar char="Ø"/>
            </a:pPr>
            <a:endParaRPr lang="en-IN" dirty="0"/>
          </a:p>
          <a:p>
            <a:pPr>
              <a:buFont typeface="Wingdings" panose="05000000000000000000" pitchFamily="2" charset="2"/>
              <a:buChar char="Ø"/>
            </a:pPr>
            <a:r>
              <a:rPr lang="en-IN" dirty="0"/>
              <a:t>What does a terabyte or two of memory costs these days! Yes, our system can be fully functional in just that! Pretty cheap, huh?</a:t>
            </a:r>
          </a:p>
          <a:p>
            <a:pPr>
              <a:buFont typeface="Wingdings" panose="05000000000000000000" pitchFamily="2" charset="2"/>
              <a:buChar char="Ø"/>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54529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12D1-E731-464B-ABCB-01351601721A}"/>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Functions Of The Classes</a:t>
            </a:r>
          </a:p>
        </p:txBody>
      </p:sp>
      <p:sp>
        <p:nvSpPr>
          <p:cNvPr id="3" name="Content Placeholder 2">
            <a:extLst>
              <a:ext uri="{FF2B5EF4-FFF2-40B4-BE49-F238E27FC236}">
                <a16:creationId xmlns:a16="http://schemas.microsoft.com/office/drawing/2014/main" id="{6A2C36D9-DE90-4D4B-BC47-FA8D87D045BB}"/>
              </a:ext>
            </a:extLst>
          </p:cNvPr>
          <p:cNvSpPr>
            <a:spLocks noGrp="1"/>
          </p:cNvSpPr>
          <p:nvPr>
            <p:ph idx="1"/>
          </p:nvPr>
        </p:nvSpPr>
        <p:spPr/>
        <p:txBody>
          <a:bodyPr>
            <a:normAutofit/>
          </a:bodyPr>
          <a:lstStyle/>
          <a:p>
            <a:pPr marL="0" indent="0">
              <a:buNone/>
            </a:pPr>
            <a:r>
              <a:rPr lang="en-IN" dirty="0"/>
              <a:t>There are 9 inherent classes in our project:</a:t>
            </a:r>
          </a:p>
          <a:p>
            <a:endParaRPr lang="en-IN" dirty="0"/>
          </a:p>
          <a:p>
            <a:pPr>
              <a:buFont typeface="Wingdings" panose="05000000000000000000" pitchFamily="2" charset="2"/>
              <a:buChar char="Ø"/>
            </a:pPr>
            <a:r>
              <a:rPr lang="en-IN" b="1" dirty="0"/>
              <a:t>PERSON:</a:t>
            </a:r>
            <a:r>
              <a:rPr lang="en-IN" dirty="0"/>
              <a:t> </a:t>
            </a:r>
          </a:p>
          <a:p>
            <a:pPr marL="0" indent="0">
              <a:buNone/>
            </a:pPr>
            <a:r>
              <a:rPr lang="en-US" dirty="0"/>
              <a:t>Person class contains the general information about a person. It is an </a:t>
            </a:r>
            <a:r>
              <a:rPr lang="en-US" i="1" dirty="0"/>
              <a:t>abstract </a:t>
            </a:r>
            <a:r>
              <a:rPr lang="en-US" dirty="0"/>
              <a:t>class and is inherited by 2 other classes. </a:t>
            </a:r>
            <a:endParaRPr lang="en-IN" dirty="0"/>
          </a:p>
          <a:p>
            <a:pPr marL="0" indent="0">
              <a:buNone/>
            </a:pPr>
            <a:endParaRPr lang="en-IN" dirty="0"/>
          </a:p>
          <a:p>
            <a:pPr>
              <a:buFont typeface="Wingdings" panose="05000000000000000000" pitchFamily="2" charset="2"/>
              <a:buChar char="Ø"/>
            </a:pPr>
            <a:r>
              <a:rPr lang="en-IN" b="1" dirty="0"/>
              <a:t>STUDENT:</a:t>
            </a:r>
          </a:p>
          <a:p>
            <a:pPr marL="0" indent="0">
              <a:buNone/>
            </a:pPr>
            <a:r>
              <a:rPr lang="en-US" dirty="0"/>
              <a:t>Student class will handle the details of a student. This class is inherited from Person class. </a:t>
            </a:r>
          </a:p>
          <a:p>
            <a:pPr marL="0" indent="0">
              <a:buNone/>
            </a:pPr>
            <a:endParaRPr lang="en-IN" dirty="0"/>
          </a:p>
          <a:p>
            <a:pPr marL="0" indent="0">
              <a:buNone/>
            </a:pPr>
            <a:endParaRPr lang="en-IN" sz="7200" dirty="0"/>
          </a:p>
          <a:p>
            <a:pPr marL="0" indent="0">
              <a:buNone/>
            </a:pPr>
            <a:endParaRPr lang="en-US" sz="7200"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82582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16B0-4889-4BEA-B947-009636493D81}"/>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Functions Of The Classes (contd.)</a:t>
            </a:r>
            <a:endParaRPr lang="en-IN" dirty="0"/>
          </a:p>
        </p:txBody>
      </p:sp>
      <p:sp>
        <p:nvSpPr>
          <p:cNvPr id="3" name="Content Placeholder 2">
            <a:extLst>
              <a:ext uri="{FF2B5EF4-FFF2-40B4-BE49-F238E27FC236}">
                <a16:creationId xmlns:a16="http://schemas.microsoft.com/office/drawing/2014/main" id="{88EB3DD9-1504-4449-963A-7098D3733B92}"/>
              </a:ext>
            </a:extLst>
          </p:cNvPr>
          <p:cNvSpPr>
            <a:spLocks noGrp="1"/>
          </p:cNvSpPr>
          <p:nvPr>
            <p:ph idx="1"/>
          </p:nvPr>
        </p:nvSpPr>
        <p:spPr>
          <a:xfrm>
            <a:off x="677334" y="1793289"/>
            <a:ext cx="8596668" cy="4248073"/>
          </a:xfrm>
        </p:spPr>
        <p:txBody>
          <a:bodyPr>
            <a:normAutofit lnSpcReduction="10000"/>
          </a:bodyPr>
          <a:lstStyle/>
          <a:p>
            <a:endParaRPr lang="en-IN" dirty="0"/>
          </a:p>
          <a:p>
            <a:pPr>
              <a:buFont typeface="Wingdings" panose="05000000000000000000" pitchFamily="2" charset="2"/>
              <a:buChar char="Ø"/>
            </a:pPr>
            <a:r>
              <a:rPr lang="en-IN" b="1" dirty="0"/>
              <a:t>STAFF:</a:t>
            </a:r>
            <a:r>
              <a:rPr lang="en-IN" dirty="0"/>
              <a:t> </a:t>
            </a:r>
          </a:p>
          <a:p>
            <a:pPr marL="0" indent="0">
              <a:buNone/>
            </a:pPr>
            <a:r>
              <a:rPr lang="en-US" dirty="0"/>
              <a:t>Staff class will contain the information of the staffs working in an institute. This class will inherit from Person class. </a:t>
            </a:r>
          </a:p>
          <a:p>
            <a:endParaRPr lang="en-IN" dirty="0"/>
          </a:p>
          <a:p>
            <a:pPr>
              <a:buFont typeface="Wingdings" panose="05000000000000000000" pitchFamily="2" charset="2"/>
              <a:buChar char="Ø"/>
            </a:pPr>
            <a:r>
              <a:rPr lang="en-IN" b="1" dirty="0"/>
              <a:t>REPRESENTATIVE:</a:t>
            </a:r>
          </a:p>
          <a:p>
            <a:pPr marL="0" indent="0">
              <a:buNone/>
            </a:pPr>
            <a:r>
              <a:rPr lang="en-US" dirty="0"/>
              <a:t>This class will contain the information of the representative from each institute for the registration process. </a:t>
            </a:r>
          </a:p>
          <a:p>
            <a:endParaRPr lang="en-IN" dirty="0"/>
          </a:p>
          <a:p>
            <a:pPr>
              <a:buFont typeface="Wingdings" panose="05000000000000000000" pitchFamily="2" charset="2"/>
              <a:buChar char="Ø"/>
            </a:pPr>
            <a:r>
              <a:rPr lang="en-IN" b="1" dirty="0"/>
              <a:t>INSTITUTE: </a:t>
            </a:r>
          </a:p>
          <a:p>
            <a:pPr marL="0" indent="0">
              <a:buNone/>
            </a:pPr>
            <a:r>
              <a:rPr lang="en-US" dirty="0"/>
              <a:t>The Institute class will contain the information about the institutes the students are enrolling into.</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3144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4767-9966-46A3-93D7-0BB415BBE442}"/>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Functions Of The Functions (contd.)</a:t>
            </a:r>
            <a:endParaRPr lang="en-IN" dirty="0"/>
          </a:p>
        </p:txBody>
      </p:sp>
      <p:sp>
        <p:nvSpPr>
          <p:cNvPr id="3" name="Content Placeholder 2">
            <a:extLst>
              <a:ext uri="{FF2B5EF4-FFF2-40B4-BE49-F238E27FC236}">
                <a16:creationId xmlns:a16="http://schemas.microsoft.com/office/drawing/2014/main" id="{87F8B4C8-FBD0-45F0-B517-6852981A44E5}"/>
              </a:ext>
            </a:extLst>
          </p:cNvPr>
          <p:cNvSpPr>
            <a:spLocks noGrp="1"/>
          </p:cNvSpPr>
          <p:nvPr>
            <p:ph idx="1"/>
          </p:nvPr>
        </p:nvSpPr>
        <p:spPr>
          <a:xfrm>
            <a:off x="677334" y="1606858"/>
            <a:ext cx="8596668" cy="4749554"/>
          </a:xfrm>
        </p:spPr>
        <p:txBody>
          <a:bodyPr>
            <a:normAutofit fontScale="62500" lnSpcReduction="20000"/>
          </a:bodyPr>
          <a:lstStyle/>
          <a:p>
            <a:endParaRPr lang="en-IN" dirty="0"/>
          </a:p>
          <a:p>
            <a:pPr>
              <a:buFont typeface="Wingdings" panose="05000000000000000000" pitchFamily="2" charset="2"/>
              <a:buChar char="Ø"/>
            </a:pPr>
            <a:r>
              <a:rPr lang="en-IN" sz="2600" b="1" dirty="0"/>
              <a:t>TEACHING: </a:t>
            </a:r>
          </a:p>
          <a:p>
            <a:pPr marL="0" indent="0">
              <a:buNone/>
            </a:pPr>
            <a:r>
              <a:rPr lang="en-US" sz="2600" dirty="0"/>
              <a:t>This class will handle the details of all the staff which is working as professors/lecturers in the institute. It is inherited from the Staff class.</a:t>
            </a:r>
          </a:p>
          <a:p>
            <a:endParaRPr lang="en-IN" sz="2600" dirty="0"/>
          </a:p>
          <a:p>
            <a:pPr>
              <a:buFont typeface="Wingdings" panose="05000000000000000000" pitchFamily="2" charset="2"/>
              <a:buChar char="Ø"/>
            </a:pPr>
            <a:r>
              <a:rPr lang="en-IN" sz="2600" b="1" dirty="0"/>
              <a:t>NON-TEACHING: </a:t>
            </a:r>
          </a:p>
          <a:p>
            <a:pPr marL="0" indent="0">
              <a:buNone/>
            </a:pPr>
            <a:r>
              <a:rPr lang="en-US" sz="2600" dirty="0"/>
              <a:t>Non-Teaching class deals with the details of staff who does not come under the Teaching category( i.e. someone who is not a professor). It is inherited from Staff class. </a:t>
            </a:r>
          </a:p>
          <a:p>
            <a:endParaRPr lang="en-IN" sz="2600" dirty="0"/>
          </a:p>
          <a:p>
            <a:pPr>
              <a:buFont typeface="Wingdings" panose="05000000000000000000" pitchFamily="2" charset="2"/>
              <a:buChar char="Ø"/>
            </a:pPr>
            <a:r>
              <a:rPr lang="en-IN" sz="2600" b="1" dirty="0"/>
              <a:t>BRANCH: </a:t>
            </a:r>
          </a:p>
          <a:p>
            <a:pPr marL="0" indent="0">
              <a:buNone/>
            </a:pPr>
            <a:r>
              <a:rPr lang="en-US" sz="2600" dirty="0"/>
              <a:t>Branch class contains the information of a branch which is supported by the institute. </a:t>
            </a:r>
          </a:p>
          <a:p>
            <a:endParaRPr lang="en-IN" sz="2600" dirty="0"/>
          </a:p>
          <a:p>
            <a:pPr>
              <a:buFont typeface="Wingdings" panose="05000000000000000000" pitchFamily="2" charset="2"/>
              <a:buChar char="Ø"/>
            </a:pPr>
            <a:r>
              <a:rPr lang="en-IN" sz="2600" b="1" dirty="0"/>
              <a:t>FEE:</a:t>
            </a:r>
          </a:p>
          <a:p>
            <a:pPr marL="0" indent="0">
              <a:buNone/>
            </a:pPr>
            <a:r>
              <a:rPr lang="en-US" sz="2600" dirty="0"/>
              <a:t>Fee class contains the total fee for the different institutes for the various branches. </a:t>
            </a:r>
          </a:p>
          <a:p>
            <a:pPr marL="0" indent="0">
              <a:buNone/>
            </a:pPr>
            <a:r>
              <a:rPr lang="en-US" sz="2600" dirty="0"/>
              <a:t> </a:t>
            </a:r>
            <a:endParaRPr lang="en-IN" sz="2600" dirty="0"/>
          </a:p>
        </p:txBody>
      </p:sp>
    </p:spTree>
    <p:extLst>
      <p:ext uri="{BB962C8B-B14F-4D97-AF65-F5344CB8AC3E}">
        <p14:creationId xmlns:p14="http://schemas.microsoft.com/office/powerpoint/2010/main" val="74823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A565A8-5C8E-4D1F-9705-EB01D9605A21}"/>
              </a:ext>
            </a:extLst>
          </p:cNvPr>
          <p:cNvSpPr>
            <a:spLocks noGrp="1"/>
          </p:cNvSpPr>
          <p:nvPr>
            <p:ph type="title"/>
          </p:nvPr>
        </p:nvSpPr>
        <p:spPr>
          <a:xfrm>
            <a:off x="677334" y="2663301"/>
            <a:ext cx="8596668" cy="2636667"/>
          </a:xfrm>
        </p:spPr>
        <p:txBody>
          <a:bodyPr>
            <a:normAutofit/>
          </a:bodyPr>
          <a:lstStyle/>
          <a:p>
            <a:pPr algn="ctr"/>
            <a:r>
              <a:rPr lang="en-IN" sz="5400" dirty="0">
                <a:solidFill>
                  <a:schemeClr val="accent2">
                    <a:lumMod val="75000"/>
                  </a:schemeClr>
                </a:solidFill>
                <a:effectLst>
                  <a:outerShdw blurRad="38100" dist="38100" dir="2700000" algn="tl">
                    <a:srgbClr val="000000">
                      <a:alpha val="43137"/>
                    </a:srgbClr>
                  </a:outerShdw>
                </a:effectLst>
              </a:rPr>
              <a:t>CLASS DIAGRAM NEXT</a:t>
            </a:r>
          </a:p>
        </p:txBody>
      </p:sp>
    </p:spTree>
    <p:extLst>
      <p:ext uri="{BB962C8B-B14F-4D97-AF65-F5344CB8AC3E}">
        <p14:creationId xmlns:p14="http://schemas.microsoft.com/office/powerpoint/2010/main" val="395289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B872A9-9CFA-4BDC-B54D-87EDCF736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299" y="0"/>
            <a:ext cx="7750206" cy="6857999"/>
          </a:xfrm>
          <a:prstGeom prst="rect">
            <a:avLst/>
          </a:prstGeom>
        </p:spPr>
      </p:pic>
    </p:spTree>
    <p:extLst>
      <p:ext uri="{BB962C8B-B14F-4D97-AF65-F5344CB8AC3E}">
        <p14:creationId xmlns:p14="http://schemas.microsoft.com/office/powerpoint/2010/main" val="230123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1C35-39C2-4712-9BD3-6D095A70E98D}"/>
              </a:ext>
            </a:extLst>
          </p:cNvPr>
          <p:cNvSpPr>
            <a:spLocks noGrp="1"/>
          </p:cNvSpPr>
          <p:nvPr>
            <p:ph type="title"/>
          </p:nvPr>
        </p:nvSpPr>
        <p:spPr/>
        <p:txBody>
          <a:bodyPr/>
          <a:lstStyle/>
          <a:p>
            <a:r>
              <a:rPr lang="en-IN" dirty="0">
                <a:solidFill>
                  <a:schemeClr val="accent2">
                    <a:lumMod val="75000"/>
                  </a:schemeClr>
                </a:solidFill>
                <a:effectLst>
                  <a:outerShdw blurRad="38100" dist="38100" dir="2700000" algn="tl">
                    <a:srgbClr val="000000">
                      <a:alpha val="43137"/>
                    </a:srgbClr>
                  </a:outerShdw>
                </a:effectLst>
              </a:rPr>
              <a:t>CONSIDERATIONS</a:t>
            </a:r>
          </a:p>
        </p:txBody>
      </p:sp>
      <p:sp>
        <p:nvSpPr>
          <p:cNvPr id="3" name="Content Placeholder 2">
            <a:extLst>
              <a:ext uri="{FF2B5EF4-FFF2-40B4-BE49-F238E27FC236}">
                <a16:creationId xmlns:a16="http://schemas.microsoft.com/office/drawing/2014/main" id="{5D3564C8-5303-4318-BF48-2A6B0744415C}"/>
              </a:ext>
            </a:extLst>
          </p:cNvPr>
          <p:cNvSpPr>
            <a:spLocks noGrp="1"/>
          </p:cNvSpPr>
          <p:nvPr>
            <p:ph idx="1"/>
          </p:nvPr>
        </p:nvSpPr>
        <p:spPr/>
        <p:txBody>
          <a:bodyPr/>
          <a:lstStyle/>
          <a:p>
            <a:pPr>
              <a:buFont typeface="Wingdings" panose="05000000000000000000" pitchFamily="2" charset="2"/>
              <a:buChar char="Ø"/>
            </a:pPr>
            <a:r>
              <a:rPr lang="en-IN" b="1" dirty="0"/>
              <a:t>PERFORMANCE:</a:t>
            </a:r>
          </a:p>
          <a:p>
            <a:pPr>
              <a:buFont typeface="Wingdings" panose="05000000000000000000" pitchFamily="2" charset="2"/>
              <a:buChar char="Ø"/>
            </a:pPr>
            <a:endParaRPr lang="en-IN" b="1" dirty="0"/>
          </a:p>
          <a:p>
            <a:pPr>
              <a:buFont typeface="Wingdings" panose="05000000000000000000" pitchFamily="2" charset="2"/>
              <a:buChar char="§"/>
            </a:pPr>
            <a:r>
              <a:rPr lang="en-US" dirty="0"/>
              <a:t>Since this project is being implemented in C++ using OOPs on a local system and the g++ compiler, the execution time of the program will be very fast, even when the number of records increase. </a:t>
            </a:r>
          </a:p>
          <a:p>
            <a:pPr>
              <a:buFont typeface="Wingdings" panose="05000000000000000000" pitchFamily="2" charset="2"/>
              <a:buChar char="§"/>
            </a:pPr>
            <a:r>
              <a:rPr lang="en-US" dirty="0"/>
              <a:t>Since every function would be processed on a computer, the manual errors would be diminished and the system would become fool-proof. </a:t>
            </a:r>
          </a:p>
          <a:p>
            <a:pPr>
              <a:buFont typeface="Wingdings" panose="05000000000000000000" pitchFamily="2" charset="2"/>
              <a:buChar char="§"/>
            </a:pPr>
            <a:r>
              <a:rPr lang="en-US" dirty="0"/>
              <a:t>Minimal bandwidth and server space is required for the functionality of the college registration system. </a:t>
            </a:r>
            <a:endParaRPr lang="en-IN" b="1" dirty="0"/>
          </a:p>
          <a:p>
            <a:pPr marL="0" indent="0">
              <a:buNone/>
            </a:pPr>
            <a:r>
              <a:rPr lang="en-IN" dirty="0"/>
              <a:t>	</a:t>
            </a:r>
          </a:p>
        </p:txBody>
      </p:sp>
    </p:spTree>
    <p:extLst>
      <p:ext uri="{BB962C8B-B14F-4D97-AF65-F5344CB8AC3E}">
        <p14:creationId xmlns:p14="http://schemas.microsoft.com/office/powerpoint/2010/main" val="34847673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122</TotalTime>
  <Words>791</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College Registration System</vt:lpstr>
      <vt:lpstr>Overview of the initiative</vt:lpstr>
      <vt:lpstr>What’s more feasible than a simple .cpp file and a-TB-or-two of memory?</vt:lpstr>
      <vt:lpstr>Functions Of The Classes</vt:lpstr>
      <vt:lpstr>Functions Of The Classes (contd.)</vt:lpstr>
      <vt:lpstr>Functions Of The Functions (contd.)</vt:lpstr>
      <vt:lpstr>CLASS DIAGRAM NEXT</vt:lpstr>
      <vt:lpstr>PowerPoint Presentation</vt:lpstr>
      <vt:lpstr>CONSIDERATIONS</vt:lpstr>
      <vt:lpstr>CONSIDERATIONS (contd.)</vt:lpstr>
      <vt:lpstr>CONSIDERATIONS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Registration System</dc:title>
  <dc:creator>Tanay Saxena</dc:creator>
  <cp:lastModifiedBy>Tanay Saxena</cp:lastModifiedBy>
  <cp:revision>10</cp:revision>
  <dcterms:created xsi:type="dcterms:W3CDTF">2019-11-21T18:37:42Z</dcterms:created>
  <dcterms:modified xsi:type="dcterms:W3CDTF">2019-11-22T18:48:36Z</dcterms:modified>
</cp:coreProperties>
</file>