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STM-based concurrent heaps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Mateusz Machalica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it </a:t>
            </a:r>
            <a:r>
              <a:rPr lang="en" i="1"/>
              <a:t>should</a:t>
            </a:r>
            <a:r>
              <a:rPr lang="en"/>
              <a:t> work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updates can proceed one after another on the same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do not look back after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update waits for preceding to leave the root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O(k)</a:t>
            </a:r>
            <a:r>
              <a:rPr lang="en"/>
              <a:t> time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log(n)=O(k)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k=O(log(n))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 diverge as early as possible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update descents in a different subtree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O(k)</a:t>
            </a:r>
            <a:r>
              <a:rPr lang="en"/>
              <a:t> time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log(n)=O(k)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k=O(n)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sequential case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/>
              <a:t> updates take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O(k*log(n))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it </a:t>
            </a:r>
            <a:r>
              <a:rPr lang="en" i="1"/>
              <a:t>should</a:t>
            </a:r>
            <a:r>
              <a:rPr lang="en"/>
              <a:t> work</a:t>
            </a:r>
          </a:p>
        </p:txBody>
      </p:sp>
      <p:sp>
        <p:nvSpPr>
          <p:cNvPr id="121" name="Shape 121"/>
          <p:cNvSpPr/>
          <p:nvPr/>
        </p:nvSpPr>
        <p:spPr>
          <a:xfrm>
            <a:off y="1641425" x="380862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2" name="Shape 122"/>
          <p:cNvCxnSpPr>
            <a:stCxn id="121" idx="3"/>
          </p:cNvCxnSpPr>
          <p:nvPr/>
        </p:nvCxnSpPr>
        <p:spPr>
          <a:xfrm flipH="1">
            <a:off y="2094405" x="32510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3" name="Shape 123"/>
          <p:cNvSpPr/>
          <p:nvPr/>
        </p:nvSpPr>
        <p:spPr>
          <a:xfrm>
            <a:off y="2687742" x="29664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4" name="Shape 124"/>
          <p:cNvCxnSpPr>
            <a:stCxn id="125" idx="3"/>
          </p:cNvCxnSpPr>
          <p:nvPr/>
        </p:nvCxnSpPr>
        <p:spPr>
          <a:xfrm flipH="1">
            <a:off y="4264734" x="174041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6" name="Shape 126"/>
          <p:cNvSpPr/>
          <p:nvPr/>
        </p:nvSpPr>
        <p:spPr>
          <a:xfrm>
            <a:off y="4858071" x="145583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flipH="1">
            <a:off y="3218532" x="260937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" name="Shape 128"/>
          <p:cNvCxnSpPr/>
          <p:nvPr/>
        </p:nvCxnSpPr>
        <p:spPr>
          <a:xfrm flipH="1">
            <a:off y="1964087" x="29193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" name="Shape 129"/>
          <p:cNvCxnSpPr/>
          <p:nvPr/>
        </p:nvCxnSpPr>
        <p:spPr>
          <a:xfrm flipH="1">
            <a:off y="1964087" x="30413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0" name="Shape 130"/>
          <p:cNvSpPr/>
          <p:nvPr/>
        </p:nvSpPr>
        <p:spPr>
          <a:xfrm>
            <a:off y="2601625" x="610582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flipH="1">
            <a:off y="3054605" x="55482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y="3054721" x="66031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3" name="Shape 133"/>
          <p:cNvSpPr/>
          <p:nvPr/>
        </p:nvSpPr>
        <p:spPr>
          <a:xfrm>
            <a:off y="3647942" x="52636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y="3647942" x="69599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y="4676928" x="438587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6" name="Shape 136"/>
          <p:cNvCxnSpPr/>
          <p:nvPr/>
        </p:nvCxnSpPr>
        <p:spPr>
          <a:xfrm flipH="1">
            <a:off y="4083707" x="469722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7" name="Shape 137"/>
          <p:cNvCxnSpPr/>
          <p:nvPr/>
        </p:nvCxnSpPr>
        <p:spPr>
          <a:xfrm>
            <a:off y="4083696" x="74507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8" name="Shape 138"/>
          <p:cNvSpPr/>
          <p:nvPr/>
        </p:nvSpPr>
        <p:spPr>
          <a:xfrm>
            <a:off y="4676917" x="78075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9" name="Shape 139"/>
          <p:cNvCxnSpPr>
            <a:stCxn id="134" idx="3"/>
            <a:endCxn id="140" idx="0"/>
          </p:cNvCxnSpPr>
          <p:nvPr/>
        </p:nvCxnSpPr>
        <p:spPr>
          <a:xfrm flipH="1">
            <a:off y="4100922" x="6688788"/>
            <a:ext cy="575998" cx="35529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0" name="Shape 140"/>
          <p:cNvSpPr/>
          <p:nvPr/>
        </p:nvSpPr>
        <p:spPr>
          <a:xfrm>
            <a:off y="4676921" x="640168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33" idx="5"/>
            <a:endCxn id="142" idx="0"/>
          </p:cNvCxnSpPr>
          <p:nvPr/>
        </p:nvCxnSpPr>
        <p:spPr>
          <a:xfrm>
            <a:off y="4100922" x="5753745"/>
            <a:ext cy="575998" cx="360845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2" name="Shape 142"/>
          <p:cNvSpPr/>
          <p:nvPr/>
        </p:nvSpPr>
        <p:spPr>
          <a:xfrm>
            <a:off y="4676921" x="5827491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 flipH="1">
            <a:off y="1964087" x="26913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y="1964087" x="28134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5" name="Shape 145"/>
          <p:cNvCxnSpPr/>
          <p:nvPr/>
        </p:nvCxnSpPr>
        <p:spPr>
          <a:xfrm flipH="1">
            <a:off y="4083700" x="13487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y="4083700" x="14708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/>
          <p:nvPr/>
        </p:nvCxnSpPr>
        <p:spPr>
          <a:xfrm flipH="1">
            <a:off y="5388784" x="109871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8" name="Shape 148"/>
          <p:cNvSpPr/>
          <p:nvPr/>
        </p:nvSpPr>
        <p:spPr>
          <a:xfrm>
            <a:off y="5982121" x="814138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 flipH="1">
            <a:off y="5302675" x="74076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0" name="Shape 150"/>
          <p:cNvCxnSpPr/>
          <p:nvPr/>
        </p:nvCxnSpPr>
        <p:spPr>
          <a:xfrm flipH="1">
            <a:off y="2939950" x="52165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1" name="Shape 151"/>
          <p:cNvCxnSpPr/>
          <p:nvPr/>
        </p:nvCxnSpPr>
        <p:spPr>
          <a:xfrm flipH="1">
            <a:off y="2939950" x="53385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5" name="Shape 125"/>
          <p:cNvSpPr/>
          <p:nvPr/>
        </p:nvSpPr>
        <p:spPr>
          <a:xfrm>
            <a:off y="3811753" x="229802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/>
          <p:nvPr/>
        </p:nvCxnSpPr>
        <p:spPr>
          <a:xfrm flipH="1">
            <a:off y="3089012" x="20979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3" name="Shape 153"/>
          <p:cNvCxnSpPr/>
          <p:nvPr/>
        </p:nvCxnSpPr>
        <p:spPr>
          <a:xfrm flipH="1">
            <a:off y="3089012" x="22199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4" name="Shape 154"/>
          <p:cNvCxnSpPr/>
          <p:nvPr/>
        </p:nvCxnSpPr>
        <p:spPr>
          <a:xfrm flipH="1">
            <a:off y="3089012" x="19920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5" name="Shape 155"/>
          <p:cNvCxnSpPr/>
          <p:nvPr/>
        </p:nvCxnSpPr>
        <p:spPr>
          <a:xfrm flipH="1">
            <a:off y="3968925" x="4458874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y="2939950" x="680203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y="2939950" x="668001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y="4092248" x="5916133"/>
            <a:ext cy="576000" cx="3609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9" name="Shape 159"/>
          <p:cNvCxnSpPr/>
          <p:nvPr/>
        </p:nvCxnSpPr>
        <p:spPr>
          <a:xfrm flipH="1">
            <a:off y="4092248" x="6529428"/>
            <a:ext cy="576000" cx="355200"/>
          </a:xfrm>
          <a:prstGeom prst="straightConnector1">
            <a:avLst/>
          </a:prstGeom>
          <a:noFill/>
          <a:ln w="28575" cap="flat">
            <a:solidFill>
              <a:schemeClr val="accent5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y="4026250" x="7534187"/>
            <a:ext cy="564299" cx="640200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operation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choose a child node with smaller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field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update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if the node is empty, insert our value and finish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swap element to be inserted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 with the one in current node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&lt; 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recurse into the chosen node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after committing the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Correctness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invariant of a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simple invariant works for the tree, but need to cover the extra element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“The heap property holds for each tree node and the element to be inserted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/>
              <a:t> is greater than all elements on the path from the current node to the root”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absence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elements in each node are non-increasing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traversing a node = it will be at most as big as we have seen until the next deletion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replace root’s element with “a gap”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choose a child node with smaller element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move element in the node to the parent, place gap here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recurse into the chosen node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after committing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if it’s subtree is non-empty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 - caveat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 root has a gap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retry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any of the child nodes have gaps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then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retry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there is at least one node having gap-free children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deadlock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are these necessary?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don’t know which element</a:t>
            </a:r>
            <a:br>
              <a:rPr lang="en"/>
            </a:br>
            <a:r>
              <a:rPr lang="en"/>
              <a:t> will end up here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possibly the smallest among</a:t>
            </a:r>
            <a:br>
              <a:rPr lang="en"/>
            </a:br>
            <a:r>
              <a:rPr lang="en"/>
              <a:t> children of the node</a:t>
            </a:r>
          </a:p>
        </p:txBody>
      </p:sp>
      <p:sp>
        <p:nvSpPr>
          <p:cNvPr id="185" name="Shape 185"/>
          <p:cNvSpPr/>
          <p:nvPr/>
        </p:nvSpPr>
        <p:spPr>
          <a:xfrm>
            <a:off y="3866875" x="7258422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>
            <a:stCxn id="185" idx="3"/>
          </p:cNvCxnSpPr>
          <p:nvPr/>
        </p:nvCxnSpPr>
        <p:spPr>
          <a:xfrm flipH="1">
            <a:off y="4319855" x="670081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y="4319971" x="7755764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8" name="Shape 188"/>
          <p:cNvSpPr/>
          <p:nvPr/>
        </p:nvSpPr>
        <p:spPr>
          <a:xfrm>
            <a:off y="4913192" x="641623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y="4913192" x="811258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y="6037203" x="5747825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1" name="Shape 191"/>
          <p:cNvCxnSpPr/>
          <p:nvPr/>
        </p:nvCxnSpPr>
        <p:spPr>
          <a:xfrm flipH="1">
            <a:off y="5443982" x="6059171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y="3866875" x="72584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4913200" x="64162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4913200" x="8112600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6037200" x="5747825"/>
            <a:ext cy="530699" cx="574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Correctness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invariant of a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simple invariant no longer works!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“The heap property holds for each tree node, when one assigns each gap-node an element from it’s parent (recursively)”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each gap we have a processor trying to push it down the tree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conditions from previous slide ensure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that we know upper bound on each subtree before replacing root’s gap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never steal the gap from someone else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comparison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initially 50k elements in the heap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(of W) writer inserts 50k / 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(of R) reader removes 50k / 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different scenarios (parametrized by N)</a:t>
            </a:r>
          </a:p>
          <a:p>
            <a:pPr rtl="0" lvl="1" indent="-381000" marL="914400">
              <a:spcBef>
                <a:spcPts val="0"/>
              </a:spcBef>
              <a:buClr>
                <a:srgbClr val="0000F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FF"/>
                </a:solidFill>
              </a:rPr>
              <a:t>W = max(1, N - 1), R = 1</a:t>
            </a:r>
          </a:p>
          <a:p>
            <a:pPr rtl="0" lvl="1" indent="-381000" marL="91440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W = N, R = 0</a:t>
            </a:r>
          </a:p>
          <a:p>
            <a:pPr rtl="0" lvl="1" indent="-381000" marL="914400">
              <a:spcBef>
                <a:spcPts val="0"/>
              </a:spcBef>
              <a:buClr>
                <a:srgbClr val="FF99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9900"/>
                </a:solidFill>
              </a:rPr>
              <a:t>W = 0, R = N</a:t>
            </a:r>
          </a:p>
          <a:p>
            <a:pPr rtl="0" lvl="1" indent="-381000" marL="914400">
              <a:spcBef>
                <a:spcPts val="0"/>
              </a:spcBef>
              <a:buClr>
                <a:srgbClr val="6AA84F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6AA84F"/>
                </a:solidFill>
              </a:rPr>
              <a:t>W = 1, R = 1, sequentially, i.e. first all writes, then all removals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averaged over 5 random seeds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comparison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/>
          <a:srcRect t="0" b="0" r="29024" l="5590"/>
          <a:stretch/>
        </p:blipFill>
        <p:spPr>
          <a:xfrm>
            <a:off y="1466850" x="111425"/>
            <a:ext cy="5391150" cx="43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/>
          <a:srcRect t="0" b="0" r="28901" l="12605"/>
          <a:stretch/>
        </p:blipFill>
        <p:spPr>
          <a:xfrm>
            <a:off y="1466850" x="4767475"/>
            <a:ext cy="5391150" cx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Application: concurrent sorting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insert all elements into a heap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processors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inserts around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n/N</a:t>
            </a:r>
            <a:r>
              <a:rPr lang="en"/>
              <a:t>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initialize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 element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TArray Int (Maybe e) </a:t>
            </a:r>
            <a:r>
              <a:rPr lang="en"/>
              <a:t>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assign threads to array cells in round-robin fashion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waits for previous cell to be filled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replaces heap’s root with a gap, places the element in the array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pushes the gap down the 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proceeds to it’s next index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Heap (a priority queue)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for simplicity: min-heap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operations on heap of size 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en"/>
              <a:t> time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push(e)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O(log(n))</a:t>
            </a:r>
            <a:r>
              <a:rPr lang="en"/>
              <a:t> time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O(log(n))</a:t>
            </a:r>
            <a:r>
              <a:rPr lang="en"/>
              <a:t> time, possibly amortized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Performance: concurrent sorting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100k random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1 (insertion)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(of N) writer inserts 100k / N elements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2 (removal)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(of N) reader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waits for previous cell of output array to be written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takes element from the heap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writes to the output array into its cell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cells assigned to workers in round-robin fashion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Performance: concurrent sorting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4912" x="361950"/>
            <a:ext cy="5553075" cx="84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1: coarse-grained locking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take array-based heap implementation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replace array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TArray Int 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equivalently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MArray Int (TVar 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replace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TVar Int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 everything in a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1: correctness (trivial invariant)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1184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“A heap has the heap property after each transaction.”</a:t>
            </a:r>
          </a:p>
        </p:txBody>
      </p:sp>
      <p:sp>
        <p:nvSpPr>
          <p:cNvPr id="43" name="Shape 43"/>
          <p:cNvSpPr/>
          <p:nvPr/>
        </p:nvSpPr>
        <p:spPr>
          <a:xfrm>
            <a:off y="2942300" x="1836175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>
            <a:stCxn id="43" idx="3"/>
          </p:cNvCxnSpPr>
          <p:nvPr/>
        </p:nvCxnSpPr>
        <p:spPr>
          <a:xfrm flipH="1">
            <a:off y="3593731" x="1095043"/>
            <a:ext cy="852899" cx="852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" name="Shape 45"/>
          <p:cNvSpPr txBox="1"/>
          <p:nvPr/>
        </p:nvSpPr>
        <p:spPr>
          <a:xfrm>
            <a:off y="3041850" x="2013775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p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y="3593732" x="2497367"/>
            <a:ext cy="852899" cx="8528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7" name="Shape 47"/>
          <p:cNvSpPr/>
          <p:nvPr/>
        </p:nvSpPr>
        <p:spPr>
          <a:xfrm>
            <a:off y="4446625" x="716525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y="4546175" x="894125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l</a:t>
            </a:r>
          </a:p>
        </p:txBody>
      </p:sp>
      <p:sp>
        <p:nvSpPr>
          <p:cNvPr id="49" name="Shape 49"/>
          <p:cNvSpPr/>
          <p:nvPr/>
        </p:nvSpPr>
        <p:spPr>
          <a:xfrm>
            <a:off y="4446625" x="2971750"/>
            <a:ext cy="763200" cx="763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y="4546175" x="3149350"/>
            <a:ext cy="552000" cx="40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r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3672325" x="4723175"/>
            <a:ext cy="695700" cx="243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 &lt;= min(l, r)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1: problems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full contention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required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consecutive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operations follow nearly the same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despite inserted values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long operations shuffle many elements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STM creates data dependencies for elements on the path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two updates cannot “follow” each other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Take 1: concurrent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</a:p>
        </p:txBody>
      </p:sp>
      <p:sp>
        <p:nvSpPr>
          <p:cNvPr id="63" name="Shape 63"/>
          <p:cNvSpPr/>
          <p:nvPr/>
        </p:nvSpPr>
        <p:spPr>
          <a:xfrm>
            <a:off y="652625" x="7111047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>
            <a:stCxn id="63" idx="3"/>
          </p:cNvCxnSpPr>
          <p:nvPr/>
        </p:nvCxnSpPr>
        <p:spPr>
          <a:xfrm flipH="1">
            <a:off y="1105605" x="6553437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/>
          <p:nvPr/>
        </p:nvCxnSpPr>
        <p:spPr>
          <a:xfrm>
            <a:off y="1105721" x="7608389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1698942" x="6268860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1698942" x="7965214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2822953" x="5600450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>
            <a:stCxn id="68" idx="3"/>
          </p:cNvCxnSpPr>
          <p:nvPr/>
        </p:nvCxnSpPr>
        <p:spPr>
          <a:xfrm flipH="1">
            <a:off y="3275934" x="5042840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>
            <a:off y="3276050" x="6097792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" name="Shape 71"/>
          <p:cNvSpPr/>
          <p:nvPr/>
        </p:nvSpPr>
        <p:spPr>
          <a:xfrm>
            <a:off y="3869271" x="475826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3869271" x="6454616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 flipH="1">
            <a:off y="2229732" x="591179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4" name="Shape 74"/>
          <p:cNvSpPr/>
          <p:nvPr/>
        </p:nvSpPr>
        <p:spPr>
          <a:xfrm>
            <a:off y="4993282" x="4105763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74" idx="3"/>
          </p:cNvCxnSpPr>
          <p:nvPr/>
        </p:nvCxnSpPr>
        <p:spPr>
          <a:xfrm flipH="1">
            <a:off y="5446263" x="3548153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y="5446378" x="4603105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" name="Shape 77"/>
          <p:cNvSpPr/>
          <p:nvPr/>
        </p:nvSpPr>
        <p:spPr>
          <a:xfrm>
            <a:off y="6039599" x="3263576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6039599" x="4959929"/>
            <a:ext cy="530699" cx="574200"/>
          </a:xfrm>
          <a:prstGeom prst="ellipse">
            <a:avLst/>
          </a:prstGeom>
          <a:solidFill>
            <a:schemeClr val="lt1"/>
          </a:solidFill>
          <a:ln w="28575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/>
          <p:nvPr/>
        </p:nvCxnSpPr>
        <p:spPr>
          <a:xfrm flipH="1">
            <a:off y="4400060" x="4417108"/>
            <a:ext cy="593099" cx="641699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0" name="Shape 80"/>
          <p:cNvCxnSpPr/>
          <p:nvPr/>
        </p:nvCxnSpPr>
        <p:spPr>
          <a:xfrm rot="10800000" flipH="1">
            <a:off y="5209799" x="310822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1" name="Shape 81"/>
          <p:cNvCxnSpPr/>
          <p:nvPr/>
        </p:nvCxnSpPr>
        <p:spPr>
          <a:xfrm rot="10800000" flipH="1">
            <a:off y="4285274" x="382880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y="4285274" x="370677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3" name="Shape 83"/>
          <p:cNvCxnSpPr/>
          <p:nvPr/>
        </p:nvCxnSpPr>
        <p:spPr>
          <a:xfrm rot="10800000" flipH="1">
            <a:off y="3078012" x="465595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4" name="Shape 84"/>
          <p:cNvCxnSpPr/>
          <p:nvPr/>
        </p:nvCxnSpPr>
        <p:spPr>
          <a:xfrm rot="10800000" flipH="1">
            <a:off y="3078012" x="453392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" name="Shape 85"/>
          <p:cNvCxnSpPr/>
          <p:nvPr/>
        </p:nvCxnSpPr>
        <p:spPr>
          <a:xfrm rot="10800000" flipH="1">
            <a:off y="2070249" x="5454500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y="2070249" x="5332475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7" name="Shape 87"/>
          <p:cNvCxnSpPr/>
          <p:nvPr/>
        </p:nvCxnSpPr>
        <p:spPr>
          <a:xfrm rot="10800000" flipH="1">
            <a:off y="990874" x="6152387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8" name="Shape 88"/>
          <p:cNvCxnSpPr/>
          <p:nvPr/>
        </p:nvCxnSpPr>
        <p:spPr>
          <a:xfrm rot="10800000" flipH="1">
            <a:off y="990874" x="6030362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y="5209799" x="4859874"/>
            <a:ext cy="708000" cx="774300"/>
          </a:xfrm>
          <a:prstGeom prst="straightConnector1">
            <a:avLst/>
          </a:prstGeom>
          <a:noFill/>
          <a:ln w="28575" cap="flat">
            <a:solidFill>
              <a:schemeClr val="accent3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3457500" cx="471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STM has no idea of our</a:t>
            </a:r>
            <a:br>
              <a:rPr lang="en"/>
            </a:br>
            <a:r>
              <a:rPr lang="en"/>
              <a:t>invariant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altered elements will</a:t>
            </a:r>
            <a:br>
              <a:rPr lang="en"/>
            </a:br>
            <a:r>
              <a:rPr lang="en"/>
              <a:t>force second trans-</a:t>
            </a:r>
            <a:br>
              <a:rPr lang="en"/>
            </a:br>
            <a:r>
              <a:rPr lang="en"/>
              <a:t>action to be</a:t>
            </a:r>
            <a:br>
              <a:rPr lang="en"/>
            </a:br>
            <a:r>
              <a:rPr lang="en"/>
              <a:t>rejected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full sequencing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5012825" x="5755050"/>
            <a:ext cy="1460099" cx="328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O(log(k))</a:t>
            </a:r>
            <a:r>
              <a:rPr sz="2400" lang="en"/>
              <a:t> steps until full contention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for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400" lang="en"/>
              <a:t> processes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Problems to keep in mind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STM thinks that if element is touched then it necessarily breaks the transaction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very strong invariant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not always true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 hard to weaken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arrays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cannot make things immutable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a tree would be nicer for dynamic sized heaps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updating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cannot end up in a global transaction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Assumption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“Mutual exclusion between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"/>
              <a:t> operations.”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In case we drop it: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what is the semantics?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how to avoid contention in the root?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hard to maintain any invariants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/>
              <a:t>not necessary for most applications I can think about...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2: fine-grained locking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 heap as a tree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operations go top-down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balancing achieved by maintaining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of a subtree rooted at each node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single transaction covers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en"/>
              <a:t> nodes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we need some fancy invariant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if the old one works, we can sort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r>
              <a:rPr lang="en"/>
              <a:t> time in comparison model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#impossibru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