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7" r:id="rId3"/>
    <p:sldId id="259" r:id="rId4"/>
    <p:sldId id="261" r:id="rId5"/>
    <p:sldId id="264" r:id="rId6"/>
    <p:sldId id="262" r:id="rId7"/>
    <p:sldId id="260" r:id="rId8"/>
    <p:sldId id="263" r:id="rId9"/>
    <p:sldId id="268" r:id="rId10"/>
    <p:sldId id="267" r:id="rId11"/>
    <p:sldId id="269" r:id="rId12"/>
    <p:sldId id="266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Projekti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27-4464-A311-2BA086EB9939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27-4464-A311-2BA086EB9939}"/>
              </c:ext>
            </c:extLst>
          </c:dPt>
          <c:cat>
            <c:strRef>
              <c:f>Sheet1!$A$2:$A$3</c:f>
              <c:strCache>
                <c:ptCount val="2"/>
                <c:pt idx="0">
                  <c:v>Failed</c:v>
                </c:pt>
                <c:pt idx="1">
                  <c:v>Successful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7-4464-A311-2BA086EB9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Projekti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7-4BA2-8554-53508619B374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7-4BA2-8554-53508619B374}"/>
              </c:ext>
            </c:extLst>
          </c:dPt>
          <c:cat>
            <c:strRef>
              <c:f>Sheet1!$A$2:$A$3</c:f>
              <c:strCache>
                <c:ptCount val="2"/>
                <c:pt idx="0">
                  <c:v>Failed</c:v>
                </c:pt>
                <c:pt idx="1">
                  <c:v>Successful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87-4BA2-8554-53508619B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6993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454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73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145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6762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962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7370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977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6352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8466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905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0236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208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81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12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697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5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328990-5B02-4BD5-91AE-8EC19FDF7632}" type="datetimeFigureOut">
              <a:rPr lang="sr-Latn-RS" smtClean="0"/>
              <a:t>5.4.2023.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261592-C74C-42AC-B606-F02BE641C20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2458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emical/kickstarter-projec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2661-859C-7169-6683-E00FAD0F8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Kickstarter </a:t>
            </a:r>
            <a:r>
              <a:rPr lang="en-US" sz="8000" dirty="0" err="1"/>
              <a:t>predikcija</a:t>
            </a:r>
            <a:endParaRPr lang="sr-Latn-R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6EC0-2B19-2CC5-901F-8D2220C82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Luka </a:t>
            </a:r>
            <a:r>
              <a:rPr lang="en-US" dirty="0" err="1"/>
              <a:t>Stupar</a:t>
            </a:r>
            <a:r>
              <a:rPr lang="en-US" dirty="0"/>
              <a:t> </a:t>
            </a:r>
            <a:r>
              <a:rPr lang="en-US" dirty="0" err="1"/>
              <a:t>E2</a:t>
            </a:r>
            <a:r>
              <a:rPr lang="en-US" dirty="0"/>
              <a:t>/3 2022</a:t>
            </a:r>
          </a:p>
          <a:p>
            <a:r>
              <a:rPr lang="en-US" dirty="0"/>
              <a:t>Stefan </a:t>
            </a:r>
            <a:r>
              <a:rPr lang="en-US" dirty="0" err="1"/>
              <a:t>Krsti</a:t>
            </a:r>
            <a:r>
              <a:rPr lang="sr-Latn-RS" dirty="0"/>
              <a:t>ć </a:t>
            </a:r>
            <a:r>
              <a:rPr lang="sr-Latn-RS" dirty="0" err="1"/>
              <a:t>E2</a:t>
            </a:r>
            <a:r>
              <a:rPr lang="en-US" dirty="0"/>
              <a:t>/35 2022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4338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XGBoost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921EC-7BDC-27EF-0C95-05F227DB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98" y="2547937"/>
            <a:ext cx="9074203" cy="3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sr-Latn-RS" dirty="0"/>
              <a:t>važnost klasifikatora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82373-F0E8-9813-423A-3565F20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00" y="1986520"/>
            <a:ext cx="10233800" cy="39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Naive </a:t>
            </a:r>
            <a:r>
              <a:rPr lang="sr-Latn-RS" dirty="0" err="1"/>
              <a:t>Bayes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5556B-B8F9-6E6B-D620-993DD111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07" y="2756245"/>
            <a:ext cx="8033986" cy="33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Bagging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E3BB9-96C3-B5B2-0805-ED95886A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74" y="2792274"/>
            <a:ext cx="7805651" cy="32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6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297B-26CF-3C0E-A232-9D818BE9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</a:t>
            </a:r>
            <a:r>
              <a:rPr lang="sr-Latn-RS" dirty="0" err="1"/>
              <a:t>žnji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076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6732-6B5C-D722-1514-3A41543E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C8DF-5FA4-DF69-688A-355AA807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</a:t>
            </a:r>
            <a:r>
              <a:rPr lang="sr-Latn-RS" dirty="0" err="1"/>
              <a:t>šćen</a:t>
            </a:r>
            <a:r>
              <a:rPr lang="sr-Latn-RS" dirty="0"/>
              <a:t> je „</a:t>
            </a:r>
            <a:r>
              <a:rPr lang="sr-Latn-RS" dirty="0" err="1"/>
              <a:t>Kickstarter</a:t>
            </a:r>
            <a:r>
              <a:rPr lang="sr-Latn-RS" dirty="0"/>
              <a:t> </a:t>
            </a:r>
            <a:r>
              <a:rPr lang="sr-Latn-RS" dirty="0" err="1"/>
              <a:t>Projects</a:t>
            </a:r>
            <a:r>
              <a:rPr lang="sr-Latn-RS" dirty="0"/>
              <a:t>“ sa 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https</a:t>
            </a:r>
            <a:r>
              <a:rPr lang="sr-Latn-RS" b="0" i="0" dirty="0">
                <a:effectLst/>
                <a:latin typeface="gg sans"/>
                <a:hlinkClick r:id="rId2" tooltip="https://www.kaggle.com/datasets/kemical/kickstarter-projects"/>
              </a:rPr>
              <a:t>://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www.kaggle.com</a:t>
            </a:r>
            <a:r>
              <a:rPr lang="sr-Latn-RS" b="0" i="0" dirty="0">
                <a:effectLst/>
                <a:latin typeface="gg sans"/>
                <a:hlinkClick r:id="rId2" tooltip="https://www.kaggle.com/datasets/kemical/kickstarter-projects"/>
              </a:rPr>
              <a:t>/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datasets</a:t>
            </a:r>
            <a:r>
              <a:rPr lang="sr-Latn-RS" b="0" i="0" dirty="0">
                <a:effectLst/>
                <a:latin typeface="gg sans"/>
                <a:hlinkClick r:id="rId2" tooltip="https://www.kaggle.com/datasets/kemical/kickstarter-projects"/>
              </a:rPr>
              <a:t>/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kemical</a:t>
            </a:r>
            <a:r>
              <a:rPr lang="sr-Latn-RS" b="0" i="0" dirty="0">
                <a:effectLst/>
                <a:latin typeface="gg sans"/>
                <a:hlinkClick r:id="rId2" tooltip="https://www.kaggle.com/datasets/kemical/kickstarter-projects"/>
              </a:rPr>
              <a:t>/</a:t>
            </a:r>
            <a:r>
              <a:rPr lang="sr-Latn-RS" b="0" i="0" dirty="0" err="1">
                <a:effectLst/>
                <a:latin typeface="gg sans"/>
                <a:hlinkClick r:id="rId2" tooltip="https://www.kaggle.com/datasets/kemical/kickstarter-projects"/>
              </a:rPr>
              <a:t>kickstarter-projects</a:t>
            </a:r>
            <a:endParaRPr lang="sr-Latn-RS" b="0" i="0" dirty="0">
              <a:effectLst/>
              <a:latin typeface="gg sans"/>
            </a:endParaRPr>
          </a:p>
          <a:p>
            <a:endParaRPr lang="sr-Latn-RS" dirty="0">
              <a:latin typeface="gg sans"/>
            </a:endParaRPr>
          </a:p>
          <a:p>
            <a:r>
              <a:rPr lang="sr-Latn-RS" dirty="0">
                <a:latin typeface="gg sans"/>
              </a:rPr>
              <a:t>Kako bismo obogatili skup podataka korišćenjem </a:t>
            </a:r>
            <a:r>
              <a:rPr lang="sr-Latn-RS" dirty="0" err="1">
                <a:latin typeface="gg sans"/>
              </a:rPr>
              <a:t>puppeteer</a:t>
            </a:r>
            <a:r>
              <a:rPr lang="sr-Latn-RS" dirty="0">
                <a:latin typeface="gg sans"/>
              </a:rPr>
              <a:t> preuzimali smo sadržaj projekata sa </a:t>
            </a:r>
            <a:r>
              <a:rPr lang="sr-Latn-RS" dirty="0" err="1">
                <a:latin typeface="gg sans"/>
              </a:rPr>
              <a:t>vebsajta</a:t>
            </a:r>
            <a:r>
              <a:rPr lang="sr-Latn-RS" dirty="0">
                <a:latin typeface="gg sans"/>
              </a:rPr>
              <a:t> </a:t>
            </a:r>
            <a:r>
              <a:rPr lang="sr-Latn-RS" dirty="0" err="1">
                <a:latin typeface="gg sans"/>
              </a:rPr>
              <a:t>kickstarter.com</a:t>
            </a:r>
            <a:endParaRPr lang="en-US" dirty="0">
              <a:latin typeface="gg sans"/>
            </a:endParaRPr>
          </a:p>
          <a:p>
            <a:endParaRPr lang="en-US" dirty="0">
              <a:latin typeface="gg sans"/>
            </a:endParaRPr>
          </a:p>
          <a:p>
            <a:r>
              <a:rPr lang="en-US" dirty="0">
                <a:latin typeface="gg sans"/>
              </a:rPr>
              <a:t>3,001 </a:t>
            </a:r>
            <a:r>
              <a:rPr lang="en-US" dirty="0" err="1">
                <a:latin typeface="gg sans"/>
              </a:rPr>
              <a:t>instanca</a:t>
            </a:r>
            <a:r>
              <a:rPr lang="en-US" dirty="0">
                <a:latin typeface="gg sans"/>
              </a:rPr>
              <a:t> </a:t>
            </a:r>
            <a:r>
              <a:rPr lang="en-US" dirty="0" err="1">
                <a:latin typeface="gg sans"/>
              </a:rPr>
              <a:t>projekata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7819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029B-3B88-9E7B-C057-15DAB871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Klasifikatori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1916-BF35-CD16-E9AB-9707971AB6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3200" dirty="0"/>
              <a:t>Iz </a:t>
            </a:r>
            <a:r>
              <a:rPr lang="sr-Latn-RS" sz="3200" dirty="0" err="1"/>
              <a:t>kickstarter</a:t>
            </a:r>
            <a:r>
              <a:rPr lang="sr-Latn-RS" sz="3200" dirty="0"/>
              <a:t> </a:t>
            </a:r>
            <a:r>
              <a:rPr lang="sr-Latn-RS" sz="3200" dirty="0" err="1"/>
              <a:t>dataset</a:t>
            </a:r>
            <a:r>
              <a:rPr lang="sr-Latn-RS" sz="3200" dirty="0"/>
              <a:t>-a:</a:t>
            </a:r>
          </a:p>
          <a:p>
            <a:r>
              <a:rPr lang="sr-Latn-RS" dirty="0" err="1"/>
              <a:t>Name</a:t>
            </a:r>
            <a:endParaRPr lang="sr-Latn-RS" dirty="0"/>
          </a:p>
          <a:p>
            <a:r>
              <a:rPr lang="sr-Latn-RS" dirty="0" err="1"/>
              <a:t>Main</a:t>
            </a:r>
            <a:r>
              <a:rPr lang="sr-Latn-RS" dirty="0"/>
              <a:t> </a:t>
            </a:r>
            <a:r>
              <a:rPr lang="sr-Latn-RS" dirty="0" err="1"/>
              <a:t>category</a:t>
            </a:r>
            <a:endParaRPr lang="sr-Latn-RS" dirty="0"/>
          </a:p>
          <a:p>
            <a:r>
              <a:rPr lang="sr-Latn-RS" dirty="0" err="1"/>
              <a:t>Category</a:t>
            </a:r>
            <a:endParaRPr lang="sr-Latn-RS" dirty="0"/>
          </a:p>
          <a:p>
            <a:r>
              <a:rPr lang="sr-Latn-RS" dirty="0" err="1"/>
              <a:t>Currency</a:t>
            </a:r>
            <a:endParaRPr lang="sr-Latn-RS" dirty="0"/>
          </a:p>
          <a:p>
            <a:r>
              <a:rPr lang="sr-Latn-RS" dirty="0" err="1"/>
              <a:t>Deadline</a:t>
            </a:r>
            <a:endParaRPr lang="sr-Latn-RS" dirty="0"/>
          </a:p>
          <a:p>
            <a:r>
              <a:rPr lang="sr-Latn-RS" dirty="0" err="1"/>
              <a:t>Goal</a:t>
            </a:r>
            <a:endParaRPr lang="sr-Latn-RS" dirty="0"/>
          </a:p>
          <a:p>
            <a:r>
              <a:rPr lang="sr-Latn-RS" dirty="0" err="1"/>
              <a:t>State</a:t>
            </a:r>
            <a:endParaRPr lang="sr-Latn-RS" dirty="0"/>
          </a:p>
          <a:p>
            <a:r>
              <a:rPr lang="sr-Latn-RS" dirty="0" err="1"/>
              <a:t>Country</a:t>
            </a:r>
            <a:endParaRPr lang="sr-Latn-RS" dirty="0"/>
          </a:p>
          <a:p>
            <a:endParaRPr lang="sr-Latn-R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39340-EE39-8A97-E546-3B0C259E9B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3200" dirty="0"/>
              <a:t>Uz pomoć </a:t>
            </a:r>
            <a:r>
              <a:rPr lang="sr-Latn-RS" sz="3200" dirty="0" err="1"/>
              <a:t>skrejpovanja</a:t>
            </a:r>
            <a:r>
              <a:rPr lang="sr-Latn-RS" sz="3200" dirty="0"/>
              <a:t>:</a:t>
            </a:r>
          </a:p>
          <a:p>
            <a:r>
              <a:rPr lang="sr-Latn-RS" dirty="0"/>
              <a:t>Video </a:t>
            </a:r>
            <a:r>
              <a:rPr lang="sr-Latn-RS" dirty="0" err="1"/>
              <a:t>length</a:t>
            </a:r>
            <a:endParaRPr lang="sr-Latn-RS" dirty="0"/>
          </a:p>
          <a:p>
            <a:r>
              <a:rPr lang="sr-Latn-RS" dirty="0" err="1"/>
              <a:t>Description</a:t>
            </a:r>
            <a:r>
              <a:rPr lang="sr-Latn-RS" dirty="0"/>
              <a:t> </a:t>
            </a:r>
            <a:r>
              <a:rPr lang="sr-Latn-RS" dirty="0" err="1"/>
              <a:t>media</a:t>
            </a:r>
            <a:r>
              <a:rPr lang="sr-Latn-RS" dirty="0"/>
              <a:t> </a:t>
            </a:r>
            <a:r>
              <a:rPr lang="sr-Latn-RS" dirty="0" err="1"/>
              <a:t>number</a:t>
            </a:r>
            <a:endParaRPr lang="sr-Latn-RS" dirty="0"/>
          </a:p>
          <a:p>
            <a:r>
              <a:rPr lang="sr-Latn-RS" dirty="0" err="1"/>
              <a:t>Text</a:t>
            </a:r>
            <a:r>
              <a:rPr lang="sr-Latn-RS" dirty="0"/>
              <a:t> </a:t>
            </a:r>
            <a:r>
              <a:rPr lang="sr-Latn-RS" dirty="0" err="1"/>
              <a:t>length</a:t>
            </a:r>
            <a:endParaRPr lang="sr-Latn-RS" dirty="0"/>
          </a:p>
          <a:p>
            <a:r>
              <a:rPr lang="sr-Latn-RS" dirty="0" err="1"/>
              <a:t>Text</a:t>
            </a:r>
            <a:r>
              <a:rPr lang="sr-Latn-RS" dirty="0"/>
              <a:t> </a:t>
            </a:r>
            <a:r>
              <a:rPr lang="sr-Latn-RS" dirty="0" err="1"/>
              <a:t>reading</a:t>
            </a:r>
            <a:r>
              <a:rPr lang="sr-Latn-RS" dirty="0"/>
              <a:t> </a:t>
            </a:r>
            <a:r>
              <a:rPr lang="sr-Latn-RS" dirty="0" err="1"/>
              <a:t>ease</a:t>
            </a:r>
            <a:endParaRPr lang="sr-Latn-RS" dirty="0"/>
          </a:p>
          <a:p>
            <a:r>
              <a:rPr lang="sr-Latn-RS" dirty="0" err="1"/>
              <a:t>Image</a:t>
            </a:r>
            <a:r>
              <a:rPr lang="sr-Latn-RS" dirty="0"/>
              <a:t> </a:t>
            </a:r>
            <a:r>
              <a:rPr lang="sr-Latn-RS" dirty="0" err="1"/>
              <a:t>text</a:t>
            </a:r>
            <a:r>
              <a:rPr lang="sr-Latn-RS" dirty="0"/>
              <a:t> </a:t>
            </a:r>
            <a:r>
              <a:rPr lang="sr-Latn-RS" dirty="0" err="1"/>
              <a:t>ratio</a:t>
            </a:r>
            <a:endParaRPr lang="sr-Latn-RS" dirty="0"/>
          </a:p>
          <a:p>
            <a:r>
              <a:rPr lang="sr-Latn-RS" dirty="0"/>
              <a:t>Project </a:t>
            </a:r>
            <a:r>
              <a:rPr lang="sr-Latn-RS" dirty="0" err="1"/>
              <a:t>duration</a:t>
            </a:r>
            <a:endParaRPr lang="sr-Latn-RS" dirty="0"/>
          </a:p>
          <a:p>
            <a:r>
              <a:rPr lang="sr-Latn-RS" dirty="0" err="1"/>
              <a:t>Has</a:t>
            </a:r>
            <a:r>
              <a:rPr lang="sr-Latn-RS" dirty="0"/>
              <a:t> video </a:t>
            </a:r>
            <a:r>
              <a:rPr lang="sr-Latn-RS" dirty="0" err="1"/>
              <a:t>header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453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A771-5A5E-C92E-C344-150E60AA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Izba</a:t>
            </a:r>
            <a:r>
              <a:rPr lang="sr-Latn-RS" dirty="0" err="1"/>
              <a:t>čeni</a:t>
            </a:r>
            <a:r>
              <a:rPr lang="sr-Latn-RS" dirty="0"/>
              <a:t> </a:t>
            </a:r>
            <a:r>
              <a:rPr lang="en-US" dirty="0" err="1"/>
              <a:t>klasifikatori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88AF-E31D-7FB0-325D-2135F053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r-Latn-RS" sz="3200" dirty="0"/>
              <a:t>Na početku projekta nije moguće znati ove vrednosti:</a:t>
            </a:r>
          </a:p>
          <a:p>
            <a:r>
              <a:rPr lang="sr-Latn-RS" dirty="0" err="1"/>
              <a:t>Plegded</a:t>
            </a:r>
            <a:endParaRPr lang="sr-Latn-RS" dirty="0"/>
          </a:p>
          <a:p>
            <a:r>
              <a:rPr lang="sr-Latn-RS" dirty="0" err="1"/>
              <a:t>Backers</a:t>
            </a:r>
            <a:endParaRPr lang="sr-Latn-RS" dirty="0"/>
          </a:p>
          <a:p>
            <a:r>
              <a:rPr lang="sr-Latn-RS" dirty="0"/>
              <a:t>USD </a:t>
            </a:r>
            <a:r>
              <a:rPr lang="sr-Latn-RS" dirty="0" err="1"/>
              <a:t>pledged</a:t>
            </a:r>
            <a:endParaRPr lang="sr-Latn-RS" dirty="0"/>
          </a:p>
          <a:p>
            <a:r>
              <a:rPr lang="sr-Latn-RS" dirty="0"/>
              <a:t>USD </a:t>
            </a:r>
            <a:r>
              <a:rPr lang="sr-Latn-RS" dirty="0" err="1"/>
              <a:t>plegded</a:t>
            </a:r>
            <a:r>
              <a:rPr lang="sr-Latn-RS" dirty="0"/>
              <a:t> </a:t>
            </a:r>
            <a:r>
              <a:rPr lang="sr-Latn-RS" dirty="0" err="1"/>
              <a:t>real</a:t>
            </a:r>
            <a:endParaRPr lang="sr-Latn-RS" dirty="0"/>
          </a:p>
          <a:p>
            <a:r>
              <a:rPr lang="sr-Latn-RS" dirty="0"/>
              <a:t>USD </a:t>
            </a:r>
            <a:r>
              <a:rPr lang="sr-Latn-RS" dirty="0" err="1"/>
              <a:t>goal</a:t>
            </a:r>
            <a:r>
              <a:rPr lang="sr-Latn-RS" dirty="0"/>
              <a:t> </a:t>
            </a:r>
            <a:r>
              <a:rPr lang="sr-Latn-RS" dirty="0" err="1"/>
              <a:t>real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8892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8BA0-14E9-7371-28F7-E0CED1F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Podaci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EA70-48FB-89B2-3F78-8FF15870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325563"/>
          </a:xfrm>
        </p:spPr>
        <p:txBody>
          <a:bodyPr/>
          <a:lstStyle/>
          <a:p>
            <a:r>
              <a:rPr lang="en-US" dirty="0" err="1"/>
              <a:t>Klju</a:t>
            </a:r>
            <a:r>
              <a:rPr lang="sr-Latn-RS" dirty="0" err="1"/>
              <a:t>čni</a:t>
            </a:r>
            <a:r>
              <a:rPr lang="sr-Latn-RS" dirty="0"/>
              <a:t> klasifikator je </a:t>
            </a:r>
            <a:r>
              <a:rPr lang="sr-Latn-RS" dirty="0" err="1"/>
              <a:t>state</a:t>
            </a:r>
            <a:r>
              <a:rPr lang="sr-Latn-RS" dirty="0"/>
              <a:t> koji može biti:</a:t>
            </a:r>
          </a:p>
          <a:p>
            <a:pPr lvl="1"/>
            <a:r>
              <a:rPr lang="sr-Latn-RS" dirty="0" err="1"/>
              <a:t>Failed</a:t>
            </a:r>
            <a:endParaRPr lang="sr-Latn-RS" dirty="0"/>
          </a:p>
          <a:p>
            <a:pPr lvl="1"/>
            <a:r>
              <a:rPr lang="sr-Latn-RS" dirty="0" err="1"/>
              <a:t>Successful</a:t>
            </a:r>
            <a:r>
              <a:rPr lang="en-US" dirty="0"/>
              <a:t>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DDC521-D846-A660-E516-A35D2D204FFF}"/>
              </a:ext>
            </a:extLst>
          </p:cNvPr>
          <p:cNvSpPr txBox="1">
            <a:spLocks/>
          </p:cNvSpPr>
          <p:nvPr/>
        </p:nvSpPr>
        <p:spPr>
          <a:xfrm>
            <a:off x="1120000" y="3286125"/>
            <a:ext cx="10233800" cy="320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Izbalansiran</a:t>
            </a:r>
            <a:r>
              <a:rPr lang="en-US" dirty="0"/>
              <a:t> je </a:t>
            </a:r>
            <a:r>
              <a:rPr lang="sr-Latn-RS" dirty="0"/>
              <a:t>skup podataka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uspe</a:t>
            </a:r>
            <a:r>
              <a:rPr lang="sr-Latn-RS" dirty="0" err="1"/>
              <a:t>šnih</a:t>
            </a:r>
            <a:r>
              <a:rPr lang="sr-Latn-RS" dirty="0"/>
              <a:t> i broj neuspešnih projekata bude isti kad se algoritam trenira</a:t>
            </a:r>
            <a:endParaRPr lang="en-US" dirty="0"/>
          </a:p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projekata</a:t>
            </a:r>
            <a:r>
              <a:rPr lang="en-US" dirty="0"/>
              <a:t> </a:t>
            </a:r>
            <a:r>
              <a:rPr lang="en-US" dirty="0" err="1"/>
              <a:t>nakon</a:t>
            </a:r>
            <a:br>
              <a:rPr lang="en-US" dirty="0"/>
            </a:br>
            <a:r>
              <a:rPr lang="en-US" dirty="0" err="1"/>
              <a:t>balansiranja</a:t>
            </a:r>
            <a:r>
              <a:rPr lang="en-US" dirty="0"/>
              <a:t> je 2496</a:t>
            </a:r>
            <a:endParaRPr lang="sr-Latn-RS" dirty="0"/>
          </a:p>
          <a:p>
            <a:r>
              <a:rPr lang="sr-Latn-RS" dirty="0"/>
              <a:t>Odnos </a:t>
            </a:r>
            <a:r>
              <a:rPr lang="sr-Latn-RS" dirty="0" err="1"/>
              <a:t>testnog</a:t>
            </a:r>
            <a:r>
              <a:rPr lang="en-US" dirty="0"/>
              <a:t> I </a:t>
            </a:r>
            <a:r>
              <a:rPr lang="en-US" dirty="0" err="1"/>
              <a:t>trening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skupa</a:t>
            </a:r>
            <a:r>
              <a:rPr lang="en-US" dirty="0"/>
              <a:t>: 30/70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5443321-586E-A45F-7838-329B77028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044115"/>
              </p:ext>
            </p:extLst>
          </p:nvPr>
        </p:nvGraphicFramePr>
        <p:xfrm>
          <a:off x="7741138" y="4083290"/>
          <a:ext cx="3612662" cy="241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2FB7F4D-9C2A-6812-2331-B48848811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691157"/>
              </p:ext>
            </p:extLst>
          </p:nvPr>
        </p:nvGraphicFramePr>
        <p:xfrm>
          <a:off x="4735369" y="4082480"/>
          <a:ext cx="3612662" cy="241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303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9293-EFD1-880D-52FA-10993587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4526-7EE6-B368-511E-22A236AA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Napravljen je </a:t>
            </a:r>
            <a:r>
              <a:rPr lang="sr-Latn-RS" dirty="0" err="1"/>
              <a:t>python</a:t>
            </a:r>
            <a:r>
              <a:rPr lang="sr-Latn-RS" dirty="0"/>
              <a:t> modul za ispisivanje statistike podataka pritom je utvrđeno koji </a:t>
            </a:r>
            <a:r>
              <a:rPr lang="sr-Latn-RS" dirty="0" err="1"/>
              <a:t>autlajeri</a:t>
            </a:r>
            <a:r>
              <a:rPr lang="sr-Latn-RS" dirty="0"/>
              <a:t> postoje koji utiču na rezultat algoritma</a:t>
            </a:r>
          </a:p>
          <a:p>
            <a:r>
              <a:rPr lang="sr-Latn-RS" dirty="0" err="1"/>
              <a:t>Autlajeri</a:t>
            </a:r>
            <a:r>
              <a:rPr lang="sr-Latn-RS" dirty="0"/>
              <a:t>:</a:t>
            </a:r>
          </a:p>
          <a:p>
            <a:pPr lvl="1"/>
            <a:r>
              <a:rPr lang="sr-Latn-RS" dirty="0"/>
              <a:t>Indeks čitljivosti manji od 25</a:t>
            </a:r>
          </a:p>
          <a:p>
            <a:pPr lvl="1"/>
            <a:r>
              <a:rPr lang="sr-Latn-RS" dirty="0"/>
              <a:t>Dužina teksta manja od 300 karaktera</a:t>
            </a:r>
          </a:p>
          <a:p>
            <a:pPr lvl="1"/>
            <a:r>
              <a:rPr lang="sr-Latn-RS" dirty="0"/>
              <a:t>Dužina trajanja projekta manja od 5 dana</a:t>
            </a:r>
          </a:p>
          <a:p>
            <a:pPr lvl="1"/>
            <a:r>
              <a:rPr lang="sr-Latn-RS" dirty="0"/>
              <a:t>Projekti sa </a:t>
            </a:r>
            <a:r>
              <a:rPr lang="sr-Latn-RS" dirty="0" err="1"/>
              <a:t>ciljom</a:t>
            </a:r>
            <a:r>
              <a:rPr lang="sr-Latn-RS" dirty="0"/>
              <a:t> manjim od 100 dolara</a:t>
            </a:r>
          </a:p>
        </p:txBody>
      </p:sp>
    </p:spTree>
    <p:extLst>
      <p:ext uri="{BB962C8B-B14F-4D97-AF65-F5344CB8AC3E}">
        <p14:creationId xmlns:p14="http://schemas.microsoft.com/office/powerpoint/2010/main" val="31853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82F8-291B-9FE1-3C2D-B6E4D876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Korišćeni algoritmi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B2E3-CF4A-2C79-1A0F-1E619EE7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Random </a:t>
            </a:r>
            <a:r>
              <a:rPr lang="sr-Latn-RS" dirty="0" err="1"/>
              <a:t>Forest</a:t>
            </a:r>
            <a:endParaRPr lang="sr-Latn-RS" dirty="0"/>
          </a:p>
          <a:p>
            <a:r>
              <a:rPr lang="sr-Latn-RS" dirty="0" err="1"/>
              <a:t>SVM</a:t>
            </a:r>
            <a:endParaRPr lang="sr-Latn-RS" dirty="0"/>
          </a:p>
          <a:p>
            <a:r>
              <a:rPr lang="sr-Latn-RS" dirty="0" err="1"/>
              <a:t>XGBoost</a:t>
            </a:r>
            <a:endParaRPr lang="sr-Latn-RS" dirty="0"/>
          </a:p>
          <a:p>
            <a:r>
              <a:rPr lang="sr-Latn-RS" dirty="0"/>
              <a:t>Naive </a:t>
            </a:r>
            <a:r>
              <a:rPr lang="sr-Latn-RS" dirty="0" err="1"/>
              <a:t>Bayes</a:t>
            </a:r>
            <a:endParaRPr lang="sr-Latn-RS" dirty="0"/>
          </a:p>
          <a:p>
            <a:r>
              <a:rPr lang="sr-Latn-RS" dirty="0" err="1"/>
              <a:t>Bagging</a:t>
            </a:r>
            <a:r>
              <a:rPr lang="sr-Latn-RS" dirty="0"/>
              <a:t> (</a:t>
            </a:r>
            <a:r>
              <a:rPr lang="sr-Latn-RS" dirty="0" err="1"/>
              <a:t>SVM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76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6"/>
            <a:ext cx="10233800" cy="533262"/>
          </a:xfrm>
        </p:spPr>
        <p:txBody>
          <a:bodyPr>
            <a:normAutofit/>
          </a:bodyPr>
          <a:lstStyle/>
          <a:p>
            <a:r>
              <a:rPr lang="sr-Latn-RS" dirty="0"/>
              <a:t>Random </a:t>
            </a:r>
            <a:r>
              <a:rPr lang="sr-Latn-RS" dirty="0" err="1"/>
              <a:t>Forest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08D09-32E4-AEC1-1C10-C023C7DC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74" y="2731156"/>
            <a:ext cx="8428852" cy="35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86F-9DD9-D6C0-F363-029DC31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ECB6-F746-CAD6-ACA2-0C1A7811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SVM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03A9C-9FE8-20F4-9927-C08FBB88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60" y="2685636"/>
            <a:ext cx="8532280" cy="349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71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56</TotalTime>
  <Words>244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gg sans</vt:lpstr>
      <vt:lpstr>Depth</vt:lpstr>
      <vt:lpstr>Kickstarter predikcija</vt:lpstr>
      <vt:lpstr>Prikupljanje podataka</vt:lpstr>
      <vt:lpstr>Klasifikatori</vt:lpstr>
      <vt:lpstr>Izbačeni klasifikatori</vt:lpstr>
      <vt:lpstr>Podaci</vt:lpstr>
      <vt:lpstr>Analiza podataka</vt:lpstr>
      <vt:lpstr>Korišćeni algoritmi</vt:lpstr>
      <vt:lpstr>Rezultati</vt:lpstr>
      <vt:lpstr>Rezultati</vt:lpstr>
      <vt:lpstr>Rezultati</vt:lpstr>
      <vt:lpstr>XGBoost važnost klasifikatora</vt:lpstr>
      <vt:lpstr>Rezultati</vt:lpstr>
      <vt:lpstr>Rezultati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predikcija</dc:title>
  <dc:creator>PR 127/2017 - Krstić Stefan</dc:creator>
  <cp:lastModifiedBy>PR 127/2017 - Krstić Stefan</cp:lastModifiedBy>
  <cp:revision>3</cp:revision>
  <dcterms:created xsi:type="dcterms:W3CDTF">2023-04-04T12:55:59Z</dcterms:created>
  <dcterms:modified xsi:type="dcterms:W3CDTF">2023-04-05T10:00:26Z</dcterms:modified>
</cp:coreProperties>
</file>