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862" spc="-1" strike="noStrike">
                <a:solidFill>
                  <a:srgbClr val="ffffff"/>
                </a:solidFill>
                <a:latin typeface="Corbel"/>
                <a:ea typeface="DejaVu Sans"/>
              </a:defRPr>
            </a:pPr>
            <a:r>
              <a:rPr b="0" sz="1862" spc="-1" strike="noStrike">
                <a:solidFill>
                  <a:srgbClr val="ffffff"/>
                </a:solidFill>
                <a:latin typeface="Corbel"/>
                <a:ea typeface="DejaVu Sans"/>
              </a:rPr>
              <a:t>Projekti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Projekti</c:v>
                </c:pt>
              </c:strCache>
            </c:strRef>
          </c:tx>
          <c:spPr>
            <a:solidFill>
              <a:srgbClr val="41aebd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ff000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00b0f0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ffffff"/>
                      </a:solidFill>
                      <a:latin typeface="Corbel"/>
                      <a:ea typeface="DejaVu San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ffffff"/>
                      </a:solidFill>
                      <a:latin typeface="Corbel"/>
                      <a:ea typeface="DejaVu San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000" spc="-1" strike="noStrike">
                    <a:solidFill>
                      <a:srgbClr val="ffffff"/>
                    </a:solidFill>
                    <a:latin typeface="Corbel"/>
                    <a:ea typeface="DejaVu Sans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2"/>
                <c:pt idx="0">
                  <c:v>Failed</c:v>
                </c:pt>
                <c:pt idx="1">
                  <c:v>Successful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ffffff"/>
              </a:solidFill>
              <a:latin typeface="Corbel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862" spc="-1" strike="noStrike">
                <a:solidFill>
                  <a:srgbClr val="ffffff"/>
                </a:solidFill>
                <a:latin typeface="Corbel"/>
                <a:ea typeface="DejaVu Sans"/>
              </a:defRPr>
            </a:pPr>
            <a:r>
              <a:rPr b="0" sz="1862" spc="-1" strike="noStrike">
                <a:solidFill>
                  <a:srgbClr val="ffffff"/>
                </a:solidFill>
                <a:latin typeface="Corbel"/>
                <a:ea typeface="DejaVu Sans"/>
              </a:rPr>
              <a:t>Projekti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Projekti</c:v>
                </c:pt>
              </c:strCache>
            </c:strRef>
          </c:tx>
          <c:spPr>
            <a:solidFill>
              <a:srgbClr val="41aebd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ff000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00b0f0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ffffff"/>
                      </a:solidFill>
                      <a:latin typeface="Corbel"/>
                      <a:ea typeface="DejaVu San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ffffff"/>
                      </a:solidFill>
                      <a:latin typeface="Corbel"/>
                      <a:ea typeface="DejaVu San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000" spc="-1" strike="noStrike">
                    <a:solidFill>
                      <a:srgbClr val="ffffff"/>
                    </a:solidFill>
                    <a:latin typeface="Corbel"/>
                    <a:ea typeface="DejaVu Sans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2"/>
                <c:pt idx="0">
                  <c:v>Failed</c:v>
                </c:pt>
                <c:pt idx="1">
                  <c:v>Successful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0.68</c:v>
                </c:pt>
                <c:pt idx="1">
                  <c:v>0.32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ffffff"/>
              </a:solidFill>
              <a:latin typeface="Corbel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EA1239-A61F-493B-8AED-36346C6EFB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2463A7-F6D0-4145-B1DC-0EB0B7BB8C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CD91FE-4657-4FE1-BA87-D27D839AF0A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1D8E57-89FF-4885-BF10-AAEB4447F30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D4BA7C-3A60-4847-9347-D702B86459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E58F24-E090-4DC1-9723-83A2DBBBD0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D5BEB5-32F2-4341-BB71-3B02F67D1D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EADB03-E643-4D98-B95C-30C74C871A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01CA3D-0A30-456F-A4B4-C2C47F1439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938695-43FB-4066-BD3E-687BFF87C0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807E03-43C2-4B1A-8AAD-24CDAD96FD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01224F-4CF3-428D-921B-6F94B735A5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D81FAB-A39F-4FE8-ADC1-12F2CA917A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BFCCF5-6298-4ADC-BCD7-8E74768121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57A823-7978-4C08-B094-8FD4D8F842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49E849-5C6F-48A5-A902-BF62C8F0116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549A66-B012-4020-BEB5-00923917DDA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A2017E9-52FA-479C-BAA3-DF22B8EEAA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28140B8-E37D-4F46-9B66-D22EBA999D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056F1DF-8EEC-457A-8BA6-1FAE6A902A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65A4963-0B02-4486-AB27-9EC1CE8A27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69F212C-DD8A-4CF3-8F71-D999F3450C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1423F8-37ED-4490-AAFA-D5EAECC5D5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FB76CB-5AFB-41CF-B619-AB16A4D741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230B059-2F87-45B7-97BA-BEB8D5B503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79019D8-2CC6-4421-8A93-9CC0359AB5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F3332D4-80BB-4A15-B791-E38AE10A79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6B80EA8-5D83-4BD8-9A51-8B67F1784D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56463E1-B627-427D-BCFF-7F7175B5792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724CC2D-7259-4C18-BF61-FAB96D9B8BF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1BFF89-F1C9-42DF-98BC-36C3552165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3764E7-2D1D-4738-A031-251411056E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7914DC-E1D7-4285-9285-2ED5903232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E2F6D7-C904-44CE-B09D-1D40BD83E9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55D4B0-6E18-4782-A3EC-5ED6908E69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D630F7-F227-4E5F-A348-A60AD250D9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sr-Latn-RS" sz="1200" spc="-1" strike="noStrike">
                <a:solidFill>
                  <a:srgbClr val="ededed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FB4C7C-8CA2-4D8F-8B7A-41FBE967CAF5}" type="slidenum">
              <a:rPr b="0" lang="sr-Latn-RS" sz="1200" spc="-1" strike="noStrike">
                <a:solidFill>
                  <a:srgbClr val="ededed"/>
                </a:solidFill>
                <a:latin typeface="Corbe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sr-Latn-RS" sz="1200" spc="-1" strike="noStrike">
                <a:solidFill>
                  <a:srgbClr val="ededed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BEA0A5-0C34-42A1-88A7-5F417BB08F99}" type="slidenum">
              <a:rPr b="0" lang="sr-Latn-RS" sz="1200" spc="-1" strike="noStrike">
                <a:solidFill>
                  <a:srgbClr val="ededed"/>
                </a:solidFill>
                <a:latin typeface="Corbe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499320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363720" y="1825560"/>
            <a:ext cx="499320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sr-Latn-RS" sz="1200" spc="-1" strike="noStrike">
                <a:solidFill>
                  <a:srgbClr val="ededed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DA3E39-446B-426E-9770-D2978993FE2A}" type="slidenum">
              <a:rPr b="0" lang="sr-Latn-RS" sz="1200" spc="-1" strike="noStrike">
                <a:solidFill>
                  <a:srgbClr val="ededed"/>
                </a:solidFill>
                <a:latin typeface="Corbe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kaggle.com/datasets/kemical/kickstarter-projects" TargetMode="External"/><Relationship Id="rId2" Type="http://schemas.openxmlformats.org/officeDocument/2006/relationships/hyperlink" Target="https://www.kaggle.com/datasets/kemical/kickstarter-projects" TargetMode="External"/><Relationship Id="rId3" Type="http://schemas.openxmlformats.org/officeDocument/2006/relationships/hyperlink" Target="https://www.kaggle.com/datasets/kemical/kickstarter-projects" TargetMode="External"/><Relationship Id="rId4" Type="http://schemas.openxmlformats.org/officeDocument/2006/relationships/hyperlink" Target="https://www.kaggle.com/datasets/kemical/kickstarter-projects" TargetMode="External"/><Relationship Id="rId5" Type="http://schemas.openxmlformats.org/officeDocument/2006/relationships/hyperlink" Target="https://www.kaggle.com/datasets/kemical/kickstarter-projects" TargetMode="External"/><Relationship Id="rId6" Type="http://schemas.openxmlformats.org/officeDocument/2006/relationships/hyperlink" Target="https://www.kaggle.com/datasets/kemical/kickstarter-projects" TargetMode="External"/><Relationship Id="rId7" Type="http://schemas.openxmlformats.org/officeDocument/2006/relationships/hyperlink" Target="https://www.kaggle.com/datasets/kemical/kickstarter-projects" TargetMode="External"/><Relationship Id="rId8" Type="http://schemas.openxmlformats.org/officeDocument/2006/relationships/hyperlink" Target="https://www.kaggle.com/datasets/kemical/kickstarter-projects" TargetMode="External"/><Relationship Id="rId9" Type="http://schemas.openxmlformats.org/officeDocument/2006/relationships/hyperlink" Target="https://www.kaggle.com/datasets/kemical/kickstarter-projects" TargetMode="External"/><Relationship Id="rId10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2209680" y="4464000"/>
            <a:ext cx="9143280" cy="164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8000" spc="-301" strike="noStrike">
                <a:solidFill>
                  <a:srgbClr val="ffffff"/>
                </a:solidFill>
                <a:latin typeface="Corbel"/>
              </a:rPr>
              <a:t>Kickstarter predikcija</a:t>
            </a:r>
            <a:endParaRPr b="0" lang="en-US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2209680" y="3694320"/>
            <a:ext cx="9143280" cy="75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75000"/>
          </a:bodyPr>
          <a:p>
            <a:pPr indent="0"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orbel"/>
              </a:rPr>
              <a:t>Luka Stupar E2/3 2022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orbel"/>
              </a:rPr>
              <a:t>Stefan Krsti</a:t>
            </a:r>
            <a:r>
              <a:rPr b="0" lang="sr-Latn-RS" sz="3200" spc="-1" strike="noStrike">
                <a:solidFill>
                  <a:srgbClr val="ffffff"/>
                </a:solidFill>
                <a:latin typeface="Corbel"/>
              </a:rPr>
              <a:t>ć E2</a:t>
            </a:r>
            <a:r>
              <a:rPr b="0" lang="en-US" sz="3200" spc="-1" strike="noStrike">
                <a:solidFill>
                  <a:srgbClr val="ffffff"/>
                </a:solidFill>
                <a:latin typeface="Corbel"/>
              </a:rPr>
              <a:t>/35 2022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5400" spc="-1" strike="noStrike">
                <a:solidFill>
                  <a:srgbClr val="ffffff"/>
                </a:solidFill>
                <a:latin typeface="Corbel"/>
              </a:rPr>
              <a:t>Rezultati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1023300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ffffff"/>
                </a:solidFill>
                <a:latin typeface="Corbel"/>
              </a:rPr>
              <a:t>XGBoost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0" name="Picture 4" descr=""/>
          <p:cNvPicPr/>
          <p:nvPr/>
        </p:nvPicPr>
        <p:blipFill>
          <a:blip r:embed="rId1"/>
          <a:stretch/>
        </p:blipFill>
        <p:spPr>
          <a:xfrm>
            <a:off x="1558800" y="2548080"/>
            <a:ext cx="9073440" cy="376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5400" spc="-1" strike="noStrike">
                <a:solidFill>
                  <a:srgbClr val="ffffff"/>
                </a:solidFill>
                <a:latin typeface="Corbel"/>
              </a:rPr>
              <a:t>XGBoost </a:t>
            </a:r>
            <a:r>
              <a:rPr b="0" lang="sr-Latn-RS" sz="5400" spc="-1" strike="noStrike">
                <a:solidFill>
                  <a:srgbClr val="ffffff"/>
                </a:solidFill>
                <a:latin typeface="Corbel"/>
              </a:rPr>
              <a:t>važnost klasifikatora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2" name="Picture 5" descr=""/>
          <p:cNvPicPr/>
          <p:nvPr/>
        </p:nvPicPr>
        <p:blipFill>
          <a:blip r:embed="rId1"/>
          <a:stretch/>
        </p:blipFill>
        <p:spPr>
          <a:xfrm>
            <a:off x="979200" y="1986480"/>
            <a:ext cx="10233000" cy="394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5400" spc="-1" strike="noStrike">
                <a:solidFill>
                  <a:srgbClr val="ffffff"/>
                </a:solidFill>
                <a:latin typeface="Corbel"/>
              </a:rPr>
              <a:t>Rezultati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1023300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ffffff"/>
                </a:solidFill>
                <a:latin typeface="Corbel"/>
              </a:rPr>
              <a:t>Naive Bayes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5" name="Picture 4" descr=""/>
          <p:cNvPicPr/>
          <p:nvPr/>
        </p:nvPicPr>
        <p:blipFill>
          <a:blip r:embed="rId1"/>
          <a:stretch/>
        </p:blipFill>
        <p:spPr>
          <a:xfrm>
            <a:off x="2079000" y="2756160"/>
            <a:ext cx="8033400" cy="330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5400" spc="-1" strike="noStrike">
                <a:solidFill>
                  <a:srgbClr val="ffffff"/>
                </a:solidFill>
                <a:latin typeface="Corbel"/>
              </a:rPr>
              <a:t>Rezultati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1023300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ffffff"/>
                </a:solidFill>
                <a:latin typeface="Corbel"/>
              </a:rPr>
              <a:t>Bagging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8" name="Picture 4" descr=""/>
          <p:cNvPicPr/>
          <p:nvPr/>
        </p:nvPicPr>
        <p:blipFill>
          <a:blip r:embed="rId1"/>
          <a:stretch/>
        </p:blipFill>
        <p:spPr>
          <a:xfrm>
            <a:off x="2193120" y="2792160"/>
            <a:ext cx="7804800" cy="321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38080" y="27662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5400" spc="-1" strike="noStrike">
                <a:solidFill>
                  <a:srgbClr val="ffffff"/>
                </a:solidFill>
                <a:latin typeface="Corbel"/>
              </a:rPr>
              <a:t>Hvala na pa</a:t>
            </a:r>
            <a:r>
              <a:rPr b="0" lang="sr-Latn-RS" sz="5400" spc="-1" strike="noStrike">
                <a:solidFill>
                  <a:srgbClr val="ffffff"/>
                </a:solidFill>
                <a:latin typeface="Corbel"/>
              </a:rPr>
              <a:t>žnji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5400" spc="-1" strike="noStrike">
                <a:solidFill>
                  <a:srgbClr val="ffffff"/>
                </a:solidFill>
                <a:latin typeface="Corbel"/>
              </a:rPr>
              <a:t>Prikupljanje podataka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orbel"/>
              </a:rPr>
              <a:t>Za prikupljanje podataka kori</a:t>
            </a:r>
            <a:r>
              <a:rPr b="0" lang="sr-Latn-RS" sz="2800" spc="-1" strike="noStrike">
                <a:solidFill>
                  <a:srgbClr val="ffffff"/>
                </a:solidFill>
                <a:latin typeface="Corbel"/>
              </a:rPr>
              <a:t>šćen je „Kickstarter Projects“ sa </a:t>
            </a:r>
            <a:r>
              <a:rPr b="0" lang="sr-Latn-RS" sz="2800" spc="-1" strike="noStrike" u="sng">
                <a:solidFill>
                  <a:srgbClr val="fbca98"/>
                </a:solidFill>
                <a:uFillTx/>
                <a:latin typeface="gg sans"/>
                <a:hlinkClick r:id="rId1"/>
              </a:rPr>
              <a:t>https</a:t>
            </a:r>
            <a:r>
              <a:rPr b="0" lang="sr-Latn-RS" sz="2800" spc="-1" strike="noStrike" u="sng">
                <a:solidFill>
                  <a:srgbClr val="fbca98"/>
                </a:solidFill>
                <a:uFillTx/>
                <a:latin typeface="gg sans"/>
                <a:hlinkClick r:id="rId2"/>
              </a:rPr>
              <a:t>://</a:t>
            </a:r>
            <a:r>
              <a:rPr b="0" lang="sr-Latn-RS" sz="2800" spc="-1" strike="noStrike" u="sng">
                <a:solidFill>
                  <a:srgbClr val="fbca98"/>
                </a:solidFill>
                <a:uFillTx/>
                <a:latin typeface="gg sans"/>
                <a:hlinkClick r:id="rId3"/>
              </a:rPr>
              <a:t>www.kaggle.com</a:t>
            </a:r>
            <a:r>
              <a:rPr b="0" lang="sr-Latn-RS" sz="2800" spc="-1" strike="noStrike" u="sng">
                <a:solidFill>
                  <a:srgbClr val="fbca98"/>
                </a:solidFill>
                <a:uFillTx/>
                <a:latin typeface="gg sans"/>
                <a:hlinkClick r:id="rId4"/>
              </a:rPr>
              <a:t>/</a:t>
            </a:r>
            <a:r>
              <a:rPr b="0" lang="sr-Latn-RS" sz="2800" spc="-1" strike="noStrike" u="sng">
                <a:solidFill>
                  <a:srgbClr val="fbca98"/>
                </a:solidFill>
                <a:uFillTx/>
                <a:latin typeface="gg sans"/>
                <a:hlinkClick r:id="rId5"/>
              </a:rPr>
              <a:t>datasets</a:t>
            </a:r>
            <a:r>
              <a:rPr b="0" lang="sr-Latn-RS" sz="2800" spc="-1" strike="noStrike" u="sng">
                <a:solidFill>
                  <a:srgbClr val="fbca98"/>
                </a:solidFill>
                <a:uFillTx/>
                <a:latin typeface="gg sans"/>
                <a:hlinkClick r:id="rId6"/>
              </a:rPr>
              <a:t>/</a:t>
            </a:r>
            <a:r>
              <a:rPr b="0" lang="sr-Latn-RS" sz="2800" spc="-1" strike="noStrike" u="sng">
                <a:solidFill>
                  <a:srgbClr val="fbca98"/>
                </a:solidFill>
                <a:uFillTx/>
                <a:latin typeface="gg sans"/>
                <a:hlinkClick r:id="rId7"/>
              </a:rPr>
              <a:t>kemical</a:t>
            </a:r>
            <a:r>
              <a:rPr b="0" lang="sr-Latn-RS" sz="2800" spc="-1" strike="noStrike" u="sng">
                <a:solidFill>
                  <a:srgbClr val="fbca98"/>
                </a:solidFill>
                <a:uFillTx/>
                <a:latin typeface="gg sans"/>
                <a:hlinkClick r:id="rId8"/>
              </a:rPr>
              <a:t>/</a:t>
            </a:r>
            <a:r>
              <a:rPr b="0" lang="sr-Latn-RS" sz="2800" spc="-1" strike="noStrike" u="sng">
                <a:solidFill>
                  <a:srgbClr val="fbca98"/>
                </a:solidFill>
                <a:uFillTx/>
                <a:latin typeface="gg sans"/>
                <a:hlinkClick r:id="rId9"/>
              </a:rPr>
              <a:t>kickstarter-projects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ffffff"/>
                </a:solidFill>
                <a:latin typeface="gg sans"/>
              </a:rPr>
              <a:t>Kako bismo obogatili skup podataka korišćenjem puppeteer preuzimali smo sadržaj projekata sa vebsajta kickstarter.com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gg sans"/>
              </a:rPr>
              <a:t>3,001 instanca projekata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5400" spc="-1" strike="noStrike">
                <a:solidFill>
                  <a:srgbClr val="ffffff"/>
                </a:solidFill>
                <a:latin typeface="Corbel"/>
              </a:rPr>
              <a:t>Obeležja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50245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sr-Latn-RS" sz="3200" spc="-1" strike="noStrike">
                <a:solidFill>
                  <a:srgbClr val="ffffff"/>
                </a:solidFill>
                <a:latin typeface="Corbel"/>
              </a:rPr>
              <a:t>Iz kickstarter dataset-a: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218880" indent="-21888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ffffff"/>
                </a:solidFill>
                <a:latin typeface="Corbel"/>
              </a:rPr>
              <a:t>Name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18880" indent="-21888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ffffff"/>
                </a:solidFill>
                <a:latin typeface="Corbel"/>
              </a:rPr>
              <a:t>Main category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18880" indent="-21888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ffffff"/>
                </a:solidFill>
                <a:latin typeface="Corbel"/>
              </a:rPr>
              <a:t>Category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18880" indent="-21888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ffffff"/>
                </a:solidFill>
                <a:latin typeface="Corbel"/>
              </a:rPr>
              <a:t>Currency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18880" indent="-21888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ffffff"/>
                </a:solidFill>
                <a:latin typeface="Corbel"/>
              </a:rPr>
              <a:t>Deadline**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18880" indent="-21888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ffffff"/>
                </a:solidFill>
                <a:latin typeface="Corbel"/>
              </a:rPr>
              <a:t>Goal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18880" indent="-21888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ffffff"/>
                </a:solidFill>
                <a:latin typeface="Corbel"/>
              </a:rPr>
              <a:t>State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18880" indent="-21888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ffffff"/>
                </a:solidFill>
                <a:latin typeface="Corbel"/>
              </a:rPr>
              <a:t>Country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319800" y="1825560"/>
            <a:ext cx="50331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sr-Latn-RS" sz="3200" spc="-1" strike="noStrike">
                <a:solidFill>
                  <a:srgbClr val="ffffff"/>
                </a:solidFill>
                <a:latin typeface="Corbel"/>
              </a:rPr>
              <a:t>Uz pomoć skrejpovanja: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ffffff"/>
                </a:solidFill>
                <a:latin typeface="Corbel"/>
              </a:rPr>
              <a:t>Video length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ffffff"/>
                </a:solidFill>
                <a:latin typeface="Corbel"/>
              </a:rPr>
              <a:t>Description media number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ffffff"/>
                </a:solidFill>
                <a:latin typeface="Corbel"/>
              </a:rPr>
              <a:t>Text length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ffffff"/>
                </a:solidFill>
                <a:latin typeface="Corbel"/>
              </a:rPr>
              <a:t>Text reading ease*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ffffff"/>
                </a:solidFill>
                <a:latin typeface="Corbel"/>
              </a:rPr>
              <a:t>Image text ratio*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ffffff"/>
                </a:solidFill>
                <a:latin typeface="Corbel"/>
              </a:rPr>
              <a:t>Project duration*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ffffff"/>
                </a:solidFill>
                <a:latin typeface="Corbel"/>
              </a:rPr>
              <a:t>Has video header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5400" spc="-1" strike="noStrike">
                <a:solidFill>
                  <a:srgbClr val="ffffff"/>
                </a:solidFill>
                <a:latin typeface="Corbel"/>
              </a:rPr>
              <a:t>Izba</a:t>
            </a:r>
            <a:r>
              <a:rPr b="0" lang="sr-Latn-RS" sz="5400" spc="-1" strike="noStrike">
                <a:solidFill>
                  <a:srgbClr val="ffffff"/>
                </a:solidFill>
                <a:latin typeface="Corbel"/>
              </a:rPr>
              <a:t>čena obeležja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sr-Latn-RS" sz="3200" spc="-1" strike="noStrike">
                <a:solidFill>
                  <a:srgbClr val="ffffff"/>
                </a:solidFill>
                <a:latin typeface="Corbel"/>
              </a:rPr>
              <a:t>Na početku projekta nije moguće znati ove vrednosti: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ffffff"/>
                </a:solidFill>
                <a:latin typeface="Corbel"/>
              </a:rPr>
              <a:t>Plegded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ffffff"/>
                </a:solidFill>
                <a:latin typeface="Corbel"/>
              </a:rPr>
              <a:t>Backers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ffffff"/>
                </a:solidFill>
                <a:latin typeface="Corbel"/>
              </a:rPr>
              <a:t>USD pledged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ffffff"/>
                </a:solidFill>
                <a:latin typeface="Corbel"/>
              </a:rPr>
              <a:t>USD plegded real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ffffff"/>
                </a:solidFill>
                <a:latin typeface="Corbel"/>
              </a:rPr>
              <a:t>USD goal real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5400" spc="-1" strike="noStrike">
                <a:solidFill>
                  <a:srgbClr val="ffffff"/>
                </a:solidFill>
                <a:latin typeface="Corbel"/>
              </a:rPr>
              <a:t>Podaci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1023300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orbel"/>
              </a:rPr>
              <a:t>Klju</a:t>
            </a:r>
            <a:r>
              <a:rPr b="0" lang="sr-Latn-RS" sz="2800" spc="-1" strike="noStrike">
                <a:solidFill>
                  <a:srgbClr val="ffffff"/>
                </a:solidFill>
                <a:latin typeface="Corbel"/>
              </a:rPr>
              <a:t>čni klasifikator je state koji može biti: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eded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rgbClr val="ffffff"/>
                </a:solidFill>
                <a:latin typeface="Corbel"/>
              </a:rPr>
              <a:t>Failed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eded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rgbClr val="ffffff"/>
                </a:solidFill>
                <a:latin typeface="Corbel"/>
              </a:rPr>
              <a:t>Successful</a:t>
            </a: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	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Content Placeholder 2"/>
          <p:cNvSpPr/>
          <p:nvPr/>
        </p:nvSpPr>
        <p:spPr>
          <a:xfrm>
            <a:off x="1119960" y="3286080"/>
            <a:ext cx="10233000" cy="320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ededed"/>
                </a:solidFill>
                <a:latin typeface="Corbel"/>
                <a:ea typeface="DejaVu Sans"/>
              </a:rPr>
              <a:t>Izbalansiran je </a:t>
            </a:r>
            <a:r>
              <a:rPr b="0" lang="sr-Latn-RS" sz="2800" spc="-1" strike="noStrike">
                <a:solidFill>
                  <a:srgbClr val="ededed"/>
                </a:solidFill>
                <a:latin typeface="Corbel"/>
                <a:ea typeface="DejaVu Sans"/>
              </a:rPr>
              <a:t>skup podataka</a:t>
            </a:r>
            <a:r>
              <a:rPr b="0" lang="en-US" sz="2800" spc="-1" strike="noStrike">
                <a:solidFill>
                  <a:srgbClr val="ededed"/>
                </a:solidFill>
                <a:latin typeface="Corbel"/>
                <a:ea typeface="DejaVu Sans"/>
              </a:rPr>
              <a:t> tako da broj uspe</a:t>
            </a:r>
            <a:r>
              <a:rPr b="0" lang="sr-Latn-RS" sz="2800" spc="-1" strike="noStrike">
                <a:solidFill>
                  <a:srgbClr val="ededed"/>
                </a:solidFill>
                <a:latin typeface="Corbel"/>
                <a:ea typeface="DejaVu Sans"/>
              </a:rPr>
              <a:t>šnih i broj neuspešnih projekata bude isti kad se algoritam trenira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ededed"/>
                </a:solidFill>
                <a:latin typeface="Corbel"/>
                <a:ea typeface="DejaVu Sans"/>
              </a:rPr>
              <a:t>Broj projekata nakon</a:t>
            </a:r>
            <a:br>
              <a:rPr sz="2800"/>
            </a:br>
            <a:r>
              <a:rPr b="0" lang="en-US" sz="2800" spc="-1" strike="noStrike">
                <a:solidFill>
                  <a:srgbClr val="ededed"/>
                </a:solidFill>
                <a:latin typeface="Corbel"/>
                <a:ea typeface="DejaVu Sans"/>
              </a:rPr>
              <a:t>balansiranja je 2496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ededed"/>
                </a:solidFill>
                <a:latin typeface="Corbel"/>
                <a:ea typeface="DejaVu Sans"/>
              </a:rPr>
              <a:t>Odnos testnog</a:t>
            </a:r>
            <a:r>
              <a:rPr b="0" lang="en-US" sz="2800" spc="-1" strike="noStrike">
                <a:solidFill>
                  <a:srgbClr val="ededed"/>
                </a:solidFill>
                <a:latin typeface="Corbel"/>
                <a:ea typeface="DejaVu Sans"/>
              </a:rPr>
              <a:t> I trening </a:t>
            </a:r>
            <a:br>
              <a:rPr sz="2800"/>
            </a:br>
            <a:r>
              <a:rPr b="0" lang="en-US" sz="2800" spc="-1" strike="noStrike">
                <a:solidFill>
                  <a:srgbClr val="ededed"/>
                </a:solidFill>
                <a:latin typeface="Corbel"/>
                <a:ea typeface="DejaVu Sans"/>
              </a:rPr>
              <a:t>skupa: 30/70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ededed"/>
                </a:solidFill>
                <a:latin typeface="Corbel"/>
                <a:ea typeface="DejaVu Sans"/>
              </a:rPr>
              <a:t>	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36" name="Chart 11"/>
          <p:cNvGraphicFramePr/>
          <p:nvPr/>
        </p:nvGraphicFramePr>
        <p:xfrm>
          <a:off x="7741080" y="4083120"/>
          <a:ext cx="3611880" cy="2409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37" name="Chart 12"/>
          <p:cNvGraphicFramePr/>
          <p:nvPr/>
        </p:nvGraphicFramePr>
        <p:xfrm>
          <a:off x="4735440" y="4082400"/>
          <a:ext cx="3611880" cy="2409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5400" spc="-1" strike="noStrike">
                <a:solidFill>
                  <a:srgbClr val="ffffff"/>
                </a:solidFill>
                <a:latin typeface="Corbel"/>
              </a:rPr>
              <a:t>Analiza podataka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ffffff"/>
                </a:solidFill>
                <a:latin typeface="Corbel"/>
              </a:rPr>
              <a:t>Napravljen je python modul za ispisivanje statistike podataka pritom je utvrđeno koji autlajeri postoje koji utiču na rezultat algoritma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ffffff"/>
                </a:solidFill>
                <a:latin typeface="Corbel"/>
              </a:rPr>
              <a:t>Autlajeri: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eded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rgbClr val="ffffff"/>
                </a:solidFill>
                <a:latin typeface="Corbel"/>
              </a:rPr>
              <a:t>Indeks čitljivosti manji od 25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eded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rgbClr val="ffffff"/>
                </a:solidFill>
                <a:latin typeface="Corbel"/>
              </a:rPr>
              <a:t>Dužina teksta manja od 300 karaktera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eded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rgbClr val="ffffff"/>
                </a:solidFill>
                <a:latin typeface="Corbel"/>
              </a:rPr>
              <a:t>Dužina trajanja projekta manja od 5 dana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eded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rgbClr val="ffffff"/>
                </a:solidFill>
                <a:latin typeface="Corbel"/>
              </a:rPr>
              <a:t>Projekti sa ciljom manjim od 100 dolara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5400" spc="-1" strike="noStrike">
                <a:solidFill>
                  <a:srgbClr val="ffffff"/>
                </a:solidFill>
                <a:latin typeface="Corbel"/>
              </a:rPr>
              <a:t>Korišćeni algoritmi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1023300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ffffff"/>
                </a:solidFill>
                <a:latin typeface="Corbel"/>
              </a:rPr>
              <a:t>Random Forest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ffffff"/>
                </a:solidFill>
                <a:latin typeface="Corbel"/>
              </a:rPr>
              <a:t>SVM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ffffff"/>
                </a:solidFill>
                <a:latin typeface="Corbel"/>
              </a:rPr>
              <a:t>XGBoost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ffffff"/>
                </a:solidFill>
                <a:latin typeface="Corbel"/>
              </a:rPr>
              <a:t>Naive Bayes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ffffff"/>
                </a:solidFill>
                <a:latin typeface="Corbel"/>
              </a:rPr>
              <a:t>Bagging (SVM)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5400" spc="-1" strike="noStrike">
                <a:solidFill>
                  <a:srgbClr val="ffffff"/>
                </a:solidFill>
                <a:latin typeface="Corbel"/>
              </a:rPr>
              <a:t>Rezultati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10233000" cy="53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ffffff"/>
                </a:solidFill>
                <a:latin typeface="Corbel"/>
              </a:rPr>
              <a:t>Random Forest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4" name="Picture 8" descr=""/>
          <p:cNvPicPr/>
          <p:nvPr/>
        </p:nvPicPr>
        <p:blipFill>
          <a:blip r:embed="rId1"/>
          <a:stretch/>
        </p:blipFill>
        <p:spPr>
          <a:xfrm>
            <a:off x="1881720" y="2731320"/>
            <a:ext cx="8427960" cy="353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5400" spc="-1" strike="noStrike">
                <a:solidFill>
                  <a:srgbClr val="ffffff"/>
                </a:solidFill>
                <a:latin typeface="Corbel"/>
              </a:rPr>
              <a:t>Rezultati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1023300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ffffff"/>
                </a:solidFill>
                <a:latin typeface="Corbel"/>
              </a:rPr>
              <a:t>SVM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7" name="Picture 4" descr=""/>
          <p:cNvPicPr/>
          <p:nvPr/>
        </p:nvPicPr>
        <p:blipFill>
          <a:blip r:embed="rId1"/>
          <a:stretch/>
        </p:blipFill>
        <p:spPr>
          <a:xfrm>
            <a:off x="1829880" y="2685600"/>
            <a:ext cx="8531640" cy="349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pth">
  <a:themeElements>
    <a:clrScheme name="Depth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epth">
  <a:themeElements>
    <a:clrScheme name="Depth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Depth">
  <a:themeElements>
    <a:clrScheme name="Depth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314</TotalTime>
  <Application>LibreOffice/7.4.3.2$Windows_X86_64 LibreOffice_project/1048a8393ae2eeec98dff31b5c133c5f1d08b890</Application>
  <AppVersion>15.0000</AppVersion>
  <Words>244</Words>
  <Paragraphs>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2023-04-04T12:55:59Z</dcterms:created>
  <dc:creator>PR 127/2017 - Krstić Stefan</dc:creator>
  <dc:description/>
  <dc:language>en-US</dc:language>
  <cp:lastModifiedBy/>
  <dcterms:modified xsi:type="dcterms:W3CDTF">2023-04-12T15:24:06Z</dcterms:modified>
  <cp:revision>5</cp:revision>
  <dc:subject/>
  <dc:title>Kickstarter predikcija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