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uparm\Desktop\master\result\relative%20erro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uparm\Desktop\master\result\relative%20erro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uparm\Desktop\master\result\relative%20erro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uparm\Desktop\master\result\relative%20erro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uparm\Desktop\master\result\relative%20erro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Sheet2!$I$24</c:f>
              <c:strCache>
                <c:ptCount val="1"/>
                <c:pt idx="0">
                  <c:v>Линеарна регресија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Sheet2!$H$25:$H$30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cat>
          <c:val>
            <c:numRef>
              <c:f>Sheet2!$I$25:$I$30</c:f>
              <c:numCache>
                <c:formatCode>General</c:formatCode>
                <c:ptCount val="6"/>
                <c:pt idx="0">
                  <c:v>43.544690000000003</c:v>
                </c:pt>
                <c:pt idx="1">
                  <c:v>98.697959999999995</c:v>
                </c:pt>
                <c:pt idx="2">
                  <c:v>114.4606</c:v>
                </c:pt>
                <c:pt idx="3">
                  <c:v>75.410790000000006</c:v>
                </c:pt>
                <c:pt idx="4">
                  <c:v>135.0136</c:v>
                </c:pt>
                <c:pt idx="5">
                  <c:v>127.6473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AF-4582-8583-EBCBAE2E453E}"/>
            </c:ext>
          </c:extLst>
        </c:ser>
        <c:ser>
          <c:idx val="1"/>
          <c:order val="1"/>
          <c:tx>
            <c:strRef>
              <c:f>Sheet2!$J$24</c:f>
              <c:strCache>
                <c:ptCount val="1"/>
                <c:pt idx="0">
                  <c:v>Стохастичка линеарна регресија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Sheet2!$H$25:$H$30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cat>
          <c:val>
            <c:numRef>
              <c:f>Sheet2!$J$25:$J$30</c:f>
              <c:numCache>
                <c:formatCode>General</c:formatCode>
                <c:ptCount val="6"/>
                <c:pt idx="0">
                  <c:v>66.617930000000001</c:v>
                </c:pt>
                <c:pt idx="1">
                  <c:v>142.22067999999999</c:v>
                </c:pt>
                <c:pt idx="2">
                  <c:v>154.98505</c:v>
                </c:pt>
                <c:pt idx="3">
                  <c:v>138.32744</c:v>
                </c:pt>
                <c:pt idx="4">
                  <c:v>194.61843999999999</c:v>
                </c:pt>
                <c:pt idx="5">
                  <c:v>176.85746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AF-4582-8583-EBCBAE2E453E}"/>
            </c:ext>
          </c:extLst>
        </c:ser>
        <c:ser>
          <c:idx val="2"/>
          <c:order val="2"/>
          <c:tx>
            <c:strRef>
              <c:f>Sheet2!$K$24</c:f>
              <c:strCache>
                <c:ptCount val="1"/>
                <c:pt idx="0">
                  <c:v>Стабла одлучивања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Sheet2!$H$25:$H$30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cat>
          <c:val>
            <c:numRef>
              <c:f>Sheet2!$K$25:$K$30</c:f>
              <c:numCache>
                <c:formatCode>General</c:formatCode>
                <c:ptCount val="6"/>
                <c:pt idx="0">
                  <c:v>57.524090000000001</c:v>
                </c:pt>
                <c:pt idx="1">
                  <c:v>77.396119999999996</c:v>
                </c:pt>
                <c:pt idx="2">
                  <c:v>101.60509999999999</c:v>
                </c:pt>
                <c:pt idx="3">
                  <c:v>78.263329999999996</c:v>
                </c:pt>
                <c:pt idx="4">
                  <c:v>112.7208</c:v>
                </c:pt>
                <c:pt idx="5">
                  <c:v>114.60420000000001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AF-4582-8583-EBCBAE2E45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8602488"/>
        <c:axId val="438604784"/>
      </c:barChart>
      <c:catAx>
        <c:axId val="438602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604784"/>
        <c:crosses val="autoZero"/>
        <c:auto val="1"/>
        <c:lblAlgn val="ctr"/>
        <c:lblOffset val="100"/>
        <c:noMultiLvlLbl val="0"/>
      </c:catAx>
      <c:valAx>
        <c:axId val="43860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602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Sheet2!$I$36</c:f>
              <c:strCache>
                <c:ptCount val="1"/>
                <c:pt idx="0">
                  <c:v>Линеарна регресија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Sheet2!$H$37:$H$42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cat>
          <c:val>
            <c:numRef>
              <c:f>Sheet2!$I$37:$I$42</c:f>
              <c:numCache>
                <c:formatCode>General</c:formatCode>
                <c:ptCount val="6"/>
                <c:pt idx="0">
                  <c:v>6.59884</c:v>
                </c:pt>
                <c:pt idx="1">
                  <c:v>9.934685</c:v>
                </c:pt>
                <c:pt idx="2">
                  <c:v>10.69863</c:v>
                </c:pt>
                <c:pt idx="3">
                  <c:v>8.6839390000000005</c:v>
                </c:pt>
                <c:pt idx="4">
                  <c:v>11.619529999999999</c:v>
                </c:pt>
                <c:pt idx="5">
                  <c:v>11.298109999999999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59-4413-ADAF-B1883D3D5FC9}"/>
            </c:ext>
          </c:extLst>
        </c:ser>
        <c:ser>
          <c:idx val="1"/>
          <c:order val="1"/>
          <c:tx>
            <c:strRef>
              <c:f>Sheet2!$J$36</c:f>
              <c:strCache>
                <c:ptCount val="1"/>
                <c:pt idx="0">
                  <c:v>Стохастичка линеарна регресија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Sheet2!$H$37:$H$42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cat>
          <c:val>
            <c:numRef>
              <c:f>Sheet2!$J$37:$J$42</c:f>
              <c:numCache>
                <c:formatCode>General</c:formatCode>
                <c:ptCount val="6"/>
                <c:pt idx="0">
                  <c:v>8.1619810000000008</c:v>
                </c:pt>
                <c:pt idx="1">
                  <c:v>11.925630999999999</c:v>
                </c:pt>
                <c:pt idx="2">
                  <c:v>12.449299</c:v>
                </c:pt>
                <c:pt idx="3">
                  <c:v>11.761267999999999</c:v>
                </c:pt>
                <c:pt idx="4">
                  <c:v>13.950571</c:v>
                </c:pt>
                <c:pt idx="5">
                  <c:v>13.298776999999999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59-4413-ADAF-B1883D3D5FC9}"/>
            </c:ext>
          </c:extLst>
        </c:ser>
        <c:ser>
          <c:idx val="2"/>
          <c:order val="2"/>
          <c:tx>
            <c:strRef>
              <c:f>Sheet2!$K$36</c:f>
              <c:strCache>
                <c:ptCount val="1"/>
                <c:pt idx="0">
                  <c:v>Стабла одлучивања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Sheet2!$H$37:$H$42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cat>
          <c:val>
            <c:numRef>
              <c:f>Sheet2!$K$37:$K$42</c:f>
              <c:numCache>
                <c:formatCode>General</c:formatCode>
                <c:ptCount val="6"/>
                <c:pt idx="0">
                  <c:v>7.5844639999999997</c:v>
                </c:pt>
                <c:pt idx="1">
                  <c:v>8.7975060000000003</c:v>
                </c:pt>
                <c:pt idx="2">
                  <c:v>10.079940000000001</c:v>
                </c:pt>
                <c:pt idx="3">
                  <c:v>8.8466559999999994</c:v>
                </c:pt>
                <c:pt idx="4">
                  <c:v>10.617010000000001</c:v>
                </c:pt>
                <c:pt idx="5">
                  <c:v>10.70534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59-4413-ADAF-B1883D3D5F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0381984"/>
        <c:axId val="490393136"/>
      </c:barChart>
      <c:catAx>
        <c:axId val="490381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393136"/>
        <c:crosses val="autoZero"/>
        <c:auto val="1"/>
        <c:lblAlgn val="ctr"/>
        <c:lblOffset val="100"/>
        <c:noMultiLvlLbl val="0"/>
      </c:catAx>
      <c:valAx>
        <c:axId val="490393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381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Sheet2!$I$52</c:f>
              <c:strCache>
                <c:ptCount val="1"/>
                <c:pt idx="0">
                  <c:v>Линеарна регресија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Sheet2!$H$53:$H$58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cat>
          <c:val>
            <c:numRef>
              <c:f>Sheet2!$I$53:$I$58</c:f>
              <c:numCache>
                <c:formatCode>0.00%</c:formatCode>
                <c:ptCount val="6"/>
                <c:pt idx="0">
                  <c:v>0.109273</c:v>
                </c:pt>
                <c:pt idx="1">
                  <c:v>0.111054</c:v>
                </c:pt>
                <c:pt idx="2">
                  <c:v>0.10742699999999999</c:v>
                </c:pt>
                <c:pt idx="3">
                  <c:v>0.112437</c:v>
                </c:pt>
                <c:pt idx="4">
                  <c:v>0.117311</c:v>
                </c:pt>
                <c:pt idx="5">
                  <c:v>0.112443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A4-457D-8015-4831035BF246}"/>
            </c:ext>
          </c:extLst>
        </c:ser>
        <c:ser>
          <c:idx val="1"/>
          <c:order val="1"/>
          <c:tx>
            <c:strRef>
              <c:f>Sheet2!$J$52</c:f>
              <c:strCache>
                <c:ptCount val="1"/>
                <c:pt idx="0">
                  <c:v>Стохастичка линеарна регресија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Sheet2!$H$53:$H$58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cat>
          <c:val>
            <c:numRef>
              <c:f>Sheet2!$J$53:$J$58</c:f>
              <c:numCache>
                <c:formatCode>0.00%</c:formatCode>
                <c:ptCount val="6"/>
                <c:pt idx="0">
                  <c:v>0.121119</c:v>
                </c:pt>
                <c:pt idx="1">
                  <c:v>0.129445</c:v>
                </c:pt>
                <c:pt idx="2">
                  <c:v>0.120585</c:v>
                </c:pt>
                <c:pt idx="3">
                  <c:v>0.12554999999999999</c:v>
                </c:pt>
                <c:pt idx="4">
                  <c:v>0.12322900000000001</c:v>
                </c:pt>
                <c:pt idx="5">
                  <c:v>0.1293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A4-457D-8015-4831035BF246}"/>
            </c:ext>
          </c:extLst>
        </c:ser>
        <c:ser>
          <c:idx val="2"/>
          <c:order val="2"/>
          <c:tx>
            <c:strRef>
              <c:f>Sheet2!$K$52</c:f>
              <c:strCache>
                <c:ptCount val="1"/>
                <c:pt idx="0">
                  <c:v>Стабла одлучивања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Sheet2!$H$53:$H$58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cat>
          <c:val>
            <c:numRef>
              <c:f>Sheet2!$K$53:$K$58</c:f>
              <c:numCache>
                <c:formatCode>0.00%</c:formatCode>
                <c:ptCount val="6"/>
                <c:pt idx="0">
                  <c:v>0.13368849999999999</c:v>
                </c:pt>
                <c:pt idx="1">
                  <c:v>0.12882299999999999</c:v>
                </c:pt>
                <c:pt idx="2">
                  <c:v>0.12397660000000001</c:v>
                </c:pt>
                <c:pt idx="3">
                  <c:v>0.1283581</c:v>
                </c:pt>
                <c:pt idx="4">
                  <c:v>0.12922310000000001</c:v>
                </c:pt>
                <c:pt idx="5">
                  <c:v>0.1328116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A4-457D-8015-4831035BF2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7393424"/>
        <c:axId val="487386536"/>
      </c:barChart>
      <c:catAx>
        <c:axId val="48739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386536"/>
        <c:crosses val="autoZero"/>
        <c:auto val="1"/>
        <c:lblAlgn val="ctr"/>
        <c:lblOffset val="100"/>
        <c:noMultiLvlLbl val="0"/>
      </c:catAx>
      <c:valAx>
        <c:axId val="487386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393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Sheet2!$I$71</c:f>
              <c:strCache>
                <c:ptCount val="1"/>
                <c:pt idx="0">
                  <c:v>Линеарна регресија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Sheet2!$H$72:$H$77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cat>
          <c:val>
            <c:numRef>
              <c:f>Sheet2!$I$72:$I$77</c:f>
              <c:numCache>
                <c:formatCode>General</c:formatCode>
                <c:ptCount val="6"/>
                <c:pt idx="0">
                  <c:v>40.934579999999997</c:v>
                </c:pt>
                <c:pt idx="1">
                  <c:v>40.780189999999997</c:v>
                </c:pt>
                <c:pt idx="2">
                  <c:v>41.767850000000003</c:v>
                </c:pt>
                <c:pt idx="3">
                  <c:v>41.841450000000002</c:v>
                </c:pt>
                <c:pt idx="4">
                  <c:v>54.972070000000002</c:v>
                </c:pt>
                <c:pt idx="5">
                  <c:v>95.638859999999994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33-406D-93A4-7761A4E4F1AD}"/>
            </c:ext>
          </c:extLst>
        </c:ser>
        <c:ser>
          <c:idx val="1"/>
          <c:order val="1"/>
          <c:tx>
            <c:strRef>
              <c:f>Sheet2!$J$71</c:f>
              <c:strCache>
                <c:ptCount val="1"/>
                <c:pt idx="0">
                  <c:v>Стохастичка линеарна регресија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Sheet2!$H$72:$H$77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cat>
          <c:val>
            <c:numRef>
              <c:f>Sheet2!$J$72:$J$77</c:f>
              <c:numCache>
                <c:formatCode>General</c:formatCode>
                <c:ptCount val="6"/>
                <c:pt idx="0">
                  <c:v>41.39864</c:v>
                </c:pt>
                <c:pt idx="1">
                  <c:v>41.874769999999998</c:v>
                </c:pt>
                <c:pt idx="2">
                  <c:v>42.274679999999996</c:v>
                </c:pt>
                <c:pt idx="3">
                  <c:v>41.437519999999999</c:v>
                </c:pt>
                <c:pt idx="4">
                  <c:v>40.679989999999997</c:v>
                </c:pt>
                <c:pt idx="5">
                  <c:v>43.112879999999997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33-406D-93A4-7761A4E4F1AD}"/>
            </c:ext>
          </c:extLst>
        </c:ser>
        <c:ser>
          <c:idx val="2"/>
          <c:order val="2"/>
          <c:tx>
            <c:strRef>
              <c:f>Sheet2!$K$71</c:f>
              <c:strCache>
                <c:ptCount val="1"/>
                <c:pt idx="0">
                  <c:v>Стабла одлучивања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Sheet2!$H$72:$H$77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cat>
          <c:val>
            <c:numRef>
              <c:f>Sheet2!$K$72:$K$77</c:f>
              <c:numCache>
                <c:formatCode>General</c:formatCode>
                <c:ptCount val="6"/>
                <c:pt idx="0">
                  <c:v>41.109160000000003</c:v>
                </c:pt>
                <c:pt idx="1">
                  <c:v>41.472920000000002</c:v>
                </c:pt>
                <c:pt idx="2">
                  <c:v>42.271500000000003</c:v>
                </c:pt>
                <c:pt idx="3">
                  <c:v>42.008369999999999</c:v>
                </c:pt>
                <c:pt idx="4">
                  <c:v>41.171390000000002</c:v>
                </c:pt>
                <c:pt idx="5">
                  <c:v>43.758809999999997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33-406D-93A4-7761A4E4F1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4733248"/>
        <c:axId val="494735872"/>
      </c:barChart>
      <c:catAx>
        <c:axId val="494733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735872"/>
        <c:crosses val="autoZero"/>
        <c:auto val="1"/>
        <c:lblAlgn val="ctr"/>
        <c:lblOffset val="100"/>
        <c:noMultiLvlLbl val="0"/>
      </c:catAx>
      <c:valAx>
        <c:axId val="49473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733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Sheet2!$I$71</c:f>
              <c:strCache>
                <c:ptCount val="1"/>
                <c:pt idx="0">
                  <c:v>Линеарна регресија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Sheet2!$H$72:$H$77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cat>
          <c:val>
            <c:numRef>
              <c:f>Sheet2!$I$72:$I$77</c:f>
              <c:numCache>
                <c:formatCode>General</c:formatCode>
                <c:ptCount val="6"/>
                <c:pt idx="0">
                  <c:v>40.934579999999997</c:v>
                </c:pt>
                <c:pt idx="1">
                  <c:v>40.780189999999997</c:v>
                </c:pt>
                <c:pt idx="2">
                  <c:v>41.767850000000003</c:v>
                </c:pt>
                <c:pt idx="3">
                  <c:v>41.841450000000002</c:v>
                </c:pt>
                <c:pt idx="4">
                  <c:v>54.972070000000002</c:v>
                </c:pt>
                <c:pt idx="5">
                  <c:v>95.638859999999994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33-406D-93A4-7761A4E4F1AD}"/>
            </c:ext>
          </c:extLst>
        </c:ser>
        <c:ser>
          <c:idx val="1"/>
          <c:order val="1"/>
          <c:tx>
            <c:strRef>
              <c:f>Sheet2!$J$71</c:f>
              <c:strCache>
                <c:ptCount val="1"/>
                <c:pt idx="0">
                  <c:v>Стохастичка линеарна регресија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Sheet2!$H$72:$H$77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cat>
          <c:val>
            <c:numRef>
              <c:f>Sheet2!$J$72:$J$77</c:f>
              <c:numCache>
                <c:formatCode>General</c:formatCode>
                <c:ptCount val="6"/>
                <c:pt idx="0">
                  <c:v>41.39864</c:v>
                </c:pt>
                <c:pt idx="1">
                  <c:v>41.874769999999998</c:v>
                </c:pt>
                <c:pt idx="2">
                  <c:v>42.274679999999996</c:v>
                </c:pt>
                <c:pt idx="3">
                  <c:v>41.437519999999999</c:v>
                </c:pt>
                <c:pt idx="4">
                  <c:v>40.679989999999997</c:v>
                </c:pt>
                <c:pt idx="5">
                  <c:v>43.112879999999997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33-406D-93A4-7761A4E4F1AD}"/>
            </c:ext>
          </c:extLst>
        </c:ser>
        <c:ser>
          <c:idx val="2"/>
          <c:order val="2"/>
          <c:tx>
            <c:strRef>
              <c:f>Sheet2!$K$71</c:f>
              <c:strCache>
                <c:ptCount val="1"/>
                <c:pt idx="0">
                  <c:v>Стабла одлучивања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Sheet2!$H$72:$H$77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cat>
          <c:val>
            <c:numRef>
              <c:f>Sheet2!$K$72:$K$77</c:f>
              <c:numCache>
                <c:formatCode>General</c:formatCode>
                <c:ptCount val="6"/>
                <c:pt idx="0">
                  <c:v>41.109160000000003</c:v>
                </c:pt>
                <c:pt idx="1">
                  <c:v>41.472920000000002</c:v>
                </c:pt>
                <c:pt idx="2">
                  <c:v>42.271500000000003</c:v>
                </c:pt>
                <c:pt idx="3">
                  <c:v>42.008369999999999</c:v>
                </c:pt>
                <c:pt idx="4">
                  <c:v>41.171390000000002</c:v>
                </c:pt>
                <c:pt idx="5">
                  <c:v>43.758809999999997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33-406D-93A4-7761A4E4F1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4733248"/>
        <c:axId val="494735872"/>
      </c:barChart>
      <c:catAx>
        <c:axId val="494733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735872"/>
        <c:crosses val="autoZero"/>
        <c:auto val="1"/>
        <c:lblAlgn val="ctr"/>
        <c:lblOffset val="100"/>
        <c:noMultiLvlLbl val="0"/>
      </c:catAx>
      <c:valAx>
        <c:axId val="49473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733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CD364-FD07-492A-8CC1-504FFEBD3BC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03205-4F93-4D2A-A6A7-96C497B25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98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F3B2-DE92-4E1D-89FE-A2F15C2CC8E5}" type="datetime1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5E81-C9C5-4042-8120-D13B7508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0A8A-4C60-466B-B175-02309809A9F6}" type="datetime1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5E81-C9C5-4042-8120-D13B7508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5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55D9-F2D0-4852-8EEE-1CD23CA03528}" type="datetime1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5E81-C9C5-4042-8120-D13B7508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3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8654-3C20-4322-8972-7BFB0B3BDEA9}" type="datetime1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5E81-C9C5-4042-8120-D13B7508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8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5A95-B0C2-4CFE-A3C1-7B1C691EBA8C}" type="datetime1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5E81-C9C5-4042-8120-D13B7508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4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3D759-3613-49D2-9159-0FB9DF48B882}" type="datetime1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5E81-C9C5-4042-8120-D13B7508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3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A035-0FFC-4C43-80BC-606B1F0D401D}" type="datetime1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5E81-C9C5-4042-8120-D13B7508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1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736D-7F6F-4E29-AE92-30DF312B5B1A}" type="datetime1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5E81-C9C5-4042-8120-D13B7508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1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D0F3-1249-4CA3-806A-574E609395DB}" type="datetime1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5E81-C9C5-4042-8120-D13B7508CA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3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2CF6-C0B7-4E46-870F-F56E401D0768}" type="datetime1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5E81-C9C5-4042-8120-D13B7508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9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FF07-3ED8-43A0-8CFF-A8A1E524EAA8}" type="datetime1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55E81-C9C5-4042-8120-D13B7508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8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789FA-6A60-4B6C-89DF-738E82C4D966}" type="datetime1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55E81-C9C5-4042-8120-D13B7508C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4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7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802" y="361245"/>
            <a:ext cx="8195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 smtClean="0"/>
              <a:t>Mere efikasnosti (tačnosti) imputacije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44582" y="1625601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Srednja kvadratna greška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845372"/>
              </p:ext>
            </p:extLst>
          </p:nvPr>
        </p:nvGraphicFramePr>
        <p:xfrm>
          <a:off x="6208890" y="1275645"/>
          <a:ext cx="4354688" cy="4932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8672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4083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093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(3)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6518016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 (98)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(1)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93818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(3)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50744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(4)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(1)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7982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 (87)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8663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(5)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76966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 (102)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 (1)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4359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43790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(5)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80777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 (108)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29046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(2)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7121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(4)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1488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44582" y="2223910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Koren</a:t>
            </a:r>
            <a:r>
              <a:rPr lang="en-US" sz="2400" dirty="0" smtClean="0"/>
              <a:t> </a:t>
            </a:r>
            <a:r>
              <a:rPr lang="en-US" sz="2400" dirty="0" err="1" smtClean="0"/>
              <a:t>srednje</a:t>
            </a:r>
            <a:r>
              <a:rPr lang="en-US" sz="2400" dirty="0" smtClean="0"/>
              <a:t> </a:t>
            </a:r>
            <a:r>
              <a:rPr lang="en-US" sz="2400" dirty="0" err="1" smtClean="0"/>
              <a:t>kvadratne</a:t>
            </a:r>
            <a:r>
              <a:rPr lang="en-US" sz="2400" dirty="0" smtClean="0"/>
              <a:t> </a:t>
            </a:r>
            <a:r>
              <a:rPr lang="sr-Latn-RS" sz="2400" dirty="0" smtClean="0"/>
              <a:t>greške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057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802" y="361245"/>
            <a:ext cx="8195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 smtClean="0"/>
              <a:t>Mere efikasnosti (tačnosti) imputacije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44582" y="1625601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Srednja kvadratna greška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845372"/>
              </p:ext>
            </p:extLst>
          </p:nvPr>
        </p:nvGraphicFramePr>
        <p:xfrm>
          <a:off x="6208890" y="1275645"/>
          <a:ext cx="4354688" cy="4932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8672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4083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093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(3)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6518016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 (98)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(1)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93818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(3)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50744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(4)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(1)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7982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 (87)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8663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(5)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76966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 (102)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 (1)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4359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43790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(5)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80777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 (108)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29046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(2)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7121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(4)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1488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44582" y="2223910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Koren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srednje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kvadratne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greške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4582" y="2822219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/>
              <a:t>Prosečna relativna greška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659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802" y="361245"/>
            <a:ext cx="8195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 smtClean="0"/>
              <a:t>Mere efikasnosti (tačnosti) imputacije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44582" y="1625601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Srednja kvadratna greška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241356"/>
              </p:ext>
            </p:extLst>
          </p:nvPr>
        </p:nvGraphicFramePr>
        <p:xfrm>
          <a:off x="6208890" y="1275645"/>
          <a:ext cx="4354688" cy="4932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8672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4083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093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6518016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93818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50744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7982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8663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76966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4359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43790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80777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29046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7121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1488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44582" y="2223910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Koren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srednje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kvadratne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greške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4582" y="2822219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Prosečna relativna greška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4582" y="3420528"/>
            <a:ext cx="4948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/>
              <a:t>Koren srednje kvadratne greške prilikom predviđanja linearnom regresijom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085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802" y="361245"/>
            <a:ext cx="8195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 smtClean="0"/>
              <a:t>Eksperiment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44582" y="1625601"/>
            <a:ext cx="9904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 </a:t>
            </a:r>
            <a:r>
              <a:rPr lang="en-US" sz="2400" dirty="0" err="1" smtClean="0"/>
              <a:t>skupova</a:t>
            </a:r>
            <a:r>
              <a:rPr lang="en-US" sz="2400" dirty="0" smtClean="0"/>
              <a:t> </a:t>
            </a:r>
            <a:r>
              <a:rPr lang="en-US" sz="2400" dirty="0" err="1" smtClean="0"/>
              <a:t>podataka</a:t>
            </a:r>
            <a:r>
              <a:rPr lang="en-US" sz="2400" dirty="0" smtClean="0"/>
              <a:t> ( 5% , 10% , 15% , 20% , 25% , 30% 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44582" y="2720621"/>
            <a:ext cx="9904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Imputacija</a:t>
            </a:r>
            <a:r>
              <a:rPr lang="en-US" sz="2400" dirty="0" smtClean="0"/>
              <a:t> </a:t>
            </a:r>
            <a:r>
              <a:rPr lang="en-US" sz="2400" dirty="0" err="1" smtClean="0"/>
              <a:t>linearnom</a:t>
            </a:r>
            <a:r>
              <a:rPr lang="en-US" sz="2400" dirty="0" smtClean="0"/>
              <a:t> </a:t>
            </a:r>
            <a:r>
              <a:rPr lang="en-US" sz="2400" dirty="0" err="1" smtClean="0"/>
              <a:t>regresijom</a:t>
            </a:r>
            <a:r>
              <a:rPr lang="en-US" sz="2400" dirty="0" smtClean="0"/>
              <a:t> </a:t>
            </a:r>
            <a:r>
              <a:rPr lang="en-US" sz="2400" i="1" dirty="0" smtClean="0"/>
              <a:t>– R</a:t>
            </a:r>
            <a:r>
              <a:rPr lang="en-US" sz="2400" dirty="0" smtClean="0"/>
              <a:t> </a:t>
            </a:r>
            <a:r>
              <a:rPr lang="en-US" sz="2400" dirty="0" err="1" smtClean="0"/>
              <a:t>jezik</a:t>
            </a:r>
            <a:r>
              <a:rPr lang="en-US" sz="2400" dirty="0" smtClean="0"/>
              <a:t>, </a:t>
            </a:r>
            <a:r>
              <a:rPr lang="en-US" sz="2400" i="1" dirty="0" smtClean="0"/>
              <a:t>mice</a:t>
            </a:r>
            <a:r>
              <a:rPr lang="en-US" sz="2400" dirty="0" smtClean="0"/>
              <a:t> </a:t>
            </a:r>
            <a:r>
              <a:rPr lang="en-US" sz="2400" dirty="0" err="1" smtClean="0"/>
              <a:t>biblioteka</a:t>
            </a:r>
            <a:r>
              <a:rPr lang="en-US" sz="2400" dirty="0" smtClean="0"/>
              <a:t> </a:t>
            </a:r>
            <a:endParaRPr lang="en-US" sz="2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944582" y="3318930"/>
            <a:ext cx="9904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Imputacija</a:t>
            </a:r>
            <a:r>
              <a:rPr lang="en-US" sz="2400" dirty="0" smtClean="0"/>
              <a:t> </a:t>
            </a:r>
            <a:r>
              <a:rPr lang="en-US" sz="2400" dirty="0" err="1" smtClean="0"/>
              <a:t>stohasti</a:t>
            </a:r>
            <a:r>
              <a:rPr lang="sr-Latn-RS" sz="2400" dirty="0" smtClean="0"/>
              <a:t>č</a:t>
            </a:r>
            <a:r>
              <a:rPr lang="en-US" sz="2400" dirty="0" err="1" smtClean="0"/>
              <a:t>kom</a:t>
            </a:r>
            <a:r>
              <a:rPr lang="en-US" sz="2400" dirty="0" smtClean="0"/>
              <a:t> </a:t>
            </a:r>
            <a:r>
              <a:rPr lang="en-US" sz="2400" dirty="0" err="1" smtClean="0"/>
              <a:t>linearno</a:t>
            </a:r>
            <a:r>
              <a:rPr lang="en-US" sz="2400" dirty="0" err="1"/>
              <a:t>m</a:t>
            </a:r>
            <a:r>
              <a:rPr lang="en-US" sz="2400" dirty="0" smtClean="0"/>
              <a:t> </a:t>
            </a:r>
            <a:r>
              <a:rPr lang="en-US" sz="2400" dirty="0" err="1" smtClean="0"/>
              <a:t>regresijom</a:t>
            </a:r>
            <a:r>
              <a:rPr lang="en-US" sz="2400" dirty="0" smtClean="0"/>
              <a:t> </a:t>
            </a:r>
            <a:r>
              <a:rPr lang="en-US" sz="2400" i="1" dirty="0" smtClean="0"/>
              <a:t>– R</a:t>
            </a:r>
            <a:r>
              <a:rPr lang="en-US" sz="2400" dirty="0" smtClean="0"/>
              <a:t> </a:t>
            </a:r>
            <a:r>
              <a:rPr lang="en-US" sz="2400" dirty="0" err="1" smtClean="0"/>
              <a:t>jezik</a:t>
            </a:r>
            <a:r>
              <a:rPr lang="en-US" sz="2400" dirty="0" smtClean="0"/>
              <a:t>, </a:t>
            </a:r>
            <a:r>
              <a:rPr lang="en-US" sz="2400" i="1" dirty="0" smtClean="0"/>
              <a:t>mice </a:t>
            </a:r>
            <a:r>
              <a:rPr lang="en-US" sz="2400" dirty="0" err="1" smtClean="0"/>
              <a:t>biblioteka</a:t>
            </a:r>
            <a:r>
              <a:rPr lang="en-US" sz="2400" dirty="0" smtClean="0"/>
              <a:t> </a:t>
            </a:r>
            <a:endParaRPr lang="en-US" sz="24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944582" y="3917239"/>
            <a:ext cx="9904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Imputacija</a:t>
            </a:r>
            <a:r>
              <a:rPr lang="en-US" sz="2400" dirty="0" smtClean="0"/>
              <a:t> </a:t>
            </a:r>
            <a:r>
              <a:rPr lang="sr-Latn-RS" sz="2400" dirty="0" smtClean="0"/>
              <a:t>šumom stabala odlučivanja </a:t>
            </a:r>
            <a:r>
              <a:rPr lang="en-US" sz="2400" i="1" dirty="0" smtClean="0"/>
              <a:t>– R</a:t>
            </a:r>
            <a:r>
              <a:rPr lang="en-US" sz="2400" dirty="0" smtClean="0"/>
              <a:t> </a:t>
            </a:r>
            <a:r>
              <a:rPr lang="en-US" sz="2400" dirty="0" err="1" smtClean="0"/>
              <a:t>jezik</a:t>
            </a:r>
            <a:r>
              <a:rPr lang="en-US" sz="2400" dirty="0" smtClean="0"/>
              <a:t>, </a:t>
            </a:r>
            <a:r>
              <a:rPr lang="sr-Latn-RS" sz="2400" i="1" dirty="0" smtClean="0"/>
              <a:t>missForest</a:t>
            </a:r>
            <a:r>
              <a:rPr lang="en-US" sz="2400" dirty="0" smtClean="0"/>
              <a:t> </a:t>
            </a:r>
            <a:r>
              <a:rPr lang="en-US" sz="2400" dirty="0" err="1" smtClean="0"/>
              <a:t>biblioteka</a:t>
            </a:r>
            <a:r>
              <a:rPr lang="en-US" sz="2400" dirty="0" smtClean="0"/>
              <a:t>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88696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802" y="361245"/>
            <a:ext cx="8195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 smtClean="0"/>
              <a:t>Rezultati </a:t>
            </a:r>
            <a:r>
              <a:rPr lang="en-US" sz="3200" dirty="0" smtClean="0"/>
              <a:t>– </a:t>
            </a:r>
            <a:r>
              <a:rPr lang="sr-Latn-RS" sz="3200" dirty="0" smtClean="0"/>
              <a:t>Srednja kvadratna greška</a:t>
            </a:r>
            <a:endParaRPr lang="en-US" sz="3200" dirty="0"/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1001956510"/>
              </p:ext>
            </p:extLst>
          </p:nvPr>
        </p:nvGraphicFramePr>
        <p:xfrm>
          <a:off x="1938527" y="1755648"/>
          <a:ext cx="8569847" cy="4598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9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802" y="361245"/>
            <a:ext cx="8195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 smtClean="0"/>
              <a:t>Rezultati </a:t>
            </a:r>
            <a:r>
              <a:rPr lang="en-US" sz="3200" dirty="0" smtClean="0"/>
              <a:t>– </a:t>
            </a:r>
            <a:r>
              <a:rPr lang="sr-Latn-RS" sz="3200" dirty="0" smtClean="0"/>
              <a:t>koren srednje kvadratne greške</a:t>
            </a:r>
            <a:endParaRPr lang="en-US" sz="3200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180411434"/>
              </p:ext>
            </p:extLst>
          </p:nvPr>
        </p:nvGraphicFramePr>
        <p:xfrm>
          <a:off x="1393727" y="1572768"/>
          <a:ext cx="9404546" cy="4632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941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802" y="361245"/>
            <a:ext cx="8195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 smtClean="0"/>
              <a:t>Rezultati </a:t>
            </a:r>
            <a:r>
              <a:rPr lang="en-US" sz="3200" dirty="0" smtClean="0"/>
              <a:t>– </a:t>
            </a:r>
            <a:r>
              <a:rPr lang="sr-Latn-RS" sz="3200" dirty="0" smtClean="0"/>
              <a:t>prosečna relativna greška</a:t>
            </a:r>
            <a:endParaRPr lang="en-US" sz="3200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772280443"/>
              </p:ext>
            </p:extLst>
          </p:nvPr>
        </p:nvGraphicFramePr>
        <p:xfrm>
          <a:off x="1962912" y="1466088"/>
          <a:ext cx="8266176" cy="4959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228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802" y="361245"/>
            <a:ext cx="10708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 smtClean="0"/>
              <a:t>Rezultati </a:t>
            </a:r>
            <a:r>
              <a:rPr lang="en-US" sz="3200" dirty="0" smtClean="0"/>
              <a:t>– </a:t>
            </a:r>
            <a:r>
              <a:rPr lang="sr-Latn-RS" sz="3200" dirty="0" smtClean="0"/>
              <a:t>koren srednje kvadratne greške predviđanja</a:t>
            </a:r>
            <a:endParaRPr lang="en-US" sz="3200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4157204838"/>
              </p:ext>
            </p:extLst>
          </p:nvPr>
        </p:nvGraphicFramePr>
        <p:xfrm>
          <a:off x="1976120" y="1497787"/>
          <a:ext cx="8374888" cy="5024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720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802" y="361245"/>
            <a:ext cx="10708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 smtClean="0"/>
              <a:t>Predložena metoda imputacije</a:t>
            </a:r>
            <a:endParaRPr lang="en-US" sz="3200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4157204838"/>
              </p:ext>
            </p:extLst>
          </p:nvPr>
        </p:nvGraphicFramePr>
        <p:xfrm>
          <a:off x="1976120" y="1497787"/>
          <a:ext cx="8374888" cy="5024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174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630116"/>
              </p:ext>
            </p:extLst>
          </p:nvPr>
        </p:nvGraphicFramePr>
        <p:xfrm>
          <a:off x="6208890" y="1275645"/>
          <a:ext cx="4354688" cy="4932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8672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4083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093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6518016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93818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50744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7982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8663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76966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4359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43790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80777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29046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7121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14887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802" y="361245"/>
            <a:ext cx="8195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Formulacija</a:t>
            </a:r>
            <a:r>
              <a:rPr lang="en-US" sz="3200" dirty="0" smtClean="0"/>
              <a:t> </a:t>
            </a:r>
            <a:r>
              <a:rPr lang="en-US" sz="3200" dirty="0" err="1" smtClean="0"/>
              <a:t>problema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944582" y="1625601"/>
            <a:ext cx="4948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Predvi</a:t>
            </a:r>
            <a:r>
              <a:rPr lang="sr-Latn-RS" sz="2400" dirty="0" smtClean="0"/>
              <a:t>đanje nad kompletnim </a:t>
            </a:r>
          </a:p>
          <a:p>
            <a:r>
              <a:rPr lang="sr-Latn-RS" sz="2400" dirty="0" smtClean="0"/>
              <a:t>skupom podataka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944582" y="2639408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Y = </a:t>
            </a:r>
            <a:r>
              <a:rPr lang="en-US" sz="2400" b="1" i="1" dirty="0" smtClean="0"/>
              <a:t>f ( </a:t>
            </a:r>
            <a:r>
              <a:rPr lang="en-US" sz="2400" b="1" dirty="0" smtClean="0"/>
              <a:t>X</a:t>
            </a:r>
            <a:r>
              <a:rPr lang="en-US" sz="2400" b="1" baseline="-25000" dirty="0" smtClean="0"/>
              <a:t>1 </a:t>
            </a:r>
            <a:r>
              <a:rPr lang="en-US" sz="2400" b="1" dirty="0" smtClean="0"/>
              <a:t>, X</a:t>
            </a:r>
            <a:r>
              <a:rPr lang="en-US" sz="2400" b="1" baseline="-25000" dirty="0" smtClean="0"/>
              <a:t>2 </a:t>
            </a:r>
            <a:r>
              <a:rPr lang="en-US" sz="2400" b="1" dirty="0" smtClean="0"/>
              <a:t>, X</a:t>
            </a:r>
            <a:r>
              <a:rPr lang="en-US" sz="2400" b="1" baseline="-25000" dirty="0" smtClean="0"/>
              <a:t>3 </a:t>
            </a:r>
            <a:r>
              <a:rPr lang="en-US" sz="2400" b="1" dirty="0" smtClean="0"/>
              <a:t>)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19859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766754"/>
              </p:ext>
            </p:extLst>
          </p:nvPr>
        </p:nvGraphicFramePr>
        <p:xfrm>
          <a:off x="6208890" y="1275645"/>
          <a:ext cx="4354688" cy="4932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8672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4083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093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6518016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93818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50744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7982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8663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76966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4359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43790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80777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29046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7121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14887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802" y="361245"/>
            <a:ext cx="8195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Formulacija</a:t>
            </a:r>
            <a:r>
              <a:rPr lang="en-US" sz="3200" dirty="0" smtClean="0"/>
              <a:t> </a:t>
            </a:r>
            <a:r>
              <a:rPr lang="en-US" sz="3200" dirty="0" err="1" smtClean="0"/>
              <a:t>problema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944582" y="1625601"/>
            <a:ext cx="4948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>
                    <a:lumMod val="65000"/>
                  </a:schemeClr>
                </a:solidFill>
              </a:rPr>
              <a:t>Predvi</a:t>
            </a:r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đanje nad kompletnim </a:t>
            </a:r>
          </a:p>
          <a:p>
            <a:r>
              <a:rPr lang="sr-Latn-RS" sz="2400" dirty="0" smtClean="0">
                <a:solidFill>
                  <a:schemeClr val="bg1">
                    <a:lumMod val="65000"/>
                  </a:schemeClr>
                </a:solidFill>
              </a:rPr>
              <a:t>skupom podataka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4582" y="2639408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Y = </a:t>
            </a:r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</a:rPr>
              <a:t>f (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1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, X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2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, X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3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2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4582" y="4103513"/>
            <a:ext cx="4948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/>
              <a:t>Predviđanje nad </a:t>
            </a:r>
            <a:r>
              <a:rPr lang="sr-Latn-RS" sz="2400" dirty="0"/>
              <a:t>s</a:t>
            </a:r>
            <a:r>
              <a:rPr lang="en-US" sz="2400" dirty="0" err="1" smtClean="0"/>
              <a:t>kup</a:t>
            </a:r>
            <a:r>
              <a:rPr lang="sr-Latn-RS" sz="2400" dirty="0" smtClean="0"/>
              <a:t>om</a:t>
            </a:r>
            <a:r>
              <a:rPr lang="en-US" sz="2400" dirty="0" smtClean="0"/>
              <a:t> </a:t>
            </a:r>
            <a:r>
              <a:rPr lang="en-US" sz="2400" dirty="0" err="1" smtClean="0"/>
              <a:t>podataka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nedostaju</a:t>
            </a:r>
            <a:r>
              <a:rPr lang="sr-Latn-RS" sz="2400" dirty="0" smtClean="0"/>
              <a:t>ćim vrednostima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4582" y="5157009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Y = 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3110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363191"/>
              </p:ext>
            </p:extLst>
          </p:nvPr>
        </p:nvGraphicFramePr>
        <p:xfrm>
          <a:off x="6208890" y="1275645"/>
          <a:ext cx="4354688" cy="4932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8672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4083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093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6518016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93818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50744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7982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8663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76966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4359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43790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80777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29046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7121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14887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2802" y="361245"/>
            <a:ext cx="8195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Imputacija</a:t>
            </a:r>
            <a:r>
              <a:rPr lang="en-US" sz="3200" dirty="0" smtClean="0"/>
              <a:t> </a:t>
            </a:r>
            <a:r>
              <a:rPr lang="en-US" sz="3200" dirty="0" err="1" smtClean="0"/>
              <a:t>podataka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92679"/>
              </p:ext>
            </p:extLst>
          </p:nvPr>
        </p:nvGraphicFramePr>
        <p:xfrm>
          <a:off x="6208890" y="1275645"/>
          <a:ext cx="4354688" cy="4932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8672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4083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093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6518016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93818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50744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7982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8663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76966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4359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43790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80777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29046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7121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14887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802" y="361245"/>
            <a:ext cx="8195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Imputacija</a:t>
            </a:r>
            <a:r>
              <a:rPr lang="en-US" sz="3200" dirty="0" smtClean="0"/>
              <a:t> </a:t>
            </a:r>
            <a:r>
              <a:rPr lang="en-US" sz="3200" dirty="0" err="1" smtClean="0"/>
              <a:t>podataka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944582" y="1625601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 = </a:t>
            </a:r>
            <a:r>
              <a:rPr lang="en-US" sz="2400" b="1" i="1" dirty="0" smtClean="0"/>
              <a:t>f ( </a:t>
            </a:r>
            <a:r>
              <a:rPr lang="en-US" sz="2400" b="1" dirty="0" smtClean="0"/>
              <a:t>Y , X</a:t>
            </a:r>
            <a:r>
              <a:rPr lang="en-US" sz="2400" b="1" baseline="-25000" dirty="0" smtClean="0"/>
              <a:t>2  </a:t>
            </a:r>
            <a:r>
              <a:rPr lang="en-US" sz="2400" b="1" dirty="0" smtClean="0"/>
              <a:t>, X</a:t>
            </a:r>
            <a:r>
              <a:rPr lang="en-US" sz="2400" b="1" baseline="-25000" dirty="0" smtClean="0"/>
              <a:t>3 </a:t>
            </a:r>
            <a:r>
              <a:rPr lang="en-US" sz="2400" b="1" dirty="0" smtClean="0"/>
              <a:t>)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31389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734659"/>
              </p:ext>
            </p:extLst>
          </p:nvPr>
        </p:nvGraphicFramePr>
        <p:xfrm>
          <a:off x="6208890" y="1275645"/>
          <a:ext cx="4354688" cy="4932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8672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4083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093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6518016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93818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50744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7982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8663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76966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4359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43790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80777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29046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7121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14887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802" y="361245"/>
            <a:ext cx="8195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Imputacija</a:t>
            </a:r>
            <a:r>
              <a:rPr lang="en-US" sz="3200" dirty="0" smtClean="0"/>
              <a:t> </a:t>
            </a:r>
            <a:r>
              <a:rPr lang="en-US" sz="3200" dirty="0" err="1" smtClean="0"/>
              <a:t>podataka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44582" y="1625601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</a:rPr>
              <a:t>f (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Y , X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2 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, X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3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2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4582" y="2223910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= </a:t>
            </a:r>
            <a:r>
              <a:rPr lang="en-US" sz="2400" b="1" i="1" dirty="0" smtClean="0"/>
              <a:t>f ( </a:t>
            </a:r>
            <a:r>
              <a:rPr lang="en-US" sz="2400" b="1" dirty="0" smtClean="0"/>
              <a:t>X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 , Y</a:t>
            </a:r>
            <a:r>
              <a:rPr lang="en-US" sz="2400" b="1" baseline="-25000" dirty="0" smtClean="0"/>
              <a:t> </a:t>
            </a:r>
            <a:r>
              <a:rPr lang="en-US" sz="2400" b="1" dirty="0" smtClean="0"/>
              <a:t>, X</a:t>
            </a:r>
            <a:r>
              <a:rPr lang="en-US" sz="2400" b="1" baseline="-25000" dirty="0" smtClean="0"/>
              <a:t>3 </a:t>
            </a:r>
            <a:r>
              <a:rPr lang="en-US" sz="2400" b="1" dirty="0" smtClean="0"/>
              <a:t>)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58051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18200"/>
              </p:ext>
            </p:extLst>
          </p:nvPr>
        </p:nvGraphicFramePr>
        <p:xfrm>
          <a:off x="6208890" y="1275645"/>
          <a:ext cx="4354688" cy="4932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8672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4083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093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6518016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93818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50744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7982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8663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76966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4359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43790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80777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29046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7121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14887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802" y="361245"/>
            <a:ext cx="8195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Imputacija</a:t>
            </a:r>
            <a:r>
              <a:rPr lang="en-US" sz="3200" dirty="0" smtClean="0"/>
              <a:t> </a:t>
            </a:r>
            <a:r>
              <a:rPr lang="en-US" sz="3200" dirty="0" err="1" smtClean="0"/>
              <a:t>podataka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44582" y="1625601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</a:rPr>
              <a:t>f (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Y , X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2 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, X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3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2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4582" y="2223910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</a:rPr>
              <a:t>f (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 , Y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, X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3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2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4582" y="2822219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X</a:t>
            </a:r>
            <a:r>
              <a:rPr lang="en-US" sz="2400" b="1" baseline="-25000" dirty="0" smtClean="0"/>
              <a:t>3</a:t>
            </a:r>
            <a:r>
              <a:rPr lang="en-US" sz="2400" b="1" dirty="0" smtClean="0"/>
              <a:t> = </a:t>
            </a:r>
            <a:r>
              <a:rPr lang="en-US" sz="2400" b="1" i="1" dirty="0" smtClean="0"/>
              <a:t>f ( </a:t>
            </a:r>
            <a:r>
              <a:rPr lang="en-US" sz="2400" b="1" dirty="0" smtClean="0"/>
              <a:t>X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 , X</a:t>
            </a:r>
            <a:r>
              <a:rPr lang="en-US" sz="2400" b="1" baseline="-25000" dirty="0" smtClean="0"/>
              <a:t>2 </a:t>
            </a:r>
            <a:r>
              <a:rPr lang="en-US" sz="2400" b="1" dirty="0" smtClean="0"/>
              <a:t>, Y</a:t>
            </a:r>
            <a:r>
              <a:rPr lang="en-US" sz="2400" b="1" baseline="-25000" dirty="0" smtClean="0"/>
              <a:t> </a:t>
            </a:r>
            <a:r>
              <a:rPr lang="en-US" sz="2400" b="1" dirty="0" smtClean="0"/>
              <a:t>)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8611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157838"/>
              </p:ext>
            </p:extLst>
          </p:nvPr>
        </p:nvGraphicFramePr>
        <p:xfrm>
          <a:off x="6208890" y="1275645"/>
          <a:ext cx="4354688" cy="4932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8672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4083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093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6518016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93818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50744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7982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8663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76966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4359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43790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80777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29046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7121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14887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802" y="361245"/>
            <a:ext cx="8195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Imputacija</a:t>
            </a:r>
            <a:r>
              <a:rPr lang="en-US" sz="3200" dirty="0" smtClean="0"/>
              <a:t> </a:t>
            </a:r>
            <a:r>
              <a:rPr lang="en-US" sz="3200" dirty="0" err="1" smtClean="0"/>
              <a:t>podataka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44582" y="1625601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</a:rPr>
              <a:t>f (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Y , X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2 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, X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3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2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4582" y="2223910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</a:rPr>
              <a:t>f (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 , Y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, X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3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2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4582" y="2822219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</a:rPr>
              <a:t>f (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 , X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2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, Y</a:t>
            </a:r>
            <a:r>
              <a:rPr lang="en-US" sz="2400" b="1" baseline="-25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24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4582" y="4047064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f – </a:t>
            </a:r>
            <a:r>
              <a:rPr lang="en-US" sz="2400" dirty="0" err="1" smtClean="0"/>
              <a:t>linearna</a:t>
            </a:r>
            <a:r>
              <a:rPr lang="en-US" sz="2400" dirty="0" smtClean="0"/>
              <a:t> </a:t>
            </a:r>
            <a:r>
              <a:rPr lang="en-US" sz="2400" dirty="0" err="1" smtClean="0"/>
              <a:t>regresija</a:t>
            </a:r>
            <a:r>
              <a:rPr lang="en-US" sz="2400" b="1" i="1" dirty="0" smtClean="0"/>
              <a:t> </a:t>
            </a:r>
            <a:endParaRPr lang="en-US" sz="2400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944582" y="4639731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f – </a:t>
            </a:r>
            <a:r>
              <a:rPr lang="en-US" sz="2400" dirty="0" err="1" smtClean="0"/>
              <a:t>stohasti</a:t>
            </a:r>
            <a:r>
              <a:rPr lang="sr-Latn-RS" sz="2400" dirty="0" smtClean="0"/>
              <a:t>čka linearna regresija</a:t>
            </a:r>
            <a:endParaRPr lang="en-US" sz="2400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944582" y="5232396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f – </a:t>
            </a:r>
            <a:r>
              <a:rPr lang="sr-Latn-RS" sz="2400" dirty="0" smtClean="0"/>
              <a:t>šuma stabala odlučivanja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403787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564444" y="1027291"/>
            <a:ext cx="11063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802" y="361245"/>
            <a:ext cx="8195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 smtClean="0"/>
              <a:t>Mere efikasnosti (tačnosti) imputacije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44582" y="1625601"/>
            <a:ext cx="494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 smtClean="0"/>
              <a:t>Srednja kvadratna greška</a:t>
            </a:r>
            <a:endParaRPr lang="en-US" sz="24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845372"/>
              </p:ext>
            </p:extLst>
          </p:nvPr>
        </p:nvGraphicFramePr>
        <p:xfrm>
          <a:off x="6208890" y="1275645"/>
          <a:ext cx="4354688" cy="4932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8672">
                  <a:extLst>
                    <a:ext uri="{9D8B030D-6E8A-4147-A177-3AD203B41FA5}">
                      <a16:colId xmlns:a16="http://schemas.microsoft.com/office/drawing/2014/main" val="400738850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1835612467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3338111042"/>
                    </a:ext>
                  </a:extLst>
                </a:gridCol>
                <a:gridCol w="1088672">
                  <a:extLst>
                    <a:ext uri="{9D8B030D-6E8A-4147-A177-3AD203B41FA5}">
                      <a16:colId xmlns:a16="http://schemas.microsoft.com/office/drawing/2014/main" val="965589021"/>
                    </a:ext>
                  </a:extLst>
                </a:gridCol>
              </a:tblGrid>
              <a:tr h="4083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2000" b="1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0093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(3)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6518016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 (98)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(1)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93818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(3)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50744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(4)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(1)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47982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 (87)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8663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(5)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76966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 (102)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 (1)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343591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43790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(5)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80777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 (108)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290469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(2)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71212"/>
                  </a:ext>
                </a:extLst>
              </a:tr>
              <a:tr h="3769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(4)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14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62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920</Words>
  <Application>Microsoft Office PowerPoint</Application>
  <PresentationFormat>Widescreen</PresentationFormat>
  <Paragraphs>539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Mihailo Stupar</dc:creator>
  <cp:lastModifiedBy>Mihailo Stupar</cp:lastModifiedBy>
  <cp:revision>12</cp:revision>
  <dcterms:created xsi:type="dcterms:W3CDTF">2017-11-08T23:07:49Z</dcterms:created>
  <dcterms:modified xsi:type="dcterms:W3CDTF">2017-11-09T01:12:20Z</dcterms:modified>
</cp:coreProperties>
</file>