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9" r:id="rId25"/>
    <p:sldId id="284" r:id="rId26"/>
    <p:sldId id="283" r:id="rId27"/>
    <p:sldId id="282" r:id="rId28"/>
    <p:sldId id="281" r:id="rId29"/>
    <p:sldId id="280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Sheet2!$I$24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Sheet2!$I$25:$I$30</c:f>
              <c:numCache>
                <c:formatCode>General</c:formatCode>
                <c:ptCount val="6"/>
                <c:pt idx="0">
                  <c:v>43.544690000000003</c:v>
                </c:pt>
                <c:pt idx="1">
                  <c:v>98.697959999999995</c:v>
                </c:pt>
                <c:pt idx="2">
                  <c:v>114.4606</c:v>
                </c:pt>
                <c:pt idx="3">
                  <c:v>75.410790000000006</c:v>
                </c:pt>
                <c:pt idx="4">
                  <c:v>135.0136</c:v>
                </c:pt>
                <c:pt idx="5">
                  <c:v>127.6473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F-4582-8583-EBCBAE2E453E}"/>
            </c:ext>
          </c:extLst>
        </c:ser>
        <c:ser>
          <c:idx val="1"/>
          <c:order val="1"/>
          <c:tx>
            <c:strRef>
              <c:f>Sheet2!$J$24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Sheet2!$J$25:$J$30</c:f>
              <c:numCache>
                <c:formatCode>General</c:formatCode>
                <c:ptCount val="6"/>
                <c:pt idx="0">
                  <c:v>66.617930000000001</c:v>
                </c:pt>
                <c:pt idx="1">
                  <c:v>142.22067999999999</c:v>
                </c:pt>
                <c:pt idx="2">
                  <c:v>154.98505</c:v>
                </c:pt>
                <c:pt idx="3">
                  <c:v>138.32744</c:v>
                </c:pt>
                <c:pt idx="4">
                  <c:v>194.61843999999999</c:v>
                </c:pt>
                <c:pt idx="5">
                  <c:v>176.85746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AF-4582-8583-EBCBAE2E453E}"/>
            </c:ext>
          </c:extLst>
        </c:ser>
        <c:ser>
          <c:idx val="2"/>
          <c:order val="2"/>
          <c:tx>
            <c:strRef>
              <c:f>Sheet2!$K$24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Sheet2!$K$25:$K$30</c:f>
              <c:numCache>
                <c:formatCode>General</c:formatCode>
                <c:ptCount val="6"/>
                <c:pt idx="0">
                  <c:v>57.524090000000001</c:v>
                </c:pt>
                <c:pt idx="1">
                  <c:v>77.396119999999996</c:v>
                </c:pt>
                <c:pt idx="2">
                  <c:v>101.60509999999999</c:v>
                </c:pt>
                <c:pt idx="3">
                  <c:v>78.263329999999996</c:v>
                </c:pt>
                <c:pt idx="4">
                  <c:v>112.7208</c:v>
                </c:pt>
                <c:pt idx="5">
                  <c:v>114.60420000000001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F-4582-8583-EBCBAE2E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02488"/>
        <c:axId val="438604784"/>
      </c:barChart>
      <c:catAx>
        <c:axId val="43860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04784"/>
        <c:crosses val="autoZero"/>
        <c:auto val="1"/>
        <c:lblAlgn val="ctr"/>
        <c:lblOffset val="100"/>
        <c:noMultiLvlLbl val="0"/>
      </c:catAx>
      <c:valAx>
        <c:axId val="43860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0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Sheet2!$I$36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Sheet2!$I$37:$I$42</c:f>
              <c:numCache>
                <c:formatCode>General</c:formatCode>
                <c:ptCount val="6"/>
                <c:pt idx="0">
                  <c:v>6.59884</c:v>
                </c:pt>
                <c:pt idx="1">
                  <c:v>9.934685</c:v>
                </c:pt>
                <c:pt idx="2">
                  <c:v>10.69863</c:v>
                </c:pt>
                <c:pt idx="3">
                  <c:v>8.6839390000000005</c:v>
                </c:pt>
                <c:pt idx="4">
                  <c:v>11.619529999999999</c:v>
                </c:pt>
                <c:pt idx="5">
                  <c:v>11.298109999999999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9-4413-ADAF-B1883D3D5FC9}"/>
            </c:ext>
          </c:extLst>
        </c:ser>
        <c:ser>
          <c:idx val="1"/>
          <c:order val="1"/>
          <c:tx>
            <c:strRef>
              <c:f>Sheet2!$J$36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Sheet2!$J$37:$J$42</c:f>
              <c:numCache>
                <c:formatCode>General</c:formatCode>
                <c:ptCount val="6"/>
                <c:pt idx="0">
                  <c:v>8.1619810000000008</c:v>
                </c:pt>
                <c:pt idx="1">
                  <c:v>11.925630999999999</c:v>
                </c:pt>
                <c:pt idx="2">
                  <c:v>12.449299</c:v>
                </c:pt>
                <c:pt idx="3">
                  <c:v>11.761267999999999</c:v>
                </c:pt>
                <c:pt idx="4">
                  <c:v>13.950571</c:v>
                </c:pt>
                <c:pt idx="5">
                  <c:v>13.298776999999999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9-4413-ADAF-B1883D3D5FC9}"/>
            </c:ext>
          </c:extLst>
        </c:ser>
        <c:ser>
          <c:idx val="2"/>
          <c:order val="2"/>
          <c:tx>
            <c:strRef>
              <c:f>Sheet2!$K$36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Sheet2!$K$37:$K$42</c:f>
              <c:numCache>
                <c:formatCode>General</c:formatCode>
                <c:ptCount val="6"/>
                <c:pt idx="0">
                  <c:v>7.5844639999999997</c:v>
                </c:pt>
                <c:pt idx="1">
                  <c:v>8.7975060000000003</c:v>
                </c:pt>
                <c:pt idx="2">
                  <c:v>10.079940000000001</c:v>
                </c:pt>
                <c:pt idx="3">
                  <c:v>8.8466559999999994</c:v>
                </c:pt>
                <c:pt idx="4">
                  <c:v>10.617010000000001</c:v>
                </c:pt>
                <c:pt idx="5">
                  <c:v>10.70534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9-4413-ADAF-B1883D3D5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81984"/>
        <c:axId val="490393136"/>
      </c:barChart>
      <c:catAx>
        <c:axId val="49038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93136"/>
        <c:crosses val="autoZero"/>
        <c:auto val="1"/>
        <c:lblAlgn val="ctr"/>
        <c:lblOffset val="100"/>
        <c:noMultiLvlLbl val="0"/>
      </c:catAx>
      <c:valAx>
        <c:axId val="4903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8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Sheet2!$I$52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Sheet2!$I$53:$I$58</c:f>
              <c:numCache>
                <c:formatCode>0.00%</c:formatCode>
                <c:ptCount val="6"/>
                <c:pt idx="0">
                  <c:v>0.109273</c:v>
                </c:pt>
                <c:pt idx="1">
                  <c:v>0.111054</c:v>
                </c:pt>
                <c:pt idx="2">
                  <c:v>0.10742699999999999</c:v>
                </c:pt>
                <c:pt idx="3">
                  <c:v>0.112437</c:v>
                </c:pt>
                <c:pt idx="4">
                  <c:v>0.117311</c:v>
                </c:pt>
                <c:pt idx="5">
                  <c:v>0.112443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4-457D-8015-4831035BF246}"/>
            </c:ext>
          </c:extLst>
        </c:ser>
        <c:ser>
          <c:idx val="1"/>
          <c:order val="1"/>
          <c:tx>
            <c:strRef>
              <c:f>Sheet2!$J$52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Sheet2!$J$53:$J$58</c:f>
              <c:numCache>
                <c:formatCode>0.00%</c:formatCode>
                <c:ptCount val="6"/>
                <c:pt idx="0">
                  <c:v>0.121119</c:v>
                </c:pt>
                <c:pt idx="1">
                  <c:v>0.129445</c:v>
                </c:pt>
                <c:pt idx="2">
                  <c:v>0.120585</c:v>
                </c:pt>
                <c:pt idx="3">
                  <c:v>0.12554999999999999</c:v>
                </c:pt>
                <c:pt idx="4">
                  <c:v>0.12322900000000001</c:v>
                </c:pt>
                <c:pt idx="5">
                  <c:v>0.1293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4-457D-8015-4831035BF246}"/>
            </c:ext>
          </c:extLst>
        </c:ser>
        <c:ser>
          <c:idx val="2"/>
          <c:order val="2"/>
          <c:tx>
            <c:strRef>
              <c:f>Sheet2!$K$52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Sheet2!$K$53:$K$58</c:f>
              <c:numCache>
                <c:formatCode>0.00%</c:formatCode>
                <c:ptCount val="6"/>
                <c:pt idx="0">
                  <c:v>0.13368849999999999</c:v>
                </c:pt>
                <c:pt idx="1">
                  <c:v>0.12882299999999999</c:v>
                </c:pt>
                <c:pt idx="2">
                  <c:v>0.12397660000000001</c:v>
                </c:pt>
                <c:pt idx="3">
                  <c:v>0.1283581</c:v>
                </c:pt>
                <c:pt idx="4">
                  <c:v>0.12922310000000001</c:v>
                </c:pt>
                <c:pt idx="5">
                  <c:v>0.1328116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4-457D-8015-4831035BF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393424"/>
        <c:axId val="487386536"/>
      </c:barChart>
      <c:catAx>
        <c:axId val="4873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86536"/>
        <c:crosses val="autoZero"/>
        <c:auto val="1"/>
        <c:lblAlgn val="ctr"/>
        <c:lblOffset val="100"/>
        <c:noMultiLvlLbl val="0"/>
      </c:catAx>
      <c:valAx>
        <c:axId val="48738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Sheet2!$I$71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Sheet2!$I$72:$I$77</c:f>
              <c:numCache>
                <c:formatCode>General</c:formatCode>
                <c:ptCount val="6"/>
                <c:pt idx="0">
                  <c:v>40.934579999999997</c:v>
                </c:pt>
                <c:pt idx="1">
                  <c:v>40.780189999999997</c:v>
                </c:pt>
                <c:pt idx="2">
                  <c:v>41.767850000000003</c:v>
                </c:pt>
                <c:pt idx="3">
                  <c:v>41.841450000000002</c:v>
                </c:pt>
                <c:pt idx="4">
                  <c:v>54.972070000000002</c:v>
                </c:pt>
                <c:pt idx="5">
                  <c:v>95.638859999999994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3-406D-93A4-7761A4E4F1AD}"/>
            </c:ext>
          </c:extLst>
        </c:ser>
        <c:ser>
          <c:idx val="1"/>
          <c:order val="1"/>
          <c:tx>
            <c:strRef>
              <c:f>Sheet2!$J$71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Sheet2!$J$72:$J$77</c:f>
              <c:numCache>
                <c:formatCode>General</c:formatCode>
                <c:ptCount val="6"/>
                <c:pt idx="0">
                  <c:v>41.39864</c:v>
                </c:pt>
                <c:pt idx="1">
                  <c:v>41.874769999999998</c:v>
                </c:pt>
                <c:pt idx="2">
                  <c:v>42.274679999999996</c:v>
                </c:pt>
                <c:pt idx="3">
                  <c:v>41.437519999999999</c:v>
                </c:pt>
                <c:pt idx="4">
                  <c:v>40.679989999999997</c:v>
                </c:pt>
                <c:pt idx="5">
                  <c:v>43.112879999999997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3-406D-93A4-7761A4E4F1AD}"/>
            </c:ext>
          </c:extLst>
        </c:ser>
        <c:ser>
          <c:idx val="2"/>
          <c:order val="2"/>
          <c:tx>
            <c:strRef>
              <c:f>Sheet2!$K$71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Sheet2!$K$72:$K$77</c:f>
              <c:numCache>
                <c:formatCode>General</c:formatCode>
                <c:ptCount val="6"/>
                <c:pt idx="0">
                  <c:v>41.109160000000003</c:v>
                </c:pt>
                <c:pt idx="1">
                  <c:v>41.472920000000002</c:v>
                </c:pt>
                <c:pt idx="2">
                  <c:v>42.271500000000003</c:v>
                </c:pt>
                <c:pt idx="3">
                  <c:v>42.008369999999999</c:v>
                </c:pt>
                <c:pt idx="4">
                  <c:v>41.171390000000002</c:v>
                </c:pt>
                <c:pt idx="5">
                  <c:v>43.758809999999997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3-406D-93A4-7761A4E4F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733248"/>
        <c:axId val="494735872"/>
      </c:barChart>
      <c:catAx>
        <c:axId val="4947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5872"/>
        <c:crosses val="autoZero"/>
        <c:auto val="1"/>
        <c:lblAlgn val="ctr"/>
        <c:lblOffset val="100"/>
        <c:noMultiLvlLbl val="0"/>
      </c:catAx>
      <c:valAx>
        <c:axId val="49473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12592258174668E-2"/>
          <c:y val="2.9764161936074274E-2"/>
          <c:w val="0.91541385455545876"/>
          <c:h val="0.81013164187757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Sheet2!$I$131</c:f>
              <c:strCache>
                <c:ptCount val="1"/>
                <c:pt idx="0">
                  <c:v>Предложена метода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Sheet2!$H$132:$H$137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Sheet2!$I$132:$I$137</c:f>
              <c:numCache>
                <c:formatCode>0.0%</c:formatCode>
                <c:ptCount val="6"/>
                <c:pt idx="0">
                  <c:v>6.3784999999999994E-2</c:v>
                </c:pt>
                <c:pt idx="1">
                  <c:v>7.0308999999999996E-2</c:v>
                </c:pt>
                <c:pt idx="2">
                  <c:v>8.6296999999999999E-2</c:v>
                </c:pt>
                <c:pt idx="3">
                  <c:v>6.1253000000000002E-2</c:v>
                </c:pt>
                <c:pt idx="4">
                  <c:v>7.5435000000000002E-2</c:v>
                </c:pt>
                <c:pt idx="5">
                  <c:v>6.5076999999999996E-2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F-408C-A7C9-1F73F2E14287}"/>
            </c:ext>
          </c:extLst>
        </c:ser>
        <c:ser>
          <c:idx val="1"/>
          <c:order val="1"/>
          <c:tx>
            <c:strRef>
              <c:f>Sheet2!$J$131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Sheet2!$H$132:$H$137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Sheet2!$J$132:$J$137</c:f>
              <c:numCache>
                <c:formatCode>0.0%</c:formatCode>
                <c:ptCount val="6"/>
                <c:pt idx="0">
                  <c:v>0.121119</c:v>
                </c:pt>
                <c:pt idx="1">
                  <c:v>0.129445</c:v>
                </c:pt>
                <c:pt idx="2">
                  <c:v>0.120585</c:v>
                </c:pt>
                <c:pt idx="3">
                  <c:v>0.12554999999999999</c:v>
                </c:pt>
                <c:pt idx="4">
                  <c:v>0.12322900000000001</c:v>
                </c:pt>
                <c:pt idx="5">
                  <c:v>0.1293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F-408C-A7C9-1F73F2E14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244376"/>
        <c:axId val="495244704"/>
      </c:barChart>
      <c:catAx>
        <c:axId val="495244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44704"/>
        <c:crosses val="autoZero"/>
        <c:auto val="1"/>
        <c:lblAlgn val="ctr"/>
        <c:lblOffset val="100"/>
        <c:noMultiLvlLbl val="0"/>
      </c:catAx>
      <c:valAx>
        <c:axId val="4952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44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Sheet2!$I$71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Sheet2!$I$72:$I$77</c:f>
              <c:numCache>
                <c:formatCode>General</c:formatCode>
                <c:ptCount val="6"/>
                <c:pt idx="0">
                  <c:v>40.934579999999997</c:v>
                </c:pt>
                <c:pt idx="1">
                  <c:v>40.780189999999997</c:v>
                </c:pt>
                <c:pt idx="2">
                  <c:v>41.767850000000003</c:v>
                </c:pt>
                <c:pt idx="3">
                  <c:v>41.841450000000002</c:v>
                </c:pt>
                <c:pt idx="4">
                  <c:v>54.972070000000002</c:v>
                </c:pt>
                <c:pt idx="5">
                  <c:v>95.638859999999994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4-45CC-A7E7-6242A94DF052}"/>
            </c:ext>
          </c:extLst>
        </c:ser>
        <c:ser>
          <c:idx val="1"/>
          <c:order val="1"/>
          <c:tx>
            <c:strRef>
              <c:f>Sheet2!$J$71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Sheet2!$J$72:$J$77</c:f>
              <c:numCache>
                <c:formatCode>General</c:formatCode>
                <c:ptCount val="6"/>
                <c:pt idx="0">
                  <c:v>41.39864</c:v>
                </c:pt>
                <c:pt idx="1">
                  <c:v>41.874769999999998</c:v>
                </c:pt>
                <c:pt idx="2">
                  <c:v>42.274679999999996</c:v>
                </c:pt>
                <c:pt idx="3">
                  <c:v>41.437519999999999</c:v>
                </c:pt>
                <c:pt idx="4">
                  <c:v>40.679989999999997</c:v>
                </c:pt>
                <c:pt idx="5">
                  <c:v>43.112879999999997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4-45CC-A7E7-6242A94DF052}"/>
            </c:ext>
          </c:extLst>
        </c:ser>
        <c:ser>
          <c:idx val="2"/>
          <c:order val="2"/>
          <c:tx>
            <c:strRef>
              <c:f>Sheet2!$K$71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Sheet2!$K$72:$K$77</c:f>
              <c:numCache>
                <c:formatCode>General</c:formatCode>
                <c:ptCount val="6"/>
                <c:pt idx="0">
                  <c:v>41.109160000000003</c:v>
                </c:pt>
                <c:pt idx="1">
                  <c:v>41.472920000000002</c:v>
                </c:pt>
                <c:pt idx="2">
                  <c:v>42.271500000000003</c:v>
                </c:pt>
                <c:pt idx="3">
                  <c:v>42.008369999999999</c:v>
                </c:pt>
                <c:pt idx="4">
                  <c:v>41.171390000000002</c:v>
                </c:pt>
                <c:pt idx="5">
                  <c:v>43.758809999999997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4-45CC-A7E7-6242A94DF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733248"/>
        <c:axId val="494735872"/>
      </c:barChart>
      <c:catAx>
        <c:axId val="494733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735872"/>
        <c:crosses val="autoZero"/>
        <c:auto val="1"/>
        <c:lblAlgn val="ctr"/>
        <c:lblOffset val="100"/>
        <c:noMultiLvlLbl val="0"/>
      </c:catAx>
      <c:valAx>
        <c:axId val="4947358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4733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12592258174668E-2"/>
          <c:y val="2.9764161936074274E-2"/>
          <c:w val="0.91541385455545876"/>
          <c:h val="0.81013164187757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Sheet2!$I$131</c:f>
              <c:strCache>
                <c:ptCount val="1"/>
                <c:pt idx="0">
                  <c:v>Предложена метода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Sheet2!$H$132:$H$137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Sheet2!$I$132:$I$137</c:f>
              <c:numCache>
                <c:formatCode>0.0%</c:formatCode>
                <c:ptCount val="6"/>
                <c:pt idx="0">
                  <c:v>6.3784999999999994E-2</c:v>
                </c:pt>
                <c:pt idx="1">
                  <c:v>7.0308999999999996E-2</c:v>
                </c:pt>
                <c:pt idx="2">
                  <c:v>8.6296999999999999E-2</c:v>
                </c:pt>
                <c:pt idx="3">
                  <c:v>6.1253000000000002E-2</c:v>
                </c:pt>
                <c:pt idx="4">
                  <c:v>7.5435000000000002E-2</c:v>
                </c:pt>
                <c:pt idx="5">
                  <c:v>6.5076999999999996E-2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4-4F69-9D1C-666000574CEF}"/>
            </c:ext>
          </c:extLst>
        </c:ser>
        <c:ser>
          <c:idx val="1"/>
          <c:order val="1"/>
          <c:tx>
            <c:strRef>
              <c:f>Sheet2!$J$131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Sheet2!$H$132:$H$137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Sheet2!$J$132:$J$137</c:f>
              <c:numCache>
                <c:formatCode>0.0%</c:formatCode>
                <c:ptCount val="6"/>
                <c:pt idx="0">
                  <c:v>0.121119</c:v>
                </c:pt>
                <c:pt idx="1">
                  <c:v>0.129445</c:v>
                </c:pt>
                <c:pt idx="2">
                  <c:v>0.120585</c:v>
                </c:pt>
                <c:pt idx="3">
                  <c:v>0.12554999999999999</c:v>
                </c:pt>
                <c:pt idx="4">
                  <c:v>0.12322900000000001</c:v>
                </c:pt>
                <c:pt idx="5">
                  <c:v>0.1293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4-4F69-9D1C-666000574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244376"/>
        <c:axId val="495244704"/>
      </c:barChart>
      <c:catAx>
        <c:axId val="49524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5244704"/>
        <c:crosses val="autoZero"/>
        <c:auto val="1"/>
        <c:lblAlgn val="ctr"/>
        <c:lblOffset val="100"/>
        <c:noMultiLvlLbl val="0"/>
      </c:catAx>
      <c:valAx>
        <c:axId val="4952447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49524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D364-FD07-492A-8CC1-504FFEBD3BC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3205-4F93-4D2A-A6A7-96C497B25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F3B2-DE92-4E1D-89FE-A2F15C2CC8E5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8A-4C60-466B-B175-02309809A9F6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55D9-F2D0-4852-8EEE-1CD23CA03528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8654-3C20-4322-8972-7BFB0B3BDEA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5A95-B0C2-4CFE-A3C1-7B1C691EBA8C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D759-3613-49D2-9159-0FB9DF48B882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035-0FFC-4C43-80BC-606B1F0D401D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36D-7F6F-4E29-AE92-30DF312B5B1A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0F3-1249-4CA3-806A-574E609395DB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2CF6-C0B7-4E46-870F-F56E401D0768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FF07-3ED8-43A0-8CFF-A8A1E524EAA8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89FA-6A60-4B6C-89DF-738E82C4D966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Uticaj metoda imputacije podataka na tačnost predviđanja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017587"/>
          </a:xfrm>
        </p:spPr>
        <p:txBody>
          <a:bodyPr>
            <a:normAutofit/>
          </a:bodyPr>
          <a:lstStyle/>
          <a:p>
            <a:r>
              <a:rPr lang="sr-Latn-RS" dirty="0" smtClean="0"/>
              <a:t>Fakultet organizacionih nauka</a:t>
            </a:r>
          </a:p>
          <a:p>
            <a:endParaRPr lang="sr-Latn-RS" dirty="0"/>
          </a:p>
          <a:p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77350" y="5172075"/>
            <a:ext cx="25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Student:</a:t>
            </a:r>
          </a:p>
          <a:p>
            <a:r>
              <a:rPr lang="sr-Latn-RS" sz="2000" dirty="0" smtClean="0"/>
              <a:t>Mihailo Stupar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19150" y="5172075"/>
            <a:ext cx="25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Mentor:</a:t>
            </a:r>
          </a:p>
          <a:p>
            <a:r>
              <a:rPr lang="sr-Latn-RS" sz="2000" dirty="0"/>
              <a:t>d</a:t>
            </a:r>
            <a:r>
              <a:rPr lang="sr-Latn-RS" sz="2000" dirty="0" smtClean="0"/>
              <a:t>r Bratislav Petrović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4733925"/>
            <a:ext cx="2781299" cy="19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Srednja kvadratna greška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Koren</a:t>
            </a:r>
            <a:r>
              <a:rPr lang="en-US" sz="2400" dirty="0" smtClean="0"/>
              <a:t> </a:t>
            </a:r>
            <a:r>
              <a:rPr lang="en-US" sz="2400" dirty="0" err="1" smtClean="0"/>
              <a:t>srednje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kvadratne</a:t>
            </a:r>
            <a:r>
              <a:rPr lang="en-US" sz="2400" dirty="0" smtClean="0"/>
              <a:t> </a:t>
            </a:r>
            <a:r>
              <a:rPr lang="sr-Latn-RS" sz="2400" dirty="0" smtClean="0"/>
              <a:t>greške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</a:t>
            </a:r>
            <a:r>
              <a:rPr lang="en-US" dirty="0"/>
              <a:t>/14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Koren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srednje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kvadratne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greške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Prosečna relativna greška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</a:t>
            </a:r>
            <a:r>
              <a:rPr lang="en-US" dirty="0"/>
              <a:t>/14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0707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Koren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srednje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kvadratne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greške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Prosečna relativna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3420528"/>
            <a:ext cx="494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Koren srednje kvadratne greške prilikom predviđanja linearnom regresijom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</a:t>
            </a:r>
            <a:r>
              <a:rPr lang="en-US" dirty="0"/>
              <a:t>/14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Eksperiment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 </a:t>
            </a:r>
            <a:r>
              <a:rPr lang="en-US" sz="2400" dirty="0" err="1" smtClean="0"/>
              <a:t>skupova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( 5% , 10% , 15% , 20% , 25% , 30% 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4582" y="2720621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linearnom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regresijom</a:t>
            </a:r>
            <a:r>
              <a:rPr lang="en-US" sz="2400" dirty="0" smtClean="0"/>
              <a:t>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en-US" sz="2400" i="1" dirty="0" smtClean="0"/>
              <a:t>mice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4582" y="3318930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kom</a:t>
            </a:r>
            <a:r>
              <a:rPr lang="en-US" sz="2400" dirty="0" smtClean="0"/>
              <a:t> </a:t>
            </a:r>
            <a:r>
              <a:rPr lang="en-US" sz="2400" dirty="0" err="1" smtClean="0"/>
              <a:t>linearno</a:t>
            </a:r>
            <a:r>
              <a:rPr lang="en-US" sz="2400" dirty="0" err="1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regresijom</a:t>
            </a:r>
            <a:r>
              <a:rPr lang="en-US" sz="2400" dirty="0" smtClean="0"/>
              <a:t>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en-US" sz="2400" i="1" dirty="0" smtClean="0"/>
              <a:t>mice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4582" y="3917239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sr-Latn-RS" sz="2400" dirty="0" smtClean="0"/>
              <a:t>šumom stabala odlučivanja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sr-Latn-RS" sz="2400" i="1" dirty="0" smtClean="0"/>
              <a:t>missForest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05</a:t>
            </a:r>
            <a:r>
              <a:rPr lang="en-US" dirty="0"/>
              <a:t>/14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</a:t>
            </a:r>
            <a:r>
              <a:rPr lang="sr-Latn-RS" sz="3200" dirty="0" smtClean="0"/>
              <a:t>Srednja kvadratna greška</a:t>
            </a:r>
            <a:endParaRPr lang="en-US" sz="32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001956510"/>
              </p:ext>
            </p:extLst>
          </p:nvPr>
        </p:nvGraphicFramePr>
        <p:xfrm>
          <a:off x="1938527" y="1755648"/>
          <a:ext cx="8569847" cy="459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06</a:t>
            </a:r>
            <a:r>
              <a:rPr lang="en-US" dirty="0"/>
              <a:t>/14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K</a:t>
            </a:r>
            <a:r>
              <a:rPr lang="sr-Latn-RS" sz="3200" dirty="0" smtClean="0"/>
              <a:t>oren srednje kvadratne greške</a:t>
            </a:r>
            <a:endParaRPr lang="en-US" sz="32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0411434"/>
              </p:ext>
            </p:extLst>
          </p:nvPr>
        </p:nvGraphicFramePr>
        <p:xfrm>
          <a:off x="1393727" y="1572768"/>
          <a:ext cx="9404546" cy="4632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P</a:t>
            </a:r>
            <a:r>
              <a:rPr lang="sr-Latn-RS" sz="3200" dirty="0" smtClean="0"/>
              <a:t>rosečna relativna greška</a:t>
            </a:r>
            <a:endParaRPr lang="en-US" sz="3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2280443"/>
              </p:ext>
            </p:extLst>
          </p:nvPr>
        </p:nvGraphicFramePr>
        <p:xfrm>
          <a:off x="1962912" y="1466088"/>
          <a:ext cx="8266176" cy="495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K</a:t>
            </a:r>
            <a:r>
              <a:rPr lang="sr-Latn-RS" sz="3200" dirty="0" smtClean="0"/>
              <a:t>oren srednje kvadratne greške predviđanja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57204838"/>
              </p:ext>
            </p:extLst>
          </p:nvPr>
        </p:nvGraphicFramePr>
        <p:xfrm>
          <a:off x="1976120" y="1497787"/>
          <a:ext cx="8374888" cy="502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09</a:t>
            </a:r>
            <a:r>
              <a:rPr lang="en-US" dirty="0"/>
              <a:t>/14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Predložena metoda imputacije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9844"/>
              </p:ext>
            </p:extLst>
          </p:nvPr>
        </p:nvGraphicFramePr>
        <p:xfrm>
          <a:off x="502505" y="2485147"/>
          <a:ext cx="1633760" cy="372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/>
              <a:t>/14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Agenda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1" y="1625601"/>
            <a:ext cx="8570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r-Latn-RS" sz="2400" dirty="0" smtClean="0"/>
              <a:t>Formulacija problema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Eksperiment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sr-Latn-RS" sz="2400" dirty="0" smtClean="0"/>
              <a:t>Predložena </a:t>
            </a:r>
            <a:r>
              <a:rPr lang="sr-Latn-RS" sz="2400" dirty="0"/>
              <a:t>metoda </a:t>
            </a:r>
            <a:r>
              <a:rPr lang="sr-Latn-RS" sz="2400" dirty="0" smtClean="0"/>
              <a:t>imputacije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Zakl</a:t>
            </a:r>
            <a:r>
              <a:rPr lang="sr-Latn-RS" sz="2400" dirty="0" smtClean="0"/>
              <a:t>j</a:t>
            </a:r>
            <a:r>
              <a:rPr lang="en-US" sz="2400" dirty="0" smtClean="0"/>
              <a:t>u</a:t>
            </a:r>
            <a:r>
              <a:rPr lang="sr-Latn-RS" sz="2400" dirty="0" smtClean="0"/>
              <a:t>čak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r>
              <a:rPr lang="en-US" dirty="0"/>
              <a:t>/14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Predložena metoda imputacije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9844"/>
              </p:ext>
            </p:extLst>
          </p:nvPr>
        </p:nvGraphicFramePr>
        <p:xfrm>
          <a:off x="502505" y="2485147"/>
          <a:ext cx="1633760" cy="372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34575"/>
              </p:ext>
            </p:extLst>
          </p:nvPr>
        </p:nvGraphicFramePr>
        <p:xfrm>
          <a:off x="3407928" y="2060317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0198"/>
              </p:ext>
            </p:extLst>
          </p:nvPr>
        </p:nvGraphicFramePr>
        <p:xfrm>
          <a:off x="3407928" y="3592494"/>
          <a:ext cx="1633760" cy="111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0565"/>
              </p:ext>
            </p:extLst>
          </p:nvPr>
        </p:nvGraphicFramePr>
        <p:xfrm>
          <a:off x="3407928" y="4907081"/>
          <a:ext cx="1633760" cy="176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337" y="1128306"/>
            <a:ext cx="269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K-</a:t>
            </a:r>
            <a:r>
              <a:rPr lang="en-US" sz="2400" dirty="0" err="1" smtClean="0"/>
              <a:t>srednjih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klasterovanje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/>
              <a:t>/14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Predložena metoda imputacije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9844"/>
              </p:ext>
            </p:extLst>
          </p:nvPr>
        </p:nvGraphicFramePr>
        <p:xfrm>
          <a:off x="502505" y="2485147"/>
          <a:ext cx="1633760" cy="372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34575"/>
              </p:ext>
            </p:extLst>
          </p:nvPr>
        </p:nvGraphicFramePr>
        <p:xfrm>
          <a:off x="3407928" y="2060317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0198"/>
              </p:ext>
            </p:extLst>
          </p:nvPr>
        </p:nvGraphicFramePr>
        <p:xfrm>
          <a:off x="3407928" y="3592494"/>
          <a:ext cx="1633760" cy="111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0565"/>
              </p:ext>
            </p:extLst>
          </p:nvPr>
        </p:nvGraphicFramePr>
        <p:xfrm>
          <a:off x="3407928" y="4907081"/>
          <a:ext cx="1633760" cy="176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337" y="1128306"/>
            <a:ext cx="269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K-</a:t>
            </a:r>
            <a:r>
              <a:rPr lang="en-US" sz="2400" dirty="0" err="1" smtClean="0"/>
              <a:t>srednjih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klasterizacija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9034" y="1134375"/>
            <a:ext cx="330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čkom</a:t>
            </a:r>
          </a:p>
          <a:p>
            <a:pPr algn="ctr"/>
            <a:r>
              <a:rPr lang="sr-Latn-RS" sz="2400" dirty="0" smtClean="0"/>
              <a:t>linearnom regresijom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/>
              <a:t>/14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56561"/>
              </p:ext>
            </p:extLst>
          </p:nvPr>
        </p:nvGraphicFramePr>
        <p:xfrm>
          <a:off x="6842941" y="2066386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13255"/>
              </p:ext>
            </p:extLst>
          </p:nvPr>
        </p:nvGraphicFramePr>
        <p:xfrm>
          <a:off x="6842941" y="3598563"/>
          <a:ext cx="1633760" cy="111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6959"/>
              </p:ext>
            </p:extLst>
          </p:nvPr>
        </p:nvGraphicFramePr>
        <p:xfrm>
          <a:off x="6842941" y="4913150"/>
          <a:ext cx="1633760" cy="176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Predložena metoda imputacije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9844"/>
              </p:ext>
            </p:extLst>
          </p:nvPr>
        </p:nvGraphicFramePr>
        <p:xfrm>
          <a:off x="502505" y="2485147"/>
          <a:ext cx="1633760" cy="3725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34575"/>
              </p:ext>
            </p:extLst>
          </p:nvPr>
        </p:nvGraphicFramePr>
        <p:xfrm>
          <a:off x="3407928" y="2060317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0198"/>
              </p:ext>
            </p:extLst>
          </p:nvPr>
        </p:nvGraphicFramePr>
        <p:xfrm>
          <a:off x="3407928" y="3592494"/>
          <a:ext cx="1633760" cy="111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0565"/>
              </p:ext>
            </p:extLst>
          </p:nvPr>
        </p:nvGraphicFramePr>
        <p:xfrm>
          <a:off x="3407928" y="4907081"/>
          <a:ext cx="1633760" cy="176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78337" y="1128306"/>
            <a:ext cx="269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K-</a:t>
            </a:r>
            <a:r>
              <a:rPr lang="en-US" sz="2400" dirty="0" err="1" smtClean="0"/>
              <a:t>srednjih</a:t>
            </a:r>
            <a:r>
              <a:rPr lang="en-US" sz="2400" dirty="0" smtClean="0"/>
              <a:t> </a:t>
            </a:r>
            <a:r>
              <a:rPr lang="en-US" sz="2400" dirty="0" err="1" smtClean="0"/>
              <a:t>vrednosti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klasterizacija</a:t>
            </a:r>
            <a:endParaRPr lang="en-US" sz="2400" i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55013"/>
              </p:ext>
            </p:extLst>
          </p:nvPr>
        </p:nvGraphicFramePr>
        <p:xfrm>
          <a:off x="6842941" y="2066386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46"/>
              </p:ext>
            </p:extLst>
          </p:nvPr>
        </p:nvGraphicFramePr>
        <p:xfrm>
          <a:off x="6842941" y="3598563"/>
          <a:ext cx="1633760" cy="111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06368"/>
              </p:ext>
            </p:extLst>
          </p:nvPr>
        </p:nvGraphicFramePr>
        <p:xfrm>
          <a:off x="6842941" y="4913150"/>
          <a:ext cx="1633760" cy="1766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99034" y="1134375"/>
            <a:ext cx="330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čkom</a:t>
            </a:r>
          </a:p>
          <a:p>
            <a:pPr algn="ctr"/>
            <a:r>
              <a:rPr lang="sr-Latn-RS" sz="2400" dirty="0" smtClean="0"/>
              <a:t>linearnom regresijom</a:t>
            </a:r>
            <a:endParaRPr lang="en-US" sz="2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85924"/>
              </p:ext>
            </p:extLst>
          </p:nvPr>
        </p:nvGraphicFramePr>
        <p:xfrm>
          <a:off x="9951968" y="2444469"/>
          <a:ext cx="1633760" cy="133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24646"/>
              </p:ext>
            </p:extLst>
          </p:nvPr>
        </p:nvGraphicFramePr>
        <p:xfrm>
          <a:off x="9951968" y="3806294"/>
          <a:ext cx="1633760" cy="870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24958"/>
              </p:ext>
            </p:extLst>
          </p:nvPr>
        </p:nvGraphicFramePr>
        <p:xfrm>
          <a:off x="9951968" y="4706690"/>
          <a:ext cx="1633760" cy="1523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40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408440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626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7708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87950"/>
                  </a:ext>
                </a:extLst>
              </a:tr>
              <a:tr h="21758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8382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/>
              <a:t>/14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2092" y="2995749"/>
            <a:ext cx="1645920" cy="40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" y="1518921"/>
            <a:ext cx="11841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k,X</a:t>
            </a:r>
            <a:endParaRPr 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zabrati k centroida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ponavljaj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napravi k klastera pridružujući najbliže elemente centroidima</a:t>
            </a:r>
          </a:p>
          <a:p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promeni poziciju centroida</a:t>
            </a:r>
          </a:p>
          <a:p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centroidi ne agregišu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r>
              <a:rPr lang="en-US" dirty="0"/>
              <a:t>/14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" y="1257656"/>
            <a:ext cx="11841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m:4/3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:[2, 4,  , 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8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0755" y="2773295"/>
            <a:ext cx="461554" cy="34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" y="1257656"/>
            <a:ext cx="11841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m:4/3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:[2, 4,  , 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x:[5,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y:[2, 4,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58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0755" y="2773295"/>
            <a:ext cx="461554" cy="34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9669" y="329182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5260" y="1257656"/>
            <a:ext cx="11841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m:4/3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:[2, 4,  , 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x:[5,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y:[2, 4,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[3,-2, 0,-1]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razlika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16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80755" y="2773295"/>
            <a:ext cx="461554" cy="34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" y="1257656"/>
            <a:ext cx="11841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m:4/3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:[2, 4,  , 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x:[5,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y:[2, 4,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[3,-2, 0,-1]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razlika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[9, 4, 0, 1]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kvadriranje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9669" y="329182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669" y="411478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6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80755" y="2773295"/>
            <a:ext cx="461554" cy="34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" y="1257656"/>
            <a:ext cx="11841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  m:4/3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:[2, 4,  , 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x:[5,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6, 2]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y:[2, 4,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[3,-2, 0,-1]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razlika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[9, 4, 0, 1]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kvadriranje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14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9669" y="329182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669" y="411478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9669" y="4824538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5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670" y="5560540"/>
            <a:ext cx="2804160" cy="7414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0755" y="2773295"/>
            <a:ext cx="461554" cy="344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" y="1257656"/>
                <a:ext cx="11841480" cy="494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x:[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5,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2,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6, 2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        m:4/3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:[2, 4,  , 3]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x:[5,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2,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6, 2]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y:[2, 4,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6,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3]</a:t>
                </a: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[3,-2, 0,-1] 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sz="24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razlika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[9, 4, 0, 1] 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sz="24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kvadriranje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14           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sz="24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suma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14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4/3</m:t>
                        </m:r>
                      </m:e>
                    </m:rad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" y="1257656"/>
                <a:ext cx="11841480" cy="4945585"/>
              </a:xfrm>
              <a:prstGeom prst="rect">
                <a:avLst/>
              </a:prstGeom>
              <a:blipFill>
                <a:blip r:embed="rId2"/>
                <a:stretch>
                  <a:fillRect l="-824" t="-985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9669" y="329182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669" y="4114789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9669" y="4824538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9669" y="5473327"/>
            <a:ext cx="2804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r>
              <a:rPr lang="en-US" dirty="0"/>
              <a:t>/14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</a:t>
            </a:r>
            <a:r>
              <a:rPr lang="en-US" sz="3200" dirty="0" smtClean="0"/>
              <a:t>-</a:t>
            </a:r>
            <a:r>
              <a:rPr lang="en-US" sz="3200" dirty="0" err="1" smtClean="0"/>
              <a:t>srednjih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klasterovanje</a:t>
            </a:r>
            <a:r>
              <a:rPr lang="en-US" sz="3200" dirty="0" smtClean="0"/>
              <a:t> - </a:t>
            </a:r>
            <a:r>
              <a:rPr lang="en-US" sz="3200" dirty="0" err="1" smtClean="0"/>
              <a:t>rastojanje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7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30116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Formulacija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Predvi</a:t>
            </a:r>
            <a:r>
              <a:rPr lang="sr-Latn-RS" sz="2400" dirty="0" smtClean="0"/>
              <a:t>đanje nad kompletnim </a:t>
            </a:r>
          </a:p>
          <a:p>
            <a:r>
              <a:rPr lang="sr-Latn-RS" sz="2400" dirty="0" smtClean="0"/>
              <a:t>skupom podataka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4582" y="2639408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</a:t>
            </a:r>
            <a:r>
              <a:rPr lang="en-US" dirty="0"/>
              <a:t>/14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dobijeni preloženom metodom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41194655"/>
              </p:ext>
            </p:extLst>
          </p:nvPr>
        </p:nvGraphicFramePr>
        <p:xfrm>
          <a:off x="1923538" y="1779508"/>
          <a:ext cx="8211061" cy="4926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43633" y="1172567"/>
            <a:ext cx="337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Prose</a:t>
            </a:r>
            <a:r>
              <a:rPr lang="sr-Latn-RS" sz="2400" dirty="0" smtClean="0"/>
              <a:t>č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relativna</a:t>
            </a:r>
            <a:r>
              <a:rPr lang="en-US" sz="2400" dirty="0" smtClean="0"/>
              <a:t> </a:t>
            </a:r>
            <a:r>
              <a:rPr lang="en-US" sz="2400" dirty="0" err="1" smtClean="0"/>
              <a:t>gre</a:t>
            </a:r>
            <a:r>
              <a:rPr lang="sr-Latn-RS" sz="2400" dirty="0" smtClean="0"/>
              <a:t>ška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r>
              <a:rPr lang="en-US" dirty="0"/>
              <a:t>/14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Zaključak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580" y="1539397"/>
            <a:ext cx="714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/>
              <a:t>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dirty="0" err="1" smtClean="0"/>
              <a:t>uticaj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ta</a:t>
            </a:r>
            <a:r>
              <a:rPr lang="sr-Latn-RS" sz="2400" dirty="0" smtClean="0"/>
              <a:t>čnost predviđanja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80529225"/>
              </p:ext>
            </p:extLst>
          </p:nvPr>
        </p:nvGraphicFramePr>
        <p:xfrm>
          <a:off x="8481441" y="1027291"/>
          <a:ext cx="2359532" cy="141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4580" y="3383021"/>
            <a:ext cx="714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Priprema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</a:t>
            </a:r>
            <a:r>
              <a:rPr lang="en-US" sz="2400" dirty="0" err="1" smtClean="0"/>
              <a:t>unapre</a:t>
            </a:r>
            <a:r>
              <a:rPr lang="sr-Latn-RS" sz="2400" dirty="0" smtClean="0"/>
              <a:t>đuje </a:t>
            </a:r>
            <a:r>
              <a:rPr lang="en-US" sz="2400" dirty="0" smtClean="0"/>
              <a:t>ta</a:t>
            </a:r>
            <a:r>
              <a:rPr lang="sr-Latn-RS" sz="2400" dirty="0" smtClean="0"/>
              <a:t>čnost imputacije</a:t>
            </a:r>
            <a:endParaRPr lang="en-US" sz="24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233242794"/>
              </p:ext>
            </p:extLst>
          </p:nvPr>
        </p:nvGraphicFramePr>
        <p:xfrm>
          <a:off x="8316211" y="2893651"/>
          <a:ext cx="2400937" cy="144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44582" y="4633268"/>
            <a:ext cx="714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Ideja za dalje istraživanje: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0306" y="5158421"/>
            <a:ext cx="714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    </a:t>
            </a:r>
            <a:r>
              <a:rPr lang="en-US" sz="2400" dirty="0" smtClean="0"/>
              <a:t> </a:t>
            </a:r>
            <a:r>
              <a:rPr lang="sr-Latn-RS" sz="2400" dirty="0" smtClean="0"/>
              <a:t>PCA kao još jedan korak pripreme</a:t>
            </a:r>
            <a:r>
              <a:rPr lang="en-US" sz="2400" dirty="0" smtClean="0"/>
              <a:t> </a:t>
            </a:r>
            <a:r>
              <a:rPr lang="en-US" sz="2400" dirty="0" err="1" smtClean="0"/>
              <a:t>pred</a:t>
            </a:r>
            <a:r>
              <a:rPr lang="en-US" sz="2400" dirty="0" smtClean="0"/>
              <a:t> </a:t>
            </a:r>
            <a:r>
              <a:rPr lang="en-US" sz="2400" dirty="0" err="1" smtClean="0"/>
              <a:t>imputaciju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14/14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66754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Formulacija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Predvi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đanje nad kompletnim </a:t>
            </a:r>
          </a:p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skupom podataka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582" y="2639408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582" y="4103513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Predviđanje nad </a:t>
            </a:r>
            <a:r>
              <a:rPr lang="sr-Latn-RS" sz="2400" dirty="0"/>
              <a:t>s</a:t>
            </a:r>
            <a:r>
              <a:rPr lang="en-US" sz="2400" dirty="0" err="1" smtClean="0"/>
              <a:t>kup</a:t>
            </a:r>
            <a:r>
              <a:rPr lang="sr-Latn-RS" sz="2400" dirty="0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nedostaju</a:t>
            </a:r>
            <a:r>
              <a:rPr lang="sr-Latn-RS" sz="2400" dirty="0" smtClean="0"/>
              <a:t>ćim vrednostima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582" y="515700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?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</a:t>
            </a:r>
            <a:r>
              <a:rPr lang="en-US" dirty="0"/>
              <a:t>/14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63191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2679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Y , X</a:t>
            </a:r>
            <a:r>
              <a:rPr lang="en-US" sz="2400" b="1" baseline="-25000" dirty="0" smtClean="0"/>
              <a:t>2 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</a:t>
            </a:r>
            <a:r>
              <a:rPr lang="en-US" dirty="0"/>
              <a:t>/14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34659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, Y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</a:t>
            </a:r>
            <a:r>
              <a:rPr lang="en-US" dirty="0"/>
              <a:t>/14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8200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, X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, Y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</a:t>
            </a:r>
            <a:r>
              <a:rPr lang="en-US" dirty="0"/>
              <a:t>/14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57838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582" y="4047064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en-US" sz="2400" dirty="0" err="1" smtClean="0"/>
              <a:t>linearna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regresija</a:t>
            </a:r>
            <a:r>
              <a:rPr lang="en-US" sz="2400" b="1" i="1" dirty="0" smtClean="0"/>
              <a:t> </a:t>
            </a:r>
            <a:endParaRPr lang="en-US" sz="2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4582" y="463973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čka linearna regresija</a:t>
            </a:r>
            <a:endParaRPr lang="en-US" sz="24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5232396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sr-Latn-RS" sz="2400" dirty="0" smtClean="0"/>
              <a:t>šuma stabala odlučivanja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151306" y="63531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</a:t>
            </a:r>
            <a:r>
              <a:rPr lang="en-US" dirty="0"/>
              <a:t>/14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0" y="138319"/>
            <a:ext cx="1142999" cy="8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Microsoft Office PowerPoint</Application>
  <PresentationFormat>Widescreen</PresentationFormat>
  <Paragraphs>1278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Office Theme</vt:lpstr>
      <vt:lpstr>Uticaj metoda imputacije podataka na tačnost predviđanja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Mihailo Stupar</dc:creator>
  <cp:lastModifiedBy>Mihailo Stupar</cp:lastModifiedBy>
  <cp:revision>33</cp:revision>
  <dcterms:created xsi:type="dcterms:W3CDTF">2017-11-08T23:07:49Z</dcterms:created>
  <dcterms:modified xsi:type="dcterms:W3CDTF">2017-11-09T20:59:03Z</dcterms:modified>
</cp:coreProperties>
</file>