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xiang Zhu" userId="S::haixiang.zhu@stonybrook.edu::5cf06517-602e-4d46-a17b-a57561dd3831" providerId="AD" clId="Web-{A28BF8ED-CBE1-488C-8163-CBA5DE1BF328}"/>
  </pc:docChgLst>
  <pc:docChgLst>
    <pc:chgData name="Haixiang Zhu" userId="5cf06517-602e-4d46-a17b-a57561dd3831" providerId="ADAL" clId="{D9DF4F88-E7EA-4E5A-A89F-E7CCF60DB954}"/>
  </pc:docChgLst>
  <pc:docChgLst>
    <pc:chgData name="Haixiang Zhu" userId="5cf06517-602e-4d46-a17b-a57561dd3831" providerId="ADAL" clId="{4F796512-DC10-43E8-ADB6-26F1EE9668F4}"/>
    <pc:docChg chg="modSld">
      <pc:chgData name="Haixiang Zhu" userId="5cf06517-602e-4d46-a17b-a57561dd3831" providerId="ADAL" clId="{4F796512-DC10-43E8-ADB6-26F1EE9668F4}" dt="2021-02-04T17:38:24.247" v="2" actId="20577"/>
      <pc:docMkLst>
        <pc:docMk/>
      </pc:docMkLst>
      <pc:sldChg chg="modSp">
        <pc:chgData name="Haixiang Zhu" userId="5cf06517-602e-4d46-a17b-a57561dd3831" providerId="ADAL" clId="{4F796512-DC10-43E8-ADB6-26F1EE9668F4}" dt="2021-02-04T17:38:24.247" v="2" actId="20577"/>
        <pc:sldMkLst>
          <pc:docMk/>
          <pc:sldMk cId="1640240735" sldId="264"/>
        </pc:sldMkLst>
        <pc:spChg chg="mod">
          <ac:chgData name="Haixiang Zhu" userId="5cf06517-602e-4d46-a17b-a57561dd3831" providerId="ADAL" clId="{4F796512-DC10-43E8-ADB6-26F1EE9668F4}" dt="2021-02-04T17:38:24.247" v="2" actId="20577"/>
          <ac:spMkLst>
            <pc:docMk/>
            <pc:sldMk cId="1640240735" sldId="264"/>
            <ac:spMk id="3" creationId="{59C8264F-44E5-4E3A-9394-F75417305F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0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5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4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5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6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7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7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0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1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0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ater, table, sitting, computer&#10;&#10;Description automatically generated">
            <a:extLst>
              <a:ext uri="{FF2B5EF4-FFF2-40B4-BE49-F238E27FC236}">
                <a16:creationId xmlns:a16="http://schemas.microsoft.com/office/drawing/2014/main" id="{A727264C-111B-4202-8B48-E751DACA7E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37E9081-32E2-43C3-80C8-7F3854D9D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2000" cy="3429000"/>
          </a:xfrm>
          <a:prstGeom prst="rect">
            <a:avLst/>
          </a:prstGeom>
          <a:gradFill>
            <a:gsLst>
              <a:gs pos="47000">
                <a:srgbClr val="000000">
                  <a:alpha val="23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DF83C-9E4D-4381-9DDB-2BC1765E9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350" y="2960821"/>
            <a:ext cx="8115300" cy="573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The Hand"/>
              </a:rPr>
              <a:t>Haixiang Zhu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E9634F-47AA-440C-87BE-9E7C3BCCFACD}"/>
              </a:ext>
            </a:extLst>
          </p:cNvPr>
          <p:cNvSpPr txBox="1"/>
          <p:nvPr/>
        </p:nvSpPr>
        <p:spPr>
          <a:xfrm>
            <a:off x="1503872" y="1851458"/>
            <a:ext cx="919863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dern Love"/>
              </a:rPr>
              <a:t>Intro to Asset Allocation Model</a:t>
            </a:r>
          </a:p>
        </p:txBody>
      </p:sp>
    </p:spTree>
    <p:extLst>
      <p:ext uri="{BB962C8B-B14F-4D97-AF65-F5344CB8AC3E}">
        <p14:creationId xmlns:p14="http://schemas.microsoft.com/office/powerpoint/2010/main" val="70060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ter, table, sitting, computer&#10;&#10;Description automatically generated">
            <a:extLst>
              <a:ext uri="{FF2B5EF4-FFF2-40B4-BE49-F238E27FC236}">
                <a16:creationId xmlns:a16="http://schemas.microsoft.com/office/drawing/2014/main" id="{5ED49913-5A83-4820-9A8C-26B0A71E15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8264F-44E5-4E3A-9394-F7541730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995" y="2196594"/>
            <a:ext cx="9242487" cy="34148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ource Sans Pro"/>
                <a:ea typeface="Source Sans Pro"/>
              </a:rPr>
              <a:t>Universe: 28 risky assets + risk-free asset (monthly return)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Source Sans Pro"/>
                <a:ea typeface="Source Sans Pro"/>
              </a:rPr>
              <a:t>Equity (14)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Source Sans Pro"/>
                <a:ea typeface="Source Sans Pro"/>
              </a:rPr>
              <a:t>Fixed Income (4)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Source Sans Pro"/>
                <a:ea typeface="Source Sans Pro"/>
              </a:rPr>
              <a:t>Marketable Alternative (4)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Source Sans Pro"/>
                <a:ea typeface="Source Sans Pro"/>
              </a:rPr>
              <a:t>Real Asset (6)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55DE5-B882-4C4A-8709-F12F0577A006}"/>
              </a:ext>
            </a:extLst>
          </p:cNvPr>
          <p:cNvSpPr txBox="1"/>
          <p:nvPr/>
        </p:nvSpPr>
        <p:spPr>
          <a:xfrm>
            <a:off x="3948023" y="842513"/>
            <a:ext cx="435346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ource Sans Pro SemiBold"/>
                <a:ea typeface="Source Sans Pro"/>
              </a:rPr>
              <a:t>Setting up Model</a:t>
            </a:r>
          </a:p>
        </p:txBody>
      </p:sp>
    </p:spTree>
    <p:extLst>
      <p:ext uri="{BB962C8B-B14F-4D97-AF65-F5344CB8AC3E}">
        <p14:creationId xmlns:p14="http://schemas.microsoft.com/office/powerpoint/2010/main" val="374540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ter, table, sitting, computer&#10;&#10;Description automatically generated">
            <a:extLst>
              <a:ext uri="{FF2B5EF4-FFF2-40B4-BE49-F238E27FC236}">
                <a16:creationId xmlns:a16="http://schemas.microsoft.com/office/drawing/2014/main" id="{5ED49913-5A83-4820-9A8C-26B0A71E15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8264F-44E5-4E3A-9394-F7541730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240" y="1707764"/>
            <a:ext cx="9242487" cy="42056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ource Sans Pro"/>
                <a:ea typeface="Source Sans Pro"/>
              </a:rPr>
              <a:t>Window: 2011/10-2020/05</a:t>
            </a:r>
          </a:p>
          <a:p>
            <a:r>
              <a:rPr lang="en-US" sz="2800" dirty="0" err="1">
                <a:solidFill>
                  <a:schemeClr val="bg1"/>
                </a:solidFill>
                <a:latin typeface="Source Sans Pro"/>
                <a:ea typeface="Source Sans Pro"/>
              </a:rPr>
              <a:t>Backtesting</a:t>
            </a:r>
            <a:r>
              <a:rPr lang="en-US" sz="2800" dirty="0">
                <a:solidFill>
                  <a:schemeClr val="bg1"/>
                </a:solidFill>
                <a:latin typeface="Source Sans Pro"/>
                <a:ea typeface="Source Sans Pro"/>
              </a:rPr>
              <a:t> period: 2012/10-2020/05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"/>
                <a:ea typeface="Source Sans Pro"/>
              </a:rPr>
              <a:t>Round Trip Transaction Cost: 0.3%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"/>
                <a:ea typeface="Source Sans Pro"/>
              </a:rPr>
              <a:t>Strategy (single risky asset's bound:[0,0.3])</a:t>
            </a:r>
          </a:p>
          <a:p>
            <a:pPr lvl="1"/>
            <a:r>
              <a:rPr lang="en-US" sz="2800" dirty="0" err="1">
                <a:solidFill>
                  <a:schemeClr val="bg1"/>
                </a:solidFill>
                <a:latin typeface="Source Sans Pro"/>
                <a:ea typeface="Source Sans Pro"/>
              </a:rPr>
              <a:t>DualMom_VolAdj_VW</a:t>
            </a:r>
            <a:r>
              <a:rPr lang="en-US" sz="2800" dirty="0">
                <a:solidFill>
                  <a:schemeClr val="bg1"/>
                </a:solidFill>
                <a:latin typeface="Source Sans Pro"/>
                <a:ea typeface="Source Sans Pro"/>
              </a:rPr>
              <a:t> (Tactical)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Source Sans Pro"/>
                <a:ea typeface="Source Sans Pro"/>
              </a:rPr>
              <a:t>RPM (Strategic)</a:t>
            </a:r>
          </a:p>
          <a:p>
            <a:pPr lvl="1"/>
            <a:r>
              <a:rPr lang="en-US" sz="2800" dirty="0" err="1">
                <a:solidFill>
                  <a:schemeClr val="bg1"/>
                </a:solidFill>
                <a:latin typeface="Source Sans Pro"/>
                <a:ea typeface="Source Sans Pro"/>
              </a:rPr>
              <a:t>Max_SR</a:t>
            </a:r>
            <a:r>
              <a:rPr lang="en-US" sz="2800" dirty="0">
                <a:solidFill>
                  <a:schemeClr val="bg1"/>
                </a:solidFill>
                <a:latin typeface="Source Sans Pro"/>
                <a:ea typeface="Source Sans Pro"/>
              </a:rPr>
              <a:t> (Strategic)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Source Sans Pro"/>
                <a:ea typeface="Source Sans Pro"/>
              </a:rPr>
              <a:t>BL (Strategic)</a:t>
            </a:r>
          </a:p>
          <a:p>
            <a:endParaRPr lang="en-US" sz="2800" dirty="0">
              <a:solidFill>
                <a:schemeClr val="bg1"/>
              </a:solidFill>
              <a:latin typeface="Source Sans Pro"/>
              <a:ea typeface="Source Sans 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55DE5-B882-4C4A-8709-F12F0577A006}"/>
              </a:ext>
            </a:extLst>
          </p:cNvPr>
          <p:cNvSpPr txBox="1"/>
          <p:nvPr/>
        </p:nvSpPr>
        <p:spPr>
          <a:xfrm>
            <a:off x="3948023" y="842513"/>
            <a:ext cx="435346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ource Sans Pro SemiBold"/>
                <a:ea typeface="Source Sans Pro"/>
              </a:rPr>
              <a:t>Setting up Model</a:t>
            </a:r>
          </a:p>
        </p:txBody>
      </p:sp>
    </p:spTree>
    <p:extLst>
      <p:ext uri="{BB962C8B-B14F-4D97-AF65-F5344CB8AC3E}">
        <p14:creationId xmlns:p14="http://schemas.microsoft.com/office/powerpoint/2010/main" val="113014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ter, table, sitting, computer&#10;&#10;Description automatically generated">
            <a:extLst>
              <a:ext uri="{FF2B5EF4-FFF2-40B4-BE49-F238E27FC236}">
                <a16:creationId xmlns:a16="http://schemas.microsoft.com/office/drawing/2014/main" id="{5ED49913-5A83-4820-9A8C-26B0A71E15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8264F-44E5-4E3A-9394-F7541730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240" y="2369122"/>
            <a:ext cx="9242487" cy="2724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ource Sans Pro"/>
                <a:ea typeface="+mj-lt"/>
                <a:cs typeface="+mj-lt"/>
              </a:rPr>
              <a:t>1952 Markowitz's Mean-Variance optimization</a:t>
            </a:r>
            <a:endParaRPr lang="en-US" sz="2800" dirty="0">
              <a:solidFill>
                <a:schemeClr val="bg1"/>
              </a:solidFill>
              <a:latin typeface="Source Sans Pro"/>
              <a:ea typeface="Source Sans Pro"/>
            </a:endParaRPr>
          </a:p>
          <a:p>
            <a:r>
              <a:rPr lang="en-US" sz="2800" dirty="0">
                <a:solidFill>
                  <a:schemeClr val="bg1"/>
                </a:solidFill>
                <a:latin typeface="Source Sans Pro"/>
                <a:ea typeface="+mj-lt"/>
                <a:cs typeface="+mj-lt"/>
              </a:rPr>
              <a:t>1990 Fischer Black &amp; Robert </a:t>
            </a:r>
            <a:r>
              <a:rPr lang="en-US" sz="2800" dirty="0" err="1">
                <a:solidFill>
                  <a:schemeClr val="bg1"/>
                </a:solidFill>
                <a:latin typeface="Source Sans Pro"/>
                <a:ea typeface="+mj-lt"/>
                <a:cs typeface="+mj-lt"/>
              </a:rPr>
              <a:t>Litterman</a:t>
            </a:r>
            <a:r>
              <a:rPr lang="en-US" sz="2800" dirty="0">
                <a:solidFill>
                  <a:schemeClr val="bg1"/>
                </a:solidFill>
                <a:latin typeface="Source Sans Pro"/>
                <a:ea typeface="+mj-lt"/>
                <a:cs typeface="+mj-lt"/>
              </a:rPr>
              <a:t>, Goldman Sachs, Black-</a:t>
            </a:r>
            <a:r>
              <a:rPr lang="en-US" sz="2800" dirty="0" err="1">
                <a:solidFill>
                  <a:schemeClr val="bg1"/>
                </a:solidFill>
                <a:latin typeface="Source Sans Pro"/>
                <a:ea typeface="+mj-lt"/>
                <a:cs typeface="+mj-lt"/>
              </a:rPr>
              <a:t>Litterman</a:t>
            </a:r>
            <a:r>
              <a:rPr lang="en-US" sz="2800" dirty="0">
                <a:solidFill>
                  <a:schemeClr val="bg1"/>
                </a:solidFill>
                <a:latin typeface="Source Sans Pro"/>
                <a:ea typeface="+mj-lt"/>
                <a:cs typeface="+mj-lt"/>
              </a:rPr>
              <a:t> Model</a:t>
            </a:r>
            <a:endParaRPr lang="en-US" sz="2800" dirty="0">
              <a:solidFill>
                <a:schemeClr val="bg1"/>
              </a:solidFill>
              <a:latin typeface="Source Sans Pro"/>
              <a:ea typeface="Source Sans Pro"/>
            </a:endParaRPr>
          </a:p>
          <a:p>
            <a:r>
              <a:rPr lang="en-US" sz="2800" dirty="0">
                <a:solidFill>
                  <a:schemeClr val="bg1"/>
                </a:solidFill>
                <a:latin typeface="Source Sans Pro"/>
                <a:ea typeface="+mj-lt"/>
                <a:cs typeface="+mj-lt"/>
              </a:rPr>
              <a:t>1996 Ray </a:t>
            </a:r>
            <a:r>
              <a:rPr lang="en-US" sz="2800" dirty="0" err="1">
                <a:solidFill>
                  <a:schemeClr val="bg1"/>
                </a:solidFill>
                <a:latin typeface="Source Sans Pro"/>
                <a:ea typeface="+mj-lt"/>
                <a:cs typeface="+mj-lt"/>
              </a:rPr>
              <a:t>Dalio</a:t>
            </a:r>
            <a:r>
              <a:rPr lang="en-US" sz="2800" dirty="0">
                <a:solidFill>
                  <a:schemeClr val="bg1"/>
                </a:solidFill>
                <a:latin typeface="Source Sans Pro"/>
                <a:ea typeface="+mj-lt"/>
                <a:cs typeface="+mj-lt"/>
              </a:rPr>
              <a:t>, Bridgewater, All Weather Strategy</a:t>
            </a:r>
            <a:endParaRPr lang="en-US" sz="2800" dirty="0">
              <a:solidFill>
                <a:schemeClr val="bg1"/>
              </a:solidFill>
              <a:latin typeface="Source Sans Pro"/>
              <a:ea typeface="Source Sans Pro"/>
              <a:cs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Source Sans Pro"/>
                <a:ea typeface="+mj-lt"/>
                <a:cs typeface="+mj-lt"/>
              </a:rPr>
              <a:t>2005 Edward Qian, </a:t>
            </a:r>
            <a:r>
              <a:rPr lang="en-US" sz="2800" dirty="0" err="1">
                <a:solidFill>
                  <a:schemeClr val="bg1"/>
                </a:solidFill>
                <a:latin typeface="Source Sans Pro"/>
                <a:ea typeface="+mj-lt"/>
                <a:cs typeface="+mj-lt"/>
              </a:rPr>
              <a:t>PanAgora</a:t>
            </a:r>
            <a:r>
              <a:rPr lang="en-US" sz="2800" dirty="0">
                <a:solidFill>
                  <a:schemeClr val="bg1"/>
                </a:solidFill>
                <a:latin typeface="Source Sans Pro"/>
                <a:ea typeface="+mj-lt"/>
                <a:cs typeface="+mj-lt"/>
              </a:rPr>
              <a:t>, Risk Parity Model</a:t>
            </a:r>
            <a:endParaRPr lang="en-US" sz="2800" dirty="0">
              <a:solidFill>
                <a:schemeClr val="bg1"/>
              </a:solidFill>
              <a:latin typeface="Source Sans Pro"/>
              <a:ea typeface="Source Sans Pro"/>
            </a:endParaRPr>
          </a:p>
          <a:p>
            <a:endParaRPr lang="en-US" sz="2800" dirty="0">
              <a:solidFill>
                <a:schemeClr val="bg1"/>
              </a:solidFill>
              <a:latin typeface="Source Sans Pro"/>
              <a:ea typeface="Source Sans Pro"/>
            </a:endParaRPr>
          </a:p>
          <a:p>
            <a:endParaRPr lang="en-US" sz="2800" dirty="0">
              <a:solidFill>
                <a:schemeClr val="bg1"/>
              </a:solidFill>
              <a:latin typeface="Source Sans Pro"/>
              <a:ea typeface="Source Sans 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55DE5-B882-4C4A-8709-F12F0577A006}"/>
              </a:ext>
            </a:extLst>
          </p:cNvPr>
          <p:cNvSpPr txBox="1"/>
          <p:nvPr/>
        </p:nvSpPr>
        <p:spPr>
          <a:xfrm>
            <a:off x="669986" y="1187570"/>
            <a:ext cx="1085202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Source Sans Pro SemiBold"/>
                <a:ea typeface="+mn-lt"/>
                <a:cs typeface="+mn-lt"/>
              </a:rPr>
              <a:t>Literature Review on Portfolio Optimization</a:t>
            </a:r>
            <a:endParaRPr lang="en-US">
              <a:solidFill>
                <a:schemeClr val="bg1"/>
              </a:solidFill>
              <a:latin typeface="Source Sans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21548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ter, table, sitting, computer&#10;&#10;Description automatically generated">
            <a:extLst>
              <a:ext uri="{FF2B5EF4-FFF2-40B4-BE49-F238E27FC236}">
                <a16:creationId xmlns:a16="http://schemas.microsoft.com/office/drawing/2014/main" id="{5ED49913-5A83-4820-9A8C-26B0A71E15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8264F-44E5-4E3A-9394-F7541730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278" y="2584782"/>
            <a:ext cx="5734412" cy="2724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ource Sans Pro"/>
                <a:ea typeface="+mj-lt"/>
                <a:cs typeface="+mj-lt"/>
              </a:rPr>
              <a:t>Lookback period (months)</a:t>
            </a:r>
            <a:endParaRPr lang="en-US" sz="2800" dirty="0">
              <a:solidFill>
                <a:schemeClr val="bg1"/>
              </a:solidFill>
              <a:latin typeface="Source Sans Pro"/>
              <a:ea typeface="Source Sans Pro"/>
            </a:endParaRPr>
          </a:p>
          <a:p>
            <a:r>
              <a:rPr lang="en-US" sz="2800" dirty="0">
                <a:solidFill>
                  <a:schemeClr val="bg1"/>
                </a:solidFill>
                <a:latin typeface="Source Sans Pro"/>
                <a:ea typeface="Source Sans Pro"/>
              </a:rPr>
              <a:t>Reb</a:t>
            </a:r>
            <a:r>
              <a:rPr lang="en-US" altLang="zh-CN" sz="2800" dirty="0">
                <a:solidFill>
                  <a:schemeClr val="bg1"/>
                </a:solidFill>
                <a:latin typeface="Source Sans Pro"/>
                <a:ea typeface="Source Sans Pro"/>
              </a:rPr>
              <a:t>a</a:t>
            </a:r>
            <a:r>
              <a:rPr lang="en-US" sz="2800" dirty="0">
                <a:solidFill>
                  <a:schemeClr val="bg1"/>
                </a:solidFill>
                <a:latin typeface="Source Sans Pro"/>
                <a:ea typeface="Source Sans Pro"/>
              </a:rPr>
              <a:t>lance period (months; transaction cost is included)</a:t>
            </a:r>
            <a:endParaRPr lang="en-US" sz="2800" dirty="0">
              <a:solidFill>
                <a:schemeClr val="bg1"/>
              </a:solidFill>
              <a:latin typeface="Goudy Old Style"/>
              <a:ea typeface="Source Sans Pro"/>
            </a:endParaRPr>
          </a:p>
          <a:p>
            <a:endParaRPr lang="en-US" sz="2800" dirty="0">
              <a:solidFill>
                <a:schemeClr val="bg1"/>
              </a:solidFill>
              <a:latin typeface="Source Sans Pro"/>
              <a:ea typeface="Source Sans Pro"/>
            </a:endParaRPr>
          </a:p>
          <a:p>
            <a:endParaRPr lang="en-US" sz="2800" dirty="0">
              <a:solidFill>
                <a:schemeClr val="bg1"/>
              </a:solidFill>
              <a:latin typeface="Source Sans Pro"/>
              <a:ea typeface="Source Sans 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55DE5-B882-4C4A-8709-F12F0577A006}"/>
              </a:ext>
            </a:extLst>
          </p:cNvPr>
          <p:cNvSpPr txBox="1"/>
          <p:nvPr/>
        </p:nvSpPr>
        <p:spPr>
          <a:xfrm>
            <a:off x="3674854" y="1144438"/>
            <a:ext cx="484229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Source Sans Pro SemiBold"/>
                <a:ea typeface="+mn-lt"/>
                <a:cs typeface="+mn-lt"/>
              </a:rPr>
              <a:t>Parameters Tuning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4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ter, table, sitting, computer&#10;&#10;Description automatically generated">
            <a:extLst>
              <a:ext uri="{FF2B5EF4-FFF2-40B4-BE49-F238E27FC236}">
                <a16:creationId xmlns:a16="http://schemas.microsoft.com/office/drawing/2014/main" id="{5ED49913-5A83-4820-9A8C-26B0A71E15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8264F-44E5-4E3A-9394-F7541730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259" y="1463348"/>
            <a:ext cx="8638638" cy="48382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ource Sans Pro"/>
                <a:ea typeface="+mj-lt"/>
                <a:cs typeface="+mj-lt"/>
              </a:rPr>
              <a:t>Dimension reduction: PCA etc.</a:t>
            </a:r>
            <a:endParaRPr lang="en-US" sz="2800" dirty="0">
              <a:solidFill>
                <a:schemeClr val="bg1"/>
              </a:solidFill>
              <a:latin typeface="Source Sans Pro"/>
              <a:ea typeface="Source Sans Pro"/>
              <a:cs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Source Sans Pro"/>
                <a:ea typeface="+mj-lt"/>
                <a:cs typeface="+mj-lt"/>
              </a:rPr>
              <a:t>Alternative of expected return</a:t>
            </a:r>
            <a:endParaRPr lang="en-US" sz="2800" dirty="0">
              <a:solidFill>
                <a:schemeClr val="bg1"/>
              </a:solidFill>
              <a:latin typeface="Source Sans Pro"/>
              <a:ea typeface="Source Sans Pro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Source Sans Pro"/>
                <a:ea typeface="+mj-lt"/>
                <a:cs typeface="+mj-lt"/>
              </a:rPr>
              <a:t>Using macro data to estimate expected return</a:t>
            </a:r>
            <a:endParaRPr lang="en-US" sz="2800" dirty="0">
              <a:solidFill>
                <a:schemeClr val="bg1"/>
              </a:solidFill>
              <a:latin typeface="Source Sans Pro"/>
              <a:ea typeface="Source Sans Pro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Source Sans Pro"/>
                <a:ea typeface="+mj-lt"/>
                <a:cs typeface="+mj-lt"/>
              </a:rPr>
              <a:t>Try normal tempered stable(NTS) model instead</a:t>
            </a:r>
            <a:endParaRPr lang="en-US" sz="2800" dirty="0">
              <a:solidFill>
                <a:schemeClr val="bg1"/>
              </a:solidFill>
              <a:latin typeface="Source Sans Pro"/>
              <a:ea typeface="Source Sans Pro"/>
            </a:endParaRPr>
          </a:p>
          <a:p>
            <a:r>
              <a:rPr lang="en-US" sz="2800" dirty="0">
                <a:solidFill>
                  <a:schemeClr val="bg1"/>
                </a:solidFill>
                <a:latin typeface="Source Sans Pro"/>
                <a:ea typeface="+mj-lt"/>
                <a:cs typeface="+mj-lt"/>
              </a:rPr>
              <a:t>Alternative of risk measure</a:t>
            </a:r>
            <a:endParaRPr lang="en-US" sz="2800" dirty="0">
              <a:solidFill>
                <a:schemeClr val="bg1"/>
              </a:solidFill>
              <a:latin typeface="Source Sans Pro"/>
              <a:ea typeface="Source Sans Pro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Source Sans Pro"/>
                <a:ea typeface="+mj-lt"/>
                <a:cs typeface="+mj-lt"/>
              </a:rPr>
              <a:t>Value at risk(</a:t>
            </a:r>
            <a:r>
              <a:rPr lang="en-US" sz="2800" dirty="0" err="1">
                <a:solidFill>
                  <a:schemeClr val="bg1"/>
                </a:solidFill>
                <a:latin typeface="Source Sans Pro"/>
                <a:ea typeface="+mj-lt"/>
                <a:cs typeface="+mj-lt"/>
              </a:rPr>
              <a:t>VaR</a:t>
            </a:r>
            <a:r>
              <a:rPr lang="en-US" sz="2800" dirty="0">
                <a:solidFill>
                  <a:schemeClr val="bg1"/>
                </a:solidFill>
                <a:latin typeface="Source Sans Pro"/>
                <a:ea typeface="+mj-lt"/>
                <a:cs typeface="+mj-lt"/>
              </a:rPr>
              <a:t>)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Source Sans Pro"/>
                <a:ea typeface="+mj-lt"/>
                <a:cs typeface="+mj-lt"/>
              </a:rPr>
              <a:t>Conditional Value at risk(</a:t>
            </a:r>
            <a:r>
              <a:rPr lang="en-US" sz="2800" dirty="0" err="1">
                <a:solidFill>
                  <a:schemeClr val="bg1"/>
                </a:solidFill>
                <a:latin typeface="Source Sans Pro"/>
                <a:ea typeface="+mj-lt"/>
                <a:cs typeface="+mj-lt"/>
              </a:rPr>
              <a:t>CVaR</a:t>
            </a:r>
            <a:r>
              <a:rPr lang="en-US" sz="2800" dirty="0">
                <a:solidFill>
                  <a:schemeClr val="bg1"/>
                </a:solidFill>
                <a:latin typeface="Source Sans Pro"/>
                <a:ea typeface="+mj-lt"/>
                <a:cs typeface="+mj-lt"/>
              </a:rPr>
              <a:t>)</a:t>
            </a:r>
          </a:p>
          <a:p>
            <a:pPr lvl="1"/>
            <a:r>
              <a:rPr lang="en-US" sz="2800" dirty="0" err="1">
                <a:solidFill>
                  <a:schemeClr val="bg1"/>
                </a:solidFill>
                <a:latin typeface="Source Sans Pro"/>
                <a:ea typeface="Source Sans Pro"/>
              </a:rPr>
              <a:t>CoVaR</a:t>
            </a:r>
            <a:r>
              <a:rPr lang="en-US" sz="2800" dirty="0">
                <a:solidFill>
                  <a:schemeClr val="bg1"/>
                </a:solidFill>
                <a:latin typeface="Source Sans Pro"/>
                <a:ea typeface="Source Sans Pro"/>
              </a:rPr>
              <a:t> in terms of copulas</a:t>
            </a:r>
          </a:p>
          <a:p>
            <a:pPr lvl="1"/>
            <a:endParaRPr lang="en-US" sz="2800" dirty="0">
              <a:solidFill>
                <a:schemeClr val="bg1"/>
              </a:solidFill>
              <a:latin typeface="Goudy Old Style"/>
              <a:ea typeface="Source Sans Pro"/>
            </a:endParaRPr>
          </a:p>
          <a:p>
            <a:endParaRPr lang="en-US" sz="2800" dirty="0">
              <a:solidFill>
                <a:schemeClr val="bg1"/>
              </a:solidFill>
              <a:latin typeface="Source Sans Pro"/>
              <a:ea typeface="Source Sans Pro"/>
            </a:endParaRPr>
          </a:p>
          <a:p>
            <a:endParaRPr lang="en-US" sz="2800" dirty="0">
              <a:solidFill>
                <a:schemeClr val="bg1"/>
              </a:solidFill>
              <a:latin typeface="Source Sans Pro"/>
              <a:ea typeface="Source Sans 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55DE5-B882-4C4A-8709-F12F0577A006}"/>
              </a:ext>
            </a:extLst>
          </p:cNvPr>
          <p:cNvSpPr txBox="1"/>
          <p:nvPr/>
        </p:nvSpPr>
        <p:spPr>
          <a:xfrm>
            <a:off x="2323382" y="425570"/>
            <a:ext cx="754523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Source Sans Pro SemiBold"/>
                <a:ea typeface="+mn-lt"/>
                <a:cs typeface="+mn-lt"/>
              </a:rPr>
              <a:t>Things needed to be improved</a:t>
            </a:r>
            <a:endParaRPr lang="en-US">
              <a:solidFill>
                <a:schemeClr val="bg1"/>
              </a:solidFill>
              <a:latin typeface="Source Sans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202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lassicFrameVTI">
  <a:themeElements>
    <a:clrScheme name="Violet2">
      <a:dk1>
        <a:srgbClr val="000000"/>
      </a:dk1>
      <a:lt1>
        <a:srgbClr val="FFFFFF"/>
      </a:lt1>
      <a:dk2>
        <a:srgbClr val="341833"/>
      </a:dk2>
      <a:lt2>
        <a:srgbClr val="F4F1F4"/>
      </a:lt2>
      <a:accent1>
        <a:srgbClr val="A84BA6"/>
      </a:accent1>
      <a:accent2>
        <a:srgbClr val="9B57D3"/>
      </a:accent2>
      <a:accent3>
        <a:srgbClr val="755DD9"/>
      </a:accent3>
      <a:accent4>
        <a:srgbClr val="6D65BB"/>
      </a:accent4>
      <a:accent5>
        <a:srgbClr val="45A5ED"/>
      </a:accent5>
      <a:accent6>
        <a:srgbClr val="5982DB"/>
      </a:accent6>
      <a:hlink>
        <a:srgbClr val="3887FF"/>
      </a:hlink>
      <a:folHlink>
        <a:srgbClr val="67679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203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Gill Sans MT</vt:lpstr>
      <vt:lpstr>Goudy Old Style</vt:lpstr>
      <vt:lpstr>Modern Love</vt:lpstr>
      <vt:lpstr>Source Sans Pro</vt:lpstr>
      <vt:lpstr>Source Sans Pro SemiBold</vt:lpstr>
      <vt:lpstr>The Hand</vt:lpstr>
      <vt:lpstr>ClassicFrameVTI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Haixiang Zhu</cp:lastModifiedBy>
  <cp:revision>321</cp:revision>
  <dcterms:created xsi:type="dcterms:W3CDTF">2020-09-18T17:51:32Z</dcterms:created>
  <dcterms:modified xsi:type="dcterms:W3CDTF">2021-02-04T18:08:48Z</dcterms:modified>
</cp:coreProperties>
</file>