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第二次课：</a:t>
            </a:r>
            <a:r>
              <a:rPr lang="en-US" altLang="zh-CN" dirty="0"/>
              <a:t>JS+CSS+SVG</a:t>
            </a:r>
            <a:r>
              <a:rPr lang="zh-CN" altLang="en-US" dirty="0"/>
              <a:t>互操作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李春芳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93578" cy="4873752"/>
          </a:xfrm>
          <a:solidFill>
            <a:srgbClr val="92D050">
              <a:alpha val="31000"/>
            </a:srgbClr>
          </a:solidFill>
        </p:spPr>
        <p:txBody>
          <a:bodyPr/>
          <a:lstStyle/>
          <a:p>
            <a:pPr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person={</a:t>
            </a:r>
          </a:p>
          <a:p>
            <a:pPr lvl="1">
              <a:buNone/>
            </a:pPr>
            <a:r>
              <a:rPr lang="en-US" altLang="zh-CN" dirty="0"/>
              <a:t>name:”Rose”,</a:t>
            </a:r>
          </a:p>
          <a:p>
            <a:pPr lvl="1">
              <a:buNone/>
            </a:pPr>
            <a:r>
              <a:rPr lang="en-US" altLang="zh-CN" dirty="0"/>
              <a:t>Age:20,</a:t>
            </a:r>
          </a:p>
          <a:p>
            <a:pPr lvl="1">
              <a:buNone/>
            </a:pPr>
            <a:r>
              <a:rPr lang="en-US" altLang="zh-CN" dirty="0" err="1"/>
              <a:t>growUp:function</a:t>
            </a:r>
            <a:r>
              <a:rPr lang="en-US" altLang="zh-CN" dirty="0"/>
              <a:t>(){</a:t>
            </a:r>
          </a:p>
          <a:p>
            <a:pPr lvl="2">
              <a:buNone/>
            </a:pPr>
            <a:r>
              <a:rPr lang="en-US" altLang="zh-CN" dirty="0" err="1"/>
              <a:t>this.age</a:t>
            </a:r>
            <a:r>
              <a:rPr lang="en-US" altLang="zh-CN" dirty="0"/>
              <a:t>+=1;</a:t>
            </a:r>
            <a:br>
              <a:rPr lang="en-US" altLang="zh-CN" dirty="0"/>
            </a:br>
            <a:r>
              <a:rPr lang="en-US" altLang="zh-CN" dirty="0"/>
              <a:t>}//</a:t>
            </a:r>
            <a:r>
              <a:rPr lang="zh-CN" altLang="en-US" dirty="0"/>
              <a:t>如果之后还有属性，这里要添加逗号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51383" y="1591811"/>
            <a:ext cx="4893578" cy="4873752"/>
          </a:xfrm>
          <a:prstGeom prst="rect">
            <a:avLst/>
          </a:prstGeom>
          <a:solidFill>
            <a:srgbClr val="00B0F0">
              <a:alpha val="35000"/>
            </a:srgbClr>
          </a:solidFill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Person(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name,age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)={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this.name=name;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altLang="zh-CN" sz="2100" dirty="0" err="1"/>
              <a:t>this.age</a:t>
            </a:r>
            <a:r>
              <a:rPr lang="en-US" altLang="zh-CN" sz="2100" dirty="0"/>
              <a:t>=age;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This.growUp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=function(){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+=1;</a:t>
            </a:r>
            <a:endParaRPr lang="en-US" altLang="zh-CN" dirty="0"/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2400" dirty="0"/>
              <a:t>创建对象</a:t>
            </a:r>
            <a:endParaRPr lang="en-US" altLang="zh-CN" sz="24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rose=new Person(“rose”,18);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CN" sz="2400" dirty="0"/>
              <a:t>console.log(rose.name);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CN" sz="2400" dirty="0"/>
              <a:t>console.log(rose[“name”]);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CN" sz="2400" dirty="0"/>
              <a:t>rose[“</a:t>
            </a:r>
            <a:r>
              <a:rPr lang="en-US" altLang="zh-CN" sz="2400" dirty="0" err="1"/>
              <a:t>growUp</a:t>
            </a:r>
            <a:r>
              <a:rPr lang="en-US" altLang="zh-CN" sz="2400" dirty="0"/>
              <a:t>”]();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的数组实际是一种对象，使用</a:t>
            </a:r>
            <a:r>
              <a:rPr lang="en-US" altLang="zh-CN" dirty="0" err="1"/>
              <a:t>typeof</a:t>
            </a:r>
            <a:r>
              <a:rPr lang="zh-CN" altLang="en-US" dirty="0"/>
              <a:t>可检测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a=[1,2,3,4,5];</a:t>
            </a:r>
          </a:p>
          <a:p>
            <a:r>
              <a:rPr lang="en-US" altLang="zh-CN" dirty="0"/>
              <a:t>console.log(</a:t>
            </a:r>
            <a:r>
              <a:rPr lang="en-US" altLang="zh-CN" dirty="0" err="1"/>
              <a:t>typeof</a:t>
            </a:r>
            <a:r>
              <a:rPr lang="en-US" altLang="zh-CN" dirty="0"/>
              <a:t> a);</a:t>
            </a:r>
          </a:p>
          <a:p>
            <a:endParaRPr lang="en-US" altLang="zh-CN" dirty="0"/>
          </a:p>
          <a:p>
            <a:r>
              <a:rPr lang="zh-CN" altLang="en-US" dirty="0"/>
              <a:t>数组可以类型不同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a=[1,”apple”,false,4,5];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a=new Array(1,2,3,4);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b=new Array(20);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city=[“</a:t>
            </a:r>
            <a:r>
              <a:rPr lang="en-US" altLang="zh-CN" dirty="0" err="1"/>
              <a:t>beijing</a:t>
            </a:r>
            <a:r>
              <a:rPr lang="en-US" altLang="zh-CN" dirty="0"/>
              <a:t>”,”</a:t>
            </a:r>
            <a:r>
              <a:rPr lang="zh-CN" altLang="en-US" dirty="0"/>
              <a:t>上海</a:t>
            </a:r>
            <a:r>
              <a:rPr lang="en-US" altLang="zh-CN" dirty="0"/>
              <a:t>”,”Guangzhou”];</a:t>
            </a:r>
          </a:p>
          <a:p>
            <a:r>
              <a:rPr lang="en-US" altLang="zh-CN" dirty="0"/>
              <a:t>console(city);</a:t>
            </a:r>
          </a:p>
          <a:p>
            <a:r>
              <a:rPr lang="en-US" altLang="zh-CN" dirty="0"/>
              <a:t>console(</a:t>
            </a:r>
            <a:r>
              <a:rPr lang="en-US" altLang="zh-CN" dirty="0" err="1"/>
              <a:t>city.length</a:t>
            </a:r>
            <a:r>
              <a:rPr lang="en-US" altLang="zh-CN" dirty="0"/>
              <a:t>);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：文档对象模型（</a:t>
            </a:r>
            <a:r>
              <a:rPr lang="en-US" altLang="zh-CN" dirty="0"/>
              <a:t>Document Object Model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2E773E-99BE-42AC-86E2-23D7DBBB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34" y="0"/>
            <a:ext cx="8381166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文档对象模型（</a:t>
            </a:r>
            <a:r>
              <a:rPr lang="en-US" altLang="zh-CN" dirty="0"/>
              <a:t>Document Object Model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结构化文档的一个接口</a:t>
            </a:r>
            <a:endParaRPr lang="en-US" altLang="zh-CN" dirty="0"/>
          </a:p>
          <a:p>
            <a:r>
              <a:rPr lang="zh-CN" altLang="en-US" dirty="0"/>
              <a:t>允许程序和脚本动态地访问和修改文档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HTML</a:t>
            </a:r>
            <a:r>
              <a:rPr lang="zh-CN" altLang="en-US" dirty="0"/>
              <a:t>的：</a:t>
            </a:r>
            <a:r>
              <a:rPr lang="en-US" altLang="zh-CN" dirty="0"/>
              <a:t>HTML DOM</a:t>
            </a:r>
          </a:p>
          <a:p>
            <a:r>
              <a:rPr lang="en-US" altLang="zh-CN" dirty="0"/>
              <a:t>JS</a:t>
            </a:r>
            <a:r>
              <a:rPr lang="zh-CN" altLang="en-US" dirty="0"/>
              <a:t>与</a:t>
            </a:r>
            <a:r>
              <a:rPr lang="en-US" altLang="zh-CN" dirty="0"/>
              <a:t>HTML</a:t>
            </a:r>
            <a:r>
              <a:rPr lang="zh-CN" altLang="en-US" dirty="0"/>
              <a:t>的交互使用</a:t>
            </a:r>
            <a:r>
              <a:rPr lang="en-US" altLang="zh-CN" dirty="0"/>
              <a:t>DOM</a:t>
            </a:r>
            <a:r>
              <a:rPr lang="zh-CN" altLang="en-US" dirty="0"/>
              <a:t>：对谁操作</a:t>
            </a:r>
          </a:p>
        </p:txBody>
      </p:sp>
      <p:pic>
        <p:nvPicPr>
          <p:cNvPr id="1026" name="Picture 2" descr="https://timgsa.baidu.com/timg?image&amp;quality=80&amp;size=b9999_10000&amp;sec=1489294463570&amp;di=2bc070f60af4d4481fb8f72830ff146a&amp;imgtype=0&amp;src=http%3A%2F%2Fwanzao2.b0.upaiyun.com%2Fsystem%2Fpictures%2F27229051%2Foriginal%2F1439130180_500x5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436" y="4404192"/>
            <a:ext cx="2096655" cy="20966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ML DOM Node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7397" y="1955723"/>
            <a:ext cx="7671353" cy="419872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document.get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altLang="zh-CN" dirty="0" err="1"/>
              <a:t>ById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document.get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altLang="zh-CN" dirty="0" err="1"/>
              <a:t>TagName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document.get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altLang="zh-CN" dirty="0" err="1"/>
              <a:t>ByClassName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&lt;p&gt;</a:t>
            </a:r>
            <a:r>
              <a:rPr lang="zh-CN" altLang="en-US" dirty="0"/>
              <a:t>中国传媒大学</a:t>
            </a:r>
            <a:r>
              <a:rPr lang="en-US" altLang="zh-CN" dirty="0"/>
              <a:t>&lt;/p&gt;</a:t>
            </a:r>
          </a:p>
          <a:p>
            <a:pPr>
              <a:buNone/>
            </a:pPr>
            <a:r>
              <a:rPr lang="en-US" altLang="zh-CN" dirty="0"/>
              <a:t>&lt;p&gt;</a:t>
            </a:r>
            <a:r>
              <a:rPr lang="zh-CN" altLang="en-US" dirty="0"/>
              <a:t>计算机学院</a:t>
            </a:r>
            <a:r>
              <a:rPr lang="en-US" altLang="zh-CN" dirty="0"/>
              <a:t>&lt;/p&gt;</a:t>
            </a:r>
          </a:p>
          <a:p>
            <a:pPr>
              <a:buNone/>
            </a:pPr>
            <a:r>
              <a:rPr lang="en-US" altLang="zh-CN" dirty="0"/>
              <a:t>&lt;script&gt;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=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(“p”);</a:t>
            </a:r>
          </a:p>
          <a:p>
            <a:pPr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para.length;i</a:t>
            </a:r>
            <a:r>
              <a:rPr lang="en-US" altLang="zh-CN" dirty="0"/>
              <a:t>++){</a:t>
            </a:r>
          </a:p>
          <a:p>
            <a:pPr>
              <a:buNone/>
            </a:pPr>
            <a:r>
              <a:rPr lang="en-US" altLang="zh-CN" dirty="0"/>
              <a:t>		console.log(</a:t>
            </a:r>
            <a:r>
              <a:rPr lang="en-US" altLang="zh-CN" dirty="0" err="1"/>
              <a:t>para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innerHTML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   }</a:t>
            </a:r>
          </a:p>
          <a:p>
            <a:pPr>
              <a:buNone/>
            </a:pPr>
            <a:r>
              <a:rPr lang="en-US" altLang="zh-CN" dirty="0"/>
              <a:t>&lt;/script&gt;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innerHTML</a:t>
            </a:r>
            <a:r>
              <a:rPr lang="zh-CN" altLang="en-US" dirty="0"/>
              <a:t>：元素内部文本，包括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 err="1"/>
              <a:t>innerText</a:t>
            </a:r>
            <a:r>
              <a:rPr lang="zh-CN" altLang="en-US" dirty="0"/>
              <a:t>：元素内部文本，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不包括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标签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outerHTML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outerText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parentName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body=</a:t>
            </a:r>
            <a:r>
              <a:rPr lang="en-US" altLang="zh-CN" dirty="0" err="1"/>
              <a:t>document.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</a:t>
            </a:r>
            <a:r>
              <a:rPr lang="en-US" altLang="zh-CN" dirty="0"/>
              <a:t>(“body”);</a:t>
            </a:r>
          </a:p>
          <a:p>
            <a:r>
              <a:rPr lang="en-US" altLang="zh-CN" dirty="0"/>
              <a:t>console.log(body);</a:t>
            </a:r>
          </a:p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Body[0].</a:t>
            </a:r>
            <a:r>
              <a:rPr lang="en-US" altLang="zh-CN" dirty="0" err="1"/>
              <a:t>style.backgroundColor</a:t>
            </a:r>
            <a:r>
              <a:rPr lang="en-US" altLang="zh-CN" dirty="0"/>
              <a:t>=“blue”;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注意：返回的是数组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appendChild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removeChild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=</a:t>
            </a:r>
            <a:r>
              <a:rPr lang="en-US" altLang="zh-CN" dirty="0" err="1"/>
              <a:t>document.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US" altLang="zh-CN" dirty="0"/>
              <a:t>(“p”)</a:t>
            </a:r>
          </a:p>
          <a:p>
            <a:r>
              <a:rPr lang="en-US" altLang="zh-CN" dirty="0" err="1"/>
              <a:t>para.innerHTML</a:t>
            </a:r>
            <a:r>
              <a:rPr lang="en-US" altLang="zh-CN" dirty="0"/>
              <a:t>=“</a:t>
            </a:r>
            <a:r>
              <a:rPr lang="zh-CN" altLang="en-US" dirty="0"/>
              <a:t>传媒大学</a:t>
            </a:r>
            <a:r>
              <a:rPr lang="en-US" altLang="zh-CN" dirty="0"/>
              <a:t>”;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body=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(“</a:t>
            </a:r>
            <a:r>
              <a:rPr lang="en-US" altLang="zh-CN" dirty="0" err="1"/>
              <a:t>mybody</a:t>
            </a:r>
            <a:r>
              <a:rPr lang="en-US" altLang="zh-CN" dirty="0"/>
              <a:t>”);</a:t>
            </a:r>
          </a:p>
          <a:p>
            <a:r>
              <a:rPr lang="en-US" altLang="zh-CN" dirty="0" err="1"/>
              <a:t>body.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US" altLang="zh-CN" dirty="0"/>
              <a:t>(</a:t>
            </a:r>
            <a:r>
              <a:rPr lang="en-US" altLang="zh-CN" dirty="0" err="1"/>
              <a:t>para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删除节点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&lt;body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id=“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mybody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&lt;p id=“</a:t>
            </a:r>
            <a:r>
              <a:rPr lang="en-US" altLang="zh-CN" dirty="0" err="1"/>
              <a:t>mypara</a:t>
            </a:r>
            <a:r>
              <a:rPr lang="en-US" altLang="zh-CN" dirty="0"/>
              <a:t>”&gt;</a:t>
            </a:r>
            <a:r>
              <a:rPr lang="zh-CN" altLang="en-US" dirty="0"/>
              <a:t>中传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&lt;p&gt;</a:t>
            </a:r>
            <a:r>
              <a:rPr lang="zh-CN" altLang="en-US" dirty="0"/>
              <a:t>计算机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&lt;script&gt;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 </a:t>
            </a:r>
            <a:r>
              <a:rPr lang="en-US" altLang="zh-CN" dirty="0" err="1"/>
              <a:t>para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(“</a:t>
            </a:r>
            <a:r>
              <a:rPr lang="en-US" altLang="zh-CN" dirty="0" err="1"/>
              <a:t>mypara</a:t>
            </a:r>
            <a:r>
              <a:rPr lang="en-US" altLang="zh-CN" dirty="0"/>
              <a:t>”);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body=</a:t>
            </a:r>
            <a:r>
              <a:rPr lang="en-US" altLang="zh-CN" dirty="0" err="1"/>
              <a:t>document.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altLang="zh-CN" dirty="0"/>
              <a:t>(“</a:t>
            </a:r>
            <a:r>
              <a:rPr lang="en-US" altLang="zh-CN" dirty="0" err="1"/>
              <a:t>mybody</a:t>
            </a:r>
            <a:r>
              <a:rPr lang="en-US" altLang="zh-CN" dirty="0"/>
              <a:t>”);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body.removeChild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dirty="0"/>
              <a:t>&lt;/script&gt;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W3C</a:t>
            </a:r>
          </a:p>
          <a:p>
            <a:r>
              <a:rPr lang="en-US" altLang="zh-CN" dirty="0"/>
              <a:t>HTML</a:t>
            </a:r>
            <a:r>
              <a:rPr lang="zh-CN" altLang="en-US" dirty="0"/>
              <a:t>：基本元素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：样式，格式</a:t>
            </a:r>
            <a:endParaRPr lang="en-US" altLang="zh-CN" dirty="0"/>
          </a:p>
          <a:p>
            <a:r>
              <a:rPr lang="en-US" altLang="zh-CN" dirty="0"/>
              <a:t>SVG</a:t>
            </a:r>
            <a:r>
              <a:rPr lang="zh-CN" altLang="en-US" dirty="0"/>
              <a:t>绘制：矢量图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：交互脚本</a:t>
            </a:r>
            <a:endParaRPr lang="en-US" altLang="zh-CN" dirty="0"/>
          </a:p>
          <a:p>
            <a:r>
              <a:rPr lang="en-US" altLang="zh-CN" dirty="0"/>
              <a:t>D3.JS</a:t>
            </a:r>
            <a:r>
              <a:rPr lang="zh-CN" altLang="en-US" dirty="0"/>
              <a:t>是一种</a:t>
            </a:r>
            <a:r>
              <a:rPr lang="en-US" altLang="zh-CN" dirty="0"/>
              <a:t>JS</a:t>
            </a:r>
            <a:r>
              <a:rPr lang="zh-CN" altLang="en-US" dirty="0"/>
              <a:t>对可视化的封装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如何互操作呢？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与用户交互：鼠标单击、鼠标移入、页面加载</a:t>
            </a:r>
            <a:endParaRPr lang="en-US" altLang="zh-CN" dirty="0"/>
          </a:p>
          <a:p>
            <a:r>
              <a:rPr lang="en-US" altLang="zh-CN" dirty="0"/>
              <a:t>&lt;p id=“</a:t>
            </a:r>
            <a:r>
              <a:rPr lang="en-US" altLang="zh-CN" dirty="0" err="1"/>
              <a:t>mypara</a:t>
            </a:r>
            <a:r>
              <a:rPr lang="en-US" altLang="zh-CN" dirty="0"/>
              <a:t>”&gt;</a:t>
            </a:r>
            <a:r>
              <a:rPr lang="zh-CN" altLang="en-US" dirty="0"/>
              <a:t>单击交互</a:t>
            </a:r>
            <a:r>
              <a:rPr lang="en-US" altLang="zh-CN" dirty="0"/>
              <a:t>&lt;/p&gt;</a:t>
            </a:r>
          </a:p>
          <a:p>
            <a:pPr>
              <a:buNone/>
            </a:pPr>
            <a:r>
              <a:rPr lang="en-US" altLang="zh-CN" dirty="0"/>
              <a:t>&lt;script&gt;</a:t>
            </a:r>
          </a:p>
          <a:p>
            <a:pPr lvl="1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(“</a:t>
            </a:r>
            <a:r>
              <a:rPr lang="en-US" altLang="zh-CN" dirty="0" err="1"/>
              <a:t>mypara</a:t>
            </a:r>
            <a:r>
              <a:rPr lang="en-US" altLang="zh-CN" dirty="0"/>
              <a:t>”);</a:t>
            </a:r>
          </a:p>
          <a:p>
            <a:pPr lvl="1">
              <a:buNone/>
            </a:pPr>
            <a:r>
              <a:rPr lang="en-US" altLang="zh-CN" dirty="0" err="1"/>
              <a:t>para.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altLang="zh-CN" dirty="0"/>
              <a:t>=function(){</a:t>
            </a:r>
          </a:p>
          <a:p>
            <a:pPr lvl="2">
              <a:buNone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this.innerHTML</a:t>
            </a:r>
            <a:r>
              <a:rPr lang="en-US" altLang="zh-CN" dirty="0"/>
              <a:t>=“Thank you”;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&lt;/script&gt;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：加载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：单击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/>
              <a:t>ondbclick</a:t>
            </a:r>
            <a:r>
              <a:rPr lang="zh-CN" altLang="en-US" dirty="0"/>
              <a:t>：双击</a:t>
            </a:r>
            <a:endParaRPr lang="en-US" altLang="zh-CN" dirty="0"/>
          </a:p>
          <a:p>
            <a:r>
              <a:rPr lang="en-US" altLang="zh-CN" dirty="0" err="1"/>
              <a:t>onkeydown</a:t>
            </a:r>
            <a:r>
              <a:rPr lang="zh-CN" altLang="en-US" dirty="0"/>
              <a:t>：键盘按键按下</a:t>
            </a:r>
            <a:endParaRPr lang="en-US" altLang="zh-CN" dirty="0"/>
          </a:p>
          <a:p>
            <a:r>
              <a:rPr lang="en-US" altLang="zh-CN" dirty="0" err="1"/>
              <a:t>onkeyup</a:t>
            </a:r>
            <a:r>
              <a:rPr lang="zh-CN" altLang="en-US" dirty="0"/>
              <a:t>：键盘按键按下又松开</a:t>
            </a:r>
            <a:endParaRPr lang="en-US" altLang="zh-CN" dirty="0"/>
          </a:p>
          <a:p>
            <a:r>
              <a:rPr lang="en-US" altLang="zh-CN" dirty="0" err="1"/>
              <a:t>onmousedown</a:t>
            </a:r>
            <a:r>
              <a:rPr lang="zh-CN" altLang="en-US" dirty="0"/>
              <a:t>：鼠标按下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onmousemove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：鼠标移动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/>
              <a:t>onmouseout</a:t>
            </a:r>
            <a:r>
              <a:rPr lang="zh-CN" altLang="en-US" dirty="0"/>
              <a:t>：鼠标移开</a:t>
            </a:r>
            <a:endParaRPr lang="en-US" altLang="zh-CN" dirty="0"/>
          </a:p>
          <a:p>
            <a:r>
              <a:rPr lang="en-US" altLang="zh-CN" dirty="0" err="1"/>
              <a:t>onmouseover</a:t>
            </a:r>
            <a:r>
              <a:rPr lang="zh-CN" altLang="en-US" dirty="0"/>
              <a:t>：鼠标移入</a:t>
            </a:r>
            <a:endParaRPr lang="en-US" altLang="zh-CN" dirty="0"/>
          </a:p>
          <a:p>
            <a:r>
              <a:rPr lang="en-US" altLang="zh-CN" dirty="0" err="1"/>
              <a:t>onmouseup</a:t>
            </a:r>
            <a:r>
              <a:rPr lang="zh-CN" altLang="en-US" dirty="0"/>
              <a:t>：鼠标松开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r>
              <a:rPr lang="zh-CN" altLang="en-US" dirty="0"/>
              <a:t>图形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Scalable Vector Graphics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r>
              <a:rPr lang="zh-CN" altLang="en-US" dirty="0"/>
              <a:t>图形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矩形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x=“20” y=“20” width=“200” height=“300” /&gt;</a:t>
            </a:r>
          </a:p>
          <a:p>
            <a:pPr lvl="1"/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x=“20” y=“20”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=“20”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=“30” 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width=“200” height=“300”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style=“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fill:yellow;stroke:black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stroke-width:4;opacity:0.5” /&gt;</a:t>
            </a:r>
          </a:p>
          <a:p>
            <a:r>
              <a:rPr lang="zh-CN" altLang="en-US" dirty="0"/>
              <a:t>圆形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&lt;circle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=“150” cy=“150” r=“80” /&gt;</a:t>
            </a:r>
          </a:p>
          <a:p>
            <a:r>
              <a:rPr lang="zh-CN" altLang="en-US" dirty="0"/>
              <a:t>椭圆     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&lt;ellipse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cx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=“350” cy=“150”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=“110”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=“80” /&gt;</a:t>
            </a:r>
          </a:p>
          <a:p>
            <a:r>
              <a:rPr lang="zh-CN" altLang="en-US" dirty="0"/>
              <a:t>线段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&lt;line x1=“20” y1=“20” x2=“300” y2=“100” /&gt;</a:t>
            </a:r>
          </a:p>
          <a:p>
            <a:r>
              <a:rPr lang="zh-CN" altLang="en-US" dirty="0"/>
              <a:t>折线</a:t>
            </a:r>
            <a:r>
              <a:rPr lang="en-US" altLang="zh-CN" dirty="0"/>
              <a:t>&amp;</a:t>
            </a:r>
            <a:r>
              <a:rPr lang="zh-CN" altLang="en-US" dirty="0"/>
              <a:t>多边形</a:t>
            </a:r>
            <a:endParaRPr lang="en-US" altLang="zh-CN" dirty="0"/>
          </a:p>
          <a:p>
            <a:pPr lvl="1"/>
            <a:r>
              <a:rPr lang="en-US" altLang="zh-CN" dirty="0"/>
              <a:t>&lt;&gt;</a:t>
            </a:r>
            <a:r>
              <a:rPr lang="en-US" altLang="zh-CN" dirty="0" err="1"/>
              <a:t>polyline</a:t>
            </a:r>
            <a:r>
              <a:rPr lang="en-US" altLang="zh-CN" dirty="0"/>
              <a:t> points=“100,20 20,90 60,160 140,160 180,90” /&gt;</a:t>
            </a:r>
          </a:p>
          <a:p>
            <a:pPr lvl="1"/>
            <a:r>
              <a:rPr lang="en-US" altLang="zh-CN" dirty="0"/>
              <a:t>&lt;polygon points=“100,20 20,90 60,160 140,160 180,90” /&gt;</a:t>
            </a:r>
          </a:p>
          <a:p>
            <a:r>
              <a:rPr lang="zh-CN" altLang="en-US" dirty="0"/>
              <a:t>路径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SVG</a:t>
            </a:r>
            <a:r>
              <a:rPr lang="zh-CN" altLang="en-US" sz="6000" dirty="0"/>
              <a:t>直方图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  <a:r>
              <a:rPr lang="en-US" altLang="zh-CN" dirty="0"/>
              <a:t>&amp;</a:t>
            </a:r>
            <a:r>
              <a:rPr lang="zh-CN" altLang="en-US" dirty="0"/>
              <a:t>全屏显示</a:t>
            </a:r>
          </a:p>
        </p:txBody>
      </p:sp>
    </p:spTree>
    <p:extLst>
      <p:ext uri="{BB962C8B-B14F-4D97-AF65-F5344CB8AC3E}">
        <p14:creationId xmlns:p14="http://schemas.microsoft.com/office/powerpoint/2010/main" val="3701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B050"/>
                </a:solidFill>
              </a:rPr>
              <a:t>获取屏幕分辨率</a:t>
            </a:r>
            <a:r>
              <a:rPr lang="en-US" altLang="zh-CN" sz="4000" dirty="0">
                <a:solidFill>
                  <a:srgbClr val="00B050"/>
                </a:solidFill>
              </a:rPr>
              <a:t>&amp;</a:t>
            </a:r>
            <a:r>
              <a:rPr lang="zh-CN" altLang="en-US" sz="4000" dirty="0">
                <a:solidFill>
                  <a:srgbClr val="00B050"/>
                </a:solidFill>
              </a:rPr>
              <a:t>浏览器可用宽度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&lt;body&gt;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endParaRPr lang="en-US" altLang="zh-CN" dirty="0"/>
          </a:p>
          <a:p>
            <a:r>
              <a:rPr lang="en-US" altLang="zh-CN" sz="2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2800" dirty="0">
                <a:solidFill>
                  <a:srgbClr val="FF0000"/>
                </a:solidFill>
              </a:rPr>
              <a:t>("</a:t>
            </a:r>
            <a:r>
              <a:rPr lang="zh-CN" altLang="en-US" sz="2800" dirty="0">
                <a:solidFill>
                  <a:srgbClr val="FF0000"/>
                </a:solidFill>
              </a:rPr>
              <a:t>可用宽度：</a:t>
            </a:r>
            <a:r>
              <a:rPr lang="en-US" altLang="zh-CN" sz="2800" dirty="0">
                <a:solidFill>
                  <a:srgbClr val="FF0000"/>
                </a:solidFill>
              </a:rPr>
              <a:t>" + </a:t>
            </a:r>
            <a:r>
              <a:rPr lang="en-US" altLang="zh-CN" sz="2800" dirty="0" err="1">
                <a:solidFill>
                  <a:srgbClr val="FF0000"/>
                </a:solidFill>
              </a:rPr>
              <a:t>screen.availWidth</a:t>
            </a:r>
            <a:r>
              <a:rPr lang="en-US" altLang="zh-CN" sz="2800" dirty="0">
                <a:solidFill>
                  <a:srgbClr val="FF0000"/>
                </a:solidFill>
              </a:rPr>
              <a:t>+"&lt;</a:t>
            </a:r>
            <a:r>
              <a:rPr lang="en-US" altLang="zh-CN" sz="2800" dirty="0" err="1">
                <a:solidFill>
                  <a:srgbClr val="FF0000"/>
                </a:solidFill>
              </a:rPr>
              <a:t>br</a:t>
            </a:r>
            <a:r>
              <a:rPr lang="en-US" altLang="zh-CN" sz="2800" dirty="0">
                <a:solidFill>
                  <a:srgbClr val="FF0000"/>
                </a:solidFill>
              </a:rPr>
              <a:t>&gt;");</a:t>
            </a:r>
          </a:p>
          <a:p>
            <a:r>
              <a:rPr lang="en-US" altLang="zh-CN" sz="2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2800" dirty="0">
                <a:solidFill>
                  <a:srgbClr val="FF0000"/>
                </a:solidFill>
              </a:rPr>
              <a:t>("</a:t>
            </a:r>
            <a:r>
              <a:rPr lang="zh-CN" altLang="en-US" sz="2800" dirty="0">
                <a:solidFill>
                  <a:srgbClr val="FF0000"/>
                </a:solidFill>
              </a:rPr>
              <a:t>可用宽度：</a:t>
            </a:r>
            <a:r>
              <a:rPr lang="en-US" altLang="zh-CN" sz="2800" dirty="0">
                <a:solidFill>
                  <a:srgbClr val="FF0000"/>
                </a:solidFill>
              </a:rPr>
              <a:t>" + </a:t>
            </a:r>
            <a:r>
              <a:rPr lang="en-US" altLang="zh-CN" sz="2800" dirty="0" err="1">
                <a:solidFill>
                  <a:srgbClr val="FF0000"/>
                </a:solidFill>
              </a:rPr>
              <a:t>screen.availHeight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&lt;/script&gt;</a:t>
            </a:r>
          </a:p>
          <a:p>
            <a:endParaRPr lang="en-US" altLang="zh-CN" dirty="0"/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02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B050"/>
                </a:solidFill>
              </a:rPr>
              <a:t>获取屏幕分辨率</a:t>
            </a:r>
            <a:r>
              <a:rPr lang="en-US" altLang="zh-CN" sz="3200" dirty="0">
                <a:solidFill>
                  <a:srgbClr val="00B050"/>
                </a:solidFill>
              </a:rPr>
              <a:t>&amp;</a:t>
            </a:r>
            <a:r>
              <a:rPr lang="zh-CN" altLang="en-US" sz="3200" dirty="0">
                <a:solidFill>
                  <a:srgbClr val="00B050"/>
                </a:solidFill>
              </a:rPr>
              <a:t>浏览器可用宽度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&lt;p id="demo"&gt;&lt;/p&gt;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w=</a:t>
            </a:r>
            <a:r>
              <a:rPr lang="en-US" altLang="zh-CN" dirty="0" err="1"/>
              <a:t>window.innerWidth</a:t>
            </a:r>
            <a:endParaRPr lang="en-US" altLang="zh-CN" dirty="0"/>
          </a:p>
          <a:p>
            <a:r>
              <a:rPr lang="en-US" altLang="zh-CN" dirty="0"/>
              <a:t>|| </a:t>
            </a:r>
            <a:r>
              <a:rPr lang="en-US" altLang="zh-CN" dirty="0" err="1"/>
              <a:t>document.documentElement.clientWidth</a:t>
            </a:r>
            <a:endParaRPr lang="en-US" altLang="zh-CN" dirty="0"/>
          </a:p>
          <a:p>
            <a:r>
              <a:rPr lang="en-US" altLang="zh-CN" dirty="0"/>
              <a:t>|| </a:t>
            </a:r>
            <a:r>
              <a:rPr lang="en-US" altLang="zh-CN" dirty="0" err="1"/>
              <a:t>document.body.clientWidth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h=</a:t>
            </a:r>
            <a:r>
              <a:rPr lang="en-US" altLang="zh-CN" dirty="0" err="1"/>
              <a:t>window.innerHeight</a:t>
            </a:r>
            <a:endParaRPr lang="en-US" altLang="zh-CN" dirty="0"/>
          </a:p>
          <a:p>
            <a:r>
              <a:rPr lang="en-US" altLang="zh-CN" dirty="0"/>
              <a:t>|| </a:t>
            </a:r>
            <a:r>
              <a:rPr lang="en-US" altLang="zh-CN" dirty="0" err="1"/>
              <a:t>document.documentElement.clientHeight</a:t>
            </a:r>
            <a:endParaRPr lang="en-US" altLang="zh-CN" dirty="0"/>
          </a:p>
          <a:p>
            <a:r>
              <a:rPr lang="en-US" altLang="zh-CN" dirty="0"/>
              <a:t>|| </a:t>
            </a:r>
            <a:r>
              <a:rPr lang="en-US" altLang="zh-CN" dirty="0" err="1"/>
              <a:t>document.body.clientHeight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x=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("demo");</a:t>
            </a:r>
          </a:p>
          <a:p>
            <a:r>
              <a:rPr lang="en-US" altLang="zh-CN" dirty="0" err="1"/>
              <a:t>x.innerHTML</a:t>
            </a:r>
            <a:r>
              <a:rPr lang="en-US" altLang="zh-CN" dirty="0"/>
              <a:t>="</a:t>
            </a:r>
            <a:r>
              <a:rPr lang="zh-CN" altLang="en-US" dirty="0"/>
              <a:t>浏览器的内部窗口宽度：</a:t>
            </a:r>
            <a:r>
              <a:rPr lang="en-US" altLang="zh-CN" dirty="0"/>
              <a:t>" + w + "</a:t>
            </a:r>
            <a:r>
              <a:rPr lang="zh-CN" altLang="en-US" dirty="0"/>
              <a:t>，高度：</a:t>
            </a:r>
            <a:r>
              <a:rPr lang="en-US" altLang="zh-CN" dirty="0"/>
              <a:t>" + h + "</a:t>
            </a:r>
            <a:r>
              <a:rPr lang="zh-CN" altLang="en-US" dirty="0"/>
              <a:t>。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94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绘制一个矩形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5506" y="1600200"/>
            <a:ext cx="12254753" cy="487375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	&lt;</a:t>
            </a:r>
            <a:r>
              <a:rPr lang="en-US" altLang="zh-CN" dirty="0" err="1"/>
              <a:t>svg</a:t>
            </a:r>
            <a:r>
              <a:rPr lang="en-US" altLang="zh-CN" dirty="0"/>
              <a:t> id="</a:t>
            </a:r>
            <a:r>
              <a:rPr lang="en-US" altLang="zh-CN" dirty="0" err="1"/>
              <a:t>wcSvg</a:t>
            </a:r>
            <a:r>
              <a:rPr lang="en-US" altLang="zh-CN" dirty="0"/>
              <a:t>" width="1520" height="721"&gt;</a:t>
            </a:r>
          </a:p>
          <a:p>
            <a:r>
              <a:rPr lang="en-US" altLang="zh-CN" dirty="0"/>
              <a:t>		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width="100" height="30"/&gt;	</a:t>
            </a:r>
          </a:p>
          <a:p>
            <a:r>
              <a:rPr lang="en-US" altLang="zh-CN" dirty="0"/>
              <a:t>	&lt;/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添加样式</a:t>
            </a:r>
            <a:endParaRPr lang="en-US" altLang="zh-CN" dirty="0"/>
          </a:p>
          <a:p>
            <a:pPr lvl="1"/>
            <a:r>
              <a:rPr lang="en-US" altLang="zh-CN" dirty="0"/>
              <a:t> &lt;</a:t>
            </a:r>
            <a:r>
              <a:rPr lang="en-US" altLang="zh-CN" dirty="0" err="1"/>
              <a:t>rect</a:t>
            </a:r>
            <a:r>
              <a:rPr lang="en-US" altLang="zh-CN" dirty="0"/>
              <a:t> width="100" height="30"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style="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fill:rgb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(0,0,255);stroke-width:1;stroke:rgb(0,0,0)" </a:t>
            </a:r>
            <a:r>
              <a:rPr lang="en-US" altLang="zh-CN" dirty="0"/>
              <a:t>/ 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rect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x="20" y="50"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="5"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="5" </a:t>
            </a:r>
            <a:r>
              <a:rPr lang="en-US" altLang="zh-CN" dirty="0"/>
              <a:t>width="100" height="400" style="</a:t>
            </a:r>
            <a:r>
              <a:rPr lang="en-US" altLang="zh-CN" dirty="0" err="1"/>
              <a:t>fill:rgb</a:t>
            </a:r>
            <a:r>
              <a:rPr lang="en-US" altLang="zh-CN" dirty="0"/>
              <a:t>(0,0,255);stroke-width:1;stroke:rgb(0,0,0)" /&gt;	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56" y="4037076"/>
            <a:ext cx="5937343" cy="16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03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75" y="4042186"/>
            <a:ext cx="2181505" cy="28158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多个矩形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1268635" cy="4873752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 id="</a:t>
            </a:r>
            <a:r>
              <a:rPr lang="en-US" altLang="zh-CN" dirty="0" err="1"/>
              <a:t>wcSvg</a:t>
            </a:r>
            <a:r>
              <a:rPr lang="en-US" altLang="zh-CN" dirty="0"/>
              <a:t>" width="1520" height="721"&gt;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rect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x="20" y="50" </a:t>
            </a:r>
            <a:r>
              <a:rPr lang="en-US" altLang="zh-CN" dirty="0" err="1"/>
              <a:t>rx</a:t>
            </a:r>
            <a:r>
              <a:rPr lang="en-US" altLang="zh-CN" dirty="0"/>
              <a:t>="5" </a:t>
            </a:r>
            <a:r>
              <a:rPr lang="en-US" altLang="zh-CN" dirty="0" err="1"/>
              <a:t>ry</a:t>
            </a:r>
            <a:r>
              <a:rPr lang="en-US" altLang="zh-CN" dirty="0"/>
              <a:t>="5" width="100" height="400" style="</a:t>
            </a:r>
            <a:r>
              <a:rPr lang="en-US" altLang="zh-CN" dirty="0" err="1"/>
              <a:t>fill:rgb</a:t>
            </a:r>
            <a:r>
              <a:rPr lang="en-US" altLang="zh-CN" dirty="0"/>
              <a:t>(0,0,255);stroke-width:1;stroke:rgb(0,0,0)" /&gt;	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rect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x="140" y="50"</a:t>
            </a:r>
            <a:r>
              <a:rPr lang="en-US" altLang="zh-CN" dirty="0"/>
              <a:t> </a:t>
            </a:r>
            <a:r>
              <a:rPr lang="en-US" altLang="zh-CN" dirty="0" err="1"/>
              <a:t>rx</a:t>
            </a:r>
            <a:r>
              <a:rPr lang="en-US" altLang="zh-CN" dirty="0"/>
              <a:t>="5" </a:t>
            </a:r>
            <a:r>
              <a:rPr lang="en-US" altLang="zh-CN" dirty="0" err="1"/>
              <a:t>ry</a:t>
            </a:r>
            <a:r>
              <a:rPr lang="en-US" altLang="zh-CN" dirty="0"/>
              <a:t>="5" width="100" height="400" style="</a:t>
            </a:r>
            <a:r>
              <a:rPr lang="en-US" altLang="zh-CN" dirty="0" err="1"/>
              <a:t>fill:rgb</a:t>
            </a:r>
            <a:r>
              <a:rPr lang="en-US" altLang="zh-CN" dirty="0"/>
              <a:t>(0,0,255);stroke-width:1;stroke:rgb(0,0,0)" /&gt;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rect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x="260" y="50" </a:t>
            </a:r>
            <a:r>
              <a:rPr lang="en-US" altLang="zh-CN" dirty="0" err="1"/>
              <a:t>rx</a:t>
            </a:r>
            <a:r>
              <a:rPr lang="en-US" altLang="zh-CN" dirty="0"/>
              <a:t>="5" </a:t>
            </a:r>
            <a:r>
              <a:rPr lang="en-US" altLang="zh-CN" dirty="0" err="1"/>
              <a:t>ry</a:t>
            </a:r>
            <a:r>
              <a:rPr lang="en-US" altLang="zh-CN" dirty="0"/>
              <a:t>="5" width="100" height="400" style="</a:t>
            </a:r>
            <a:r>
              <a:rPr lang="en-US" altLang="zh-CN" dirty="0" err="1"/>
              <a:t>fill:rgb</a:t>
            </a:r>
            <a:r>
              <a:rPr lang="en-US" altLang="zh-CN" dirty="0"/>
              <a:t>(0,0,255);stroke-width:1;stroke:rgb(0,0,0)" /&gt;</a:t>
            </a:r>
          </a:p>
          <a:p>
            <a:r>
              <a:rPr lang="en-US" altLang="zh-CN" dirty="0"/>
              <a:t>	&lt;/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0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中动态添加</a:t>
            </a:r>
            <a:r>
              <a:rPr lang="en-US" altLang="zh-CN" dirty="0"/>
              <a:t>SVG</a:t>
            </a:r>
            <a:r>
              <a:rPr lang="zh-CN" altLang="en-US" dirty="0"/>
              <a:t>的文本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71412" cy="48737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&lt;script&gt;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w=</a:t>
            </a:r>
            <a:r>
              <a:rPr lang="en-US" altLang="zh-CN" dirty="0" err="1">
                <a:solidFill>
                  <a:srgbClr val="FF0000"/>
                </a:solidFill>
              </a:rPr>
              <a:t>window.innerWidth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 err="1">
                <a:solidFill>
                  <a:srgbClr val="FF0000"/>
                </a:solidFill>
              </a:rPr>
              <a:t>document.documentElement.clientWidth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 err="1">
                <a:solidFill>
                  <a:srgbClr val="FF0000"/>
                </a:solidFill>
              </a:rPr>
              <a:t>document.body.clientWidth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h=</a:t>
            </a:r>
            <a:r>
              <a:rPr lang="en-US" altLang="zh-CN" dirty="0" err="1">
                <a:solidFill>
                  <a:srgbClr val="FF0000"/>
                </a:solidFill>
              </a:rPr>
              <a:t>window.innerHeight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 err="1">
                <a:solidFill>
                  <a:srgbClr val="FF0000"/>
                </a:solidFill>
              </a:rPr>
              <a:t>document.documentElement.clientHeight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 err="1">
                <a:solidFill>
                  <a:srgbClr val="FF0000"/>
                </a:solidFill>
              </a:rPr>
              <a:t>document.body.clientHeight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&lt;/script&gt;</a:t>
            </a:r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id="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histSvg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width="1520" height="721" version="1.1" 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="http://www.w3.org/2000/svg" &gt;&lt;/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altLang="zh-CN" dirty="0"/>
              <a:t>	&lt;script&gt;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svgText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document.createElement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("text");</a:t>
            </a:r>
          </a:p>
          <a:p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histSvg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hist.appendChild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svgText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svgText.outerHTML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="&lt;text x=0 y=20 style='font-family:</a:t>
            </a: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微软雅黑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CN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fill:rgb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(0,0,255);font-size:20'&gt; "+w+" &lt;/text&gt;";</a:t>
            </a:r>
          </a:p>
          <a:p>
            <a:r>
              <a:rPr lang="en-US" altLang="zh-CN" dirty="0"/>
              <a:t>	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1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HTML&amp;CSS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6626" name="Picture 2" descr="https://timgsa.baidu.com/timg?image&amp;quality=80&amp;size=b9999_10000&amp;sec=1489295826776&amp;di=e1ec04409f8d1bb6d33619d95ea1c6ca&amp;imgtype=0&amp;src=http%3A%2F%2Fimg1n.soufun.com%2Fblog%2F2010_06%2F14%2Farticle%2F1276517460627_000.jpg"/>
          <p:cNvPicPr>
            <a:picLocks noChangeAspect="1" noChangeArrowheads="1"/>
          </p:cNvPicPr>
          <p:nvPr/>
        </p:nvPicPr>
        <p:blipFill>
          <a:blip r:embed="rId2"/>
          <a:srcRect l="18875" r="6498"/>
          <a:stretch>
            <a:fillRect/>
          </a:stretch>
        </p:blipFill>
        <p:spPr bwMode="auto">
          <a:xfrm>
            <a:off x="1820411" y="1935758"/>
            <a:ext cx="3582099" cy="3600000"/>
          </a:xfrm>
          <a:prstGeom prst="rect">
            <a:avLst/>
          </a:prstGeom>
          <a:noFill/>
        </p:spPr>
      </p:pic>
      <p:pic>
        <p:nvPicPr>
          <p:cNvPr id="26630" name="Picture 6" descr="https://timgsa.baidu.com/timg?image&amp;quality=80&amp;size=b9999_10000&amp;sec=1489295882846&amp;di=407bbf3a242906fc6baf43a50b1b7952&amp;imgtype=0&amp;src=http%3A%2F%2Fimg5.focus.cn%2Fupload%2Fcs%2F15005%2Fa_1500404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3920" y="1935411"/>
            <a:ext cx="3557312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中动态添加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的矩形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99694" cy="48737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hist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histSvg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	//SVG</a:t>
            </a:r>
            <a:r>
              <a:rPr lang="zh-CN" altLang="en-US" dirty="0"/>
              <a:t>添加文本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svgText</a:t>
            </a:r>
            <a:r>
              <a:rPr lang="en-US" altLang="zh-CN" dirty="0"/>
              <a:t>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("text");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hist.appendChild</a:t>
            </a:r>
            <a:r>
              <a:rPr lang="en-US" altLang="zh-CN" dirty="0"/>
              <a:t>(</a:t>
            </a:r>
            <a:r>
              <a:rPr lang="en-US" altLang="zh-CN" dirty="0" err="1"/>
              <a:t>svgText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svgText.outerHTML</a:t>
            </a:r>
            <a:r>
              <a:rPr lang="en-US" altLang="zh-CN" dirty="0"/>
              <a:t>="&lt;text x=0 y=20 style='font-family:</a:t>
            </a:r>
            <a:r>
              <a:rPr lang="zh-CN" altLang="en-US" dirty="0"/>
              <a:t>微软雅黑</a:t>
            </a:r>
            <a:r>
              <a:rPr lang="en-US" altLang="zh-CN" dirty="0"/>
              <a:t>;</a:t>
            </a:r>
            <a:r>
              <a:rPr lang="en-US" altLang="zh-CN" dirty="0" err="1"/>
              <a:t>fill:rgb</a:t>
            </a:r>
            <a:r>
              <a:rPr lang="en-US" altLang="zh-CN" dirty="0"/>
              <a:t>(0,0,255);font-size:20'&gt; "+w+" &lt;/text&gt;";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//SVG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添加图形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document.createElement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hist.appendChild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myRect.outerHTML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="&lt;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x=20 y=50 width=100 height=300 style='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fill:blue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'/&gt;";</a:t>
            </a:r>
          </a:p>
          <a:p>
            <a:r>
              <a:rPr lang="en-US" altLang="zh-CN" dirty="0"/>
              <a:t>	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78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中动态添加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hist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histSvg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	//SVG</a:t>
            </a:r>
            <a:r>
              <a:rPr lang="zh-CN" altLang="en-US" dirty="0"/>
              <a:t>添加文本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svgText</a:t>
            </a:r>
            <a:r>
              <a:rPr lang="en-US" altLang="zh-CN" dirty="0"/>
              <a:t>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("text");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hist.appendChild</a:t>
            </a:r>
            <a:r>
              <a:rPr lang="en-US" altLang="zh-CN" dirty="0"/>
              <a:t>(</a:t>
            </a:r>
            <a:r>
              <a:rPr lang="en-US" altLang="zh-CN" dirty="0" err="1"/>
              <a:t>svgText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svgText.outerHTML</a:t>
            </a:r>
            <a:r>
              <a:rPr lang="en-US" altLang="zh-CN" dirty="0"/>
              <a:t>="&lt;text x=0 y=20 style='font-family:</a:t>
            </a:r>
            <a:r>
              <a:rPr lang="zh-CN" altLang="en-US" dirty="0"/>
              <a:t>微软雅黑</a:t>
            </a:r>
            <a:r>
              <a:rPr lang="en-US" altLang="zh-CN" dirty="0"/>
              <a:t>;</a:t>
            </a:r>
            <a:r>
              <a:rPr lang="en-US" altLang="zh-CN" dirty="0" err="1"/>
              <a:t>fill:rgb</a:t>
            </a:r>
            <a:r>
              <a:rPr lang="en-US" altLang="zh-CN" dirty="0"/>
              <a:t>(0,0,255);font-size:20'&gt; "+w+" &lt;/text&gt;";</a:t>
            </a:r>
          </a:p>
          <a:p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//SVG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添加直方图</a:t>
            </a: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=new Array();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=0;i&lt;6;i++){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console.log(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document.createElement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hist.appendChild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outerHTML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="&lt;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x=20 y=50 width=100 height=300 style='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fill:blue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'/&gt;";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r>
              <a:rPr lang="en-US" altLang="zh-CN" dirty="0"/>
              <a:t>	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一组随机高度的矩形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//SVG</a:t>
            </a:r>
            <a:r>
              <a:rPr lang="zh-CN" altLang="en-US" dirty="0"/>
              <a:t>添加直方图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myRect</a:t>
            </a:r>
            <a:r>
              <a:rPr lang="en-US" altLang="zh-CN" dirty="0"/>
              <a:t>=new Array();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=0;i&lt;6;i++){</a:t>
            </a:r>
          </a:p>
          <a:p>
            <a:r>
              <a:rPr lang="en-US" altLang="zh-CN" dirty="0"/>
              <a:t>			console.log(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("</a:t>
            </a:r>
            <a:r>
              <a:rPr lang="en-US" altLang="zh-CN" dirty="0" err="1"/>
              <a:t>rect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hist.appendChild</a:t>
            </a:r>
            <a:r>
              <a:rPr lang="en-US" altLang="zh-CN" dirty="0"/>
              <a:t>(</a:t>
            </a:r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		//</a:t>
            </a:r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x=20 y=50 width=100 height=300 style='</a:t>
            </a:r>
            <a:r>
              <a:rPr lang="en-US" altLang="zh-CN" dirty="0" err="1"/>
              <a:t>fill:blue</a:t>
            </a:r>
            <a:r>
              <a:rPr lang="en-US" altLang="zh-CN" dirty="0"/>
              <a:t>'/&gt;";</a:t>
            </a:r>
          </a:p>
          <a:p>
            <a:r>
              <a:rPr lang="en-US" altLang="zh-CN" dirty="0"/>
              <a:t>			//</a:t>
            </a:r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x="+</a:t>
            </a:r>
            <a:r>
              <a:rPr lang="en-US" altLang="zh-CN" dirty="0" err="1"/>
              <a:t>i</a:t>
            </a:r>
            <a:r>
              <a:rPr lang="en-US" altLang="zh-CN" dirty="0"/>
              <a:t>*120+" y=50 width=100 height=300 style='</a:t>
            </a:r>
            <a:r>
              <a:rPr lang="en-US" altLang="zh-CN" dirty="0" err="1"/>
              <a:t>fill:blue</a:t>
            </a:r>
            <a:r>
              <a:rPr lang="en-US" altLang="zh-CN" dirty="0"/>
              <a:t>'/&gt;";</a:t>
            </a:r>
          </a:p>
          <a:p>
            <a:r>
              <a:rPr lang="en-US" altLang="zh-CN" dirty="0"/>
              <a:t>	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rand=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()*300;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outerHTML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="&lt;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x="+(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*120)+" y=50 width=100 height="+rand+" style='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fill:blue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'/&gt;";</a:t>
            </a:r>
          </a:p>
          <a:p>
            <a:r>
              <a:rPr lang="en-US" altLang="zh-CN" dirty="0"/>
              <a:t>		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4" y="71718"/>
            <a:ext cx="5782235" cy="2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03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x="+(</a:t>
            </a:r>
            <a:r>
              <a:rPr lang="en-US" altLang="zh-CN" dirty="0" err="1"/>
              <a:t>i</a:t>
            </a:r>
            <a:r>
              <a:rPr lang="en-US" altLang="zh-CN" dirty="0"/>
              <a:t>*120)+" y=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"+(300-rand)+"</a:t>
            </a:r>
            <a:r>
              <a:rPr lang="en-US" altLang="zh-CN" dirty="0"/>
              <a:t> width=100 height="+rand+" style='</a:t>
            </a:r>
            <a:r>
              <a:rPr lang="en-US" altLang="zh-CN" dirty="0" err="1"/>
              <a:t>fill:blue</a:t>
            </a:r>
            <a:r>
              <a:rPr lang="en-US" altLang="zh-CN" dirty="0"/>
              <a:t>'/&gt;";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99" y="274638"/>
            <a:ext cx="7026249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随机色彩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hiscolor</a:t>
            </a:r>
            <a:r>
              <a:rPr lang="en-US" altLang="zh-CN" dirty="0"/>
              <a:t>=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Math.round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()*255);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x="+(</a:t>
            </a:r>
            <a:r>
              <a:rPr lang="en-US" altLang="zh-CN" dirty="0" err="1"/>
              <a:t>i</a:t>
            </a:r>
            <a:r>
              <a:rPr lang="en-US" altLang="zh-CN" dirty="0"/>
              <a:t>*120)+" y="+(300-rand)+" width=100 height="+rand+" style='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fill:rgb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(0,0,"+(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hiscolor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)+")</a:t>
            </a:r>
            <a:r>
              <a:rPr lang="en-US" altLang="zh-CN" dirty="0"/>
              <a:t>'/&gt;";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61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全屏显示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x="+(</a:t>
            </a:r>
            <a:r>
              <a:rPr lang="en-US" altLang="zh-CN" dirty="0" err="1"/>
              <a:t>i</a:t>
            </a:r>
            <a:r>
              <a:rPr lang="en-US" altLang="zh-CN" dirty="0"/>
              <a:t>*120)+" y="+(300-rand)+" width="+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Math.round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(w/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myRect.length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r>
              <a:rPr lang="en-US" altLang="zh-CN" dirty="0"/>
              <a:t>+" height="+rand+" style='</a:t>
            </a:r>
            <a:r>
              <a:rPr lang="en-US" altLang="zh-CN" dirty="0" err="1"/>
              <a:t>fill:rgb</a:t>
            </a:r>
            <a:r>
              <a:rPr lang="en-US" altLang="zh-CN" dirty="0"/>
              <a:t>("+(</a:t>
            </a:r>
            <a:r>
              <a:rPr lang="en-US" altLang="zh-CN" dirty="0" err="1"/>
              <a:t>hiscolorR</a:t>
            </a:r>
            <a:r>
              <a:rPr lang="en-US" altLang="zh-CN" dirty="0"/>
              <a:t>)+","+(</a:t>
            </a:r>
            <a:r>
              <a:rPr lang="en-US" altLang="zh-CN" dirty="0" err="1"/>
              <a:t>hiscolorG</a:t>
            </a:r>
            <a:r>
              <a:rPr lang="en-US" altLang="zh-CN" dirty="0"/>
              <a:t>)+","+(</a:t>
            </a:r>
            <a:r>
              <a:rPr lang="en-US" altLang="zh-CN" dirty="0" err="1"/>
              <a:t>hiscolorB</a:t>
            </a:r>
            <a:r>
              <a:rPr lang="en-US" altLang="zh-CN" dirty="0"/>
              <a:t>)+")'/&gt;";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02" y="2971654"/>
            <a:ext cx="704149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9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12192000" cy="56323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全屏显示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histWidth</a:t>
            </a:r>
            <a:r>
              <a:rPr lang="en-US" altLang="zh-CN" dirty="0"/>
              <a:t>=</a:t>
            </a:r>
            <a:r>
              <a:rPr lang="en-US" altLang="zh-CN" dirty="0" err="1"/>
              <a:t>Math.round</a:t>
            </a:r>
            <a:r>
              <a:rPr lang="en-US" altLang="zh-CN" dirty="0"/>
              <a:t>(w/</a:t>
            </a:r>
            <a:r>
              <a:rPr lang="en-US" altLang="zh-CN" dirty="0" err="1"/>
              <a:t>myRect.length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x="+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histWidth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dirty="0"/>
              <a:t>+" y="+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histHeight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-rand)</a:t>
            </a:r>
            <a:r>
              <a:rPr lang="en-US" altLang="zh-CN" dirty="0"/>
              <a:t>+" width="+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histWidth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dirty="0"/>
              <a:t>+" height="+rand+" style='</a:t>
            </a:r>
            <a:r>
              <a:rPr lang="en-US" altLang="zh-CN" dirty="0" err="1"/>
              <a:t>fill:rgb</a:t>
            </a:r>
            <a:r>
              <a:rPr lang="en-US" altLang="zh-CN" dirty="0"/>
              <a:t>("+(</a:t>
            </a:r>
            <a:r>
              <a:rPr lang="en-US" altLang="zh-CN" dirty="0" err="1"/>
              <a:t>hiscolorR</a:t>
            </a:r>
            <a:r>
              <a:rPr lang="en-US" altLang="zh-CN" dirty="0"/>
              <a:t>)+","+(</a:t>
            </a:r>
            <a:r>
              <a:rPr lang="en-US" altLang="zh-CN" dirty="0" err="1"/>
              <a:t>hiscolorG</a:t>
            </a:r>
            <a:r>
              <a:rPr lang="en-US" altLang="zh-CN" dirty="0"/>
              <a:t>)+","+(</a:t>
            </a:r>
            <a:r>
              <a:rPr lang="en-US" altLang="zh-CN" dirty="0" err="1"/>
              <a:t>hiscolorB</a:t>
            </a:r>
            <a:r>
              <a:rPr lang="en-US" altLang="zh-CN" dirty="0"/>
              <a:t>)+")'/&gt;";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433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953"/>
            <a:ext cx="12192000" cy="48140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空隙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myRect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</a:t>
            </a:r>
            <a:r>
              <a:rPr lang="en-US" altLang="zh-CN" dirty="0" err="1"/>
              <a:t>rect</a:t>
            </a:r>
            <a:r>
              <a:rPr lang="en-US" altLang="zh-CN" dirty="0"/>
              <a:t> x="+(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histWidth</a:t>
            </a:r>
            <a:r>
              <a:rPr lang="en-US" altLang="zh-CN" dirty="0"/>
              <a:t>)+" y="+(</a:t>
            </a:r>
            <a:r>
              <a:rPr lang="en-US" altLang="zh-CN" dirty="0" err="1"/>
              <a:t>histHeight</a:t>
            </a:r>
            <a:r>
              <a:rPr lang="en-US" altLang="zh-CN" dirty="0"/>
              <a:t>-rand)+" width="+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(histWidth-20)</a:t>
            </a:r>
            <a:r>
              <a:rPr lang="en-US" altLang="zh-CN" dirty="0"/>
              <a:t>+" height="+rand+" style='</a:t>
            </a:r>
            <a:r>
              <a:rPr lang="en-US" altLang="zh-CN" dirty="0" err="1"/>
              <a:t>fill:rgb</a:t>
            </a:r>
            <a:r>
              <a:rPr lang="en-US" altLang="zh-CN" dirty="0"/>
              <a:t>("+(</a:t>
            </a:r>
            <a:r>
              <a:rPr lang="en-US" altLang="zh-CN" dirty="0" err="1"/>
              <a:t>hiscolorR</a:t>
            </a:r>
            <a:r>
              <a:rPr lang="en-US" altLang="zh-CN" dirty="0"/>
              <a:t>)+","+(</a:t>
            </a:r>
            <a:r>
              <a:rPr lang="en-US" altLang="zh-CN" dirty="0" err="1"/>
              <a:t>hiscolorG</a:t>
            </a:r>
            <a:r>
              <a:rPr lang="en-US" altLang="zh-CN" dirty="0"/>
              <a:t>)+","+(</a:t>
            </a:r>
            <a:r>
              <a:rPr lang="en-US" altLang="zh-CN" dirty="0" err="1"/>
              <a:t>hiscolorB</a:t>
            </a:r>
            <a:r>
              <a:rPr lang="en-US" altLang="zh-CN" dirty="0"/>
              <a:t>)+")'/&gt;";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029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添加图注数字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histText</a:t>
            </a:r>
            <a:r>
              <a:rPr lang="en-US" altLang="zh-CN" dirty="0"/>
              <a:t>=new Array(6);</a:t>
            </a:r>
          </a:p>
          <a:p>
            <a:endParaRPr lang="en-US" altLang="zh-CN" dirty="0"/>
          </a:p>
          <a:p>
            <a:r>
              <a:rPr lang="en-US" altLang="zh-CN" dirty="0" err="1"/>
              <a:t>histText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("text");</a:t>
            </a:r>
          </a:p>
          <a:p>
            <a:r>
              <a:rPr lang="en-US" altLang="zh-CN" dirty="0" err="1"/>
              <a:t>hist.appendChild</a:t>
            </a:r>
            <a:r>
              <a:rPr lang="en-US" altLang="zh-CN" dirty="0"/>
              <a:t>(</a:t>
            </a:r>
            <a:r>
              <a:rPr lang="en-US" altLang="zh-CN" dirty="0" err="1"/>
              <a:t>histText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 err="1"/>
              <a:t>histText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outerHTML</a:t>
            </a:r>
            <a:r>
              <a:rPr lang="en-US" altLang="zh-CN" dirty="0"/>
              <a:t>="&lt;text x="+(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histWidth</a:t>
            </a:r>
            <a:r>
              <a:rPr lang="en-US" altLang="zh-CN" dirty="0"/>
              <a:t>)+" y="+(</a:t>
            </a:r>
            <a:r>
              <a:rPr lang="en-US" altLang="zh-CN" dirty="0" err="1"/>
              <a:t>histHeight</a:t>
            </a:r>
            <a:r>
              <a:rPr lang="en-US" altLang="zh-CN" dirty="0"/>
              <a:t>-rand)+" style='font-family:</a:t>
            </a:r>
            <a:r>
              <a:rPr lang="zh-CN" altLang="en-US" dirty="0"/>
              <a:t>微软雅黑</a:t>
            </a:r>
            <a:r>
              <a:rPr lang="en-US" altLang="zh-CN" dirty="0"/>
              <a:t>;</a:t>
            </a:r>
            <a:r>
              <a:rPr lang="en-US" altLang="zh-CN" dirty="0" err="1"/>
              <a:t>fill:rgb</a:t>
            </a:r>
            <a:r>
              <a:rPr lang="en-US" altLang="zh-CN" dirty="0"/>
              <a:t>(0,0,255);font-size:20'&gt; "+rand+" &lt;/text&gt;";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27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加载各种数据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年中国人口最多的省份排名、人口</a:t>
            </a:r>
            <a:r>
              <a:rPr lang="en-US" altLang="zh-CN" dirty="0"/>
              <a:t>GDP</a:t>
            </a:r>
            <a:r>
              <a:rPr lang="zh-CN" altLang="en-US" dirty="0"/>
              <a:t>及人均排名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53479"/>
              </p:ext>
            </p:extLst>
          </p:nvPr>
        </p:nvGraphicFramePr>
        <p:xfrm>
          <a:off x="6123035" y="1981200"/>
          <a:ext cx="4284990" cy="4876800"/>
        </p:xfrm>
        <a:graphic>
          <a:graphicData uri="http://schemas.openxmlformats.org/drawingml/2006/table">
            <a:tbl>
              <a:tblPr/>
              <a:tblGrid>
                <a:gridCol w="401718">
                  <a:extLst>
                    <a:ext uri="{9D8B030D-6E8A-4147-A177-3AD203B41FA5}">
                      <a16:colId xmlns:a16="http://schemas.microsoft.com/office/drawing/2014/main" val="4281265792"/>
                    </a:ext>
                  </a:extLst>
                </a:gridCol>
                <a:gridCol w="580259">
                  <a:extLst>
                    <a:ext uri="{9D8B030D-6E8A-4147-A177-3AD203B41FA5}">
                      <a16:colId xmlns:a16="http://schemas.microsoft.com/office/drawing/2014/main" val="1032688358"/>
                    </a:ext>
                  </a:extLst>
                </a:gridCol>
                <a:gridCol w="714165">
                  <a:extLst>
                    <a:ext uri="{9D8B030D-6E8A-4147-A177-3AD203B41FA5}">
                      <a16:colId xmlns:a16="http://schemas.microsoft.com/office/drawing/2014/main" val="2166502744"/>
                    </a:ext>
                  </a:extLst>
                </a:gridCol>
                <a:gridCol w="580259">
                  <a:extLst>
                    <a:ext uri="{9D8B030D-6E8A-4147-A177-3AD203B41FA5}">
                      <a16:colId xmlns:a16="http://schemas.microsoft.com/office/drawing/2014/main" val="2140609331"/>
                    </a:ext>
                  </a:extLst>
                </a:gridCol>
                <a:gridCol w="624894">
                  <a:extLst>
                    <a:ext uri="{9D8B030D-6E8A-4147-A177-3AD203B41FA5}">
                      <a16:colId xmlns:a16="http://schemas.microsoft.com/office/drawing/2014/main" val="2962238551"/>
                    </a:ext>
                  </a:extLst>
                </a:gridCol>
                <a:gridCol w="714165">
                  <a:extLst>
                    <a:ext uri="{9D8B030D-6E8A-4147-A177-3AD203B41FA5}">
                      <a16:colId xmlns:a16="http://schemas.microsoft.com/office/drawing/2014/main" val="923701612"/>
                    </a:ext>
                  </a:extLst>
                </a:gridCol>
                <a:gridCol w="669530">
                  <a:extLst>
                    <a:ext uri="{9D8B030D-6E8A-4147-A177-3AD203B41FA5}">
                      <a16:colId xmlns:a16="http://schemas.microsoft.com/office/drawing/2014/main" val="464249963"/>
                    </a:ext>
                  </a:extLst>
                </a:gridCol>
              </a:tblGrid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省区市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人口数量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人口排名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252525"/>
                          </a:solidFill>
                          <a:effectLst/>
                        </a:rPr>
                        <a:t>GDP(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亿元</a:t>
                      </a:r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)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人均</a:t>
                      </a:r>
                      <a:r>
                        <a:rPr lang="en-US" sz="1000">
                          <a:solidFill>
                            <a:srgbClr val="252525"/>
                          </a:solidFill>
                          <a:effectLst/>
                        </a:rPr>
                        <a:t>G（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元）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人均排名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89769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河南省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9613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14234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15056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30366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252525"/>
                          </a:solidFill>
                          <a:effectLst/>
                        </a:rPr>
                        <a:t>山东省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9082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25326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27148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98917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四川省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8673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9657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11708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73316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广东省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7859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29863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32142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578313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江苏省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7381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24738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32985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07753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河北省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6735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13387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19363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760016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湖南省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6629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8366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13123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38962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安徽省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6338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6906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11180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06751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湖北省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5988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8451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14733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010607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广西省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4822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5386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11417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76662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浙江省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4647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17633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35730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47060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云南省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4333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4260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9459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4663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江西省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4222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5323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12204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49359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辽宁省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4203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10418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24645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130329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贵州省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3837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2543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6742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49882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黑龙江省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3813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7081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18463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683615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陕西省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3674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4806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12843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8584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福建省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3466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8440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23663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5959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山西省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3294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5465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16143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85972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重庆市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3107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3938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14011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004524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吉林省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2699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4693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17211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742218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甘肃省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2593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2494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9527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932195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内蒙古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2379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6140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25558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63595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新疆区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1905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3305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16164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395617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上海市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1625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11658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65473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75566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北京市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1423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8879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57431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0768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天津市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1007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5014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7972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043349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海南省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803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28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1121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13361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203748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宁夏区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572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769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12695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23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229443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青海省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529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30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706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12809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22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8609"/>
                  </a:ext>
                </a:extLst>
              </a:tr>
              <a:tr h="114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西藏区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267</a:t>
                      </a:r>
                      <a:r>
                        <a:rPr lang="zh-CN" altLang="en-US" sz="1000">
                          <a:solidFill>
                            <a:srgbClr val="252525"/>
                          </a:solidFill>
                          <a:effectLst/>
                        </a:rPr>
                        <a:t>万人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31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326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252525"/>
                          </a:solidFill>
                          <a:effectLst/>
                        </a:rPr>
                        <a:t>11567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252525"/>
                          </a:solidFill>
                          <a:effectLst/>
                        </a:rPr>
                        <a:t>26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0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区分大小写</a:t>
            </a:r>
            <a:endParaRPr lang="en-US" altLang="zh-CN" dirty="0"/>
          </a:p>
          <a:p>
            <a:r>
              <a:rPr lang="zh-CN" altLang="en-US" dirty="0"/>
              <a:t>注释：</a:t>
            </a:r>
            <a:r>
              <a:rPr lang="en-US" altLang="zh-CN" dirty="0"/>
              <a:t>//   /*  */</a:t>
            </a:r>
          </a:p>
          <a:p>
            <a:r>
              <a:rPr lang="zh-CN" altLang="en-US" dirty="0"/>
              <a:t>分号结尾：；</a:t>
            </a:r>
            <a:endParaRPr lang="en-US" altLang="zh-CN" dirty="0"/>
          </a:p>
          <a:p>
            <a:r>
              <a:rPr lang="en-US" altLang="zh-CN" dirty="0"/>
              <a:t>{    }  </a:t>
            </a:r>
            <a:r>
              <a:rPr lang="zh-CN" altLang="en-US" dirty="0"/>
              <a:t>定义函数</a:t>
            </a:r>
            <a:endParaRPr lang="en-US" altLang="zh-CN" dirty="0"/>
          </a:p>
          <a:p>
            <a:r>
              <a:rPr lang="zh-CN" altLang="en-US" dirty="0"/>
              <a:t>定义变量：  </a:t>
            </a:r>
            <a:r>
              <a:rPr lang="en-US" altLang="zh-CN" dirty="0" err="1"/>
              <a:t>var</a:t>
            </a:r>
            <a:r>
              <a:rPr lang="en-US" altLang="zh-CN" dirty="0"/>
              <a:t>  </a:t>
            </a:r>
          </a:p>
          <a:p>
            <a:r>
              <a:rPr lang="zh-CN" altLang="en-US" dirty="0"/>
              <a:t>弱类型变量：可以是数值、布尔型、字符串</a:t>
            </a:r>
            <a:endParaRPr lang="en-US" altLang="zh-CN" dirty="0"/>
          </a:p>
          <a:p>
            <a:r>
              <a:rPr lang="zh-CN" altLang="en-US" dirty="0"/>
              <a:t>数据类型：</a:t>
            </a:r>
            <a:r>
              <a:rPr lang="en-US" altLang="zh-CN" dirty="0"/>
              <a:t>undefined(</a:t>
            </a:r>
            <a:r>
              <a:rPr lang="zh-CN" altLang="en-US" dirty="0"/>
              <a:t>未定义的变量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（空对象）、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object</a:t>
            </a:r>
          </a:p>
          <a:p>
            <a:r>
              <a:rPr lang="zh-CN" altLang="en-US" dirty="0"/>
              <a:t>查看变量类型：</a:t>
            </a:r>
            <a:r>
              <a:rPr lang="en-US" altLang="zh-CN" dirty="0"/>
              <a:t>console(</a:t>
            </a:r>
            <a:r>
              <a:rPr lang="en-US" altLang="zh-CN" dirty="0" err="1"/>
              <a:t>typeof</a:t>
            </a:r>
            <a:r>
              <a:rPr lang="en-US" altLang="zh-CN" dirty="0"/>
              <a:t> a)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Array(15056,27148,11708,32142,32985,19363,13123,11180,14733,11417,35730,9459,12204,24645,6742,18463,12843,23663,16143,14011,17211,9527,25558,16164,65473,57431,7972,13361,12695,12809,11567);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gdpName</a:t>
            </a:r>
            <a:r>
              <a:rPr lang="en-US" altLang="zh-CN" dirty="0"/>
              <a:t>=new Array("</a:t>
            </a:r>
            <a:r>
              <a:rPr lang="zh-CN" altLang="en-US" dirty="0"/>
              <a:t>河南省</a:t>
            </a:r>
            <a:r>
              <a:rPr lang="en-US" altLang="zh-CN" dirty="0"/>
              <a:t>","</a:t>
            </a:r>
            <a:r>
              <a:rPr lang="zh-CN" altLang="en-US" dirty="0"/>
              <a:t>山东省</a:t>
            </a:r>
            <a:r>
              <a:rPr lang="en-US" altLang="zh-CN" dirty="0"/>
              <a:t>","</a:t>
            </a:r>
            <a:r>
              <a:rPr lang="zh-CN" altLang="en-US" dirty="0"/>
              <a:t>四川省</a:t>
            </a:r>
            <a:r>
              <a:rPr lang="en-US" altLang="zh-CN" dirty="0"/>
              <a:t>","</a:t>
            </a:r>
            <a:r>
              <a:rPr lang="zh-CN" altLang="en-US" dirty="0"/>
              <a:t>广东省</a:t>
            </a:r>
            <a:r>
              <a:rPr lang="en-US" altLang="zh-CN" dirty="0"/>
              <a:t>","</a:t>
            </a:r>
            <a:r>
              <a:rPr lang="zh-CN" altLang="en-US" dirty="0"/>
              <a:t>江苏省</a:t>
            </a:r>
            <a:r>
              <a:rPr lang="en-US" altLang="zh-CN" dirty="0"/>
              <a:t>","</a:t>
            </a:r>
            <a:r>
              <a:rPr lang="zh-CN" altLang="en-US" dirty="0"/>
              <a:t>河北省</a:t>
            </a:r>
            <a:r>
              <a:rPr lang="en-US" altLang="zh-CN" dirty="0"/>
              <a:t>","</a:t>
            </a:r>
            <a:r>
              <a:rPr lang="zh-CN" altLang="en-US" dirty="0"/>
              <a:t>湖南省</a:t>
            </a:r>
            <a:r>
              <a:rPr lang="en-US" altLang="zh-CN" dirty="0"/>
              <a:t>","</a:t>
            </a:r>
            <a:r>
              <a:rPr lang="zh-CN" altLang="en-US" dirty="0"/>
              <a:t>安徽省</a:t>
            </a:r>
            <a:r>
              <a:rPr lang="en-US" altLang="zh-CN" dirty="0"/>
              <a:t>","</a:t>
            </a:r>
            <a:r>
              <a:rPr lang="zh-CN" altLang="en-US" dirty="0"/>
              <a:t>湖北省</a:t>
            </a:r>
            <a:r>
              <a:rPr lang="en-US" altLang="zh-CN" dirty="0"/>
              <a:t>","</a:t>
            </a:r>
            <a:r>
              <a:rPr lang="zh-CN" altLang="en-US" dirty="0"/>
              <a:t>广西省</a:t>
            </a:r>
            <a:r>
              <a:rPr lang="en-US" altLang="zh-CN" dirty="0"/>
              <a:t>","</a:t>
            </a:r>
            <a:r>
              <a:rPr lang="zh-CN" altLang="en-US" dirty="0"/>
              <a:t>浙江省</a:t>
            </a:r>
            <a:r>
              <a:rPr lang="en-US" altLang="zh-CN" dirty="0"/>
              <a:t>","</a:t>
            </a:r>
            <a:r>
              <a:rPr lang="zh-CN" altLang="en-US" dirty="0"/>
              <a:t>云南省</a:t>
            </a:r>
            <a:r>
              <a:rPr lang="en-US" altLang="zh-CN" dirty="0"/>
              <a:t>","</a:t>
            </a:r>
            <a:r>
              <a:rPr lang="zh-CN" altLang="en-US" dirty="0"/>
              <a:t>江西省</a:t>
            </a:r>
            <a:r>
              <a:rPr lang="en-US" altLang="zh-CN" dirty="0"/>
              <a:t>","</a:t>
            </a:r>
            <a:r>
              <a:rPr lang="zh-CN" altLang="en-US" dirty="0"/>
              <a:t>辽宁省</a:t>
            </a:r>
            <a:r>
              <a:rPr lang="en-US" altLang="zh-CN" dirty="0"/>
              <a:t>","</a:t>
            </a:r>
            <a:r>
              <a:rPr lang="zh-CN" altLang="en-US" dirty="0"/>
              <a:t>贵州省</a:t>
            </a:r>
            <a:r>
              <a:rPr lang="en-US" altLang="zh-CN" dirty="0"/>
              <a:t>","</a:t>
            </a:r>
            <a:r>
              <a:rPr lang="zh-CN" altLang="en-US" dirty="0"/>
              <a:t>黑龙江</a:t>
            </a:r>
            <a:r>
              <a:rPr lang="en-US" altLang="zh-CN" dirty="0"/>
              <a:t>","</a:t>
            </a:r>
            <a:r>
              <a:rPr lang="zh-CN" altLang="en-US" dirty="0"/>
              <a:t>陕西省</a:t>
            </a:r>
            <a:r>
              <a:rPr lang="en-US" altLang="zh-CN" dirty="0"/>
              <a:t>","</a:t>
            </a:r>
            <a:r>
              <a:rPr lang="zh-CN" altLang="en-US" dirty="0"/>
              <a:t>福建省</a:t>
            </a:r>
            <a:r>
              <a:rPr lang="en-US" altLang="zh-CN" dirty="0"/>
              <a:t>","</a:t>
            </a:r>
            <a:r>
              <a:rPr lang="zh-CN" altLang="en-US" dirty="0"/>
              <a:t>山西省</a:t>
            </a:r>
            <a:r>
              <a:rPr lang="en-US" altLang="zh-CN" dirty="0"/>
              <a:t>","</a:t>
            </a:r>
            <a:r>
              <a:rPr lang="zh-CN" altLang="en-US" dirty="0"/>
              <a:t>重庆市</a:t>
            </a:r>
            <a:r>
              <a:rPr lang="en-US" altLang="zh-CN" dirty="0"/>
              <a:t>","</a:t>
            </a:r>
            <a:r>
              <a:rPr lang="zh-CN" altLang="en-US" dirty="0"/>
              <a:t>吉林省</a:t>
            </a:r>
            <a:r>
              <a:rPr lang="en-US" altLang="zh-CN" dirty="0"/>
              <a:t>","</a:t>
            </a:r>
            <a:r>
              <a:rPr lang="zh-CN" altLang="en-US" dirty="0"/>
              <a:t>甘肃省</a:t>
            </a:r>
            <a:r>
              <a:rPr lang="en-US" altLang="zh-CN" dirty="0"/>
              <a:t>","</a:t>
            </a:r>
            <a:r>
              <a:rPr lang="zh-CN" altLang="en-US" dirty="0"/>
              <a:t>内蒙古</a:t>
            </a:r>
            <a:r>
              <a:rPr lang="en-US" altLang="zh-CN" dirty="0"/>
              <a:t>","</a:t>
            </a:r>
            <a:r>
              <a:rPr lang="zh-CN" altLang="en-US" dirty="0"/>
              <a:t>新疆区</a:t>
            </a:r>
            <a:r>
              <a:rPr lang="en-US" altLang="zh-CN" dirty="0"/>
              <a:t>","</a:t>
            </a:r>
            <a:r>
              <a:rPr lang="zh-CN" altLang="en-US" dirty="0"/>
              <a:t>上海市</a:t>
            </a:r>
            <a:r>
              <a:rPr lang="en-US" altLang="zh-CN" dirty="0"/>
              <a:t>","</a:t>
            </a:r>
            <a:r>
              <a:rPr lang="zh-CN" altLang="en-US" dirty="0"/>
              <a:t>北京市</a:t>
            </a:r>
            <a:r>
              <a:rPr lang="en-US" altLang="zh-CN" dirty="0"/>
              <a:t>","</a:t>
            </a:r>
            <a:r>
              <a:rPr lang="zh-CN" altLang="en-US" dirty="0"/>
              <a:t>天津市</a:t>
            </a:r>
            <a:r>
              <a:rPr lang="en-US" altLang="zh-CN" dirty="0"/>
              <a:t>","</a:t>
            </a:r>
            <a:r>
              <a:rPr lang="zh-CN" altLang="en-US" dirty="0"/>
              <a:t>海南省</a:t>
            </a:r>
            <a:r>
              <a:rPr lang="en-US" altLang="zh-CN" dirty="0"/>
              <a:t>","</a:t>
            </a:r>
            <a:r>
              <a:rPr lang="zh-CN" altLang="en-US" dirty="0"/>
              <a:t>宁夏区</a:t>
            </a:r>
            <a:r>
              <a:rPr lang="en-US" altLang="zh-CN" dirty="0"/>
              <a:t>","</a:t>
            </a:r>
            <a:r>
              <a:rPr lang="zh-CN" altLang="en-US" dirty="0"/>
              <a:t>青海省</a:t>
            </a:r>
            <a:r>
              <a:rPr lang="en-US" altLang="zh-CN" dirty="0"/>
              <a:t>","</a:t>
            </a:r>
            <a:r>
              <a:rPr lang="zh-CN" altLang="en-US" dirty="0"/>
              <a:t>西藏区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http://www.chyxx.com/industry/201701/486625.html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951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人均</a:t>
            </a:r>
            <a:r>
              <a:rPr lang="en-US" altLang="zh-CN" dirty="0"/>
              <a:t>GDP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1417638"/>
            <a:ext cx="11205882" cy="53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6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用色彩编码</a:t>
            </a:r>
            <a:r>
              <a:rPr lang="en-US" altLang="zh-CN" dirty="0"/>
              <a:t>GDP</a:t>
            </a:r>
            <a:r>
              <a:rPr lang="zh-CN" altLang="en-US" dirty="0"/>
              <a:t>的值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0963" y="1614861"/>
            <a:ext cx="10345053" cy="49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37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9A13A-3BB0-4364-8BAD-D840A003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JSBin.com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5860E-717A-4AF9-A361-AB9E88375B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左边是代码，右边是结果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819F6B-0888-494E-94EE-5A282F82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252233"/>
            <a:ext cx="9610165" cy="43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十进制数：</a:t>
            </a:r>
            <a:r>
              <a:rPr lang="en-US" altLang="zh-CN" dirty="0" err="1"/>
              <a:t>var</a:t>
            </a:r>
            <a:r>
              <a:rPr lang="en-US" altLang="zh-CN" dirty="0"/>
              <a:t> num=120;</a:t>
            </a:r>
          </a:p>
          <a:p>
            <a:r>
              <a:rPr lang="zh-CN" altLang="en-US" dirty="0"/>
              <a:t>八进制数：</a:t>
            </a:r>
            <a:r>
              <a:rPr lang="en-US" altLang="zh-CN" dirty="0" err="1"/>
              <a:t>var</a:t>
            </a:r>
            <a:r>
              <a:rPr lang="en-US" altLang="zh-CN" dirty="0"/>
              <a:t> num8=020;</a:t>
            </a:r>
          </a:p>
          <a:p>
            <a:r>
              <a:rPr lang="zh-CN" altLang="en-US" dirty="0"/>
              <a:t>十六进制：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numf</a:t>
            </a:r>
            <a:r>
              <a:rPr lang="en-US" altLang="zh-CN" dirty="0"/>
              <a:t>=0x1A;</a:t>
            </a:r>
          </a:p>
          <a:p>
            <a:r>
              <a:rPr lang="zh-CN" altLang="en-US" dirty="0"/>
              <a:t>浮点数： </a:t>
            </a:r>
            <a:r>
              <a:rPr lang="en-US" altLang="zh-CN" dirty="0"/>
              <a:t>f=3.1415;</a:t>
            </a:r>
          </a:p>
          <a:p>
            <a:r>
              <a:rPr lang="zh-CN" altLang="en-US" dirty="0"/>
              <a:t>指数表示：</a:t>
            </a:r>
            <a:r>
              <a:rPr lang="en-US" altLang="zh-CN" dirty="0"/>
              <a:t>num m=3e5;</a:t>
            </a:r>
          </a:p>
          <a:p>
            <a:endParaRPr lang="en-US" altLang="zh-CN" dirty="0"/>
          </a:p>
          <a:p>
            <a:r>
              <a:rPr lang="zh-CN" altLang="en-US" dirty="0"/>
              <a:t>最大值： </a:t>
            </a:r>
            <a:r>
              <a:rPr lang="en-US" altLang="zh-CN" dirty="0" err="1"/>
              <a:t>Number.MAX_VALUE</a:t>
            </a:r>
            <a:endParaRPr lang="en-US" altLang="zh-CN" dirty="0"/>
          </a:p>
          <a:p>
            <a:r>
              <a:rPr lang="zh-CN" altLang="en-US" dirty="0"/>
              <a:t>最小值：</a:t>
            </a:r>
            <a:r>
              <a:rPr lang="en-US" altLang="zh-CN" dirty="0" err="1"/>
              <a:t>Number.MIN_VALUE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：</a:t>
            </a:r>
            <a:r>
              <a:rPr lang="en-US" altLang="zh-CN" dirty="0"/>
              <a:t>Not a Number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=“China”;</a:t>
            </a:r>
          </a:p>
          <a:p>
            <a:r>
              <a:rPr lang="en-US" altLang="zh-CN" dirty="0"/>
              <a:t>Console.log(</a:t>
            </a:r>
            <a:r>
              <a:rPr lang="en-US" altLang="zh-CN" dirty="0" err="1"/>
              <a:t>str.length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Object</a:t>
            </a:r>
            <a:r>
              <a:rPr lang="zh-CN" altLang="en-US" sz="3200" b="1" dirty="0">
                <a:solidFill>
                  <a:srgbClr val="FF0000"/>
                </a:solidFill>
              </a:rPr>
              <a:t>：属性和方法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person=new Object();</a:t>
            </a:r>
          </a:p>
          <a:p>
            <a:r>
              <a:rPr lang="en-US" altLang="zh-CN" dirty="0"/>
              <a:t>person.name=“</a:t>
            </a:r>
            <a:r>
              <a:rPr lang="en-US" altLang="zh-CN" dirty="0" err="1"/>
              <a:t>wang</a:t>
            </a:r>
            <a:r>
              <a:rPr lang="en-US" altLang="zh-CN" dirty="0"/>
              <a:t>”;</a:t>
            </a:r>
          </a:p>
          <a:p>
            <a:r>
              <a:rPr lang="en-US" altLang="zh-CN" dirty="0" err="1"/>
              <a:t>person.age</a:t>
            </a:r>
            <a:r>
              <a:rPr lang="en-US" altLang="zh-CN" dirty="0"/>
              <a:t>=10;</a:t>
            </a:r>
          </a:p>
          <a:p>
            <a:r>
              <a:rPr lang="en-US" altLang="zh-CN" dirty="0" err="1"/>
              <a:t>person.growUp</a:t>
            </a:r>
            <a:r>
              <a:rPr lang="en-US" altLang="zh-CN" dirty="0"/>
              <a:t>=function(){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this.age</a:t>
            </a:r>
            <a:r>
              <a:rPr lang="en-US" altLang="zh-CN" dirty="0"/>
              <a:t>+=1;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算术操作符：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、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</a:p>
          <a:p>
            <a:r>
              <a:rPr lang="zh-CN" altLang="en-US" dirty="0"/>
              <a:t>赋值操作符：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</a:t>
            </a:r>
            <a:r>
              <a:rPr lang="en-US" altLang="zh-CN" dirty="0"/>
              <a:t>-=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</a:t>
            </a:r>
          </a:p>
          <a:p>
            <a:r>
              <a:rPr lang="zh-CN" altLang="en-US" dirty="0"/>
              <a:t>布尔操作符：</a:t>
            </a:r>
            <a:r>
              <a:rPr lang="en-US" altLang="zh-CN" dirty="0"/>
              <a:t>!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</a:p>
          <a:p>
            <a:r>
              <a:rPr lang="zh-CN" altLang="en-US" dirty="0"/>
              <a:t>关系操作符：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（恒等）、</a:t>
            </a:r>
            <a:r>
              <a:rPr lang="en-US" altLang="zh-CN" dirty="0"/>
              <a:t>===</a:t>
            </a:r>
            <a:r>
              <a:rPr lang="zh-CN" altLang="en-US" dirty="0"/>
              <a:t>（全等）、</a:t>
            </a:r>
            <a:r>
              <a:rPr lang="en-US" altLang="zh-CN" dirty="0"/>
              <a:t>!=</a:t>
            </a:r>
            <a:r>
              <a:rPr lang="zh-CN" altLang="en-US" dirty="0"/>
              <a:t>（不等）、</a:t>
            </a:r>
            <a:r>
              <a:rPr lang="en-US" altLang="zh-CN" dirty="0"/>
              <a:t>!==</a:t>
            </a:r>
            <a:r>
              <a:rPr lang="zh-CN" altLang="en-US" dirty="0"/>
              <a:t>（不全等）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for-in</a:t>
            </a:r>
          </a:p>
          <a:p>
            <a:r>
              <a:rPr lang="en-US" altLang="zh-CN" dirty="0"/>
              <a:t>Switch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Label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定义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function add(num1,num2){</a:t>
            </a:r>
          </a:p>
          <a:p>
            <a:pPr lvl="1">
              <a:buNone/>
            </a:pPr>
            <a:r>
              <a:rPr lang="en-US" altLang="zh-CN" dirty="0"/>
              <a:t>Return num1+num2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调用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a=add(3,5)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无名函数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a=function(num1,num2){</a:t>
            </a:r>
          </a:p>
          <a:p>
            <a:pPr>
              <a:buNone/>
            </a:pPr>
            <a:r>
              <a:rPr lang="en-US" altLang="zh-CN" dirty="0"/>
              <a:t>	return num1+num2;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1064</TotalTime>
  <Words>2877</Words>
  <Application>Microsoft Office PowerPoint</Application>
  <PresentationFormat>宽屏</PresentationFormat>
  <Paragraphs>561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Century Schoolbook</vt:lpstr>
      <vt:lpstr>Wingdings</vt:lpstr>
      <vt:lpstr>Wingdings 2</vt:lpstr>
      <vt:lpstr>凸显</vt:lpstr>
      <vt:lpstr>第二次课：JS+CSS+SVG互操作</vt:lpstr>
      <vt:lpstr>上次回顾</vt:lpstr>
      <vt:lpstr>HTML&amp;CSS</vt:lpstr>
      <vt:lpstr>JavaScript基本语法</vt:lpstr>
      <vt:lpstr>Number</vt:lpstr>
      <vt:lpstr>String</vt:lpstr>
      <vt:lpstr>操作符</vt:lpstr>
      <vt:lpstr>语句</vt:lpstr>
      <vt:lpstr>函数</vt:lpstr>
      <vt:lpstr>对象</vt:lpstr>
      <vt:lpstr>数组</vt:lpstr>
      <vt:lpstr>DOM：文档对象模型（Document Object Model）</vt:lpstr>
      <vt:lpstr>DOM</vt:lpstr>
      <vt:lpstr>HTML DOM树</vt:lpstr>
      <vt:lpstr>例</vt:lpstr>
      <vt:lpstr>DOM常用属性</vt:lpstr>
      <vt:lpstr>例</vt:lpstr>
      <vt:lpstr>添加节点</vt:lpstr>
      <vt:lpstr>删除节点</vt:lpstr>
      <vt:lpstr>事件</vt:lpstr>
      <vt:lpstr>常用事件</vt:lpstr>
      <vt:lpstr>SVG图形</vt:lpstr>
      <vt:lpstr>SVG图形</vt:lpstr>
      <vt:lpstr>SVG直方图</vt:lpstr>
      <vt:lpstr>获取屏幕分辨率&amp;浏览器可用宽度</vt:lpstr>
      <vt:lpstr>获取屏幕分辨率&amp;浏览器可用宽度</vt:lpstr>
      <vt:lpstr>绘制一个矩形</vt:lpstr>
      <vt:lpstr>多个矩形</vt:lpstr>
      <vt:lpstr>在JS中动态添加SVG的文本</vt:lpstr>
      <vt:lpstr>在JS中动态添加SVG的矩形</vt:lpstr>
      <vt:lpstr>在JS中动态添加SVG的矩形</vt:lpstr>
      <vt:lpstr>一组随机高度的矩形</vt:lpstr>
      <vt:lpstr>PowerPoint 演示文稿</vt:lpstr>
      <vt:lpstr>随机色彩</vt:lpstr>
      <vt:lpstr>全屏显示</vt:lpstr>
      <vt:lpstr>全屏显示</vt:lpstr>
      <vt:lpstr> 空隙</vt:lpstr>
      <vt:lpstr>添加图注数字</vt:lpstr>
      <vt:lpstr>加载各种数据</vt:lpstr>
      <vt:lpstr>加载数据</vt:lpstr>
      <vt:lpstr>2016人均GDP</vt:lpstr>
      <vt:lpstr>用色彩编码GDP的值</vt:lpstr>
      <vt:lpstr>JSBin.com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第三次课：JS+CSS+SVG互操作</dc:title>
  <dc:creator>Lenovo</dc:creator>
  <cp:lastModifiedBy>Lee Chenyang</cp:lastModifiedBy>
  <cp:revision>90</cp:revision>
  <dcterms:created xsi:type="dcterms:W3CDTF">2015-05-05T08:02:14Z</dcterms:created>
  <dcterms:modified xsi:type="dcterms:W3CDTF">2020-03-10T12:51:15Z</dcterms:modified>
</cp:coreProperties>
</file>