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  <p:sldId id="259" r:id="rId18"/>
    <p:sldId id="260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 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概述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直方图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2000" dirty="0"/>
              <a:t>李春芳</a:t>
            </a:r>
            <a:endParaRPr lang="en-US" altLang="zh-CN" sz="2000" dirty="0"/>
          </a:p>
          <a:p>
            <a:pPr algn="ctr"/>
            <a:r>
              <a:rPr lang="zh-CN" altLang="en-US" dirty="0"/>
              <a:t>中国传媒大学    计算机学院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数据绑定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将数据绑定到</a:t>
            </a:r>
            <a:r>
              <a:rPr lang="en-US" altLang="zh-CN" dirty="0"/>
              <a:t>DOM</a:t>
            </a:r>
            <a:r>
              <a:rPr lang="zh-CN" altLang="en-US" dirty="0"/>
              <a:t>上，是</a:t>
            </a:r>
            <a:r>
              <a:rPr lang="en-US" altLang="zh-CN" dirty="0"/>
              <a:t>D3</a:t>
            </a:r>
            <a:r>
              <a:rPr lang="zh-CN" altLang="en-US" dirty="0"/>
              <a:t>的最大特色</a:t>
            </a:r>
            <a:endParaRPr lang="en-US" altLang="zh-CN" dirty="0"/>
          </a:p>
          <a:p>
            <a:r>
              <a:rPr lang="en-US" altLang="zh-CN" dirty="0"/>
              <a:t>d3.select</a:t>
            </a:r>
            <a:r>
              <a:rPr lang="zh-CN" altLang="en-US" dirty="0"/>
              <a:t>和</a:t>
            </a:r>
            <a:r>
              <a:rPr lang="en-US" altLang="zh-CN" dirty="0"/>
              <a:t>d3.selectAll</a:t>
            </a:r>
            <a:r>
              <a:rPr lang="zh-CN" altLang="en-US" dirty="0"/>
              <a:t>返回选择集，但没有绑定数据</a:t>
            </a:r>
            <a:endParaRPr lang="en-US" altLang="zh-CN" dirty="0"/>
          </a:p>
          <a:p>
            <a:r>
              <a:rPr lang="en-US" altLang="zh-CN" dirty="0" err="1"/>
              <a:t>selection.datum</a:t>
            </a:r>
            <a:r>
              <a:rPr lang="en-US" altLang="zh-CN" dirty="0"/>
              <a:t>([value])   </a:t>
            </a:r>
            <a:r>
              <a:rPr lang="zh-CN" altLang="en-US" dirty="0">
                <a:solidFill>
                  <a:srgbClr val="FF0000"/>
                </a:solidFill>
              </a:rPr>
              <a:t>绑定相同的元素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selection.data</a:t>
            </a:r>
            <a:r>
              <a:rPr lang="en-US" altLang="zh-CN" dirty="0"/>
              <a:t>([values[,key])   </a:t>
            </a:r>
            <a:r>
              <a:rPr lang="zh-CN" altLang="en-US" dirty="0">
                <a:solidFill>
                  <a:srgbClr val="FF0000"/>
                </a:solidFill>
              </a:rPr>
              <a:t>分别绑定不同的元素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 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="d3/d3.min.js" </a:t>
            </a:r>
            <a:r>
              <a:rPr lang="en-US" altLang="zh-CN" dirty="0" err="1">
                <a:solidFill>
                  <a:srgbClr val="FF0000"/>
                </a:solidFill>
              </a:rPr>
              <a:t>charset</a:t>
            </a:r>
            <a:r>
              <a:rPr lang="en-US" altLang="zh-CN" dirty="0">
                <a:solidFill>
                  <a:srgbClr val="FF0000"/>
                </a:solidFill>
              </a:rPr>
              <a:t>="uft-8"&gt;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&lt;/script&gt;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&lt;script&gt;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p=d3.select("body").</a:t>
            </a:r>
            <a:r>
              <a:rPr lang="en-US" altLang="zh-CN" dirty="0" err="1">
                <a:solidFill>
                  <a:srgbClr val="FF0000"/>
                </a:solidFill>
              </a:rPr>
              <a:t>selectAll</a:t>
            </a:r>
            <a:r>
              <a:rPr lang="en-US" altLang="zh-CN" dirty="0">
                <a:solidFill>
                  <a:srgbClr val="FF0000"/>
                </a:solidFill>
              </a:rPr>
              <a:t>("p");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p.datum</a:t>
            </a:r>
            <a:r>
              <a:rPr lang="en-US" altLang="zh-CN" dirty="0">
                <a:solidFill>
                  <a:srgbClr val="FF0000"/>
                </a:solidFill>
              </a:rPr>
              <a:t>("Thunder")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 .text(function(</a:t>
            </a:r>
            <a:r>
              <a:rPr lang="en-US" altLang="zh-CN" dirty="0" err="1">
                <a:solidFill>
                  <a:srgbClr val="FF0000"/>
                </a:solidFill>
              </a:rPr>
              <a:t>d,i</a:t>
            </a:r>
            <a:r>
              <a:rPr lang="en-US" altLang="zh-CN" dirty="0">
                <a:solidFill>
                  <a:srgbClr val="FF0000"/>
                </a:solidFill>
              </a:rPr>
              <a:t>){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return d+""+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 });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console.log(p);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&lt;/script&gt;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152" y="3816424"/>
            <a:ext cx="2852936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23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数据绑定：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&lt;script&gt;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dataset=[3,6,9];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p=d3.select("body").</a:t>
            </a:r>
            <a:r>
              <a:rPr lang="en-US" altLang="zh-CN" dirty="0" err="1"/>
              <a:t>selectAll</a:t>
            </a:r>
            <a:r>
              <a:rPr lang="en-US" altLang="zh-CN" dirty="0"/>
              <a:t>("p");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update=</a:t>
            </a:r>
            <a:r>
              <a:rPr lang="en-US" altLang="zh-CN" dirty="0" err="1"/>
              <a:t>p.data</a:t>
            </a:r>
            <a:r>
              <a:rPr lang="en-US" altLang="zh-CN" dirty="0"/>
              <a:t>(dataset);</a:t>
            </a:r>
          </a:p>
          <a:p>
            <a:pPr>
              <a:buNone/>
            </a:pPr>
            <a:r>
              <a:rPr lang="en-US" altLang="zh-CN" dirty="0"/>
              <a:t>		console.log(update);</a:t>
            </a:r>
          </a:p>
          <a:p>
            <a:pPr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0" y="4888248"/>
          <a:ext cx="5476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00232" y="4888248"/>
          <a:ext cx="5476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8662" y="4143380"/>
            <a:ext cx="1864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data()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Element    Array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2066" y="4139991"/>
            <a:ext cx="1864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datum()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Element    Array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57752" y="4857760"/>
          <a:ext cx="5476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86446" y="4857760"/>
          <a:ext cx="12858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17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Data</a:t>
            </a:r>
            <a:r>
              <a:rPr lang="zh-CN" altLang="en-US" b="1" dirty="0">
                <a:solidFill>
                  <a:srgbClr val="FF0000"/>
                </a:solidFill>
              </a:rPr>
              <a:t>绑定数据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根据数组长度和元素数量的关系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B050"/>
                </a:solidFill>
              </a:rPr>
              <a:t>Update</a:t>
            </a:r>
            <a:r>
              <a:rPr lang="zh-CN" altLang="en-US" b="1" dirty="0">
                <a:solidFill>
                  <a:srgbClr val="00B050"/>
                </a:solidFill>
              </a:rPr>
              <a:t>：数组长度</a:t>
            </a:r>
            <a:r>
              <a:rPr lang="en-US" altLang="zh-CN" b="1" dirty="0">
                <a:solidFill>
                  <a:srgbClr val="00B050"/>
                </a:solidFill>
              </a:rPr>
              <a:t>=</a:t>
            </a:r>
            <a:r>
              <a:rPr lang="zh-CN" altLang="en-US" b="1" dirty="0">
                <a:solidFill>
                  <a:srgbClr val="00B050"/>
                </a:solidFill>
              </a:rPr>
              <a:t>元素数量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en-US" altLang="zh-CN" b="1" dirty="0">
                <a:solidFill>
                  <a:srgbClr val="00B050"/>
                </a:solidFill>
              </a:rPr>
              <a:t>enter</a:t>
            </a:r>
            <a:r>
              <a:rPr lang="zh-CN" altLang="en-US" b="1" dirty="0">
                <a:solidFill>
                  <a:srgbClr val="00B050"/>
                </a:solidFill>
              </a:rPr>
              <a:t>：数组长度</a:t>
            </a:r>
            <a:r>
              <a:rPr lang="en-US" altLang="zh-CN" b="1" dirty="0">
                <a:solidFill>
                  <a:srgbClr val="00B050"/>
                </a:solidFill>
              </a:rPr>
              <a:t>&gt;</a:t>
            </a:r>
            <a:r>
              <a:rPr lang="zh-CN" altLang="en-US" b="1" dirty="0">
                <a:solidFill>
                  <a:srgbClr val="00B050"/>
                </a:solidFill>
              </a:rPr>
              <a:t>元素数量（）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/>
            <a:r>
              <a:rPr lang="en-US" altLang="zh-CN" b="1" dirty="0">
                <a:solidFill>
                  <a:srgbClr val="00B050"/>
                </a:solidFill>
              </a:rPr>
              <a:t>Exit</a:t>
            </a:r>
            <a:r>
              <a:rPr lang="zh-CN" altLang="en-US" b="1" dirty="0">
                <a:solidFill>
                  <a:srgbClr val="00B050"/>
                </a:solidFill>
              </a:rPr>
              <a:t>：数组长度</a:t>
            </a:r>
            <a:r>
              <a:rPr lang="en-US" altLang="zh-CN" b="1" dirty="0">
                <a:solidFill>
                  <a:srgbClr val="00B050"/>
                </a:solidFill>
              </a:rPr>
              <a:t>&lt;</a:t>
            </a:r>
            <a:r>
              <a:rPr lang="zh-CN" altLang="en-US" b="1" dirty="0">
                <a:solidFill>
                  <a:srgbClr val="00B050"/>
                </a:solidFill>
              </a:rPr>
              <a:t>元素数量（多余数据退出）</a:t>
            </a:r>
          </a:p>
        </p:txBody>
      </p:sp>
      <p:pic>
        <p:nvPicPr>
          <p:cNvPr id="4" name="图片 3" descr="700982958.jpg"/>
          <p:cNvPicPr>
            <a:picLocks noChangeAspect="1"/>
          </p:cNvPicPr>
          <p:nvPr/>
        </p:nvPicPr>
        <p:blipFill>
          <a:blip r:embed="rId2"/>
          <a:srcRect l="7812" t="27083" r="7031" b="15625"/>
          <a:stretch>
            <a:fillRect/>
          </a:stretch>
        </p:blipFill>
        <p:spPr>
          <a:xfrm>
            <a:off x="1285852" y="3071810"/>
            <a:ext cx="6357982" cy="32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1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Data</a:t>
            </a:r>
            <a:r>
              <a:rPr lang="zh-CN" altLang="en-US" b="1" dirty="0">
                <a:solidFill>
                  <a:srgbClr val="FF0000"/>
                </a:solidFill>
              </a:rPr>
              <a:t>绑定数据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&lt;script&gt;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dataset=[3,6,9,12,15];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p=d3.select("body").</a:t>
            </a:r>
            <a:r>
              <a:rPr lang="en-US" altLang="zh-CN" dirty="0" err="1"/>
              <a:t>selectAll</a:t>
            </a:r>
            <a:r>
              <a:rPr lang="en-US" altLang="zh-CN" dirty="0"/>
              <a:t>("p");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update=</a:t>
            </a:r>
            <a:r>
              <a:rPr lang="en-US" altLang="zh-CN" dirty="0" err="1"/>
              <a:t>p.data</a:t>
            </a:r>
            <a:r>
              <a:rPr lang="en-US" altLang="zh-CN" dirty="0"/>
              <a:t>(dataset);</a:t>
            </a:r>
          </a:p>
          <a:p>
            <a:pPr>
              <a:buNone/>
            </a:pPr>
            <a:r>
              <a:rPr lang="en-US" altLang="zh-CN" dirty="0"/>
              <a:t>		console.log(update);</a:t>
            </a:r>
          </a:p>
          <a:p>
            <a:pPr>
              <a:buNone/>
            </a:pPr>
            <a:r>
              <a:rPr lang="en-US" altLang="zh-CN" dirty="0"/>
              <a:t>		console.log(</a:t>
            </a:r>
            <a:r>
              <a:rPr lang="en-US" altLang="zh-CN" dirty="0" err="1"/>
              <a:t>update.enter</a:t>
            </a:r>
            <a:r>
              <a:rPr lang="en-US" altLang="zh-CN" dirty="0"/>
              <a:t>());</a:t>
            </a:r>
          </a:p>
          <a:p>
            <a:pPr>
              <a:buNone/>
            </a:pPr>
            <a:r>
              <a:rPr lang="en-US" altLang="zh-CN" dirty="0"/>
              <a:t>		console.log(</a:t>
            </a:r>
            <a:r>
              <a:rPr lang="en-US" altLang="zh-CN" dirty="0" err="1"/>
              <a:t>update.exit</a:t>
            </a:r>
            <a:r>
              <a:rPr lang="en-US" altLang="zh-CN" dirty="0"/>
              <a:t>());</a:t>
            </a:r>
          </a:p>
          <a:p>
            <a:pPr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2996952"/>
            <a:ext cx="31146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133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绑定顺序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data()</a:t>
            </a:r>
            <a:r>
              <a:rPr lang="zh-CN" altLang="en-US"/>
              <a:t>默认是索引序号绑定的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48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与</a:t>
            </a:r>
            <a:r>
              <a:rPr lang="en-US" altLang="zh-CN" dirty="0"/>
              <a:t>D3</a:t>
            </a:r>
            <a:r>
              <a:rPr lang="zh-CN" altLang="en-US" dirty="0"/>
              <a:t>的比较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03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</a:t>
            </a:r>
            <a:r>
              <a:rPr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001156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&lt;body&gt;</a:t>
            </a:r>
          </a:p>
          <a:p>
            <a:pPr>
              <a:buNone/>
            </a:pPr>
            <a:r>
              <a:rPr lang="en-US" altLang="zh-CN" dirty="0"/>
              <a:t>		&lt;p&gt;</a:t>
            </a:r>
            <a:r>
              <a:rPr lang="zh-CN" altLang="en-US" dirty="0"/>
              <a:t>北京</a:t>
            </a:r>
            <a:r>
              <a:rPr lang="en-US" altLang="zh-CN" dirty="0"/>
              <a:t>&lt;/p&gt;</a:t>
            </a:r>
          </a:p>
          <a:p>
            <a:pPr>
              <a:buNone/>
            </a:pPr>
            <a:r>
              <a:rPr lang="en-US" altLang="zh-CN" dirty="0"/>
              <a:t>		&lt;p&gt;</a:t>
            </a:r>
            <a:r>
              <a:rPr lang="zh-CN" altLang="en-US" dirty="0"/>
              <a:t>朝阳区</a:t>
            </a:r>
            <a:r>
              <a:rPr lang="en-US" altLang="zh-CN" dirty="0"/>
              <a:t>&lt;/p&gt;</a:t>
            </a:r>
          </a:p>
          <a:p>
            <a:pPr>
              <a:buNone/>
            </a:pPr>
            <a:r>
              <a:rPr lang="en-US" altLang="zh-CN" dirty="0"/>
              <a:t>		&lt;script&gt;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para</a:t>
            </a:r>
            <a:r>
              <a:rPr lang="en-US" altLang="zh-CN" dirty="0"/>
              <a:t>=</a:t>
            </a:r>
            <a:r>
              <a:rPr lang="en-US" altLang="zh-CN" dirty="0" err="1"/>
              <a:t>document.getElementsByTagName</a:t>
            </a:r>
            <a:r>
              <a:rPr lang="en-US" altLang="zh-CN" dirty="0"/>
              <a:t>("p");</a:t>
            </a:r>
          </a:p>
          <a:p>
            <a:pPr>
              <a:buNone/>
            </a:pPr>
            <a:r>
              <a:rPr lang="en-US" altLang="zh-CN" dirty="0"/>
              <a:t>			for 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para.length;i</a:t>
            </a:r>
            <a:r>
              <a:rPr lang="en-US" altLang="zh-CN" dirty="0"/>
              <a:t>++){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b="1" dirty="0" err="1">
                <a:solidFill>
                  <a:srgbClr val="FF0000"/>
                </a:solidFill>
              </a:rPr>
              <a:t>var</a:t>
            </a:r>
            <a:r>
              <a:rPr lang="en-US" altLang="zh-CN" b="1" dirty="0">
                <a:solidFill>
                  <a:srgbClr val="FF0000"/>
                </a:solidFill>
              </a:rPr>
              <a:t> para1=</a:t>
            </a:r>
            <a:r>
              <a:rPr lang="en-US" altLang="zh-CN" b="1" dirty="0" err="1">
                <a:solidFill>
                  <a:srgbClr val="FF0000"/>
                </a:solidFill>
              </a:rPr>
              <a:t>para.item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			para1.innerHTML="Hello World";</a:t>
            </a:r>
          </a:p>
          <a:p>
            <a:pPr>
              <a:buNone/>
            </a:pPr>
            <a:r>
              <a:rPr lang="en-US" altLang="zh-CN" dirty="0"/>
              <a:t>			}</a:t>
            </a:r>
          </a:p>
          <a:p>
            <a:pPr>
              <a:buNone/>
            </a:pPr>
            <a:r>
              <a:rPr lang="en-US" altLang="zh-CN" dirty="0"/>
              <a:t>		&lt;/script&gt;</a:t>
            </a:r>
          </a:p>
          <a:p>
            <a:pPr>
              <a:buNone/>
            </a:pPr>
            <a:r>
              <a:rPr lang="en-US" altLang="zh-CN" dirty="0"/>
              <a:t>	&lt;/body&gt;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="d3.v3.js" </a:t>
            </a:r>
            <a:r>
              <a:rPr lang="en-US" altLang="zh-CN" dirty="0" err="1"/>
              <a:t>charset</a:t>
            </a:r>
            <a:r>
              <a:rPr lang="en-US" altLang="zh-CN" dirty="0"/>
              <a:t>="utf-8"&gt;&lt;/script&gt;</a:t>
            </a:r>
          </a:p>
          <a:p>
            <a:pPr>
              <a:buNone/>
            </a:pPr>
            <a:r>
              <a:rPr lang="en-US" altLang="zh-CN" dirty="0"/>
              <a:t>&lt;script&gt;		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para</a:t>
            </a:r>
            <a:r>
              <a:rPr lang="en-US" altLang="zh-CN" dirty="0"/>
              <a:t>=d3.select("body")</a:t>
            </a:r>
          </a:p>
          <a:p>
            <a:pPr>
              <a:buNone/>
            </a:pPr>
            <a:r>
              <a:rPr lang="en-US" altLang="zh-CN" dirty="0"/>
              <a:t>				.</a:t>
            </a:r>
            <a:r>
              <a:rPr lang="en-US" altLang="zh-CN" dirty="0" err="1"/>
              <a:t>selectAll</a:t>
            </a:r>
            <a:r>
              <a:rPr lang="en-US" altLang="zh-CN" dirty="0"/>
              <a:t>("p")</a:t>
            </a:r>
          </a:p>
          <a:p>
            <a:pPr>
              <a:buNone/>
            </a:pPr>
            <a:r>
              <a:rPr lang="en-US" altLang="zh-CN" dirty="0"/>
              <a:t>				.text("</a:t>
            </a:r>
            <a:r>
              <a:rPr lang="zh-CN" altLang="en-US" dirty="0"/>
              <a:t>你好</a:t>
            </a:r>
            <a:r>
              <a:rPr lang="en-US" altLang="zh-CN" dirty="0"/>
              <a:t>");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para.style</a:t>
            </a:r>
            <a:r>
              <a:rPr lang="en-US" altLang="zh-CN" dirty="0"/>
              <a:t>("</a:t>
            </a:r>
            <a:r>
              <a:rPr lang="en-US" altLang="zh-CN" dirty="0" err="1"/>
              <a:t>color","red</a:t>
            </a:r>
            <a:r>
              <a:rPr lang="en-US" altLang="zh-CN" dirty="0"/>
              <a:t>");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para.style</a:t>
            </a:r>
            <a:r>
              <a:rPr lang="en-US" altLang="zh-CN" dirty="0"/>
              <a:t>("font-size","60px");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绘制矢量图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="d3.v3.js" </a:t>
            </a:r>
            <a:r>
              <a:rPr lang="en-US" altLang="zh-CN" dirty="0" err="1"/>
              <a:t>charset</a:t>
            </a:r>
            <a:r>
              <a:rPr lang="en-US" altLang="zh-CN" dirty="0"/>
              <a:t>="utf-8"&gt;&lt;/script&gt;</a:t>
            </a:r>
          </a:p>
          <a:p>
            <a:pPr>
              <a:buNone/>
            </a:pPr>
            <a:r>
              <a:rPr lang="en-US" altLang="zh-CN" dirty="0"/>
              <a:t>		&lt;script&gt;	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var</a:t>
            </a:r>
            <a:r>
              <a:rPr lang="en-US" altLang="zh-CN" dirty="0"/>
              <a:t> width=1330;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var</a:t>
            </a:r>
            <a:r>
              <a:rPr lang="en-US" altLang="zh-CN" dirty="0"/>
              <a:t> height=400;</a:t>
            </a:r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=d3.select("body")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.append("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.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width",width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.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height",height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	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svg.append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("circle")</a:t>
            </a: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("cx","500px")</a:t>
            </a: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("cy","100px")</a:t>
            </a: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("r","100px")</a:t>
            </a: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.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fill","green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pPr>
              <a:buNone/>
            </a:pPr>
            <a:r>
              <a:rPr lang="en-US" altLang="zh-CN" dirty="0"/>
              <a:t>		&lt;/script&gt;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直方图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71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DOM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zh-CN" altLang="en-US" dirty="0"/>
              <a:t>数据绑定</a:t>
            </a:r>
            <a:endParaRPr lang="en-US" altLang="zh-CN" dirty="0"/>
          </a:p>
          <a:p>
            <a:r>
              <a:rPr lang="en-US" altLang="zh-CN" dirty="0"/>
              <a:t>D3   </a:t>
            </a:r>
            <a:r>
              <a:rPr lang="zh-CN" altLang="en-US" dirty="0"/>
              <a:t>与</a:t>
            </a:r>
            <a:r>
              <a:rPr lang="en-US" altLang="zh-CN" dirty="0"/>
              <a:t>    JS</a:t>
            </a:r>
            <a:r>
              <a:rPr lang="zh-CN" altLang="en-US" dirty="0"/>
              <a:t>比较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添加直方图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rect</a:t>
            </a:r>
            <a:r>
              <a:rPr lang="en-US" altLang="zh-CN" dirty="0"/>
              <a:t>=</a:t>
            </a:r>
            <a:r>
              <a:rPr lang="en-US" altLang="zh-CN" dirty="0" err="1"/>
              <a:t>svg.selectAll</a:t>
            </a:r>
            <a:r>
              <a:rPr lang="en-US" altLang="zh-CN" dirty="0"/>
              <a:t>("</a:t>
            </a:r>
            <a:r>
              <a:rPr lang="en-US" altLang="zh-CN" dirty="0" err="1"/>
              <a:t>rect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.data(dataset)</a:t>
            </a:r>
          </a:p>
          <a:p>
            <a:pPr marL="0" indent="0">
              <a:buNone/>
            </a:pPr>
            <a:r>
              <a:rPr lang="en-US" altLang="zh-CN" dirty="0"/>
              <a:t>	.enter()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.append("</a:t>
            </a:r>
            <a:r>
              <a:rPr lang="en-US" altLang="zh-CN" dirty="0" err="1">
                <a:solidFill>
                  <a:srgbClr val="FF0000"/>
                </a:solidFill>
              </a:rPr>
              <a:t>rect</a:t>
            </a:r>
            <a:r>
              <a:rPr lang="en-US" altLang="zh-CN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.</a:t>
            </a:r>
            <a:r>
              <a:rPr lang="en-US" altLang="zh-CN" dirty="0" err="1">
                <a:solidFill>
                  <a:srgbClr val="FF0000"/>
                </a:solidFill>
              </a:rPr>
              <a:t>attr</a:t>
            </a:r>
            <a:r>
              <a:rPr lang="en-US" altLang="zh-CN" dirty="0">
                <a:solidFill>
                  <a:srgbClr val="FF0000"/>
                </a:solidFill>
              </a:rPr>
              <a:t>("fill","</a:t>
            </a:r>
            <a:r>
              <a:rPr lang="en-US" altLang="zh-CN" dirty="0" err="1">
                <a:solidFill>
                  <a:srgbClr val="FF0000"/>
                </a:solidFill>
              </a:rPr>
              <a:t>DarkKhaki</a:t>
            </a:r>
            <a:r>
              <a:rPr lang="en-US" altLang="zh-CN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7030A0"/>
                </a:solidFill>
              </a:rPr>
              <a:t>.</a:t>
            </a:r>
            <a:r>
              <a:rPr lang="en-US" altLang="zh-CN" dirty="0" err="1">
                <a:solidFill>
                  <a:srgbClr val="7030A0"/>
                </a:solidFill>
              </a:rPr>
              <a:t>attr</a:t>
            </a:r>
            <a:r>
              <a:rPr lang="en-US" altLang="zh-CN" dirty="0">
                <a:solidFill>
                  <a:srgbClr val="7030A0"/>
                </a:solidFill>
              </a:rPr>
              <a:t>("</a:t>
            </a:r>
            <a:r>
              <a:rPr lang="en-US" altLang="zh-CN" dirty="0" err="1">
                <a:solidFill>
                  <a:srgbClr val="7030A0"/>
                </a:solidFill>
              </a:rPr>
              <a:t>x",function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d,i</a:t>
            </a:r>
            <a:r>
              <a:rPr lang="en-US" altLang="zh-CN" dirty="0">
                <a:solidFill>
                  <a:srgbClr val="7030A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	     return 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*</a:t>
            </a:r>
            <a:r>
              <a:rPr lang="en-US" altLang="zh-CN" dirty="0" err="1">
                <a:solidFill>
                  <a:srgbClr val="7030A0"/>
                </a:solidFill>
              </a:rPr>
              <a:t>rectStep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	})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50"/>
                </a:solidFill>
              </a:rPr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attr</a:t>
            </a:r>
            <a:r>
              <a:rPr lang="en-US" altLang="zh-CN" dirty="0">
                <a:solidFill>
                  <a:srgbClr val="00B050"/>
                </a:solidFill>
              </a:rPr>
              <a:t>("</a:t>
            </a:r>
            <a:r>
              <a:rPr lang="en-US" altLang="zh-CN" dirty="0" err="1">
                <a:solidFill>
                  <a:srgbClr val="00B050"/>
                </a:solidFill>
              </a:rPr>
              <a:t>y",function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d,i</a:t>
            </a:r>
            <a:r>
              <a:rPr lang="en-US" altLang="zh-CN" dirty="0">
                <a:solidFill>
                  <a:srgbClr val="00B05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return height-((d-</a:t>
            </a:r>
            <a:r>
              <a:rPr lang="en-US" altLang="zh-CN" dirty="0" err="1">
                <a:solidFill>
                  <a:srgbClr val="00B050"/>
                </a:solidFill>
              </a:rPr>
              <a:t>mindata</a:t>
            </a:r>
            <a:r>
              <a:rPr lang="en-US" altLang="zh-CN" dirty="0">
                <a:solidFill>
                  <a:srgbClr val="00B050"/>
                </a:solidFill>
              </a:rPr>
              <a:t>)*(</a:t>
            </a:r>
            <a:r>
              <a:rPr lang="en-US" altLang="zh-CN" dirty="0" err="1">
                <a:solidFill>
                  <a:srgbClr val="00B050"/>
                </a:solidFill>
              </a:rPr>
              <a:t>scalemax-scalemin</a:t>
            </a:r>
            <a:r>
              <a:rPr lang="en-US" altLang="zh-CN" dirty="0">
                <a:solidFill>
                  <a:srgbClr val="00B050"/>
                </a:solidFill>
              </a:rPr>
              <a:t>)/(</a:t>
            </a:r>
            <a:r>
              <a:rPr lang="en-US" altLang="zh-CN" dirty="0" err="1">
                <a:solidFill>
                  <a:srgbClr val="00B050"/>
                </a:solidFill>
              </a:rPr>
              <a:t>maxdata-mindata</a:t>
            </a:r>
            <a:r>
              <a:rPr lang="en-US" altLang="zh-CN" dirty="0">
                <a:solidFill>
                  <a:srgbClr val="00B050"/>
                </a:solidFill>
              </a:rPr>
              <a:t>)+100);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})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.</a:t>
            </a:r>
            <a:r>
              <a:rPr lang="en-US" altLang="zh-CN" dirty="0" err="1">
                <a:solidFill>
                  <a:srgbClr val="0070C0"/>
                </a:solidFill>
              </a:rPr>
              <a:t>attr</a:t>
            </a:r>
            <a:r>
              <a:rPr lang="en-US" altLang="zh-CN" dirty="0">
                <a:solidFill>
                  <a:srgbClr val="0070C0"/>
                </a:solidFill>
              </a:rPr>
              <a:t>("width",</a:t>
            </a:r>
            <a:r>
              <a:rPr lang="en-US" altLang="zh-CN" dirty="0" err="1">
                <a:solidFill>
                  <a:srgbClr val="0070C0"/>
                </a:solidFill>
              </a:rPr>
              <a:t>rectWidth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attr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height",function</a:t>
            </a:r>
            <a:r>
              <a:rPr lang="en-US" altLang="zh-CN" dirty="0">
                <a:solidFill>
                  <a:srgbClr val="FF0000"/>
                </a:solidFill>
              </a:rPr>
              <a:t>(d){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return ((d-</a:t>
            </a:r>
            <a:r>
              <a:rPr lang="en-US" altLang="zh-CN" dirty="0" err="1">
                <a:solidFill>
                  <a:srgbClr val="FF0000"/>
                </a:solidFill>
              </a:rPr>
              <a:t>mindata</a:t>
            </a:r>
            <a:r>
              <a:rPr lang="en-US" altLang="zh-CN" dirty="0">
                <a:solidFill>
                  <a:srgbClr val="FF0000"/>
                </a:solidFill>
              </a:rPr>
              <a:t>)*(</a:t>
            </a:r>
            <a:r>
              <a:rPr lang="en-US" altLang="zh-CN" dirty="0" err="1">
                <a:solidFill>
                  <a:srgbClr val="FF0000"/>
                </a:solidFill>
              </a:rPr>
              <a:t>scalemax-scalemin</a:t>
            </a:r>
            <a:r>
              <a:rPr lang="en-US" altLang="zh-CN" dirty="0">
                <a:solidFill>
                  <a:srgbClr val="FF0000"/>
                </a:solidFill>
              </a:rPr>
              <a:t>)/(</a:t>
            </a:r>
            <a:r>
              <a:rPr lang="en-US" altLang="zh-CN" dirty="0" err="1">
                <a:solidFill>
                  <a:srgbClr val="FF0000"/>
                </a:solidFill>
              </a:rPr>
              <a:t>maxdata-mindata</a:t>
            </a:r>
            <a:r>
              <a:rPr lang="en-US" altLang="zh-CN" dirty="0">
                <a:solidFill>
                  <a:srgbClr val="FF0000"/>
                </a:solidFill>
              </a:rPr>
              <a:t>)+80);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});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6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添加文字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text=</a:t>
            </a:r>
            <a:r>
              <a:rPr lang="en-US" altLang="zh-CN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svg.selectAll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(".</a:t>
            </a:r>
            <a:r>
              <a:rPr lang="en-US" altLang="zh-CN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textvalue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.data(dataset)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.enter()</a:t>
            </a:r>
          </a:p>
          <a:p>
            <a:pPr marL="0" indent="0">
              <a:buNone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.append("text")</a:t>
            </a:r>
          </a:p>
          <a:p>
            <a:pPr marL="0" indent="0">
              <a:buNone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("class",".</a:t>
            </a:r>
            <a:r>
              <a:rPr lang="en-US" altLang="zh-CN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textvalue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0" indent="0">
              <a:buNone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1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sz="1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fill","white</a:t>
            </a:r>
            <a:r>
              <a:rPr lang="en-US" altLang="zh-CN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  <a:r>
              <a:rPr lang="en-US" altLang="zh-CN" sz="1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("font-size","12px")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  <a:r>
              <a:rPr lang="en-US" altLang="zh-CN" sz="1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("text-</a:t>
            </a:r>
            <a:r>
              <a:rPr lang="en-US" altLang="zh-CN" sz="1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anchor","middle</a:t>
            </a:r>
            <a:r>
              <a:rPr lang="en-US" altLang="zh-CN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</a:p>
          <a:p>
            <a:pPr marL="0" indent="0">
              <a:buNone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x",function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d,i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</a:t>
            </a:r>
            <a:r>
              <a:rPr lang="en-US" altLang="zh-CN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zh-CN" sz="1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rectStep</a:t>
            </a: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})</a:t>
            </a:r>
          </a:p>
          <a:p>
            <a:pPr marL="0" indent="0">
              <a:buNone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1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sz="1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y",function</a:t>
            </a: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d,i</a:t>
            </a: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){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return height-((d-</a:t>
            </a:r>
            <a:r>
              <a:rPr lang="en-US" altLang="zh-CN" sz="1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mindata</a:t>
            </a: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)*(</a:t>
            </a:r>
            <a:r>
              <a:rPr lang="en-US" altLang="zh-CN" sz="1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scalemax-scalemin</a:t>
            </a: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)/(</a:t>
            </a:r>
            <a:r>
              <a:rPr lang="en-US" altLang="zh-CN" sz="1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maxdata-mindata</a:t>
            </a: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)+100);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})</a:t>
            </a:r>
          </a:p>
          <a:p>
            <a:pPr marL="0" indent="0">
              <a:buNone/>
            </a:pP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("dx",</a:t>
            </a:r>
            <a:r>
              <a:rPr lang="en-US" altLang="zh-CN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rectWidth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/2)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</a:t>
            </a:r>
            <a:r>
              <a:rPr lang="en-US" altLang="zh-CN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("dy","1em")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.text(function(d){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return d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});</a:t>
            </a:r>
            <a:endParaRPr lang="zh-CN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37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添加更新</a:t>
            </a:r>
            <a:r>
              <a:rPr lang="en-US" altLang="zh-CN" dirty="0"/>
              <a:t>draw()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function draw(){</a:t>
            </a:r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updateRect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svg.selectAll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rect</a:t>
            </a:r>
            <a:r>
              <a:rPr lang="en-US" altLang="zh-CN" dirty="0">
                <a:solidFill>
                  <a:srgbClr val="FF0000"/>
                </a:solidFill>
              </a:rPr>
              <a:t>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	 .data(dataset);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>
                <a:solidFill>
                  <a:srgbClr val="00B0F0"/>
                </a:solidFill>
              </a:rPr>
              <a:t>updateRect.attr</a:t>
            </a:r>
            <a:r>
              <a:rPr lang="en-US" altLang="zh-CN" dirty="0">
                <a:solidFill>
                  <a:srgbClr val="00B0F0"/>
                </a:solidFill>
              </a:rPr>
              <a:t>("fill","</a:t>
            </a:r>
            <a:r>
              <a:rPr lang="en-US" altLang="zh-CN" dirty="0" err="1">
                <a:solidFill>
                  <a:srgbClr val="00B0F0"/>
                </a:solidFill>
              </a:rPr>
              <a:t>DarkKhaki</a:t>
            </a:r>
            <a:r>
              <a:rPr lang="en-US" altLang="zh-CN" dirty="0">
                <a:solidFill>
                  <a:srgbClr val="00B0F0"/>
                </a:solidFill>
              </a:rPr>
              <a:t>")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	  .</a:t>
            </a:r>
            <a:r>
              <a:rPr lang="en-US" altLang="zh-CN" dirty="0" err="1">
                <a:solidFill>
                  <a:srgbClr val="00B0F0"/>
                </a:solidFill>
              </a:rPr>
              <a:t>attr</a:t>
            </a:r>
            <a:r>
              <a:rPr lang="en-US" altLang="zh-CN" dirty="0">
                <a:solidFill>
                  <a:srgbClr val="00B0F0"/>
                </a:solidFill>
              </a:rPr>
              <a:t>("</a:t>
            </a:r>
            <a:r>
              <a:rPr lang="en-US" altLang="zh-CN" dirty="0" err="1">
                <a:solidFill>
                  <a:srgbClr val="00B0F0"/>
                </a:solidFill>
              </a:rPr>
              <a:t>x",function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d,i</a:t>
            </a:r>
            <a:r>
              <a:rPr lang="en-US" altLang="zh-CN" dirty="0">
                <a:solidFill>
                  <a:srgbClr val="00B0F0"/>
                </a:solidFill>
              </a:rPr>
              <a:t>){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	        return 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*</a:t>
            </a:r>
            <a:r>
              <a:rPr lang="en-US" altLang="zh-CN" dirty="0" err="1">
                <a:solidFill>
                  <a:srgbClr val="00B0F0"/>
                </a:solidFill>
              </a:rPr>
              <a:t>rectStep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		  })</a:t>
            </a:r>
          </a:p>
          <a:p>
            <a:r>
              <a:rPr lang="en-US" altLang="zh-CN" dirty="0"/>
              <a:t>		  </a:t>
            </a:r>
            <a:r>
              <a:rPr lang="en-US" altLang="zh-CN" dirty="0">
                <a:solidFill>
                  <a:srgbClr val="00B050"/>
                </a:solidFill>
              </a:rPr>
              <a:t>.</a:t>
            </a:r>
            <a:r>
              <a:rPr lang="en-US" altLang="zh-CN" dirty="0" err="1">
                <a:solidFill>
                  <a:srgbClr val="00B050"/>
                </a:solidFill>
              </a:rPr>
              <a:t>attr</a:t>
            </a:r>
            <a:r>
              <a:rPr lang="en-US" altLang="zh-CN" dirty="0">
                <a:solidFill>
                  <a:srgbClr val="00B050"/>
                </a:solidFill>
              </a:rPr>
              <a:t>("</a:t>
            </a:r>
            <a:r>
              <a:rPr lang="en-US" altLang="zh-CN" dirty="0" err="1">
                <a:solidFill>
                  <a:srgbClr val="00B050"/>
                </a:solidFill>
              </a:rPr>
              <a:t>y",function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d,i</a:t>
            </a:r>
            <a:r>
              <a:rPr lang="en-US" altLang="zh-CN" dirty="0">
                <a:solidFill>
                  <a:srgbClr val="00B050"/>
                </a:solidFill>
              </a:rPr>
              <a:t>){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		return height-((d-</a:t>
            </a:r>
            <a:r>
              <a:rPr lang="en-US" altLang="zh-CN" dirty="0" err="1">
                <a:solidFill>
                  <a:srgbClr val="00B050"/>
                </a:solidFill>
              </a:rPr>
              <a:t>mindata</a:t>
            </a:r>
            <a:r>
              <a:rPr lang="en-US" altLang="zh-CN" dirty="0">
                <a:solidFill>
                  <a:srgbClr val="00B050"/>
                </a:solidFill>
              </a:rPr>
              <a:t>)*(</a:t>
            </a:r>
            <a:r>
              <a:rPr lang="en-US" altLang="zh-CN" dirty="0" err="1">
                <a:solidFill>
                  <a:srgbClr val="00B050"/>
                </a:solidFill>
              </a:rPr>
              <a:t>scalemax-scalemin</a:t>
            </a:r>
            <a:r>
              <a:rPr lang="en-US" altLang="zh-CN" dirty="0">
                <a:solidFill>
                  <a:srgbClr val="00B050"/>
                </a:solidFill>
              </a:rPr>
              <a:t>)/(</a:t>
            </a:r>
            <a:r>
              <a:rPr lang="en-US" altLang="zh-CN" dirty="0" err="1">
                <a:solidFill>
                  <a:srgbClr val="00B050"/>
                </a:solidFill>
              </a:rPr>
              <a:t>maxdata-mindata</a:t>
            </a:r>
            <a:r>
              <a:rPr lang="en-US" altLang="zh-CN" dirty="0">
                <a:solidFill>
                  <a:srgbClr val="00B050"/>
                </a:solidFill>
              </a:rPr>
              <a:t>)+100);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		})</a:t>
            </a:r>
          </a:p>
          <a:p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attr</a:t>
            </a:r>
            <a:r>
              <a:rPr lang="en-US" altLang="zh-CN" dirty="0">
                <a:solidFill>
                  <a:srgbClr val="FF0000"/>
                </a:solidFill>
              </a:rPr>
              <a:t>("width",</a:t>
            </a:r>
            <a:r>
              <a:rPr lang="en-US" altLang="zh-CN" dirty="0" err="1">
                <a:solidFill>
                  <a:srgbClr val="FF0000"/>
                </a:solidFill>
              </a:rPr>
              <a:t>rectWidth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	             .</a:t>
            </a:r>
            <a:r>
              <a:rPr lang="en-US" altLang="zh-CN" dirty="0" err="1">
                <a:solidFill>
                  <a:srgbClr val="FF0000"/>
                </a:solidFill>
              </a:rPr>
              <a:t>attr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height",function</a:t>
            </a:r>
            <a:r>
              <a:rPr lang="en-US" altLang="zh-CN" dirty="0">
                <a:solidFill>
                  <a:srgbClr val="FF0000"/>
                </a:solidFill>
              </a:rPr>
              <a:t>(d){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return ((d-</a:t>
            </a:r>
            <a:r>
              <a:rPr lang="en-US" altLang="zh-CN" dirty="0" err="1">
                <a:solidFill>
                  <a:srgbClr val="FF0000"/>
                </a:solidFill>
              </a:rPr>
              <a:t>mindata</a:t>
            </a:r>
            <a:r>
              <a:rPr lang="en-US" altLang="zh-CN" dirty="0">
                <a:solidFill>
                  <a:srgbClr val="FF0000"/>
                </a:solidFill>
              </a:rPr>
              <a:t>)*(</a:t>
            </a:r>
            <a:r>
              <a:rPr lang="en-US" altLang="zh-CN" dirty="0" err="1">
                <a:solidFill>
                  <a:srgbClr val="FF0000"/>
                </a:solidFill>
              </a:rPr>
              <a:t>scalemax-scalemin</a:t>
            </a:r>
            <a:r>
              <a:rPr lang="en-US" altLang="zh-CN" dirty="0">
                <a:solidFill>
                  <a:srgbClr val="FF0000"/>
                </a:solidFill>
              </a:rPr>
              <a:t>)/(</a:t>
            </a:r>
            <a:r>
              <a:rPr lang="en-US" altLang="zh-CN" dirty="0" err="1">
                <a:solidFill>
                  <a:srgbClr val="FF0000"/>
                </a:solidFill>
              </a:rPr>
              <a:t>maxdata-mindata</a:t>
            </a:r>
            <a:r>
              <a:rPr lang="en-US" altLang="zh-CN" dirty="0">
                <a:solidFill>
                  <a:srgbClr val="FF0000"/>
                </a:solidFill>
              </a:rPr>
              <a:t>)+80);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});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2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sz="1800" dirty="0"/>
          </a:p>
          <a:p>
            <a:r>
              <a:rPr lang="en-US" altLang="zh-CN" sz="1800" dirty="0"/>
              <a:t>function </a:t>
            </a:r>
            <a:r>
              <a:rPr lang="en-US" altLang="zh-CN" sz="1800" dirty="0" err="1"/>
              <a:t>mysort</a:t>
            </a:r>
            <a:r>
              <a:rPr lang="en-US" altLang="zh-CN" sz="1800" dirty="0"/>
              <a:t>(){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dataset.sort</a:t>
            </a:r>
            <a:r>
              <a:rPr lang="en-US" altLang="zh-CN" sz="1800" dirty="0"/>
              <a:t>(d3.ascending);</a:t>
            </a:r>
          </a:p>
          <a:p>
            <a:r>
              <a:rPr lang="en-US" altLang="zh-CN" sz="1800" dirty="0"/>
              <a:t>	draw();</a:t>
            </a:r>
          </a:p>
          <a:p>
            <a:r>
              <a:rPr lang="en-US" altLang="zh-CN" sz="1800" dirty="0"/>
              <a:t>	}</a:t>
            </a:r>
          </a:p>
          <a:p>
            <a:r>
              <a:rPr lang="en-US" altLang="zh-CN" sz="1800" dirty="0"/>
              <a:t>			</a:t>
            </a:r>
          </a:p>
          <a:p>
            <a:r>
              <a:rPr lang="en-US" altLang="zh-CN" sz="1800" dirty="0"/>
              <a:t>function </a:t>
            </a:r>
            <a:r>
              <a:rPr lang="en-US" altLang="zh-CN" sz="1800" dirty="0" err="1"/>
              <a:t>myadd</a:t>
            </a:r>
            <a:r>
              <a:rPr lang="en-US" altLang="zh-CN" sz="1800" dirty="0"/>
              <a:t>(){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dataset.push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Math.floor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Math.random</a:t>
            </a:r>
            <a:r>
              <a:rPr lang="en-US" altLang="zh-CN" sz="1800" dirty="0"/>
              <a:t>()*4000));</a:t>
            </a:r>
          </a:p>
          <a:p>
            <a:r>
              <a:rPr lang="en-US" altLang="zh-CN" sz="1800" dirty="0"/>
              <a:t>	draw();</a:t>
            </a:r>
          </a:p>
          <a:p>
            <a:r>
              <a:rPr lang="en-US" altLang="zh-CN" sz="1800" dirty="0"/>
              <a:t>}</a:t>
            </a:r>
          </a:p>
          <a:p>
            <a:endParaRPr lang="en-US" altLang="zh-CN" sz="1800" dirty="0"/>
          </a:p>
          <a:p>
            <a:r>
              <a:rPr lang="en-US" altLang="zh-CN" sz="1800" dirty="0"/>
              <a:t>&lt;button type="button" </a:t>
            </a:r>
            <a:r>
              <a:rPr lang="en-US" altLang="zh-CN" sz="1800" dirty="0" err="1"/>
              <a:t>onclick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mysort</a:t>
            </a:r>
            <a:r>
              <a:rPr lang="en-US" altLang="zh-CN" sz="1800" dirty="0"/>
              <a:t>()"&gt;sort&lt;/button&gt;</a:t>
            </a:r>
          </a:p>
          <a:p>
            <a:r>
              <a:rPr lang="en-US" altLang="zh-CN" sz="1800" dirty="0"/>
              <a:t>&lt;button type="button" </a:t>
            </a:r>
            <a:r>
              <a:rPr lang="en-US" altLang="zh-CN" sz="1800" dirty="0" err="1"/>
              <a:t>onclick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myadd</a:t>
            </a:r>
            <a:r>
              <a:rPr lang="en-US" altLang="zh-CN" sz="1800" dirty="0"/>
              <a:t>()"&gt;append&lt;/button&gt;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06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D3.JS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最新是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V5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http://d3js.org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最好本地引用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&lt;script </a:t>
            </a:r>
            <a:r>
              <a:rPr lang="en-US" altLang="zh-CN" b="1" dirty="0" err="1">
                <a:solidFill>
                  <a:srgbClr val="00B050"/>
                </a:solidFill>
              </a:rPr>
              <a:t>src</a:t>
            </a:r>
            <a:r>
              <a:rPr lang="en-US" altLang="zh-CN" b="1" dirty="0">
                <a:solidFill>
                  <a:srgbClr val="00B050"/>
                </a:solidFill>
              </a:rPr>
              <a:t>=“d3.v3.min.js” </a:t>
            </a:r>
            <a:r>
              <a:rPr lang="en-US" altLang="zh-CN" b="1" dirty="0" err="1">
                <a:solidFill>
                  <a:srgbClr val="00B050"/>
                </a:solidFill>
              </a:rPr>
              <a:t>charset</a:t>
            </a:r>
            <a:r>
              <a:rPr lang="en-US" altLang="zh-CN" b="1" dirty="0">
                <a:solidFill>
                  <a:srgbClr val="00B050"/>
                </a:solidFill>
              </a:rPr>
              <a:t>=“utf-8”&gt;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&lt;/script&gt;</a:t>
            </a:r>
          </a:p>
          <a:p>
            <a:r>
              <a:rPr lang="zh-CN" altLang="en-US" dirty="0"/>
              <a:t>网络引用</a:t>
            </a:r>
            <a:endParaRPr lang="en-US" altLang="zh-CN" dirty="0"/>
          </a:p>
          <a:p>
            <a:pPr lvl="1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&lt;script </a:t>
            </a:r>
            <a:r>
              <a:rPr lang="en-US" altLang="zh-CN" b="1" dirty="0" err="1">
                <a:solidFill>
                  <a:srgbClr val="00B050"/>
                </a:solidFill>
              </a:rPr>
              <a:t>src</a:t>
            </a:r>
            <a:r>
              <a:rPr lang="en-US" altLang="zh-CN" b="1" dirty="0">
                <a:solidFill>
                  <a:srgbClr val="00B050"/>
                </a:solidFill>
              </a:rPr>
              <a:t>=“http://d3js.org/d3.v3.min.js” </a:t>
            </a:r>
            <a:r>
              <a:rPr lang="en-US" altLang="zh-CN" b="1" dirty="0" err="1">
                <a:solidFill>
                  <a:srgbClr val="00B050"/>
                </a:solidFill>
              </a:rPr>
              <a:t>charset</a:t>
            </a:r>
            <a:r>
              <a:rPr lang="en-US" altLang="zh-CN" b="1" dirty="0">
                <a:solidFill>
                  <a:srgbClr val="00B050"/>
                </a:solidFill>
              </a:rPr>
              <a:t>=“utf-8”&gt;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&lt;/script&gt;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24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D3.JS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53072"/>
          </a:xfrm>
        </p:spPr>
        <p:txBody>
          <a:bodyPr>
            <a:noAutofit/>
          </a:bodyPr>
          <a:lstStyle/>
          <a:p>
            <a:r>
              <a:rPr lang="en-US" altLang="zh-CN" sz="1800" b="1" dirty="0"/>
              <a:t>&lt;script </a:t>
            </a:r>
            <a:r>
              <a:rPr lang="en-US" altLang="zh-CN" sz="1800" b="1" dirty="0" err="1"/>
              <a:t>src</a:t>
            </a:r>
            <a:r>
              <a:rPr lang="en-US" altLang="zh-CN" sz="1800" b="1" dirty="0"/>
              <a:t>="http://d3js.org/d3.v3.min.js" </a:t>
            </a:r>
            <a:r>
              <a:rPr lang="en-US" altLang="zh-CN" sz="1800" b="1" dirty="0" err="1"/>
              <a:t>charset</a:t>
            </a:r>
            <a:r>
              <a:rPr lang="en-US" altLang="zh-CN" sz="1800" b="1" dirty="0"/>
              <a:t>="utf-8"&gt;&lt;/script&gt; </a:t>
            </a:r>
          </a:p>
          <a:p>
            <a:r>
              <a:rPr lang="en-US" altLang="zh-CN" sz="1800" b="1" dirty="0"/>
              <a:t>&lt;script&gt;  </a:t>
            </a:r>
          </a:p>
          <a:p>
            <a:r>
              <a:rPr lang="en-US" altLang="zh-CN" sz="1800" b="1" dirty="0" err="1"/>
              <a:t>var</a:t>
            </a:r>
            <a:r>
              <a:rPr lang="en-US" altLang="zh-CN" sz="1800" b="1" dirty="0"/>
              <a:t> width  = 400;	//SVG</a:t>
            </a:r>
            <a:r>
              <a:rPr lang="zh-CN" altLang="en-US" sz="1800" b="1" dirty="0"/>
              <a:t>绘制区域的宽度</a:t>
            </a:r>
          </a:p>
          <a:p>
            <a:r>
              <a:rPr lang="en-US" altLang="zh-CN" sz="1800" b="1" dirty="0" err="1"/>
              <a:t>var</a:t>
            </a:r>
            <a:r>
              <a:rPr lang="en-US" altLang="zh-CN" sz="1800" b="1" dirty="0"/>
              <a:t> height = 400;	//SVG</a:t>
            </a:r>
            <a:r>
              <a:rPr lang="zh-CN" altLang="en-US" sz="1800" b="1" dirty="0"/>
              <a:t>绘制区域的高度</a:t>
            </a:r>
          </a:p>
          <a:p>
            <a:r>
              <a:rPr lang="en-US" altLang="zh-CN" sz="1800" b="1" dirty="0" err="1"/>
              <a:t>var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svg</a:t>
            </a:r>
            <a:r>
              <a:rPr lang="en-US" altLang="zh-CN" sz="1800" b="1" dirty="0"/>
              <a:t> = d3.select("body")			//</a:t>
            </a:r>
            <a:r>
              <a:rPr lang="zh-CN" altLang="en-US" sz="1800" b="1" dirty="0"/>
              <a:t>选择</a:t>
            </a:r>
            <a:r>
              <a:rPr lang="en-US" altLang="zh-CN" sz="1800" b="1" dirty="0"/>
              <a:t>&lt;body&gt;</a:t>
            </a:r>
          </a:p>
          <a:p>
            <a:r>
              <a:rPr lang="en-US" altLang="zh-CN" sz="1800" b="1" dirty="0"/>
              <a:t>			.append("</a:t>
            </a:r>
            <a:r>
              <a:rPr lang="en-US" altLang="zh-CN" sz="1800" b="1" dirty="0" err="1"/>
              <a:t>svg</a:t>
            </a:r>
            <a:r>
              <a:rPr lang="en-US" altLang="zh-CN" sz="1800" b="1" dirty="0"/>
              <a:t>")	//</a:t>
            </a:r>
            <a:r>
              <a:rPr lang="zh-CN" altLang="en-US" sz="1800" b="1" dirty="0"/>
              <a:t>在</a:t>
            </a:r>
            <a:r>
              <a:rPr lang="en-US" altLang="zh-CN" sz="1800" b="1" dirty="0"/>
              <a:t>&lt;body&gt;</a:t>
            </a:r>
            <a:r>
              <a:rPr lang="zh-CN" altLang="en-US" sz="1800" b="1" dirty="0"/>
              <a:t>中添加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svg</a:t>
            </a:r>
            <a:r>
              <a:rPr lang="en-US" altLang="zh-CN" sz="1800" b="1" dirty="0"/>
              <a:t>&gt;</a:t>
            </a:r>
          </a:p>
          <a:p>
            <a:r>
              <a:rPr lang="en-US" altLang="zh-CN" sz="1800" b="1" dirty="0"/>
              <a:t>			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("width", width)	//</a:t>
            </a:r>
            <a:r>
              <a:rPr lang="zh-CN" altLang="en-US" sz="1800" b="1" dirty="0"/>
              <a:t>设定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svg</a:t>
            </a:r>
            <a:r>
              <a:rPr lang="en-US" altLang="zh-CN" sz="1800" b="1" dirty="0"/>
              <a:t>&gt;</a:t>
            </a:r>
            <a:r>
              <a:rPr lang="zh-CN" altLang="en-US" sz="1800" b="1" dirty="0"/>
              <a:t>的宽度属性</a:t>
            </a:r>
          </a:p>
          <a:p>
            <a:r>
              <a:rPr lang="zh-CN" altLang="en-US" sz="1800" b="1" dirty="0"/>
              <a:t>			</a:t>
            </a:r>
            <a:r>
              <a:rPr lang="en-US" altLang="zh-CN" sz="1800" b="1" dirty="0"/>
              <a:t>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(“height”, height);//</a:t>
            </a:r>
            <a:r>
              <a:rPr lang="zh-CN" altLang="en-US" sz="1800" b="1" dirty="0"/>
              <a:t>设定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svg</a:t>
            </a:r>
            <a:r>
              <a:rPr lang="en-US" altLang="zh-CN" sz="1800" b="1" dirty="0"/>
              <a:t>&gt;</a:t>
            </a:r>
            <a:r>
              <a:rPr lang="zh-CN" altLang="en-US" sz="1800" b="1" dirty="0"/>
              <a:t>的高度属性</a:t>
            </a:r>
          </a:p>
          <a:p>
            <a:r>
              <a:rPr lang="en-US" altLang="zh-CN" sz="1800" b="1" dirty="0" err="1"/>
              <a:t>svg.append</a:t>
            </a:r>
            <a:r>
              <a:rPr lang="en-US" altLang="zh-CN" sz="1800" b="1" dirty="0"/>
              <a:t>("circle")</a:t>
            </a:r>
          </a:p>
          <a:p>
            <a:r>
              <a:rPr lang="en-US" altLang="zh-CN" sz="1800" b="1" dirty="0"/>
              <a:t>	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("cx","50px")</a:t>
            </a:r>
          </a:p>
          <a:p>
            <a:r>
              <a:rPr lang="en-US" altLang="zh-CN" sz="1800" b="1" dirty="0"/>
              <a:t>	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("cy","50px")</a:t>
            </a:r>
          </a:p>
          <a:p>
            <a:r>
              <a:rPr lang="en-US" altLang="zh-CN" sz="1800" b="1" dirty="0"/>
              <a:t>	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("r","50px")</a:t>
            </a:r>
          </a:p>
          <a:p>
            <a:r>
              <a:rPr lang="en-US" altLang="zh-CN" sz="1800" b="1" dirty="0"/>
              <a:t>	.</a:t>
            </a:r>
            <a:r>
              <a:rPr lang="en-US" altLang="zh-CN" sz="1800" b="1" dirty="0" err="1"/>
              <a:t>attr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fill","blue</a:t>
            </a:r>
            <a:r>
              <a:rPr lang="en-US" altLang="zh-CN" sz="1800" b="1" dirty="0"/>
              <a:t>");	</a:t>
            </a:r>
          </a:p>
          <a:p>
            <a:r>
              <a:rPr lang="en-US" altLang="zh-CN" sz="1800" b="1" dirty="0"/>
              <a:t>&lt;/script&gt; 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80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测试放入服务器容器中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建议版本：</a:t>
            </a:r>
            <a:r>
              <a:rPr lang="en-US" altLang="zh-CN" dirty="0"/>
              <a:t>Tomcat6/Tomcat7</a:t>
            </a:r>
          </a:p>
          <a:p>
            <a:r>
              <a:rPr lang="zh-CN" altLang="en-US" dirty="0"/>
              <a:t>安装版无需配置服务</a:t>
            </a:r>
            <a:endParaRPr lang="en-US" altLang="zh-CN" dirty="0"/>
          </a:p>
          <a:p>
            <a:r>
              <a:rPr lang="zh-CN" altLang="en-US" dirty="0"/>
              <a:t>绿色版配置服务器参见</a:t>
            </a:r>
            <a:r>
              <a:rPr lang="en-US" altLang="zh-CN" dirty="0"/>
              <a:t>Internet</a:t>
            </a:r>
            <a:endParaRPr lang="zh-CN" altLang="en-US" dirty="0"/>
          </a:p>
        </p:txBody>
      </p:sp>
      <p:pic>
        <p:nvPicPr>
          <p:cNvPr id="1026" name="Picture 2" descr="Tomcat H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285860"/>
            <a:ext cx="1228725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333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 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选择集与数据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：返回第一个元素</a:t>
            </a:r>
            <a:endParaRPr lang="en-US" altLang="zh-CN" dirty="0"/>
          </a:p>
          <a:p>
            <a:r>
              <a:rPr lang="en-US" altLang="zh-CN" dirty="0" err="1"/>
              <a:t>selectAll</a:t>
            </a:r>
            <a:r>
              <a:rPr lang="zh-CN" altLang="en-US" dirty="0"/>
              <a:t>：返回所有元素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en-US" altLang="zh-CN" dirty="0"/>
              <a:t>d3.select(“body”)</a:t>
            </a:r>
          </a:p>
          <a:p>
            <a:pPr lvl="1"/>
            <a:r>
              <a:rPr lang="en-US" altLang="zh-CN" dirty="0"/>
              <a:t>d3.select(“#important”)</a:t>
            </a:r>
          </a:p>
          <a:p>
            <a:pPr lvl="1"/>
            <a:r>
              <a:rPr lang="en-US" altLang="zh-CN" dirty="0"/>
              <a:t>d3.selectAll(“.content”)</a:t>
            </a:r>
          </a:p>
          <a:p>
            <a:endParaRPr lang="en-US" altLang="zh-CN" dirty="0"/>
          </a:p>
          <a:p>
            <a:r>
              <a:rPr lang="en-US" altLang="zh-CN" dirty="0"/>
              <a:t>Select</a:t>
            </a:r>
            <a:r>
              <a:rPr lang="zh-CN" altLang="en-US" dirty="0"/>
              <a:t>和</a:t>
            </a:r>
            <a:r>
              <a:rPr lang="en-US" altLang="zh-CN" dirty="0" err="1"/>
              <a:t>selectAll</a:t>
            </a:r>
            <a:r>
              <a:rPr lang="zh-CN" altLang="en-US" dirty="0"/>
              <a:t>除了</a:t>
            </a:r>
            <a:r>
              <a:rPr lang="en-US" altLang="zh-CN" dirty="0"/>
              <a:t>CSS</a:t>
            </a:r>
            <a:r>
              <a:rPr lang="zh-CN" altLang="en-US" dirty="0"/>
              <a:t>选择器，还可以是已经被</a:t>
            </a:r>
            <a:r>
              <a:rPr lang="en-US" altLang="zh-CN" dirty="0"/>
              <a:t>DOMAPI</a:t>
            </a:r>
            <a:r>
              <a:rPr lang="zh-CN" altLang="en-US" dirty="0"/>
              <a:t>选择的元素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im</a:t>
            </a:r>
            <a:r>
              <a:rPr lang="en-US" altLang="zh-CN" dirty="0"/>
              <a:t>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(“</a:t>
            </a:r>
            <a:r>
              <a:rPr lang="en-US" altLang="zh-CN" dirty="0" err="1"/>
              <a:t>im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d3.select(</a:t>
            </a:r>
            <a:r>
              <a:rPr lang="en-US" altLang="zh-CN" dirty="0" err="1"/>
              <a:t>im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2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D3.JS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getElementById</a:t>
            </a:r>
            <a:r>
              <a:rPr lang="zh-CN" altLang="en-US" dirty="0"/>
              <a:t>选择的元素用</a:t>
            </a:r>
            <a:r>
              <a:rPr lang="en-US" altLang="zh-CN" dirty="0"/>
              <a:t>select</a:t>
            </a:r>
          </a:p>
          <a:p>
            <a:r>
              <a:rPr lang="en-US" altLang="zh-CN" dirty="0" err="1"/>
              <a:t>getElementsByClassName</a:t>
            </a:r>
            <a:r>
              <a:rPr lang="zh-CN" altLang="en-US" dirty="0"/>
              <a:t>选择的元素用</a:t>
            </a:r>
            <a:r>
              <a:rPr lang="en-US" altLang="zh-CN" dirty="0" err="1"/>
              <a:t>selectAll</a:t>
            </a:r>
            <a:endParaRPr lang="en-US" altLang="zh-CN" dirty="0"/>
          </a:p>
          <a:p>
            <a:r>
              <a:rPr lang="zh-CN" altLang="en-US" dirty="0"/>
              <a:t>建议直接使用</a:t>
            </a:r>
            <a:r>
              <a:rPr lang="en-US" altLang="zh-CN" dirty="0"/>
              <a:t>CSS</a:t>
            </a:r>
            <a:r>
              <a:rPr lang="zh-CN" altLang="en-US" dirty="0"/>
              <a:t>选择器</a:t>
            </a:r>
            <a:endParaRPr lang="en-US" altLang="zh-CN" dirty="0"/>
          </a:p>
          <a:p>
            <a:r>
              <a:rPr lang="zh-CN" altLang="en-US" dirty="0"/>
              <a:t>链式语法：</a:t>
            </a:r>
            <a:r>
              <a:rPr lang="en-US" altLang="zh-CN" dirty="0"/>
              <a:t>d3.select(“body”).</a:t>
            </a:r>
            <a:r>
              <a:rPr lang="en-US" altLang="zh-CN" dirty="0" err="1"/>
              <a:t>selectAll</a:t>
            </a:r>
            <a:r>
              <a:rPr lang="en-US" altLang="zh-CN" dirty="0"/>
              <a:t>(“p”)</a:t>
            </a:r>
          </a:p>
          <a:p>
            <a:endParaRPr lang="en-US" altLang="zh-CN" dirty="0"/>
          </a:p>
          <a:p>
            <a:r>
              <a:rPr lang="zh-CN" altLang="en-US" dirty="0"/>
              <a:t>选择集：选择器返回的数据</a:t>
            </a:r>
            <a:endParaRPr lang="en-US" altLang="zh-CN" dirty="0"/>
          </a:p>
          <a:p>
            <a:pPr lvl="1"/>
            <a:r>
              <a:rPr lang="en-US" altLang="zh-CN" dirty="0" err="1"/>
              <a:t>selection.empty</a:t>
            </a:r>
            <a:r>
              <a:rPr lang="en-US" altLang="zh-CN" dirty="0"/>
              <a:t>()  :</a:t>
            </a:r>
            <a:r>
              <a:rPr lang="zh-CN" altLang="en-US" dirty="0"/>
              <a:t>测空</a:t>
            </a:r>
            <a:endParaRPr lang="en-US" altLang="zh-CN" dirty="0"/>
          </a:p>
          <a:p>
            <a:pPr lvl="1"/>
            <a:r>
              <a:rPr lang="en-US" altLang="zh-CN" dirty="0" err="1"/>
              <a:t>selection.node</a:t>
            </a:r>
            <a:r>
              <a:rPr lang="en-US" altLang="zh-CN" dirty="0"/>
              <a:t>()    </a:t>
            </a:r>
            <a:r>
              <a:rPr lang="zh-CN" altLang="en-US" dirty="0"/>
              <a:t>第一个节点</a:t>
            </a:r>
            <a:endParaRPr lang="en-US" altLang="zh-CN" dirty="0"/>
          </a:p>
          <a:p>
            <a:pPr lvl="1"/>
            <a:r>
              <a:rPr lang="en-US" altLang="zh-CN" dirty="0" err="1"/>
              <a:t>selection.size</a:t>
            </a:r>
            <a:r>
              <a:rPr lang="en-US" altLang="zh-CN" dirty="0"/>
              <a:t>()       </a:t>
            </a:r>
            <a:r>
              <a:rPr lang="zh-CN" altLang="en-US" dirty="0"/>
              <a:t>个数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500570"/>
            <a:ext cx="3657769" cy="155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12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设定和获取属性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设定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d3.select(“p”).</a:t>
            </a:r>
            <a:r>
              <a:rPr lang="en-US" altLang="zh-CN" dirty="0" err="1"/>
              <a:t>attr</a:t>
            </a:r>
            <a:r>
              <a:rPr lang="en-US" altLang="zh-CN" dirty="0"/>
              <a:t>(“</a:t>
            </a:r>
            <a:r>
              <a:rPr lang="en-US" altLang="zh-CN" dirty="0" err="1"/>
              <a:t>id”,para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设定或选择数据集的属性</a:t>
            </a:r>
            <a:endParaRPr lang="en-US" altLang="zh-CN" dirty="0"/>
          </a:p>
          <a:p>
            <a:pPr lvl="1"/>
            <a:r>
              <a:rPr lang="en-US" altLang="zh-CN" dirty="0" err="1"/>
              <a:t>selection.attr</a:t>
            </a:r>
            <a:r>
              <a:rPr lang="en-US" altLang="zh-CN" dirty="0"/>
              <a:t>(name[,value])</a:t>
            </a:r>
          </a:p>
          <a:p>
            <a:pPr lvl="1"/>
            <a:r>
              <a:rPr lang="en-US" altLang="zh-CN" dirty="0" err="1"/>
              <a:t>selection.classed</a:t>
            </a:r>
            <a:r>
              <a:rPr lang="en-US" altLang="zh-CN" dirty="0"/>
              <a:t>(name[,value])</a:t>
            </a:r>
          </a:p>
          <a:p>
            <a:pPr lvl="1"/>
            <a:r>
              <a:rPr lang="en-US" altLang="zh-CN" dirty="0" err="1"/>
              <a:t>selection.style</a:t>
            </a:r>
            <a:r>
              <a:rPr lang="en-US" altLang="zh-CN" dirty="0"/>
              <a:t>(</a:t>
            </a:r>
            <a:r>
              <a:rPr lang="en-US" altLang="zh-CN" dirty="0" err="1"/>
              <a:t>name,value</a:t>
            </a:r>
            <a:r>
              <a:rPr lang="en-US" altLang="zh-CN" dirty="0"/>
              <a:t>[,priority]])</a:t>
            </a:r>
          </a:p>
          <a:p>
            <a:pPr lvl="1"/>
            <a:r>
              <a:rPr lang="en-US" altLang="zh-CN" dirty="0" err="1"/>
              <a:t>selection.property</a:t>
            </a:r>
            <a:r>
              <a:rPr lang="en-US" altLang="zh-CN" dirty="0"/>
              <a:t>(name[,value])</a:t>
            </a:r>
          </a:p>
          <a:p>
            <a:pPr lvl="1"/>
            <a:r>
              <a:rPr lang="en-US" altLang="zh-CN" dirty="0" err="1"/>
              <a:t>selection.text</a:t>
            </a:r>
            <a:r>
              <a:rPr lang="en-US" altLang="zh-CN" dirty="0"/>
              <a:t>([value])</a:t>
            </a:r>
          </a:p>
          <a:p>
            <a:pPr lvl="1"/>
            <a:r>
              <a:rPr lang="en-US" altLang="zh-CN" dirty="0"/>
              <a:t>selection.html([value])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7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添加插入删除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selection.append</a:t>
            </a:r>
            <a:r>
              <a:rPr lang="en-US" altLang="zh-CN" dirty="0"/>
              <a:t>(name)</a:t>
            </a:r>
          </a:p>
          <a:p>
            <a:r>
              <a:rPr lang="en-US" altLang="zh-CN" dirty="0" err="1"/>
              <a:t>selection.insert</a:t>
            </a:r>
            <a:r>
              <a:rPr lang="en-US" altLang="zh-CN" dirty="0"/>
              <a:t>(name[,before])</a:t>
            </a:r>
          </a:p>
          <a:p>
            <a:r>
              <a:rPr lang="en-US" altLang="zh-CN" dirty="0" err="1"/>
              <a:t>Selection.remove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06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500</Words>
  <Application>Microsoft Office PowerPoint</Application>
  <PresentationFormat>全屏显示(4:3)</PresentationFormat>
  <Paragraphs>241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华文楷体</vt:lpstr>
      <vt:lpstr>宋体</vt:lpstr>
      <vt:lpstr>Century Schoolbook</vt:lpstr>
      <vt:lpstr>Wingdings</vt:lpstr>
      <vt:lpstr>Wingdings 2</vt:lpstr>
      <vt:lpstr>凸显</vt:lpstr>
      <vt:lpstr>D3 概述&amp;直方图</vt:lpstr>
      <vt:lpstr>目录</vt:lpstr>
      <vt:lpstr>D3.JS：最新是V5版本</vt:lpstr>
      <vt:lpstr>D3.JS</vt:lpstr>
      <vt:lpstr>测试放入服务器容器中</vt:lpstr>
      <vt:lpstr>D3 选择集与数据</vt:lpstr>
      <vt:lpstr>D3.JS选择集</vt:lpstr>
      <vt:lpstr>D3设定和获取属性</vt:lpstr>
      <vt:lpstr>D3添加插入删除</vt:lpstr>
      <vt:lpstr>D3数据绑定</vt:lpstr>
      <vt:lpstr>D3数据绑定：data</vt:lpstr>
      <vt:lpstr>Data绑定数据</vt:lpstr>
      <vt:lpstr>Data绑定数据</vt:lpstr>
      <vt:lpstr>Data绑定顺序</vt:lpstr>
      <vt:lpstr>JS与D3的比较</vt:lpstr>
      <vt:lpstr>JavaScript选择DOM元素</vt:lpstr>
      <vt:lpstr>D3选择DOM元素</vt:lpstr>
      <vt:lpstr>D3绘制矢量图</vt:lpstr>
      <vt:lpstr>D3直方图</vt:lpstr>
      <vt:lpstr>添加直方图</vt:lpstr>
      <vt:lpstr>添加文字</vt:lpstr>
      <vt:lpstr>添加更新draw()</vt:lpstr>
      <vt:lpstr>添加按钮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数据绑定</dc:title>
  <dc:creator>lcf</dc:creator>
  <cp:lastModifiedBy>lcf</cp:lastModifiedBy>
  <cp:revision>18</cp:revision>
  <dcterms:created xsi:type="dcterms:W3CDTF">2017-04-19T14:51:11Z</dcterms:created>
  <dcterms:modified xsi:type="dcterms:W3CDTF">2020-03-31T05:52:16Z</dcterms:modified>
</cp:coreProperties>
</file>