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98" r:id="rId4"/>
    <p:sldId id="299" r:id="rId5"/>
    <p:sldId id="300" r:id="rId6"/>
    <p:sldId id="288" r:id="rId7"/>
    <p:sldId id="289" r:id="rId8"/>
    <p:sldId id="290" r:id="rId9"/>
    <p:sldId id="307" r:id="rId10"/>
    <p:sldId id="292" r:id="rId11"/>
    <p:sldId id="293" r:id="rId12"/>
    <p:sldId id="294" r:id="rId13"/>
    <p:sldId id="295" r:id="rId14"/>
    <p:sldId id="296" r:id="rId15"/>
    <p:sldId id="308" r:id="rId16"/>
    <p:sldId id="297" r:id="rId17"/>
    <p:sldId id="309" r:id="rId18"/>
    <p:sldId id="302" r:id="rId19"/>
    <p:sldId id="303" r:id="rId20"/>
    <p:sldId id="291" r:id="rId21"/>
    <p:sldId id="301" r:id="rId22"/>
    <p:sldId id="287" r:id="rId23"/>
    <p:sldId id="304" r:id="rId24"/>
    <p:sldId id="305" r:id="rId25"/>
    <p:sldId id="306" r:id="rId26"/>
    <p:sldId id="310" r:id="rId27"/>
    <p:sldId id="311" r:id="rId28"/>
    <p:sldId id="312" r:id="rId29"/>
    <p:sldId id="313" r:id="rId30"/>
    <p:sldId id="314" r:id="rId31"/>
    <p:sldId id="315" r:id="rId32"/>
    <p:sldId id="316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81" d="100"/>
          <a:sy n="81" d="100"/>
        </p:scale>
        <p:origin x="150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D2BCB-8AFB-4728-A8C9-312989BD7E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5BBD0B4-6287-4EBB-BD17-4CA166B367E8}">
      <dgm:prSet/>
      <dgm:spPr/>
      <dgm:t>
        <a:bodyPr/>
        <a:lstStyle/>
        <a:p>
          <a:r>
            <a:rPr lang="en-US"/>
            <a:t>d3.layout.pie()</a:t>
          </a:r>
          <a:endParaRPr lang="zh-CN"/>
        </a:p>
      </dgm:t>
    </dgm:pt>
    <dgm:pt modelId="{D32A5D9A-CF7B-435C-B86E-1A1699E48F7F}" type="parTrans" cxnId="{B89AEFC0-F252-4326-AEC2-F6FDD056E9FF}">
      <dgm:prSet/>
      <dgm:spPr/>
      <dgm:t>
        <a:bodyPr/>
        <a:lstStyle/>
        <a:p>
          <a:endParaRPr lang="zh-CN" altLang="en-US"/>
        </a:p>
      </dgm:t>
    </dgm:pt>
    <dgm:pt modelId="{E923D354-5AF0-4363-8275-574ED1687F40}" type="sibTrans" cxnId="{B89AEFC0-F252-4326-AEC2-F6FDD056E9FF}">
      <dgm:prSet/>
      <dgm:spPr/>
      <dgm:t>
        <a:bodyPr/>
        <a:lstStyle/>
        <a:p>
          <a:endParaRPr lang="zh-CN" altLang="en-US"/>
        </a:p>
      </dgm:t>
    </dgm:pt>
    <dgm:pt modelId="{4ABD5979-7091-4B8F-96D9-8CCE74AB02BA}">
      <dgm:prSet/>
      <dgm:spPr/>
      <dgm:t>
        <a:bodyPr/>
        <a:lstStyle/>
        <a:p>
          <a:r>
            <a:rPr lang="en-US"/>
            <a:t>d3.svg.arc()</a:t>
          </a:r>
          <a:endParaRPr lang="zh-CN"/>
        </a:p>
      </dgm:t>
    </dgm:pt>
    <dgm:pt modelId="{5D753F50-13E9-4BB4-9C27-FFF3C92D92B8}" type="parTrans" cxnId="{6E2E8ECA-99D9-46F7-A7F4-75B2E4088A18}">
      <dgm:prSet/>
      <dgm:spPr/>
      <dgm:t>
        <a:bodyPr/>
        <a:lstStyle/>
        <a:p>
          <a:endParaRPr lang="zh-CN" altLang="en-US"/>
        </a:p>
      </dgm:t>
    </dgm:pt>
    <dgm:pt modelId="{BC3A70C6-DA3C-4131-8BB3-CF8691443E3F}" type="sibTrans" cxnId="{6E2E8ECA-99D9-46F7-A7F4-75B2E4088A18}">
      <dgm:prSet/>
      <dgm:spPr/>
      <dgm:t>
        <a:bodyPr/>
        <a:lstStyle/>
        <a:p>
          <a:endParaRPr lang="zh-CN" altLang="en-US"/>
        </a:p>
      </dgm:t>
    </dgm:pt>
    <dgm:pt modelId="{F60BB6B0-3EED-4AB8-82C6-A1935675163D}" type="pres">
      <dgm:prSet presAssocID="{63BD2BCB-8AFB-4728-A8C9-312989BD7E82}" presName="linear" presStyleCnt="0">
        <dgm:presLayoutVars>
          <dgm:animLvl val="lvl"/>
          <dgm:resizeHandles val="exact"/>
        </dgm:presLayoutVars>
      </dgm:prSet>
      <dgm:spPr/>
    </dgm:pt>
    <dgm:pt modelId="{BF0EA175-C45F-43C0-BE01-717C0FAB34E6}" type="pres">
      <dgm:prSet presAssocID="{E5BBD0B4-6287-4EBB-BD17-4CA166B367E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C6F2785-2E3F-4FB6-96E2-7D9DEA94891D}" type="pres">
      <dgm:prSet presAssocID="{E923D354-5AF0-4363-8275-574ED1687F40}" presName="spacer" presStyleCnt="0"/>
      <dgm:spPr/>
    </dgm:pt>
    <dgm:pt modelId="{265C0B63-46D6-4F0C-9DD6-0094CBA36EFC}" type="pres">
      <dgm:prSet presAssocID="{4ABD5979-7091-4B8F-96D9-8CCE74AB02B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8BC2B7A-CF59-46FA-BF6E-178A7BCC5324}" type="presOf" srcId="{E5BBD0B4-6287-4EBB-BD17-4CA166B367E8}" destId="{BF0EA175-C45F-43C0-BE01-717C0FAB34E6}" srcOrd="0" destOrd="0" presId="urn:microsoft.com/office/officeart/2005/8/layout/vList2"/>
    <dgm:cxn modelId="{B89AEFC0-F252-4326-AEC2-F6FDD056E9FF}" srcId="{63BD2BCB-8AFB-4728-A8C9-312989BD7E82}" destId="{E5BBD0B4-6287-4EBB-BD17-4CA166B367E8}" srcOrd="0" destOrd="0" parTransId="{D32A5D9A-CF7B-435C-B86E-1A1699E48F7F}" sibTransId="{E923D354-5AF0-4363-8275-574ED1687F40}"/>
    <dgm:cxn modelId="{6E2E8ECA-99D9-46F7-A7F4-75B2E4088A18}" srcId="{63BD2BCB-8AFB-4728-A8C9-312989BD7E82}" destId="{4ABD5979-7091-4B8F-96D9-8CCE74AB02BA}" srcOrd="1" destOrd="0" parTransId="{5D753F50-13E9-4BB4-9C27-FFF3C92D92B8}" sibTransId="{BC3A70C6-DA3C-4131-8BB3-CF8691443E3F}"/>
    <dgm:cxn modelId="{BB54A2D2-2234-417C-A3BD-A4CCADA85765}" type="presOf" srcId="{63BD2BCB-8AFB-4728-A8C9-312989BD7E82}" destId="{F60BB6B0-3EED-4AB8-82C6-A1935675163D}" srcOrd="0" destOrd="0" presId="urn:microsoft.com/office/officeart/2005/8/layout/vList2"/>
    <dgm:cxn modelId="{426DB3E0-2B70-4F8C-90D1-74657A7D0581}" type="presOf" srcId="{4ABD5979-7091-4B8F-96D9-8CCE74AB02BA}" destId="{265C0B63-46D6-4F0C-9DD6-0094CBA36EFC}" srcOrd="0" destOrd="0" presId="urn:microsoft.com/office/officeart/2005/8/layout/vList2"/>
    <dgm:cxn modelId="{F7E76DEA-E92C-431A-A2E0-D009D5F343F1}" type="presParOf" srcId="{F60BB6B0-3EED-4AB8-82C6-A1935675163D}" destId="{BF0EA175-C45F-43C0-BE01-717C0FAB34E6}" srcOrd="0" destOrd="0" presId="urn:microsoft.com/office/officeart/2005/8/layout/vList2"/>
    <dgm:cxn modelId="{058A5C59-3C61-4D06-81E4-04D633A0BBCB}" type="presParOf" srcId="{F60BB6B0-3EED-4AB8-82C6-A1935675163D}" destId="{5C6F2785-2E3F-4FB6-96E2-7D9DEA94891D}" srcOrd="1" destOrd="0" presId="urn:microsoft.com/office/officeart/2005/8/layout/vList2"/>
    <dgm:cxn modelId="{022C4630-AA7A-454A-AD6D-8144339C94AF}" type="presParOf" srcId="{F60BB6B0-3EED-4AB8-82C6-A1935675163D}" destId="{265C0B63-46D6-4F0C-9DD6-0094CBA36EF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D7F4BE-5C9A-4AE1-B649-E1E1E2E1DE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48A8351A-345F-4BD5-975C-ECD31D7354FD}">
      <dgm:prSet custT="1"/>
      <dgm:spPr/>
      <dgm:t>
        <a:bodyPr/>
        <a:lstStyle/>
        <a:p>
          <a:r>
            <a:rPr lang="en-US" sz="3600" dirty="0"/>
            <a:t>d3.pie()</a:t>
          </a:r>
          <a:endParaRPr lang="zh-CN" sz="3600" dirty="0"/>
        </a:p>
      </dgm:t>
    </dgm:pt>
    <dgm:pt modelId="{4997B72E-BD98-4985-9490-471DD81883B9}" type="parTrans" cxnId="{7D672052-1068-4BB5-914C-FD5CD35B0D9C}">
      <dgm:prSet/>
      <dgm:spPr/>
      <dgm:t>
        <a:bodyPr/>
        <a:lstStyle/>
        <a:p>
          <a:endParaRPr lang="zh-CN" altLang="en-US" sz="3600"/>
        </a:p>
      </dgm:t>
    </dgm:pt>
    <dgm:pt modelId="{0ED03461-6635-4BE7-9DC9-18902676F891}" type="sibTrans" cxnId="{7D672052-1068-4BB5-914C-FD5CD35B0D9C}">
      <dgm:prSet/>
      <dgm:spPr/>
      <dgm:t>
        <a:bodyPr/>
        <a:lstStyle/>
        <a:p>
          <a:endParaRPr lang="zh-CN" altLang="en-US" sz="3600"/>
        </a:p>
      </dgm:t>
    </dgm:pt>
    <dgm:pt modelId="{9D0EC7A6-DD28-4C80-B6D7-09F52074A4EF}">
      <dgm:prSet custT="1"/>
      <dgm:spPr/>
      <dgm:t>
        <a:bodyPr/>
        <a:lstStyle/>
        <a:p>
          <a:r>
            <a:rPr lang="en-US" sz="3600"/>
            <a:t>d3.arc()</a:t>
          </a:r>
          <a:endParaRPr lang="zh-CN" sz="3600"/>
        </a:p>
      </dgm:t>
    </dgm:pt>
    <dgm:pt modelId="{4F97B6AF-CFB6-4266-9B39-292A5CE7D91B}" type="parTrans" cxnId="{3E29A0C1-CB69-45F1-95C3-2AFC78C653B0}">
      <dgm:prSet/>
      <dgm:spPr/>
      <dgm:t>
        <a:bodyPr/>
        <a:lstStyle/>
        <a:p>
          <a:endParaRPr lang="zh-CN" altLang="en-US" sz="3600"/>
        </a:p>
      </dgm:t>
    </dgm:pt>
    <dgm:pt modelId="{4D827F6C-4512-4A13-82FC-2B802CF4E9AC}" type="sibTrans" cxnId="{3E29A0C1-CB69-45F1-95C3-2AFC78C653B0}">
      <dgm:prSet/>
      <dgm:spPr/>
      <dgm:t>
        <a:bodyPr/>
        <a:lstStyle/>
        <a:p>
          <a:endParaRPr lang="zh-CN" altLang="en-US" sz="3600"/>
        </a:p>
      </dgm:t>
    </dgm:pt>
    <dgm:pt modelId="{B1FA91F1-0B65-4846-B4F4-8BCF38232806}" type="pres">
      <dgm:prSet presAssocID="{6BD7F4BE-5C9A-4AE1-B649-E1E1E2E1DE0D}" presName="linear" presStyleCnt="0">
        <dgm:presLayoutVars>
          <dgm:animLvl val="lvl"/>
          <dgm:resizeHandles val="exact"/>
        </dgm:presLayoutVars>
      </dgm:prSet>
      <dgm:spPr/>
    </dgm:pt>
    <dgm:pt modelId="{56BFD0A0-142C-49D8-89BA-F6DDC29EF736}" type="pres">
      <dgm:prSet presAssocID="{48A8351A-345F-4BD5-975C-ECD31D7354FD}" presName="parentText" presStyleLbl="node1" presStyleIdx="0" presStyleCnt="2" custLinFactNeighborY="-74822">
        <dgm:presLayoutVars>
          <dgm:chMax val="0"/>
          <dgm:bulletEnabled val="1"/>
        </dgm:presLayoutVars>
      </dgm:prSet>
      <dgm:spPr/>
    </dgm:pt>
    <dgm:pt modelId="{46DEA279-C994-4180-A254-4F895768EF10}" type="pres">
      <dgm:prSet presAssocID="{0ED03461-6635-4BE7-9DC9-18902676F891}" presName="spacer" presStyleCnt="0"/>
      <dgm:spPr/>
    </dgm:pt>
    <dgm:pt modelId="{F7F5522B-B446-4DAB-A1C4-7569F98D9FEC}" type="pres">
      <dgm:prSet presAssocID="{9D0EC7A6-DD28-4C80-B6D7-09F52074A4EF}" presName="parentText" presStyleLbl="node1" presStyleIdx="1" presStyleCnt="2" custLinFactNeighborY="21425">
        <dgm:presLayoutVars>
          <dgm:chMax val="0"/>
          <dgm:bulletEnabled val="1"/>
        </dgm:presLayoutVars>
      </dgm:prSet>
      <dgm:spPr/>
    </dgm:pt>
  </dgm:ptLst>
  <dgm:cxnLst>
    <dgm:cxn modelId="{4AA7E120-6783-447A-A57B-E88A8715E079}" type="presOf" srcId="{48A8351A-345F-4BD5-975C-ECD31D7354FD}" destId="{56BFD0A0-142C-49D8-89BA-F6DDC29EF736}" srcOrd="0" destOrd="0" presId="urn:microsoft.com/office/officeart/2005/8/layout/vList2"/>
    <dgm:cxn modelId="{3A305B6D-50BB-4C0C-9950-2F78C5218C56}" type="presOf" srcId="{9D0EC7A6-DD28-4C80-B6D7-09F52074A4EF}" destId="{F7F5522B-B446-4DAB-A1C4-7569F98D9FEC}" srcOrd="0" destOrd="0" presId="urn:microsoft.com/office/officeart/2005/8/layout/vList2"/>
    <dgm:cxn modelId="{7D672052-1068-4BB5-914C-FD5CD35B0D9C}" srcId="{6BD7F4BE-5C9A-4AE1-B649-E1E1E2E1DE0D}" destId="{48A8351A-345F-4BD5-975C-ECD31D7354FD}" srcOrd="0" destOrd="0" parTransId="{4997B72E-BD98-4985-9490-471DD81883B9}" sibTransId="{0ED03461-6635-4BE7-9DC9-18902676F891}"/>
    <dgm:cxn modelId="{A4BBE9A8-6CE2-400C-ACC9-AC973B785B69}" type="presOf" srcId="{6BD7F4BE-5C9A-4AE1-B649-E1E1E2E1DE0D}" destId="{B1FA91F1-0B65-4846-B4F4-8BCF38232806}" srcOrd="0" destOrd="0" presId="urn:microsoft.com/office/officeart/2005/8/layout/vList2"/>
    <dgm:cxn modelId="{3E29A0C1-CB69-45F1-95C3-2AFC78C653B0}" srcId="{6BD7F4BE-5C9A-4AE1-B649-E1E1E2E1DE0D}" destId="{9D0EC7A6-DD28-4C80-B6D7-09F52074A4EF}" srcOrd="1" destOrd="0" parTransId="{4F97B6AF-CFB6-4266-9B39-292A5CE7D91B}" sibTransId="{4D827F6C-4512-4A13-82FC-2B802CF4E9AC}"/>
    <dgm:cxn modelId="{03270950-16E8-4C83-9B84-FDCCEDFEE273}" type="presParOf" srcId="{B1FA91F1-0B65-4846-B4F4-8BCF38232806}" destId="{56BFD0A0-142C-49D8-89BA-F6DDC29EF736}" srcOrd="0" destOrd="0" presId="urn:microsoft.com/office/officeart/2005/8/layout/vList2"/>
    <dgm:cxn modelId="{AA011EAB-186D-405C-B05E-DFE3CBF3D8DE}" type="presParOf" srcId="{B1FA91F1-0B65-4846-B4F4-8BCF38232806}" destId="{46DEA279-C994-4180-A254-4F895768EF10}" srcOrd="1" destOrd="0" presId="urn:microsoft.com/office/officeart/2005/8/layout/vList2"/>
    <dgm:cxn modelId="{C0742220-BD72-47B7-B284-51E8EB3E13AE}" type="presParOf" srcId="{B1FA91F1-0B65-4846-B4F4-8BCF38232806}" destId="{F7F5522B-B446-4DAB-A1C4-7569F98D9FE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EA175-C45F-43C0-BE01-717C0FAB34E6}">
      <dsp:nvSpPr>
        <dsp:cNvPr id="0" name=""/>
        <dsp:cNvSpPr/>
      </dsp:nvSpPr>
      <dsp:spPr>
        <a:xfrm>
          <a:off x="0" y="529127"/>
          <a:ext cx="3178696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d3.layout.pie()</a:t>
          </a:r>
          <a:endParaRPr lang="zh-CN" sz="3300" kern="1200"/>
        </a:p>
      </dsp:txBody>
      <dsp:txXfrm>
        <a:off x="38638" y="567765"/>
        <a:ext cx="3101420" cy="714229"/>
      </dsp:txXfrm>
    </dsp:sp>
    <dsp:sp modelId="{265C0B63-46D6-4F0C-9DD6-0094CBA36EFC}">
      <dsp:nvSpPr>
        <dsp:cNvPr id="0" name=""/>
        <dsp:cNvSpPr/>
      </dsp:nvSpPr>
      <dsp:spPr>
        <a:xfrm>
          <a:off x="0" y="1415672"/>
          <a:ext cx="3178696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d3.svg.arc()</a:t>
          </a:r>
          <a:endParaRPr lang="zh-CN" sz="3300" kern="1200"/>
        </a:p>
      </dsp:txBody>
      <dsp:txXfrm>
        <a:off x="38638" y="1454310"/>
        <a:ext cx="3101420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FD0A0-142C-49D8-89BA-F6DDC29EF736}">
      <dsp:nvSpPr>
        <dsp:cNvPr id="0" name=""/>
        <dsp:cNvSpPr/>
      </dsp:nvSpPr>
      <dsp:spPr>
        <a:xfrm>
          <a:off x="0" y="144017"/>
          <a:ext cx="352839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d3.pie()</a:t>
          </a:r>
          <a:endParaRPr lang="zh-CN" sz="3600" kern="1200" dirty="0"/>
        </a:p>
      </dsp:txBody>
      <dsp:txXfrm>
        <a:off x="59399" y="203416"/>
        <a:ext cx="3409594" cy="1098002"/>
      </dsp:txXfrm>
    </dsp:sp>
    <dsp:sp modelId="{F7F5522B-B446-4DAB-A1C4-7569F98D9FEC}">
      <dsp:nvSpPr>
        <dsp:cNvPr id="0" name=""/>
        <dsp:cNvSpPr/>
      </dsp:nvSpPr>
      <dsp:spPr>
        <a:xfrm>
          <a:off x="0" y="1728191"/>
          <a:ext cx="352839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d3.arc()</a:t>
          </a:r>
          <a:endParaRPr lang="zh-CN" sz="3600" kern="1200"/>
        </a:p>
      </dsp:txBody>
      <dsp:txXfrm>
        <a:off x="59399" y="1787590"/>
        <a:ext cx="3409594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hyperlink" Target="https://github.com/d3/d3-scale-chromatic/blob/master/README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.ucloud365.com/ncov/home.html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arcgis.com/apps/opsdashboard/index.html#/bda7594740fd40299423467b48e9ecf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916832"/>
            <a:ext cx="7990656" cy="1894362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D3 </a:t>
            </a:r>
            <a:r>
              <a:rPr lang="zh-CN" alt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布局</a:t>
            </a:r>
            <a:br>
              <a:rPr lang="en-US" altLang="zh-CN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饼图</a:t>
            </a:r>
            <a:r>
              <a:rPr lang="en-US" altLang="zh-CN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zh-CN" alt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环图</a:t>
            </a:r>
            <a:r>
              <a:rPr lang="en-US" altLang="zh-CN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zh-CN" altLang="en-US" sz="5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玫瑰图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sz="2000" dirty="0"/>
              <a:t>李春芳</a:t>
            </a:r>
            <a:endParaRPr lang="en-US" altLang="zh-CN" sz="2000" dirty="0"/>
          </a:p>
          <a:p>
            <a:pPr algn="ctr"/>
            <a:r>
              <a:rPr lang="zh-CN" altLang="en-US" dirty="0"/>
              <a:t>中国传媒大学    计算机与网络空间安全学院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内联框架</a:t>
            </a:r>
            <a:r>
              <a:rPr lang="en-US" altLang="zh-CN" dirty="0" err="1"/>
              <a:t>IFrame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79296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&lt;table width=100% height=700&gt;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b="1" dirty="0">
                <a:solidFill>
                  <a:srgbClr val="00B0F0"/>
                </a:solidFill>
              </a:rPr>
              <a:t>&lt;</a:t>
            </a:r>
            <a:r>
              <a:rPr lang="en-US" altLang="zh-CN" b="1" dirty="0" err="1">
                <a:solidFill>
                  <a:srgbClr val="00B0F0"/>
                </a:solidFill>
              </a:rPr>
              <a:t>tr</a:t>
            </a:r>
            <a:r>
              <a:rPr lang="en-US" altLang="zh-CN" b="1" dirty="0">
                <a:solidFill>
                  <a:srgbClr val="00B0F0"/>
                </a:solidFill>
              </a:rPr>
              <a:t> width=100% height=350&gt;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B0F0"/>
                </a:solidFill>
              </a:rPr>
              <a:t>	</a:t>
            </a:r>
            <a:r>
              <a:rPr lang="en-US" altLang="zh-CN" b="1" dirty="0">
                <a:solidFill>
                  <a:srgbClr val="00B050"/>
                </a:solidFill>
              </a:rPr>
              <a:t>     &lt;td width=50% height=350&gt;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B050"/>
                </a:solidFill>
              </a:rPr>
              <a:t>		&lt;</a:t>
            </a:r>
            <a:r>
              <a:rPr lang="en-US" altLang="zh-CN" b="1" dirty="0" err="1">
                <a:solidFill>
                  <a:srgbClr val="00B050"/>
                </a:solidFill>
              </a:rPr>
              <a:t>iframe</a:t>
            </a:r>
            <a:r>
              <a:rPr lang="en-US" altLang="zh-CN" b="1" dirty="0">
                <a:solidFill>
                  <a:srgbClr val="00B050"/>
                </a:solidFill>
              </a:rPr>
              <a:t> </a:t>
            </a:r>
            <a:r>
              <a:rPr lang="en-US" altLang="zh-CN" b="1" dirty="0" err="1">
                <a:solidFill>
                  <a:srgbClr val="00B050"/>
                </a:solidFill>
              </a:rPr>
              <a:t>src</a:t>
            </a:r>
            <a:r>
              <a:rPr lang="en-US" altLang="zh-CN" b="1" dirty="0">
                <a:solidFill>
                  <a:srgbClr val="00B050"/>
                </a:solidFill>
              </a:rPr>
              <a:t>='</a:t>
            </a:r>
            <a:r>
              <a:rPr lang="en-US" altLang="zh-CN" b="1" dirty="0" err="1">
                <a:solidFill>
                  <a:srgbClr val="00B050"/>
                </a:solidFill>
              </a:rPr>
              <a:t>eng</a:t>
            </a:r>
            <a:r>
              <a:rPr lang="en-US" altLang="zh-CN" b="1" dirty="0">
                <a:solidFill>
                  <a:srgbClr val="00B050"/>
                </a:solidFill>
              </a:rPr>
              <a:t>/</a:t>
            </a:r>
            <a:r>
              <a:rPr lang="en-US" altLang="zh-CN" b="1" dirty="0" err="1">
                <a:solidFill>
                  <a:srgbClr val="00B050"/>
                </a:solidFill>
              </a:rPr>
              <a:t>pie.jsp</a:t>
            </a:r>
            <a:r>
              <a:rPr lang="en-US" altLang="zh-CN" b="1" dirty="0">
                <a:solidFill>
                  <a:srgbClr val="00B050"/>
                </a:solidFill>
              </a:rPr>
              <a:t>' width="100%" height="350" frameborder=0 scrolling='no'&gt;&lt;/</a:t>
            </a:r>
            <a:r>
              <a:rPr lang="en-US" altLang="zh-CN" b="1" dirty="0" err="1">
                <a:solidFill>
                  <a:srgbClr val="00B050"/>
                </a:solidFill>
              </a:rPr>
              <a:t>iframe</a:t>
            </a:r>
            <a:r>
              <a:rPr lang="en-US" altLang="zh-CN" b="1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B050"/>
                </a:solidFill>
              </a:rPr>
              <a:t>	    &lt;/td&gt;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B0F0"/>
                </a:solidFill>
              </a:rPr>
              <a:t>	</a:t>
            </a:r>
            <a:r>
              <a:rPr lang="en-US" altLang="zh-CN" b="1" dirty="0">
                <a:solidFill>
                  <a:srgbClr val="00B050"/>
                </a:solidFill>
              </a:rPr>
              <a:t>    &lt;td width=50% height=100%&gt;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B050"/>
                </a:solidFill>
              </a:rPr>
              <a:t>	         &lt;</a:t>
            </a:r>
            <a:r>
              <a:rPr lang="en-US" altLang="zh-CN" b="1" dirty="0" err="1">
                <a:solidFill>
                  <a:srgbClr val="00B050"/>
                </a:solidFill>
              </a:rPr>
              <a:t>iframe</a:t>
            </a:r>
            <a:r>
              <a:rPr lang="en-US" altLang="zh-CN" b="1" dirty="0">
                <a:solidFill>
                  <a:srgbClr val="00B050"/>
                </a:solidFill>
              </a:rPr>
              <a:t> </a:t>
            </a:r>
            <a:r>
              <a:rPr lang="en-US" altLang="zh-CN" b="1" dirty="0" err="1">
                <a:solidFill>
                  <a:srgbClr val="00B050"/>
                </a:solidFill>
              </a:rPr>
              <a:t>src</a:t>
            </a:r>
            <a:r>
              <a:rPr lang="en-US" altLang="zh-CN" b="1" dirty="0">
                <a:solidFill>
                  <a:srgbClr val="00B050"/>
                </a:solidFill>
              </a:rPr>
              <a:t>='d3HistScale.htm' width="100%" height="350" frameborder=0 scrolling='no'&gt;&lt;/</a:t>
            </a:r>
            <a:r>
              <a:rPr lang="en-US" altLang="zh-CN" b="1" dirty="0" err="1">
                <a:solidFill>
                  <a:srgbClr val="00B050"/>
                </a:solidFill>
              </a:rPr>
              <a:t>iframe</a:t>
            </a:r>
            <a:r>
              <a:rPr lang="en-US" altLang="zh-CN" b="1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B050"/>
                </a:solidFill>
              </a:rPr>
              <a:t>                            &lt;/td&gt;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B0F0"/>
                </a:solidFill>
              </a:rPr>
              <a:t>	&lt;/</a:t>
            </a:r>
            <a:r>
              <a:rPr lang="en-US" altLang="zh-CN" b="1" dirty="0" err="1">
                <a:solidFill>
                  <a:srgbClr val="00B0F0"/>
                </a:solidFill>
              </a:rPr>
              <a:t>tr</a:t>
            </a:r>
            <a:r>
              <a:rPr lang="en-US" altLang="zh-CN" b="1" dirty="0">
                <a:solidFill>
                  <a:srgbClr val="00B0F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dirty="0"/>
              <a:t>	&lt;</a:t>
            </a:r>
            <a:r>
              <a:rPr lang="en-US" altLang="zh-CN" dirty="0" err="1"/>
              <a:t>tr</a:t>
            </a:r>
            <a:r>
              <a:rPr lang="en-US" altLang="zh-CN" dirty="0"/>
              <a:t> width=100% height=350&gt;</a:t>
            </a:r>
          </a:p>
          <a:p>
            <a:pPr marL="0" indent="0">
              <a:buNone/>
            </a:pPr>
            <a:r>
              <a:rPr lang="en-US" altLang="zh-CN" dirty="0"/>
              <a:t>	    &lt;td width=50% height=350&gt;				</a:t>
            </a:r>
          </a:p>
          <a:p>
            <a:pPr marL="0" indent="0">
              <a:buNone/>
            </a:pPr>
            <a:r>
              <a:rPr lang="en-US" altLang="zh-CN" dirty="0"/>
              <a:t>	          &lt;</a:t>
            </a:r>
            <a:r>
              <a:rPr lang="en-US" altLang="zh-CN" dirty="0" err="1"/>
              <a:t>iframe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='http://css.cuc.edu.cn' width="100%" height="350" frameborder=0 scrolling='no'&gt;&lt;/</a:t>
            </a:r>
            <a:r>
              <a:rPr lang="en-US" altLang="zh-CN" dirty="0" err="1"/>
              <a:t>iframe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    &lt;/td&gt;</a:t>
            </a:r>
          </a:p>
          <a:p>
            <a:pPr marL="0" indent="0">
              <a:buNone/>
            </a:pPr>
            <a:r>
              <a:rPr lang="en-US" altLang="zh-CN" dirty="0"/>
              <a:t>	    &lt;td width=50% height=350&gt;</a:t>
            </a:r>
          </a:p>
          <a:p>
            <a:pPr marL="0" indent="0">
              <a:buNone/>
            </a:pPr>
            <a:r>
              <a:rPr lang="en-US" altLang="zh-CN" dirty="0"/>
              <a:t>				</a:t>
            </a:r>
          </a:p>
          <a:p>
            <a:pPr marL="0" indent="0">
              <a:buNone/>
            </a:pPr>
            <a:r>
              <a:rPr lang="en-US" altLang="zh-CN" dirty="0"/>
              <a:t>	        &lt;</a:t>
            </a:r>
            <a:r>
              <a:rPr lang="en-US" altLang="zh-CN" dirty="0" err="1"/>
              <a:t>iframe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='</a:t>
            </a:r>
            <a:r>
              <a:rPr lang="en-US" altLang="zh-CN" dirty="0" err="1"/>
              <a:t>eng</a:t>
            </a:r>
            <a:r>
              <a:rPr lang="en-US" altLang="zh-CN" dirty="0"/>
              <a:t>/</a:t>
            </a:r>
            <a:r>
              <a:rPr lang="en-US" altLang="zh-CN" dirty="0" err="1"/>
              <a:t>pie.jsp</a:t>
            </a:r>
            <a:r>
              <a:rPr lang="en-US" altLang="zh-CN" dirty="0"/>
              <a:t>' width="100%" height="350" frameborder=0 scrolling='no'&gt;&lt;/</a:t>
            </a:r>
            <a:r>
              <a:rPr lang="en-US" altLang="zh-CN" dirty="0" err="1"/>
              <a:t>iframe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	    &lt;/td&gt;</a:t>
            </a:r>
          </a:p>
          <a:p>
            <a:pPr marL="0" indent="0">
              <a:buNone/>
            </a:pPr>
            <a:r>
              <a:rPr lang="en-US" altLang="zh-CN" dirty="0"/>
              <a:t>	&lt;/</a:t>
            </a:r>
            <a:r>
              <a:rPr lang="en-US" altLang="zh-CN" dirty="0" err="1"/>
              <a:t>tr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&lt;/table&gt;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610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配色：</a:t>
            </a:r>
            <a:r>
              <a:rPr lang="en-US" altLang="zh-CN" dirty="0"/>
              <a:t>http://nipponcolors.com/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1725"/>
            <a:ext cx="9144000" cy="524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79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鼠标交互：移入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 .on("</a:t>
            </a:r>
            <a:r>
              <a:rPr lang="en-US" altLang="zh-CN" dirty="0" err="1">
                <a:solidFill>
                  <a:srgbClr val="00B050"/>
                </a:solidFill>
              </a:rPr>
              <a:t>mouseover</a:t>
            </a:r>
            <a:r>
              <a:rPr lang="en-US" altLang="zh-CN" dirty="0"/>
              <a:t>",function(</a:t>
            </a:r>
            <a:r>
              <a:rPr lang="en-US" altLang="zh-CN" dirty="0" err="1"/>
              <a:t>d,i</a:t>
            </a:r>
            <a:r>
              <a:rPr lang="en-US" altLang="zh-CN" dirty="0"/>
              <a:t>){						d3.select(this)</a:t>
            </a:r>
          </a:p>
          <a:p>
            <a:pPr marL="0" indent="0">
              <a:buNone/>
            </a:pPr>
            <a:r>
              <a:rPr lang="en-US" altLang="zh-CN" dirty="0"/>
              <a:t>			    .</a:t>
            </a:r>
            <a:r>
              <a:rPr lang="en-US" altLang="zh-CN" dirty="0" err="1"/>
              <a:t>attr</a:t>
            </a:r>
            <a:r>
              <a:rPr lang="en-US" altLang="zh-CN" dirty="0"/>
              <a:t>("fill","#E87A90");</a:t>
            </a:r>
          </a:p>
          <a:p>
            <a:pPr marL="0" indent="0">
              <a:buNone/>
            </a:pPr>
            <a:r>
              <a:rPr lang="en-US" altLang="zh-CN" dirty="0"/>
              <a:t>	                      })</a:t>
            </a:r>
          </a:p>
          <a:p>
            <a:pPr marL="0" indent="0">
              <a:buNone/>
            </a:pPr>
            <a:r>
              <a:rPr lang="en-US" altLang="zh-CN" dirty="0"/>
              <a:t>						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394" y="3429000"/>
            <a:ext cx="3886537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81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鼠标交互：移出后复原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640960" cy="48737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.on("</a:t>
            </a:r>
            <a:r>
              <a:rPr lang="en-US" altLang="zh-CN" dirty="0" err="1"/>
              <a:t>mouseout</a:t>
            </a:r>
            <a:r>
              <a:rPr lang="en-US" altLang="zh-CN" dirty="0"/>
              <a:t>",function(</a:t>
            </a:r>
            <a:r>
              <a:rPr lang="en-US" altLang="zh-CN" dirty="0" err="1"/>
              <a:t>d,i</a:t>
            </a:r>
            <a:r>
              <a:rPr lang="en-US" altLang="zh-CN" dirty="0"/>
              <a:t>){</a:t>
            </a:r>
          </a:p>
          <a:p>
            <a:pPr marL="0" indent="0">
              <a:buNone/>
            </a:pPr>
            <a:r>
              <a:rPr lang="en-US" altLang="zh-CN" dirty="0"/>
              <a:t>			 d3.select(this)</a:t>
            </a:r>
          </a:p>
          <a:p>
            <a:pPr marL="0" indent="0">
              <a:buNone/>
            </a:pPr>
            <a:r>
              <a:rPr lang="en-US" altLang="zh-CN" dirty="0"/>
              <a:t>		                .transition()</a:t>
            </a:r>
          </a:p>
          <a:p>
            <a:pPr marL="0" indent="0">
              <a:buNone/>
            </a:pPr>
            <a:r>
              <a:rPr lang="en-US" altLang="zh-CN" dirty="0"/>
              <a:t>                	                .duration(500)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fill",color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));</a:t>
            </a:r>
          </a:p>
          <a:p>
            <a:pPr marL="0" indent="0">
              <a:buNone/>
            </a:pPr>
            <a:r>
              <a:rPr lang="en-US" altLang="zh-CN" dirty="0"/>
              <a:t>});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913410"/>
            <a:ext cx="3322608" cy="2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83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鼠标交互：</a:t>
            </a:r>
            <a:r>
              <a:rPr lang="en-US" altLang="zh-CN" dirty="0"/>
              <a:t>JS</a:t>
            </a:r>
            <a:r>
              <a:rPr lang="zh-CN" altLang="en-US" dirty="0"/>
              <a:t>事件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EB9D24D-360B-4F2A-A1A2-C2EDBE49E54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&lt;p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b="1" dirty="0">
                <a:solidFill>
                  <a:srgbClr val="8000FF"/>
                </a:solidFill>
                <a:latin typeface="Courier New" panose="02070309020205020404" pitchFamily="49" charset="0"/>
              </a:rPr>
              <a:t>"p1"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onmouseover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b="1" dirty="0">
                <a:solidFill>
                  <a:srgbClr val="8000FF"/>
                </a:solidFill>
                <a:latin typeface="Courier New" panose="02070309020205020404" pitchFamily="49" charset="0"/>
              </a:rPr>
              <a:t>"highlight(this)"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onmouseout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b="1" dirty="0">
                <a:solidFill>
                  <a:srgbClr val="8000FF"/>
                </a:solidFill>
                <a:latin typeface="Courier New" panose="02070309020205020404" pitchFamily="49" charset="0"/>
              </a:rPr>
              <a:t>"recovery(this)"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zh-CN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英语单词统计数据可视化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@CUC BY LEEROSE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&lt;script&gt;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highlight(obj){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obj.style.color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b="1" dirty="0">
                <a:solidFill>
                  <a:srgbClr val="808080"/>
                </a:solidFill>
                <a:latin typeface="Courier New" panose="02070309020205020404" pitchFamily="49" charset="0"/>
              </a:rPr>
              <a:t>"blue"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 } </a:t>
            </a:r>
          </a:p>
          <a:p>
            <a:pPr marL="0" indent="0">
              <a:buNone/>
            </a:pPr>
            <a:r>
              <a:rPr lang="en-US" altLang="zh-CN" b="1" i="1" dirty="0">
                <a:solidFill>
                  <a:srgbClr val="000080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recovery(obj){ 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obj.style.color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b="1" dirty="0">
                <a:solidFill>
                  <a:srgbClr val="808080"/>
                </a:solidFill>
                <a:latin typeface="Courier New" panose="02070309020205020404" pitchFamily="49" charset="0"/>
              </a:rPr>
              <a:t>"red"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 } 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&lt;/script&gt;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2725FB-D494-4635-A707-D37B028D1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061" y="5469415"/>
            <a:ext cx="56197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6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CF808-C75E-4220-A489-E7B7E3C3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文档：</a:t>
            </a:r>
            <a:r>
              <a:rPr lang="en-US" altLang="zh-CN" sz="2200" dirty="0">
                <a:solidFill>
                  <a:srgbClr val="FF0000"/>
                </a:solidFill>
              </a:rPr>
              <a:t>http://www.w3school.com.cn/htmldom/dom_modify.asp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D05F4-5E4E-40E1-B99D-70FC7E9E65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01FC88-F582-4347-96C9-A000060F4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99798"/>
            <a:ext cx="6263073" cy="532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85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色彩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d3.rgb</a:t>
            </a:r>
          </a:p>
          <a:p>
            <a:pPr lvl="1"/>
            <a:r>
              <a:rPr lang="en-US" altLang="zh-CN" dirty="0"/>
              <a:t>d3.rgb(color)</a:t>
            </a:r>
          </a:p>
          <a:p>
            <a:pPr lvl="1"/>
            <a:r>
              <a:rPr lang="en-US" altLang="zh-CN" dirty="0">
                <a:solidFill>
                  <a:srgbClr val="00B050"/>
                </a:solidFill>
                <a:highlight>
                  <a:srgbClr val="FFFF00"/>
                </a:highlight>
              </a:rPr>
              <a:t>d3.rgb(color).brighter(k)    </a:t>
            </a:r>
            <a:r>
              <a:rPr lang="en-US" altLang="zh-CN" dirty="0"/>
              <a:t>RGB</a:t>
            </a:r>
            <a:r>
              <a:rPr lang="zh-CN" altLang="en-US" dirty="0"/>
              <a:t>色彩通道分别操作</a:t>
            </a:r>
            <a:endParaRPr lang="en-US" altLang="zh-CN" dirty="0"/>
          </a:p>
          <a:p>
            <a:pPr lvl="2"/>
            <a:r>
              <a:rPr lang="zh-CN" altLang="en-US" dirty="0"/>
              <a:t>返回颜色的一个高亮副本。每个颜色通道值将乘以</a:t>
            </a:r>
            <a:r>
              <a:rPr lang="en-US" altLang="zh-CN" dirty="0"/>
              <a:t>0.7 ^ </a:t>
            </a:r>
            <a:r>
              <a:rPr lang="en-US" altLang="zh-CN" i="1" dirty="0"/>
              <a:t>-k</a:t>
            </a:r>
            <a:r>
              <a:rPr lang="en-US" altLang="zh-CN" dirty="0"/>
              <a:t>. </a:t>
            </a:r>
            <a:r>
              <a:rPr lang="zh-CN" altLang="en-US" dirty="0"/>
              <a:t>如果参数 </a:t>
            </a:r>
            <a:r>
              <a:rPr lang="en-US" altLang="zh-CN" i="1" dirty="0"/>
              <a:t>k</a:t>
            </a:r>
            <a:r>
              <a:rPr lang="zh-CN" altLang="en-US" dirty="0"/>
              <a:t> 被省略，将使用默认值</a:t>
            </a:r>
            <a:r>
              <a:rPr lang="en-US" altLang="zh-CN" dirty="0"/>
              <a:t>1</a:t>
            </a:r>
            <a:r>
              <a:rPr lang="zh-CN" altLang="en-US" dirty="0"/>
              <a:t>。通道值上限值</a:t>
            </a:r>
            <a:r>
              <a:rPr lang="en-US" altLang="zh-CN" dirty="0"/>
              <a:t>255</a:t>
            </a:r>
            <a:r>
              <a:rPr lang="zh-CN" altLang="en-US" dirty="0"/>
              <a:t>，下限值</a:t>
            </a:r>
            <a:r>
              <a:rPr lang="en-US" altLang="zh-CN" dirty="0"/>
              <a:t>30.</a:t>
            </a:r>
          </a:p>
          <a:p>
            <a:pPr lvl="1"/>
            <a:r>
              <a:rPr lang="en-US" altLang="zh-CN" dirty="0">
                <a:highlight>
                  <a:srgbClr val="FFFF00"/>
                </a:highlight>
              </a:rPr>
              <a:t>d3.rgb(color).darker(k)       </a:t>
            </a:r>
            <a:r>
              <a:rPr lang="en-US" altLang="zh-CN" dirty="0"/>
              <a:t>RGB</a:t>
            </a:r>
            <a:r>
              <a:rPr lang="zh-CN" altLang="en-US" dirty="0"/>
              <a:t>色彩通道分别操作</a:t>
            </a:r>
            <a:endParaRPr lang="en-US" altLang="zh-CN" dirty="0"/>
          </a:p>
          <a:p>
            <a:pPr lvl="2"/>
            <a:r>
              <a:rPr lang="zh-CN" altLang="en-US" dirty="0"/>
              <a:t>返回低颜色的一个亮度副本。每个颜色通道值将乘以</a:t>
            </a:r>
            <a:r>
              <a:rPr lang="en-US" altLang="zh-CN" dirty="0"/>
              <a:t>0.7 ^ k. </a:t>
            </a:r>
            <a:r>
              <a:rPr lang="zh-CN" altLang="en-US" dirty="0"/>
              <a:t>如果参数 </a:t>
            </a:r>
            <a:r>
              <a:rPr lang="en-US" altLang="zh-CN" dirty="0"/>
              <a:t>k </a:t>
            </a:r>
            <a:r>
              <a:rPr lang="zh-CN" altLang="en-US" dirty="0"/>
              <a:t>被省略，将使用默认值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B050"/>
                </a:solidFill>
                <a:highlight>
                  <a:srgbClr val="FFFF00"/>
                </a:highlight>
              </a:rPr>
              <a:t>d3.rgb(color).</a:t>
            </a:r>
            <a:r>
              <a:rPr lang="en-US" altLang="zh-CN" dirty="0" err="1">
                <a:solidFill>
                  <a:srgbClr val="00B050"/>
                </a:solidFill>
                <a:highlight>
                  <a:srgbClr val="FFFF00"/>
                </a:highlight>
              </a:rPr>
              <a:t>toString</a:t>
            </a:r>
            <a:r>
              <a:rPr lang="en-US" altLang="zh-CN" dirty="0">
                <a:solidFill>
                  <a:srgbClr val="00B050"/>
                </a:solidFill>
                <a:highlight>
                  <a:srgbClr val="FFFF00"/>
                </a:highlight>
              </a:rPr>
              <a:t>()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      </a:t>
            </a:r>
            <a:r>
              <a:rPr lang="zh-CN" altLang="en-US" dirty="0"/>
              <a:t>将</a:t>
            </a:r>
            <a:r>
              <a:rPr lang="en-US" altLang="zh-CN" dirty="0"/>
              <a:t>RGB</a:t>
            </a:r>
            <a:r>
              <a:rPr lang="zh-CN" altLang="en-US" dirty="0"/>
              <a:t>颜色转换成一个十六进制数的字符串，如 </a:t>
            </a:r>
            <a:r>
              <a:rPr lang="en-US" altLang="zh-CN" dirty="0"/>
              <a:t>such as "#f7eaba"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d3.hsl(h, s, l)</a:t>
            </a:r>
          </a:p>
          <a:p>
            <a:pPr lvl="1"/>
            <a:r>
              <a:rPr lang="zh-CN" altLang="en-US" dirty="0"/>
              <a:t>通过指定的色度</a:t>
            </a:r>
            <a:r>
              <a:rPr lang="en-US" altLang="zh-CN" dirty="0"/>
              <a:t>h</a:t>
            </a:r>
            <a:r>
              <a:rPr lang="zh-CN" altLang="en-US" dirty="0"/>
              <a:t>，饱和度</a:t>
            </a:r>
            <a:r>
              <a:rPr lang="en-US" altLang="zh-CN" dirty="0"/>
              <a:t>s</a:t>
            </a:r>
            <a:r>
              <a:rPr lang="zh-CN" altLang="en-US" dirty="0"/>
              <a:t>和亮度</a:t>
            </a:r>
            <a:r>
              <a:rPr lang="en-US" altLang="zh-CN" dirty="0"/>
              <a:t>l</a:t>
            </a:r>
            <a:r>
              <a:rPr lang="zh-CN" altLang="en-US" dirty="0"/>
              <a:t>，创建新的</a:t>
            </a:r>
            <a:r>
              <a:rPr lang="en-US" altLang="zh-CN" dirty="0"/>
              <a:t>HSL</a:t>
            </a:r>
            <a:r>
              <a:rPr lang="zh-CN" altLang="en-US" dirty="0"/>
              <a:t>颜色。</a:t>
            </a:r>
            <a:endParaRPr lang="en-US" altLang="zh-CN" dirty="0"/>
          </a:p>
          <a:p>
            <a:pPr lvl="1"/>
            <a:r>
              <a:rPr lang="zh-CN" altLang="en-US" dirty="0"/>
              <a:t>其中色度</a:t>
            </a:r>
            <a:r>
              <a:rPr lang="en-US" altLang="zh-CN" dirty="0"/>
              <a:t>h</a:t>
            </a:r>
            <a:r>
              <a:rPr lang="zh-CN" altLang="en-US" dirty="0"/>
              <a:t>取值范围</a:t>
            </a:r>
            <a:r>
              <a:rPr lang="en-US" altLang="zh-CN" dirty="0"/>
              <a:t>[0,360]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饱和度和亮度取值范围 </a:t>
            </a:r>
            <a:r>
              <a:rPr lang="en-US" altLang="zh-CN" dirty="0"/>
              <a:t>[0,1] (</a:t>
            </a:r>
            <a:r>
              <a:rPr lang="zh-CN" altLang="en-US" dirty="0"/>
              <a:t>不是百分比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通过访问返回的颜色对象的</a:t>
            </a:r>
            <a:r>
              <a:rPr lang="en-US" altLang="zh-CN" dirty="0"/>
              <a:t>h, s </a:t>
            </a:r>
            <a:r>
              <a:rPr lang="zh-CN" altLang="en-US" dirty="0"/>
              <a:t>和</a:t>
            </a:r>
            <a:r>
              <a:rPr lang="en-US" altLang="zh-CN" dirty="0"/>
              <a:t>l </a:t>
            </a:r>
            <a:r>
              <a:rPr lang="zh-CN" altLang="en-US" dirty="0"/>
              <a:t>属性值来获取颜色的相应属性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984" y="0"/>
            <a:ext cx="2273742" cy="1988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500" y="0"/>
            <a:ext cx="2580756" cy="19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10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6FB32-9405-44F2-A161-8747E149C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鼠标交互加亮，移出恢复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74A64-36C6-49CA-BE45-DD7B766125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.on("</a:t>
            </a:r>
            <a:r>
              <a:rPr lang="en-US" altLang="zh-CN" dirty="0" err="1"/>
              <a:t>mouseover",function</a:t>
            </a:r>
            <a:r>
              <a:rPr lang="en-US" altLang="zh-CN" dirty="0"/>
              <a:t>(</a:t>
            </a:r>
            <a:r>
              <a:rPr lang="en-US" altLang="zh-CN" dirty="0" err="1"/>
              <a:t>d,i</a:t>
            </a:r>
            <a:r>
              <a:rPr lang="en-US" altLang="zh-CN" dirty="0"/>
              <a:t>){				d3.select(this)						  .style("fill",d3.rgb(color(</a:t>
            </a:r>
            <a:r>
              <a:rPr lang="en-US" altLang="zh-CN" dirty="0" err="1"/>
              <a:t>i</a:t>
            </a:r>
            <a:r>
              <a:rPr lang="en-US" altLang="zh-CN" dirty="0"/>
              <a:t>)).brighter())</a:t>
            </a:r>
          </a:p>
          <a:p>
            <a:pPr marL="0" indent="0">
              <a:buNone/>
            </a:pPr>
            <a:r>
              <a:rPr lang="en-US" altLang="zh-CN" dirty="0"/>
              <a:t>})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2C904A-76F7-4D9E-98F6-099BE367C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00200"/>
            <a:ext cx="2983536" cy="30260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55AC9F-0E7A-498F-8EE2-EB78BA998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296" y="1804987"/>
            <a:ext cx="2766404" cy="28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47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236493"/>
            <a:ext cx="2994920" cy="26215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南丁格尔玫瑰图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980728"/>
            <a:ext cx="8507288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var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 dataset=[{startAngle:0, </a:t>
            </a:r>
            <a:r>
              <a:rPr lang="en-US" altLang="zh-CN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endAngle:Math.PI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*0.6,outerRadius:120},	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 {</a:t>
            </a:r>
            <a:r>
              <a:rPr lang="en-US" altLang="zh-CN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startAngle:Math.PI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*0.6, endAngle:Math.PI,outerRadius:150},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{</a:t>
            </a:r>
            <a:r>
              <a:rPr lang="en-US" altLang="zh-CN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startAngle:Math.PI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endAngle:Math.PI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*1.2,outerRadius:190},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 {</a:t>
            </a:r>
            <a:r>
              <a:rPr lang="en-US" altLang="zh-CN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startAngle:Math.PI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*1.2, </a:t>
            </a:r>
            <a:r>
              <a:rPr lang="en-US" altLang="zh-CN" sz="2000" dirty="0" err="1">
                <a:solidFill>
                  <a:srgbClr val="FF0000"/>
                </a:solidFill>
                <a:highlight>
                  <a:srgbClr val="FFFF00"/>
                </a:highlight>
              </a:rPr>
              <a:t>endAngle:Math.PI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</a:rPr>
              <a:t>*2,outerRadius:180}];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arcPath</a:t>
            </a:r>
            <a:r>
              <a:rPr lang="en-US" altLang="zh-CN" sz="2000" dirty="0"/>
              <a:t>=d3.svg.arc()</a:t>
            </a:r>
          </a:p>
          <a:p>
            <a:pPr marL="0" indent="0">
              <a:buNone/>
            </a:pPr>
            <a:r>
              <a:rPr lang="en-US" altLang="zh-CN" sz="2000" dirty="0"/>
              <a:t>		.</a:t>
            </a:r>
            <a:r>
              <a:rPr lang="en-US" altLang="zh-CN" sz="2000" dirty="0" err="1"/>
              <a:t>innerRadius</a:t>
            </a:r>
            <a:r>
              <a:rPr lang="en-US" altLang="zh-CN" sz="2000" dirty="0"/>
              <a:t>(30);</a:t>
            </a:r>
          </a:p>
          <a:p>
            <a:pPr marL="0" indent="0">
              <a:buNone/>
            </a:pPr>
            <a:r>
              <a:rPr lang="en-US" altLang="zh-CN" sz="2000" dirty="0"/>
              <a:t>		 </a:t>
            </a:r>
            <a:r>
              <a:rPr lang="en-US" altLang="zh-CN" sz="2000" dirty="0">
                <a:highlight>
                  <a:srgbClr val="00FF00"/>
                </a:highlight>
              </a:rPr>
              <a:t>// .</a:t>
            </a:r>
            <a:r>
              <a:rPr lang="en-US" altLang="zh-CN" sz="2000" dirty="0" err="1">
                <a:highlight>
                  <a:srgbClr val="00FF00"/>
                </a:highlight>
              </a:rPr>
              <a:t>outerRadius</a:t>
            </a:r>
            <a:r>
              <a:rPr lang="en-US" altLang="zh-CN" sz="2000" dirty="0">
                <a:highlight>
                  <a:srgbClr val="00FF00"/>
                </a:highlight>
              </a:rPr>
              <a:t>(100</a:t>
            </a:r>
            <a:r>
              <a:rPr lang="en-US" altLang="zh-CN" dirty="0">
                <a:highlight>
                  <a:srgbClr val="00FF00"/>
                </a:highlight>
              </a:rPr>
              <a:t>);</a:t>
            </a:r>
            <a:endParaRPr lang="zh-CN" altLang="en-US" dirty="0">
              <a:highlight>
                <a:srgbClr val="00FF00"/>
              </a:highligh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4278654"/>
            <a:ext cx="2733172" cy="25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45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框架下的饼图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22" y="1970277"/>
            <a:ext cx="9144000" cy="468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8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布局</a:t>
            </a:r>
            <a:endParaRPr lang="en-US" altLang="zh-CN" dirty="0"/>
          </a:p>
          <a:p>
            <a:r>
              <a:rPr lang="zh-CN" altLang="en-US" dirty="0"/>
              <a:t>路径</a:t>
            </a:r>
            <a:endParaRPr lang="en-US" altLang="zh-CN" dirty="0"/>
          </a:p>
          <a:p>
            <a:r>
              <a:rPr lang="zh-CN" altLang="en-US" dirty="0"/>
              <a:t>饼图</a:t>
            </a:r>
            <a:endParaRPr lang="en-US" altLang="zh-CN" dirty="0"/>
          </a:p>
          <a:p>
            <a:r>
              <a:rPr lang="zh-CN" altLang="en-US" dirty="0"/>
              <a:t>环图</a:t>
            </a:r>
            <a:endParaRPr lang="en-US" altLang="zh-CN" dirty="0"/>
          </a:p>
          <a:p>
            <a:r>
              <a:rPr lang="zh-CN" altLang="en-US" dirty="0"/>
              <a:t>玫瑰图</a:t>
            </a:r>
            <a:endParaRPr lang="en-US" altLang="zh-CN" dirty="0"/>
          </a:p>
          <a:p>
            <a:r>
              <a:rPr lang="zh-CN" altLang="en-US" dirty="0"/>
              <a:t>传媒应用</a:t>
            </a:r>
            <a:endParaRPr lang="en-US" altLang="zh-CN" dirty="0"/>
          </a:p>
          <a:p>
            <a:r>
              <a:rPr lang="zh-CN" altLang="en-US" dirty="0"/>
              <a:t>鼠标交互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补充说明：</a:t>
            </a:r>
            <a:r>
              <a:rPr lang="en-US" altLang="zh-CN" dirty="0"/>
              <a:t>JS</a:t>
            </a:r>
            <a:r>
              <a:rPr lang="zh-CN" altLang="en-US" dirty="0"/>
              <a:t>匿名函数</a:t>
            </a:r>
            <a:r>
              <a:rPr lang="en-US" altLang="zh-CN" dirty="0"/>
              <a:t>&amp;D3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925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匿名函数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35496" y="1484784"/>
            <a:ext cx="9144000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 err="1">
                <a:solidFill>
                  <a:srgbClr val="00B050"/>
                </a:solidFill>
              </a:rPr>
              <a:t>var</a:t>
            </a:r>
            <a:r>
              <a:rPr lang="en-US" altLang="zh-CN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 err="1">
                <a:solidFill>
                  <a:srgbClr val="00B050"/>
                </a:solidFill>
              </a:rPr>
              <a:t>rect</a:t>
            </a:r>
            <a:r>
              <a:rPr lang="en-US" altLang="zh-CN" sz="1600" dirty="0">
                <a:solidFill>
                  <a:srgbClr val="00B050"/>
                </a:solidFill>
              </a:rPr>
              <a:t>=</a:t>
            </a:r>
            <a:r>
              <a:rPr lang="en-US" altLang="zh-CN" sz="1600" dirty="0" err="1">
                <a:solidFill>
                  <a:srgbClr val="00B050"/>
                </a:solidFill>
              </a:rPr>
              <a:t>svg.selectAll</a:t>
            </a:r>
            <a:r>
              <a:rPr lang="en-US" altLang="zh-CN" sz="1600" dirty="0">
                <a:solidFill>
                  <a:srgbClr val="00B050"/>
                </a:solidFill>
              </a:rPr>
              <a:t>("</a:t>
            </a:r>
            <a:r>
              <a:rPr lang="en-US" altLang="zh-CN" sz="1600" dirty="0" err="1">
                <a:solidFill>
                  <a:srgbClr val="00B050"/>
                </a:solidFill>
              </a:rPr>
              <a:t>rect</a:t>
            </a:r>
            <a:r>
              <a:rPr lang="en-US" altLang="zh-CN" sz="1600" dirty="0">
                <a:solidFill>
                  <a:srgbClr val="00B05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B050"/>
                </a:solidFill>
              </a:rPr>
              <a:t>	.data(dataset)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B050"/>
                </a:solidFill>
              </a:rPr>
              <a:t>	.enter()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B050"/>
                </a:solidFill>
              </a:rPr>
              <a:t>	.append("</a:t>
            </a:r>
            <a:r>
              <a:rPr lang="en-US" altLang="zh-CN" sz="1600" dirty="0" err="1">
                <a:solidFill>
                  <a:srgbClr val="00B050"/>
                </a:solidFill>
              </a:rPr>
              <a:t>rect</a:t>
            </a:r>
            <a:r>
              <a:rPr lang="en-US" altLang="zh-CN" sz="1600" dirty="0">
                <a:solidFill>
                  <a:srgbClr val="00B05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B050"/>
                </a:solidFill>
              </a:rPr>
              <a:t>	.</a:t>
            </a:r>
            <a:r>
              <a:rPr lang="en-US" altLang="zh-CN" sz="1600" dirty="0" err="1">
                <a:solidFill>
                  <a:srgbClr val="00B050"/>
                </a:solidFill>
              </a:rPr>
              <a:t>attr</a:t>
            </a:r>
            <a:r>
              <a:rPr lang="en-US" altLang="zh-CN" sz="1600" dirty="0">
                <a:solidFill>
                  <a:srgbClr val="00B050"/>
                </a:solidFill>
              </a:rPr>
              <a:t>("fill","</a:t>
            </a:r>
            <a:r>
              <a:rPr lang="en-US" altLang="zh-CN" sz="1600" dirty="0" err="1">
                <a:solidFill>
                  <a:srgbClr val="00B050"/>
                </a:solidFill>
              </a:rPr>
              <a:t>DarkKhaki</a:t>
            </a:r>
            <a:r>
              <a:rPr lang="en-US" altLang="zh-CN" sz="1600" dirty="0">
                <a:solidFill>
                  <a:srgbClr val="00B05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B050"/>
                </a:solidFill>
              </a:rPr>
              <a:t>	.</a:t>
            </a:r>
            <a:r>
              <a:rPr lang="en-US" altLang="zh-CN" sz="1600" dirty="0" err="1">
                <a:solidFill>
                  <a:srgbClr val="00B050"/>
                </a:solidFill>
              </a:rPr>
              <a:t>attr</a:t>
            </a:r>
            <a:r>
              <a:rPr lang="en-US" altLang="zh-CN" sz="1600" dirty="0">
                <a:solidFill>
                  <a:srgbClr val="00B050"/>
                </a:solidFill>
              </a:rPr>
              <a:t>("</a:t>
            </a:r>
            <a:r>
              <a:rPr lang="en-US" altLang="zh-CN" sz="1600" dirty="0" err="1">
                <a:solidFill>
                  <a:srgbClr val="00B050"/>
                </a:solidFill>
              </a:rPr>
              <a:t>x",</a:t>
            </a:r>
            <a:r>
              <a:rPr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function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d,i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){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		return </a:t>
            </a:r>
            <a:r>
              <a:rPr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*</a:t>
            </a:r>
            <a:r>
              <a:rPr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rectStep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;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</a:rPr>
              <a:t>	}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B050"/>
                </a:solidFill>
              </a:rPr>
              <a:t>	.</a:t>
            </a:r>
            <a:r>
              <a:rPr lang="en-US" altLang="zh-CN" sz="1600" dirty="0" err="1">
                <a:solidFill>
                  <a:srgbClr val="00B050"/>
                </a:solidFill>
              </a:rPr>
              <a:t>attr</a:t>
            </a:r>
            <a:r>
              <a:rPr lang="en-US" altLang="zh-CN" sz="1600" dirty="0">
                <a:solidFill>
                  <a:srgbClr val="00B050"/>
                </a:solidFill>
              </a:rPr>
              <a:t>("</a:t>
            </a:r>
            <a:r>
              <a:rPr lang="en-US" altLang="zh-CN" sz="1600" dirty="0" err="1">
                <a:solidFill>
                  <a:srgbClr val="00B050"/>
                </a:solidFill>
              </a:rPr>
              <a:t>y",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function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d,i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</a:rPr>
              <a:t>){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</a:rPr>
              <a:t>                      return height-((d-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mindata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</a:rPr>
              <a:t>)*(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scalemax-scalemin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</a:rPr>
              <a:t>)/(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maxdata-mindata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</a:rPr>
              <a:t>)+100);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</a:rPr>
              <a:t>	})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B050"/>
                </a:solidFill>
              </a:rPr>
              <a:t>	.</a:t>
            </a:r>
            <a:r>
              <a:rPr lang="en-US" altLang="zh-CN" sz="1600" dirty="0" err="1">
                <a:solidFill>
                  <a:srgbClr val="00B050"/>
                </a:solidFill>
              </a:rPr>
              <a:t>attr</a:t>
            </a:r>
            <a:r>
              <a:rPr lang="en-US" altLang="zh-CN" sz="1600" dirty="0">
                <a:solidFill>
                  <a:srgbClr val="00B050"/>
                </a:solidFill>
              </a:rPr>
              <a:t>("width",</a:t>
            </a:r>
            <a:r>
              <a:rPr lang="en-US" altLang="zh-CN" sz="1600" dirty="0" err="1">
                <a:solidFill>
                  <a:srgbClr val="00B050"/>
                </a:solidFill>
              </a:rPr>
              <a:t>rectWidth</a:t>
            </a:r>
            <a:r>
              <a:rPr lang="en-US" altLang="zh-CN" sz="1600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B050"/>
                </a:solidFill>
              </a:rPr>
              <a:t>	.</a:t>
            </a:r>
            <a:r>
              <a:rPr lang="en-US" altLang="zh-CN" sz="1600" dirty="0" err="1">
                <a:solidFill>
                  <a:srgbClr val="00B050"/>
                </a:solidFill>
              </a:rPr>
              <a:t>attr</a:t>
            </a:r>
            <a:r>
              <a:rPr lang="en-US" altLang="zh-CN" sz="1600" dirty="0">
                <a:solidFill>
                  <a:srgbClr val="00B050"/>
                </a:solidFill>
              </a:rPr>
              <a:t>("</a:t>
            </a:r>
            <a:r>
              <a:rPr lang="en-US" altLang="zh-CN" sz="1600" dirty="0" err="1">
                <a:solidFill>
                  <a:srgbClr val="00B050"/>
                </a:solidFill>
              </a:rPr>
              <a:t>height",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function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</a:rPr>
              <a:t>(d){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</a:rPr>
              <a:t>	      return ((d-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mindata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</a:rPr>
              <a:t>)*(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scalemax-scalemin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</a:rPr>
              <a:t>)/(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maxdata-mindata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</a:rPr>
              <a:t>)+80);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</a:rPr>
              <a:t>	});</a:t>
            </a:r>
            <a:endParaRPr lang="zh-CN" altLang="en-US" sz="16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83997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动画：过度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d3.transition()      </a:t>
            </a:r>
            <a:r>
              <a:rPr lang="zh-CN" altLang="en-US" dirty="0"/>
              <a:t>过度</a:t>
            </a:r>
            <a:endParaRPr lang="en-US" altLang="zh-CN" dirty="0"/>
          </a:p>
          <a:p>
            <a:r>
              <a:rPr lang="en-US" altLang="zh-CN" dirty="0" err="1"/>
              <a:t>transition.delay</a:t>
            </a:r>
            <a:r>
              <a:rPr lang="en-US" altLang="zh-CN" dirty="0"/>
              <a:t>(500)  </a:t>
            </a:r>
            <a:r>
              <a:rPr lang="zh-CN" altLang="en-US" dirty="0"/>
              <a:t>延时开始</a:t>
            </a:r>
            <a:endParaRPr lang="en-US" altLang="zh-CN" dirty="0"/>
          </a:p>
          <a:p>
            <a:r>
              <a:rPr lang="en-US" altLang="zh-CN" dirty="0" err="1"/>
              <a:t>transition.duration</a:t>
            </a:r>
            <a:r>
              <a:rPr lang="en-US" altLang="zh-CN" dirty="0"/>
              <a:t>(1000)    </a:t>
            </a:r>
            <a:r>
              <a:rPr lang="zh-CN" altLang="en-US" dirty="0"/>
              <a:t>持续时间</a:t>
            </a:r>
            <a:endParaRPr lang="en-US" altLang="zh-CN" dirty="0"/>
          </a:p>
          <a:p>
            <a:r>
              <a:rPr lang="en-US" altLang="zh-CN" dirty="0" err="1"/>
              <a:t>transition.ease</a:t>
            </a:r>
            <a:r>
              <a:rPr lang="en-US" altLang="zh-CN" dirty="0"/>
              <a:t>(“bounce”)            </a:t>
            </a:r>
            <a:r>
              <a:rPr lang="zh-CN" altLang="en-US" dirty="0"/>
              <a:t>动画方式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参见在线文档</a:t>
            </a:r>
            <a:endParaRPr lang="en-US" altLang="zh-CN" dirty="0"/>
          </a:p>
          <a:p>
            <a:r>
              <a:rPr lang="en-US" altLang="zh-CN" dirty="0"/>
              <a:t>https://github.com/d3/d3/wiki/Tutorials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237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95536" y="1052736"/>
            <a:ext cx="8136904" cy="5449816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数据千变万化</a:t>
            </a:r>
            <a:endParaRPr lang="en-US" altLang="zh-CN" dirty="0"/>
          </a:p>
          <a:p>
            <a:r>
              <a:rPr lang="zh-CN" altLang="en-US" dirty="0"/>
              <a:t>准备数据：</a:t>
            </a:r>
            <a:r>
              <a:rPr lang="en-US" altLang="zh-CN" dirty="0"/>
              <a:t>Pie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饼图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476672"/>
            <a:ext cx="3680779" cy="370364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6373" y="4958410"/>
            <a:ext cx="80960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var</a:t>
            </a:r>
            <a:r>
              <a:rPr lang="en-US" altLang="zh-CN" sz="2800" dirty="0"/>
              <a:t> dataset = [ ["</a:t>
            </a:r>
            <a:r>
              <a:rPr lang="zh-CN" altLang="en-US" sz="2800" dirty="0"/>
              <a:t>小米</a:t>
            </a:r>
            <a:r>
              <a:rPr lang="en-US" altLang="zh-CN" sz="2800" dirty="0"/>
              <a:t>",60.8] , ["</a:t>
            </a:r>
            <a:r>
              <a:rPr lang="zh-CN" altLang="en-US" sz="2800" dirty="0"/>
              <a:t>三星</a:t>
            </a:r>
            <a:r>
              <a:rPr lang="en-US" altLang="zh-CN" sz="2800" dirty="0"/>
              <a:t>",58.4] , ["</a:t>
            </a:r>
            <a:r>
              <a:rPr lang="zh-CN" altLang="en-US" sz="2800" dirty="0"/>
              <a:t>联想</a:t>
            </a:r>
            <a:r>
              <a:rPr lang="en-US" altLang="zh-CN" sz="2800" dirty="0"/>
              <a:t>",47.3] , ["</a:t>
            </a:r>
            <a:r>
              <a:rPr lang="zh-CN" altLang="en-US" sz="2800" dirty="0"/>
              <a:t>苹果</a:t>
            </a:r>
            <a:r>
              <a:rPr lang="en-US" altLang="zh-CN" sz="2800" dirty="0"/>
              <a:t>",46.6] , ["</a:t>
            </a:r>
            <a:r>
              <a:rPr lang="zh-CN" altLang="en-US" sz="2800" dirty="0"/>
              <a:t>华为</a:t>
            </a:r>
            <a:r>
              <a:rPr lang="en-US" altLang="zh-CN" sz="2800" dirty="0"/>
              <a:t>",41.3] , ["</a:t>
            </a:r>
            <a:r>
              <a:rPr lang="zh-CN" altLang="en-US" sz="2800" dirty="0"/>
              <a:t>酷派</a:t>
            </a:r>
            <a:r>
              <a:rPr lang="en-US" altLang="zh-CN" sz="2800" dirty="0"/>
              <a:t>",40.1] , ["</a:t>
            </a:r>
            <a:r>
              <a:rPr lang="zh-CN" altLang="en-US" sz="2800" dirty="0"/>
              <a:t>其他</a:t>
            </a:r>
            <a:r>
              <a:rPr lang="en-US" altLang="zh-CN" sz="2800" dirty="0"/>
              <a:t>",111.5] ];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03296"/>
            <a:ext cx="3034680" cy="149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83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箭头: 右 12"/>
          <p:cNvSpPr/>
          <p:nvPr/>
        </p:nvSpPr>
        <p:spPr>
          <a:xfrm rot="5400000">
            <a:off x="6469523" y="3907389"/>
            <a:ext cx="970784" cy="36004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8484" y="692695"/>
            <a:ext cx="6939102" cy="1160383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/>
              <a:t>饼图：原数据</a:t>
            </a:r>
            <a:r>
              <a:rPr lang="en-US" altLang="zh-CN" dirty="0"/>
              <a:t>+</a:t>
            </a:r>
            <a:r>
              <a:rPr lang="zh-CN" altLang="en-US" dirty="0"/>
              <a:t>角度数据</a:t>
            </a:r>
            <a:r>
              <a:rPr lang="en-US" altLang="zh-CN" dirty="0"/>
              <a:t>+</a:t>
            </a:r>
            <a:r>
              <a:rPr lang="zh-CN" altLang="en-US" dirty="0"/>
              <a:t>坐标点数据</a:t>
            </a:r>
            <a:br>
              <a:rPr lang="en-US" altLang="zh-CN" dirty="0"/>
            </a:br>
            <a:r>
              <a:rPr lang="en-US" altLang="zh-CN" dirty="0">
                <a:solidFill>
                  <a:srgbClr val="002060"/>
                </a:solidFill>
              </a:rPr>
              <a:t>d3.pie</a:t>
            </a:r>
            <a:r>
              <a:rPr lang="en-US" altLang="zh-CN" dirty="0"/>
              <a:t>+</a:t>
            </a:r>
            <a:r>
              <a:rPr lang="en-US" altLang="zh-CN" dirty="0">
                <a:solidFill>
                  <a:srgbClr val="FF0000"/>
                </a:solidFill>
              </a:rPr>
              <a:t>d3. </a:t>
            </a:r>
            <a:r>
              <a:rPr lang="en-US" altLang="zh-CN" dirty="0" err="1">
                <a:solidFill>
                  <a:srgbClr val="FF0000"/>
                </a:solidFill>
              </a:rPr>
              <a:t>arc</a:t>
            </a:r>
            <a:r>
              <a:rPr lang="en-US" altLang="zh-CN" dirty="0" err="1"/>
              <a:t>+svg.</a:t>
            </a:r>
            <a:r>
              <a:rPr lang="en-US" altLang="zh-CN" dirty="0" err="1">
                <a:solidFill>
                  <a:srgbClr val="0070C0"/>
                </a:solidFill>
              </a:rPr>
              <a:t>path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2306" y="2385072"/>
            <a:ext cx="149617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数据对象</a:t>
            </a:r>
            <a:endParaRPr lang="en-US" altLang="zh-CN" dirty="0"/>
          </a:p>
          <a:p>
            <a:pPr algn="ctr"/>
            <a:r>
              <a:rPr lang="en-US" altLang="zh-CN" dirty="0">
                <a:solidFill>
                  <a:srgbClr val="7030A0"/>
                </a:solidFill>
              </a:rPr>
              <a:t>dataset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7142" y="2400511"/>
            <a:ext cx="273838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var</a:t>
            </a:r>
            <a:r>
              <a:rPr lang="en-US" altLang="zh-CN" dirty="0"/>
              <a:t> pie=d3.pie</a:t>
            </a:r>
          </a:p>
          <a:p>
            <a:pPr algn="ctr"/>
            <a:r>
              <a:rPr lang="en-US" altLang="zh-CN" sz="1600" dirty="0" err="1">
                <a:solidFill>
                  <a:srgbClr val="7030A0"/>
                </a:solidFill>
              </a:rPr>
              <a:t>var</a:t>
            </a:r>
            <a:r>
              <a:rPr lang="en-US" altLang="zh-CN" sz="1600" dirty="0">
                <a:solidFill>
                  <a:srgbClr val="7030A0"/>
                </a:solidFill>
              </a:rPr>
              <a:t> </a:t>
            </a:r>
            <a:r>
              <a:rPr lang="en-US" altLang="zh-CN" sz="1600" dirty="0" err="1">
                <a:solidFill>
                  <a:srgbClr val="7030A0"/>
                </a:solidFill>
              </a:rPr>
              <a:t>piedata</a:t>
            </a:r>
            <a:r>
              <a:rPr lang="en-US" altLang="zh-CN" sz="1600" dirty="0">
                <a:solidFill>
                  <a:srgbClr val="7030A0"/>
                </a:solidFill>
              </a:rPr>
              <a:t>=pie(dataset)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6" name="箭头: 右 5"/>
          <p:cNvSpPr/>
          <p:nvPr/>
        </p:nvSpPr>
        <p:spPr>
          <a:xfrm>
            <a:off x="1805034" y="2831420"/>
            <a:ext cx="504056" cy="36004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32284" y="2385072"/>
            <a:ext cx="320530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var</a:t>
            </a:r>
            <a:r>
              <a:rPr lang="en-US" altLang="zh-CN" sz="2400" dirty="0">
                <a:solidFill>
                  <a:schemeClr val="tx1"/>
                </a:solidFill>
              </a:rPr>
              <a:t> arc=d3.arc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箭头: 右 7"/>
          <p:cNvSpPr/>
          <p:nvPr/>
        </p:nvSpPr>
        <p:spPr>
          <a:xfrm>
            <a:off x="5075522" y="2831420"/>
            <a:ext cx="504056" cy="36004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1755" y="102853"/>
            <a:ext cx="197538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var</a:t>
            </a:r>
            <a:r>
              <a:rPr lang="en-US" altLang="zh-CN" sz="1600" dirty="0"/>
              <a:t> dataset = [ </a:t>
            </a:r>
          </a:p>
          <a:p>
            <a:r>
              <a:rPr lang="en-US" altLang="zh-CN" sz="1600" dirty="0"/>
              <a:t>["</a:t>
            </a:r>
            <a:r>
              <a:rPr lang="zh-CN" altLang="en-US" sz="1600" dirty="0"/>
              <a:t>小米</a:t>
            </a:r>
            <a:r>
              <a:rPr lang="en-US" altLang="zh-CN" sz="1600" dirty="0"/>
              <a:t>",60.8] , </a:t>
            </a:r>
          </a:p>
          <a:p>
            <a:r>
              <a:rPr lang="en-US" altLang="zh-CN" sz="1600" dirty="0"/>
              <a:t>["</a:t>
            </a:r>
            <a:r>
              <a:rPr lang="zh-CN" altLang="en-US" sz="1600" dirty="0"/>
              <a:t>三星</a:t>
            </a:r>
            <a:r>
              <a:rPr lang="en-US" altLang="zh-CN" sz="1600" dirty="0"/>
              <a:t>",58.4] , </a:t>
            </a:r>
          </a:p>
          <a:p>
            <a:r>
              <a:rPr lang="en-US" altLang="zh-CN" sz="1600" dirty="0"/>
              <a:t>["</a:t>
            </a:r>
            <a:r>
              <a:rPr lang="zh-CN" altLang="en-US" sz="1600" dirty="0"/>
              <a:t>联想</a:t>
            </a:r>
            <a:r>
              <a:rPr lang="en-US" altLang="zh-CN" sz="1600" dirty="0"/>
              <a:t>",47.3] , </a:t>
            </a:r>
          </a:p>
          <a:p>
            <a:r>
              <a:rPr lang="en-US" altLang="zh-CN" sz="1600" dirty="0"/>
              <a:t>["</a:t>
            </a:r>
            <a:r>
              <a:rPr lang="zh-CN" altLang="en-US" sz="1600" dirty="0"/>
              <a:t>苹果</a:t>
            </a:r>
            <a:r>
              <a:rPr lang="en-US" altLang="zh-CN" sz="1600" dirty="0"/>
              <a:t>",46.6] ,</a:t>
            </a:r>
          </a:p>
          <a:p>
            <a:r>
              <a:rPr lang="en-US" altLang="zh-CN" sz="1600" dirty="0"/>
              <a:t>["</a:t>
            </a:r>
            <a:r>
              <a:rPr lang="zh-CN" altLang="en-US" sz="1600" dirty="0"/>
              <a:t>华为</a:t>
            </a:r>
            <a:r>
              <a:rPr lang="en-US" altLang="zh-CN" sz="1600" dirty="0"/>
              <a:t>",41.3] ,</a:t>
            </a:r>
          </a:p>
          <a:p>
            <a:r>
              <a:rPr lang="en-US" altLang="zh-CN" sz="1600" dirty="0"/>
              <a:t>["</a:t>
            </a:r>
            <a:r>
              <a:rPr lang="zh-CN" altLang="en-US" sz="1600" dirty="0"/>
              <a:t>酷派</a:t>
            </a:r>
            <a:r>
              <a:rPr lang="en-US" altLang="zh-CN" sz="1600" dirty="0"/>
              <a:t>",40.1] ,</a:t>
            </a:r>
          </a:p>
          <a:p>
            <a:r>
              <a:rPr lang="en-US" altLang="zh-CN" sz="1600" dirty="0"/>
              <a:t>["</a:t>
            </a:r>
            <a:r>
              <a:rPr lang="zh-CN" altLang="en-US" sz="1600" dirty="0"/>
              <a:t>其他</a:t>
            </a:r>
            <a:r>
              <a:rPr lang="en-US" altLang="zh-CN" sz="1600" dirty="0"/>
              <a:t>",111.5] ];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42" y="3723454"/>
            <a:ext cx="5544616" cy="49984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544580" y="4596851"/>
            <a:ext cx="319300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>
                <a:solidFill>
                  <a:schemeClr val="tx1"/>
                </a:solidFill>
              </a:rPr>
              <a:t>var</a:t>
            </a:r>
            <a:r>
              <a:rPr lang="en-US" altLang="zh-CN" sz="1600" dirty="0">
                <a:solidFill>
                  <a:schemeClr val="tx1"/>
                </a:solidFill>
              </a:rPr>
              <a:t> arcs=</a:t>
            </a:r>
            <a:r>
              <a:rPr lang="en-US" altLang="zh-CN" sz="1600" dirty="0" err="1">
                <a:solidFill>
                  <a:schemeClr val="tx1"/>
                </a:solidFill>
              </a:rPr>
              <a:t>svg.selectAll</a:t>
            </a:r>
            <a:r>
              <a:rPr lang="en-US" altLang="zh-CN" sz="1600" dirty="0">
                <a:solidFill>
                  <a:schemeClr val="tx1"/>
                </a:solidFill>
              </a:rPr>
              <a:t>(“path”)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.data(</a:t>
            </a:r>
            <a:r>
              <a:rPr lang="en-US" altLang="zh-CN" sz="1600" dirty="0" err="1">
                <a:solidFill>
                  <a:schemeClr val="tx1"/>
                </a:solidFill>
              </a:rPr>
              <a:t>piedata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.enter()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.append(“path”)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8596" y="4600458"/>
            <a:ext cx="4561685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tx1"/>
                </a:solidFill>
              </a:rPr>
              <a:t>.</a:t>
            </a:r>
            <a:r>
              <a:rPr lang="en-US" altLang="zh-CN" sz="1600" dirty="0" err="1">
                <a:solidFill>
                  <a:schemeClr val="tx1"/>
                </a:solidFill>
              </a:rPr>
              <a:t>attr</a:t>
            </a:r>
            <a:r>
              <a:rPr lang="en-US" altLang="zh-CN" sz="1600" dirty="0">
                <a:solidFill>
                  <a:schemeClr val="tx1"/>
                </a:solidFill>
              </a:rPr>
              <a:t>(“</a:t>
            </a:r>
            <a:r>
              <a:rPr lang="en-US" altLang="zh-CN" sz="1600" dirty="0" err="1">
                <a:solidFill>
                  <a:schemeClr val="tx1"/>
                </a:solidFill>
              </a:rPr>
              <a:t>d”,fuction</a:t>
            </a:r>
            <a:r>
              <a:rPr lang="en-US" altLang="zh-CN" sz="1600" dirty="0">
                <a:solidFill>
                  <a:schemeClr val="tx1"/>
                </a:solidFill>
              </a:rPr>
              <a:t>(d){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        return arc(d);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     })</a:t>
            </a:r>
          </a:p>
          <a:p>
            <a:r>
              <a:rPr lang="en-US" altLang="zh-CN" sz="1600" dirty="0">
                <a:solidFill>
                  <a:schemeClr val="tx1"/>
                </a:solidFill>
              </a:rPr>
              <a:t> .</a:t>
            </a:r>
            <a:r>
              <a:rPr lang="en-US" altLang="zh-CN" sz="1600" dirty="0" err="1">
                <a:solidFill>
                  <a:schemeClr val="tx1"/>
                </a:solidFill>
              </a:rPr>
              <a:t>attr</a:t>
            </a:r>
            <a:r>
              <a:rPr lang="en-US" altLang="zh-CN" sz="1600" dirty="0">
                <a:solidFill>
                  <a:schemeClr val="tx1"/>
                </a:solidFill>
              </a:rPr>
              <a:t>("</a:t>
            </a:r>
            <a:r>
              <a:rPr lang="en-US" altLang="zh-CN" sz="1600" dirty="0" err="1">
                <a:solidFill>
                  <a:schemeClr val="tx1"/>
                </a:solidFill>
              </a:rPr>
              <a:t>transform","translate</a:t>
            </a:r>
            <a:r>
              <a:rPr lang="en-US" altLang="zh-CN" sz="1600" dirty="0">
                <a:solidFill>
                  <a:schemeClr val="tx1"/>
                </a:solidFill>
              </a:rPr>
              <a:t>("+w/2+","+h/2+")")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箭头: 右 13"/>
          <p:cNvSpPr/>
          <p:nvPr/>
        </p:nvSpPr>
        <p:spPr>
          <a:xfrm flipH="1">
            <a:off x="5004048" y="4992895"/>
            <a:ext cx="539114" cy="36004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8" y="6431457"/>
            <a:ext cx="9144000" cy="17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12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D3</a:t>
            </a:r>
            <a:r>
              <a:rPr lang="zh-CN" altLang="en-US" dirty="0"/>
              <a:t>的版本色彩</a:t>
            </a:r>
            <a:r>
              <a:rPr lang="en-US" altLang="zh-CN" dirty="0"/>
              <a:t>Color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V3   var color = d3.scale.category10();</a:t>
            </a:r>
          </a:p>
          <a:p>
            <a:r>
              <a:rPr lang="en-US" altLang="zh-CN" dirty="0"/>
              <a:t>        var color = d3.scale.</a:t>
            </a:r>
            <a:r>
              <a:rPr lang="en-US" altLang="zh-CN" dirty="0">
                <a:solidFill>
                  <a:srgbClr val="FF0000"/>
                </a:solidFill>
              </a:rPr>
              <a:t>category20a();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dirty="0"/>
              <a:t>var color = d3.scale.</a:t>
            </a:r>
            <a:r>
              <a:rPr lang="en-US" altLang="zh-CN" dirty="0">
                <a:solidFill>
                  <a:srgbClr val="FF0000"/>
                </a:solidFill>
              </a:rPr>
              <a:t>category20b();</a:t>
            </a:r>
          </a:p>
          <a:p>
            <a:r>
              <a:rPr lang="en-US" altLang="zh-CN" dirty="0"/>
              <a:t>        var color = d3.scale.</a:t>
            </a:r>
            <a:r>
              <a:rPr lang="en-US" altLang="zh-CN" dirty="0">
                <a:solidFill>
                  <a:srgbClr val="FF0000"/>
                </a:solidFill>
              </a:rPr>
              <a:t>category20c();</a:t>
            </a:r>
          </a:p>
          <a:p>
            <a:r>
              <a:rPr lang="en-US" altLang="zh-CN" dirty="0"/>
              <a:t> </a:t>
            </a:r>
          </a:p>
          <a:p>
            <a:r>
              <a:rPr lang="zh-CN" altLang="en-US" sz="1400" dirty="0"/>
              <a:t>函数</a:t>
            </a:r>
            <a:endParaRPr lang="en-US" altLang="zh-CN" sz="1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V4</a:t>
            </a:r>
            <a:r>
              <a:rPr lang="zh-CN" altLang="en-US" dirty="0"/>
              <a:t>、</a:t>
            </a:r>
            <a:r>
              <a:rPr lang="en-US" altLang="zh-CN" dirty="0"/>
              <a:t>V5</a:t>
            </a:r>
          </a:p>
          <a:p>
            <a:r>
              <a:rPr lang="en-US" altLang="zh-CN" sz="1400" dirty="0">
                <a:hlinkClick r:id="rId2"/>
              </a:rPr>
              <a:t>https://github.com/d3/d3-scale-chromatic/blob/master/README.md#schemeCategory10</a:t>
            </a:r>
            <a:endParaRPr lang="en-US" altLang="zh-CN" sz="1400" dirty="0"/>
          </a:p>
          <a:p>
            <a:r>
              <a:rPr lang="en-US" altLang="zh-CN" sz="1400" dirty="0" err="1"/>
              <a:t>var</a:t>
            </a:r>
            <a:r>
              <a:rPr lang="en-US" altLang="zh-CN" sz="1400" dirty="0"/>
              <a:t> color = d3.schemeCategory10;</a:t>
            </a:r>
          </a:p>
          <a:p>
            <a:r>
              <a:rPr lang="zh-CN" altLang="en-US" sz="1400" dirty="0"/>
              <a:t>数组</a:t>
            </a:r>
            <a:endParaRPr lang="en-US" altLang="zh-CN" sz="1400" dirty="0"/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3786190"/>
            <a:ext cx="2495225" cy="2338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4500570"/>
            <a:ext cx="1809739" cy="1782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E602723-3A75-4DC3-BEF2-68E247E6D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52" y="3783833"/>
            <a:ext cx="5791200" cy="685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F3E612-17F0-41C8-9C5F-6E523B92C1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2675" y="2995612"/>
            <a:ext cx="2981325" cy="866775"/>
          </a:xfrm>
          <a:prstGeom prst="rect">
            <a:avLst/>
          </a:prstGeom>
        </p:spPr>
      </p:pic>
      <p:sp>
        <p:nvSpPr>
          <p:cNvPr id="6" name="箭头: 燕尾形 5">
            <a:extLst>
              <a:ext uri="{FF2B5EF4-FFF2-40B4-BE49-F238E27FC236}">
                <a16:creationId xmlns:a16="http://schemas.microsoft.com/office/drawing/2014/main" id="{8A39E45D-58E8-4642-A895-C6E955E7CD7C}"/>
              </a:ext>
            </a:extLst>
          </p:cNvPr>
          <p:cNvSpPr/>
          <p:nvPr/>
        </p:nvSpPr>
        <p:spPr>
          <a:xfrm>
            <a:off x="5467746" y="3341571"/>
            <a:ext cx="1048470" cy="333381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E3213C-82B1-4183-9E63-604C5A3AC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8425" y="1528876"/>
            <a:ext cx="2695575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C8952-6A94-4D2C-84BC-A673119B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dirty="0">
                <a:solidFill>
                  <a:srgbClr val="FF0000"/>
                </a:solidFill>
              </a:rPr>
              <a:t>D3V3</a:t>
            </a:r>
            <a:r>
              <a:rPr lang="zh-CN" altLang="en-US" sz="4800" dirty="0">
                <a:solidFill>
                  <a:srgbClr val="FF0000"/>
                </a:solidFill>
              </a:rPr>
              <a:t>饼图</a:t>
            </a:r>
            <a:r>
              <a:rPr lang="en-US" altLang="zh-CN" sz="4800" dirty="0">
                <a:solidFill>
                  <a:srgbClr val="FF0000"/>
                </a:solidFill>
              </a:rPr>
              <a:t>D3V5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998674D8-CE21-4BAF-B60B-FA48F511040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88601262"/>
              </p:ext>
            </p:extLst>
          </p:nvPr>
        </p:nvGraphicFramePr>
        <p:xfrm>
          <a:off x="443894" y="2060848"/>
          <a:ext cx="3178696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D400A934-949C-482B-983A-4BDD1F784F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3976022"/>
              </p:ext>
            </p:extLst>
          </p:nvPr>
        </p:nvGraphicFramePr>
        <p:xfrm>
          <a:off x="4860032" y="2060848"/>
          <a:ext cx="3528392" cy="3188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64771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42F23-AB88-40C4-9FC8-0621218D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D3V5</a:t>
            </a:r>
            <a:r>
              <a:rPr lang="zh-CN" altLang="en-US" dirty="0"/>
              <a:t>饼图的数据转换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82E1E-0C1E-4865-B126-6EAB5612BB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A4DA82-603A-4808-8F9A-9A3545CA7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15" y="1"/>
            <a:ext cx="2957497" cy="30689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31CEF7A-0A23-4D26-8C3F-A5B771E13690}"/>
              </a:ext>
            </a:extLst>
          </p:cNvPr>
          <p:cNvSpPr/>
          <p:nvPr/>
        </p:nvSpPr>
        <p:spPr>
          <a:xfrm>
            <a:off x="539552" y="2178131"/>
            <a:ext cx="588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var dataset = [["Chrome",39.49],["IE",29.06],["QQ",4.84],["2345",4.28],["搜狗高速",4.19],["猎豹",2.24],["其他",15.91]];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C2ED45-D455-4D89-A73A-21F3EF847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" y="4253006"/>
            <a:ext cx="6572250" cy="2647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2E2CE2-FFA1-4994-BC56-D38D20B30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206" y="3170446"/>
            <a:ext cx="7696200" cy="981075"/>
          </a:xfrm>
          <a:prstGeom prst="rect">
            <a:avLst/>
          </a:prstGeom>
        </p:spPr>
      </p:pic>
      <p:sp>
        <p:nvSpPr>
          <p:cNvPr id="9" name="箭头: 上 8">
            <a:extLst>
              <a:ext uri="{FF2B5EF4-FFF2-40B4-BE49-F238E27FC236}">
                <a16:creationId xmlns:a16="http://schemas.microsoft.com/office/drawing/2014/main" id="{63EE4F12-802D-4F63-B791-67106BC170A2}"/>
              </a:ext>
            </a:extLst>
          </p:cNvPr>
          <p:cNvSpPr/>
          <p:nvPr/>
        </p:nvSpPr>
        <p:spPr>
          <a:xfrm>
            <a:off x="6425952" y="4070444"/>
            <a:ext cx="522312" cy="1187356"/>
          </a:xfrm>
          <a:prstGeom prst="upArrow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136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6E222-8F38-4C82-9656-260EA428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添加文字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738FF-4E7F-4F19-B2F5-1D39698B25F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BA6DA-7797-46C4-934B-F085A9A17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489" y="2871"/>
            <a:ext cx="3924363" cy="34261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681BE4-60BF-49DF-95EA-78139BDB9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283254"/>
            <a:ext cx="67056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14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0222F-08CE-4B9B-98AD-54955451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玫瑰图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A5BB1-80FB-4567-B7F5-DACAC026A89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修改半径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D2C742-4DA5-4FF1-8FF1-193BDE351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372" y="0"/>
            <a:ext cx="3536628" cy="33828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3A502D-FD10-42DE-9D1D-AFE655D0D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74" y="3341751"/>
            <a:ext cx="60579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布局：</a:t>
            </a:r>
            <a:r>
              <a:rPr lang="en-US" altLang="zh-CN" dirty="0"/>
              <a:t>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12" y="1417638"/>
            <a:ext cx="5354376" cy="538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39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5E80DA3-468C-435C-83CF-7B3D8008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512" y="1523040"/>
            <a:ext cx="5760640" cy="509250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5CD0763-0FE8-4125-8F8F-23C0CD8F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 fontScale="90000"/>
          </a:bodyPr>
          <a:lstStyle/>
          <a:p>
            <a:r>
              <a:rPr lang="zh-CN" altLang="en-US" sz="4400" b="1" dirty="0">
                <a:solidFill>
                  <a:srgbClr val="00B050"/>
                </a:solidFill>
              </a:rPr>
              <a:t>数据质量：</a:t>
            </a:r>
            <a:r>
              <a:rPr lang="zh-CN" altLang="en-US" sz="4400" b="1" dirty="0">
                <a:solidFill>
                  <a:srgbClr val="FF0000"/>
                </a:solidFill>
              </a:rPr>
              <a:t>（近期</a:t>
            </a:r>
            <a:r>
              <a:rPr lang="en-US" altLang="zh-CN" sz="4400" b="1" dirty="0">
                <a:solidFill>
                  <a:srgbClr val="FF0000"/>
                </a:solidFill>
              </a:rPr>
              <a:t>||</a:t>
            </a:r>
            <a:r>
              <a:rPr lang="zh-CN" altLang="en-US" sz="4400" b="1" dirty="0">
                <a:solidFill>
                  <a:srgbClr val="FF0000"/>
                </a:solidFill>
              </a:rPr>
              <a:t>完整）</a:t>
            </a:r>
            <a:r>
              <a:rPr lang="en-US" altLang="zh-CN" sz="4400" b="1" dirty="0">
                <a:solidFill>
                  <a:srgbClr val="FF0000"/>
                </a:solidFill>
              </a:rPr>
              <a:t>&amp;</a:t>
            </a:r>
            <a:r>
              <a:rPr lang="zh-CN" altLang="en-US" sz="4400" b="1" dirty="0">
                <a:solidFill>
                  <a:srgbClr val="FF0000"/>
                </a:solidFill>
              </a:rPr>
              <a:t>权威</a:t>
            </a:r>
            <a:endParaRPr lang="zh-CN" altLang="en-US" sz="4400" b="1" dirty="0">
              <a:solidFill>
                <a:srgbClr val="00B05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A0324-C414-4D69-9884-9257B21E09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7745288" cy="4873752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5BB0EC-8B17-4AC6-A188-301AF9C433C9}"/>
              </a:ext>
            </a:extLst>
          </p:cNvPr>
          <p:cNvSpPr/>
          <p:nvPr/>
        </p:nvSpPr>
        <p:spPr>
          <a:xfrm>
            <a:off x="7164288" y="1772816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2020-04-14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34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ED01D7E-680F-4F5B-8F42-3A08A775B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490" y="-11072"/>
            <a:ext cx="4976655" cy="235995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F1A9F4C-49DD-4C63-85AE-A610F1C1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北大疫情数据可视化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676FA-21F3-41E4-925A-CBE40009A70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https://vis.ucloud365.com/ncov/home.html</a:t>
            </a:r>
            <a:endParaRPr lang="en-US" altLang="zh-CN" dirty="0"/>
          </a:p>
          <a:p>
            <a:r>
              <a:rPr lang="zh-CN" altLang="en-US" dirty="0"/>
              <a:t>数据集可下载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0E71FE-2AA3-46CC-9BEF-8B9E1C630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36912"/>
            <a:ext cx="9144000" cy="42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88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0EB7A-5940-4EEE-8372-030142FA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约翰霍普金斯大学                </a:t>
            </a:r>
            <a:r>
              <a:rPr lang="en-US" altLang="zh-CN" sz="2000" dirty="0">
                <a:solidFill>
                  <a:srgbClr val="FF0000"/>
                </a:solidFill>
              </a:rPr>
              <a:t>2020-04-14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C89E0-3AD4-41A5-A330-CE30CAD8AF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https://www.arcgis.com/apps/opsdashboard/index.html#/bda7594740fd40299423467b48e9ecf6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48835F-799D-43A1-B07C-4E89603B4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4" y="2564437"/>
            <a:ext cx="8820472" cy="429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3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</a:t>
            </a:r>
            <a:r>
              <a:rPr lang="zh-CN" altLang="en-US" dirty="0"/>
              <a:t>：路径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/>
              <a:t>SVG</a:t>
            </a:r>
            <a:r>
              <a:rPr lang="zh-CN" altLang="en-US" b="1" dirty="0"/>
              <a:t>中</a:t>
            </a:r>
            <a:r>
              <a:rPr lang="en-US" altLang="zh-CN" b="1" dirty="0"/>
              <a:t>&lt;path&gt; </a:t>
            </a:r>
            <a:r>
              <a:rPr lang="zh-CN" altLang="en-US" b="1" dirty="0"/>
              <a:t>标签用来定义路径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下面的命令可用于路径数据：</a:t>
            </a:r>
          </a:p>
          <a:p>
            <a:r>
              <a:rPr lang="en-US" altLang="zh-CN" b="1" dirty="0">
                <a:solidFill>
                  <a:srgbClr val="00B050"/>
                </a:solidFill>
                <a:highlight>
                  <a:srgbClr val="FFFF00"/>
                </a:highlight>
              </a:rPr>
              <a:t>M = </a:t>
            </a:r>
            <a:r>
              <a:rPr lang="en-US" altLang="zh-CN" b="1" dirty="0" err="1">
                <a:solidFill>
                  <a:srgbClr val="00B050"/>
                </a:solidFill>
                <a:highlight>
                  <a:srgbClr val="FFFF00"/>
                </a:highlight>
              </a:rPr>
              <a:t>moveto</a:t>
            </a:r>
            <a:endParaRPr lang="en-US" altLang="zh-CN" b="1" dirty="0">
              <a:solidFill>
                <a:srgbClr val="00B050"/>
              </a:solidFill>
              <a:highlight>
                <a:srgbClr val="FFFF00"/>
              </a:highlight>
            </a:endParaRPr>
          </a:p>
          <a:p>
            <a:r>
              <a:rPr lang="en-US" altLang="zh-CN" b="1" dirty="0">
                <a:solidFill>
                  <a:srgbClr val="00B050"/>
                </a:solidFill>
                <a:highlight>
                  <a:srgbClr val="FFFF00"/>
                </a:highlight>
              </a:rPr>
              <a:t>L = </a:t>
            </a:r>
            <a:r>
              <a:rPr lang="en-US" altLang="zh-CN" b="1" dirty="0" err="1">
                <a:solidFill>
                  <a:srgbClr val="00B050"/>
                </a:solidFill>
                <a:highlight>
                  <a:srgbClr val="FFFF00"/>
                </a:highlight>
              </a:rPr>
              <a:t>lineto</a:t>
            </a:r>
            <a:endParaRPr lang="en-US" altLang="zh-CN" b="1" dirty="0">
              <a:solidFill>
                <a:srgbClr val="00B050"/>
              </a:solidFill>
              <a:highlight>
                <a:srgbClr val="FFFF00"/>
              </a:highlight>
            </a:endParaRPr>
          </a:p>
          <a:p>
            <a:r>
              <a:rPr lang="en-US" altLang="zh-CN" dirty="0"/>
              <a:t>H = horizontal </a:t>
            </a:r>
            <a:r>
              <a:rPr lang="en-US" altLang="zh-CN" dirty="0" err="1"/>
              <a:t>lineto</a:t>
            </a:r>
            <a:endParaRPr lang="en-US" altLang="zh-CN" dirty="0"/>
          </a:p>
          <a:p>
            <a:r>
              <a:rPr lang="en-US" altLang="zh-CN" dirty="0"/>
              <a:t>V = vertical </a:t>
            </a:r>
            <a:r>
              <a:rPr lang="en-US" altLang="zh-CN" dirty="0" err="1"/>
              <a:t>lineto</a:t>
            </a:r>
            <a:endParaRPr lang="en-US" altLang="zh-CN" dirty="0"/>
          </a:p>
          <a:p>
            <a:r>
              <a:rPr lang="en-US" altLang="zh-CN" dirty="0"/>
              <a:t>C = </a:t>
            </a:r>
            <a:r>
              <a:rPr lang="en-US" altLang="zh-CN" dirty="0" err="1"/>
              <a:t>curveto</a:t>
            </a:r>
            <a:endParaRPr lang="en-US" altLang="zh-CN" dirty="0"/>
          </a:p>
          <a:p>
            <a:r>
              <a:rPr lang="en-US" altLang="zh-CN" dirty="0"/>
              <a:t>S = smooth </a:t>
            </a:r>
            <a:r>
              <a:rPr lang="en-US" altLang="zh-CN" dirty="0" err="1"/>
              <a:t>curveto</a:t>
            </a:r>
            <a:endParaRPr lang="en-US" altLang="zh-CN" dirty="0"/>
          </a:p>
          <a:p>
            <a:r>
              <a:rPr lang="en-US" altLang="zh-CN" dirty="0"/>
              <a:t>Q = quadratic </a:t>
            </a:r>
            <a:r>
              <a:rPr lang="en-US" altLang="zh-CN" dirty="0" err="1"/>
              <a:t>Belzier</a:t>
            </a:r>
            <a:r>
              <a:rPr lang="en-US" altLang="zh-CN" dirty="0"/>
              <a:t> curve</a:t>
            </a:r>
          </a:p>
          <a:p>
            <a:r>
              <a:rPr lang="en-US" altLang="zh-CN" dirty="0"/>
              <a:t>T = smooth quadratic </a:t>
            </a:r>
            <a:r>
              <a:rPr lang="en-US" altLang="zh-CN" dirty="0" err="1"/>
              <a:t>Belzier</a:t>
            </a:r>
            <a:r>
              <a:rPr lang="en-US" altLang="zh-CN" dirty="0"/>
              <a:t> </a:t>
            </a:r>
            <a:r>
              <a:rPr lang="en-US" altLang="zh-CN" dirty="0" err="1"/>
              <a:t>curveto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A = elliptical Arc</a:t>
            </a:r>
          </a:p>
          <a:p>
            <a:r>
              <a:rPr lang="en-US" altLang="zh-CN" dirty="0"/>
              <a:t>Z = </a:t>
            </a:r>
            <a:r>
              <a:rPr lang="en-US" altLang="zh-CN" dirty="0" err="1"/>
              <a:t>closepath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80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</a:t>
            </a:r>
            <a:r>
              <a:rPr lang="zh-CN" altLang="en-US" dirty="0"/>
              <a:t>：路径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683568" y="1892912"/>
            <a:ext cx="7992888" cy="228009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svg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width="100%" height="100%" version="1.1"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xmlns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="http://www.w3.org/2000/svg"&gt;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&lt;path d="M250 150 L150 350 L350 350 Z" /&gt;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svg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kumimoji="0" lang="zh-CN" altLang="zh-C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293096"/>
            <a:ext cx="2560825" cy="247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6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812" y="4437112"/>
            <a:ext cx="2819644" cy="23243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圆弧绘制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48737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dataset </a:t>
            </a:r>
            <a:r>
              <a:rPr lang="en-US" altLang="zh-CN" dirty="0">
                <a:solidFill>
                  <a:srgbClr val="FF0000"/>
                </a:solidFill>
              </a:rPr>
              <a:t>= { </a:t>
            </a:r>
            <a:r>
              <a:rPr lang="en-US" altLang="zh-CN" dirty="0" err="1">
                <a:solidFill>
                  <a:srgbClr val="FF0000"/>
                </a:solidFill>
              </a:rPr>
              <a:t>startAngle</a:t>
            </a:r>
            <a:r>
              <a:rPr lang="en-US" altLang="zh-CN" dirty="0">
                <a:solidFill>
                  <a:srgbClr val="FF0000"/>
                </a:solidFill>
              </a:rPr>
              <a:t>: 0 , </a:t>
            </a:r>
            <a:r>
              <a:rPr lang="en-US" altLang="zh-CN" dirty="0" err="1">
                <a:solidFill>
                  <a:srgbClr val="FF0000"/>
                </a:solidFill>
              </a:rPr>
              <a:t>endAngle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en-US" altLang="zh-CN" dirty="0" err="1">
                <a:solidFill>
                  <a:srgbClr val="FF0000"/>
                </a:solidFill>
              </a:rPr>
              <a:t>Math.PI</a:t>
            </a:r>
            <a:r>
              <a:rPr lang="en-US" altLang="zh-CN" dirty="0">
                <a:solidFill>
                  <a:srgbClr val="FF0000"/>
                </a:solidFill>
              </a:rPr>
              <a:t> * 0.75 };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创建一个弧生成器</a:t>
            </a:r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arcPath</a:t>
            </a:r>
            <a:r>
              <a:rPr lang="en-US" altLang="zh-CN" dirty="0"/>
              <a:t> = d3.svg.arc()</a:t>
            </a:r>
          </a:p>
          <a:p>
            <a:pPr marL="0" indent="0">
              <a:buNone/>
            </a:pPr>
            <a:r>
              <a:rPr lang="en-US" altLang="zh-CN" dirty="0"/>
              <a:t>				.</a:t>
            </a:r>
            <a:r>
              <a:rPr lang="en-US" altLang="zh-CN" dirty="0" err="1"/>
              <a:t>innerRadius</a:t>
            </a:r>
            <a:r>
              <a:rPr lang="en-US" altLang="zh-CN" dirty="0"/>
              <a:t>(50)</a:t>
            </a:r>
          </a:p>
          <a:p>
            <a:pPr marL="0" indent="0">
              <a:buNone/>
            </a:pPr>
            <a:r>
              <a:rPr lang="en-US" altLang="zh-CN" dirty="0"/>
              <a:t>				.</a:t>
            </a:r>
            <a:r>
              <a:rPr lang="en-US" altLang="zh-CN" dirty="0" err="1"/>
              <a:t>outerRadius</a:t>
            </a:r>
            <a:r>
              <a:rPr lang="en-US" altLang="zh-CN" dirty="0"/>
              <a:t>(100);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 dirty="0">
                <a:solidFill>
                  <a:srgbClr val="008000"/>
                </a:solidFill>
                <a:highlight>
                  <a:srgbClr val="FFFFFF"/>
                </a:highlight>
              </a:rPr>
              <a:t>添加路径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svg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append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"path"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attr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"d"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arcPath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dataset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attr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</a:rPr>
              <a:t>transform"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</a:rPr>
              <a:t>"translate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(250,250)"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attr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</a:rPr>
              <a:t>stroke"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</a:rPr>
              <a:t>"black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attr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"stroke-width"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"3px"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</a:rPr>
              <a:t>attr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</a:rPr>
              <a:t>fill"</a:t>
            </a:r>
            <a:r>
              <a:rPr lang="en-US" altLang="zh-CN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</a:rPr>
              <a:t>"yellow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altLang="zh-CN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94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805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饼图</a:t>
            </a:r>
            <a:r>
              <a:rPr lang="en-US" altLang="zh-CN" dirty="0"/>
              <a:t>&amp;</a:t>
            </a:r>
            <a:r>
              <a:rPr lang="zh-CN" altLang="en-US" dirty="0"/>
              <a:t>环图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8147248" cy="60486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dataset = [{ </a:t>
            </a:r>
            <a:r>
              <a:rPr lang="en-US" altLang="zh-CN" dirty="0" err="1"/>
              <a:t>startAngle</a:t>
            </a:r>
            <a:r>
              <a:rPr lang="en-US" altLang="zh-CN" dirty="0"/>
              <a:t>: 0 , </a:t>
            </a:r>
            <a:r>
              <a:rPr lang="en-US" altLang="zh-CN" dirty="0" err="1"/>
              <a:t>endAngle</a:t>
            </a:r>
            <a:r>
              <a:rPr lang="en-US" altLang="zh-CN" dirty="0"/>
              <a:t>: </a:t>
            </a:r>
            <a:r>
              <a:rPr lang="en-US" altLang="zh-CN" dirty="0" err="1"/>
              <a:t>Math.PI</a:t>
            </a:r>
            <a:r>
              <a:rPr lang="en-US" altLang="zh-CN" dirty="0"/>
              <a:t> * 0.6 },</a:t>
            </a:r>
          </a:p>
          <a:p>
            <a:pPr marL="0" indent="0">
              <a:buNone/>
            </a:pPr>
            <a:r>
              <a:rPr lang="en-US" altLang="zh-CN" dirty="0"/>
              <a:t>	   { </a:t>
            </a:r>
            <a:r>
              <a:rPr lang="en-US" altLang="zh-CN" dirty="0" err="1"/>
              <a:t>startAngle</a:t>
            </a:r>
            <a:r>
              <a:rPr lang="en-US" altLang="zh-CN" dirty="0"/>
              <a:t>: </a:t>
            </a:r>
            <a:r>
              <a:rPr lang="en-US" altLang="zh-CN" dirty="0" err="1"/>
              <a:t>Math.PI</a:t>
            </a:r>
            <a:r>
              <a:rPr lang="en-US" altLang="zh-CN" dirty="0"/>
              <a:t> * 0.6 , </a:t>
            </a:r>
            <a:r>
              <a:rPr lang="en-US" altLang="zh-CN" dirty="0" err="1"/>
              <a:t>endAngle</a:t>
            </a:r>
            <a:r>
              <a:rPr lang="en-US" altLang="zh-CN" dirty="0"/>
              <a:t>: </a:t>
            </a:r>
            <a:r>
              <a:rPr lang="en-US" altLang="zh-CN" dirty="0" err="1"/>
              <a:t>Math.PI</a:t>
            </a:r>
            <a:r>
              <a:rPr lang="en-US" altLang="zh-CN" dirty="0"/>
              <a:t> },</a:t>
            </a:r>
          </a:p>
          <a:p>
            <a:pPr marL="0" indent="0">
              <a:buNone/>
            </a:pPr>
            <a:r>
              <a:rPr lang="en-US" altLang="zh-CN" dirty="0"/>
              <a:t>	   { </a:t>
            </a:r>
            <a:r>
              <a:rPr lang="en-US" altLang="zh-CN" dirty="0" err="1"/>
              <a:t>startAngle</a:t>
            </a:r>
            <a:r>
              <a:rPr lang="en-US" altLang="zh-CN" dirty="0"/>
              <a:t>: </a:t>
            </a:r>
            <a:r>
              <a:rPr lang="en-US" altLang="zh-CN" dirty="0" err="1"/>
              <a:t>Math.PI</a:t>
            </a:r>
            <a:r>
              <a:rPr lang="en-US" altLang="zh-CN" dirty="0"/>
              <a:t>  , </a:t>
            </a:r>
            <a:r>
              <a:rPr lang="en-US" altLang="zh-CN" dirty="0" err="1"/>
              <a:t>endAngle</a:t>
            </a:r>
            <a:r>
              <a:rPr lang="en-US" altLang="zh-CN" dirty="0"/>
              <a:t>: </a:t>
            </a:r>
            <a:r>
              <a:rPr lang="en-US" altLang="zh-CN" dirty="0" err="1"/>
              <a:t>Math.PI</a:t>
            </a:r>
            <a:r>
              <a:rPr lang="en-US" altLang="zh-CN" dirty="0"/>
              <a:t> * 1.7 },</a:t>
            </a:r>
          </a:p>
          <a:p>
            <a:pPr marL="0" indent="0">
              <a:buNone/>
            </a:pPr>
            <a:r>
              <a:rPr lang="en-US" altLang="zh-CN" dirty="0"/>
              <a:t>	   { </a:t>
            </a:r>
            <a:r>
              <a:rPr lang="en-US" altLang="zh-CN" dirty="0" err="1"/>
              <a:t>startAngle</a:t>
            </a:r>
            <a:r>
              <a:rPr lang="en-US" altLang="zh-CN" dirty="0"/>
              <a:t>: </a:t>
            </a:r>
            <a:r>
              <a:rPr lang="en-US" altLang="zh-CN" dirty="0" err="1"/>
              <a:t>Math.PI</a:t>
            </a:r>
            <a:r>
              <a:rPr lang="en-US" altLang="zh-CN" dirty="0"/>
              <a:t> * 1.7 , </a:t>
            </a:r>
            <a:r>
              <a:rPr lang="en-US" altLang="zh-CN" dirty="0" err="1"/>
              <a:t>endAngle</a:t>
            </a:r>
            <a:r>
              <a:rPr lang="en-US" altLang="zh-CN" dirty="0"/>
              <a:t>: </a:t>
            </a:r>
            <a:r>
              <a:rPr lang="en-US" altLang="zh-CN" dirty="0" err="1"/>
              <a:t>Math.PI</a:t>
            </a:r>
            <a:r>
              <a:rPr lang="en-US" altLang="zh-CN" dirty="0"/>
              <a:t> * 2 }];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创建一个弧生成器</a:t>
            </a:r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arcPath</a:t>
            </a:r>
            <a:r>
              <a:rPr lang="en-US" altLang="zh-CN" dirty="0"/>
              <a:t> = d3.svg.arc()</a:t>
            </a:r>
          </a:p>
          <a:p>
            <a:pPr marL="0" indent="0">
              <a:buNone/>
            </a:pPr>
            <a:r>
              <a:rPr lang="en-US" altLang="zh-CN" dirty="0"/>
              <a:t>		.</a:t>
            </a:r>
            <a:r>
              <a:rPr lang="en-US" altLang="zh-CN" dirty="0" err="1"/>
              <a:t>innerRadius</a:t>
            </a:r>
            <a:r>
              <a:rPr lang="en-US" altLang="zh-CN" dirty="0"/>
              <a:t>(0)</a:t>
            </a:r>
          </a:p>
          <a:p>
            <a:pPr marL="0" indent="0">
              <a:buNone/>
            </a:pPr>
            <a:r>
              <a:rPr lang="en-US" altLang="zh-CN" dirty="0"/>
              <a:t>		.</a:t>
            </a:r>
            <a:r>
              <a:rPr lang="en-US" altLang="zh-CN" dirty="0" err="1"/>
              <a:t>outerRadius</a:t>
            </a:r>
            <a:r>
              <a:rPr lang="en-US" altLang="zh-CN" dirty="0"/>
              <a:t>(100);</a:t>
            </a:r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color = d3.scale.category10();                       </a:t>
            </a:r>
            <a:r>
              <a:rPr lang="en-US" altLang="zh-CN" dirty="0">
                <a:solidFill>
                  <a:srgbClr val="FF0000"/>
                </a:solidFill>
              </a:rPr>
              <a:t>  //V3</a:t>
            </a:r>
            <a:r>
              <a:rPr lang="zh-CN" altLang="en-US" dirty="0">
                <a:solidFill>
                  <a:srgbClr val="FF0000"/>
                </a:solidFill>
              </a:rPr>
              <a:t>中的</a:t>
            </a:r>
            <a:r>
              <a:rPr lang="en-US" altLang="zh-CN" dirty="0">
                <a:solidFill>
                  <a:srgbClr val="FF0000"/>
                </a:solidFill>
              </a:rPr>
              <a:t>Color</a:t>
            </a:r>
            <a:r>
              <a:rPr lang="zh-CN" altLang="en-US" dirty="0">
                <a:solidFill>
                  <a:srgbClr val="FF0000"/>
                </a:solidFill>
              </a:rPr>
              <a:t>为函数</a:t>
            </a:r>
            <a:r>
              <a:rPr lang="en-US" altLang="zh-CN" dirty="0">
                <a:solidFill>
                  <a:srgbClr val="FF0000"/>
                </a:solidFill>
              </a:rPr>
              <a:t>Function</a:t>
            </a:r>
            <a:r>
              <a:rPr lang="en-US" altLang="zh-CN" dirty="0"/>
              <a:t>				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添加路径</a:t>
            </a:r>
          </a:p>
          <a:p>
            <a:pPr marL="0" indent="0">
              <a:buNone/>
            </a:pPr>
            <a:r>
              <a:rPr lang="en-US" altLang="zh-CN" dirty="0" err="1"/>
              <a:t>svg.selectAll</a:t>
            </a:r>
            <a:r>
              <a:rPr lang="en-US" altLang="zh-CN" dirty="0"/>
              <a:t>("path")</a:t>
            </a:r>
          </a:p>
          <a:p>
            <a:pPr marL="0" indent="0">
              <a:buNone/>
            </a:pPr>
            <a:r>
              <a:rPr lang="en-US" altLang="zh-CN" dirty="0"/>
              <a:t>	.data(dataset)</a:t>
            </a:r>
          </a:p>
          <a:p>
            <a:pPr marL="0" indent="0">
              <a:buNone/>
            </a:pPr>
            <a:r>
              <a:rPr lang="en-US" altLang="zh-CN" dirty="0"/>
              <a:t>	.enter()</a:t>
            </a:r>
          </a:p>
          <a:p>
            <a:pPr marL="0" indent="0">
              <a:buNone/>
            </a:pPr>
            <a:r>
              <a:rPr lang="en-US" altLang="zh-CN" dirty="0"/>
              <a:t>	.append("path")</a:t>
            </a:r>
          </a:p>
          <a:p>
            <a:pPr marL="0" indent="0">
              <a:buNone/>
            </a:pPr>
            <a:r>
              <a:rPr lang="en-US" altLang="zh-CN" dirty="0"/>
              <a:t>	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d",function</a:t>
            </a:r>
            <a:r>
              <a:rPr lang="en-US" altLang="zh-CN" dirty="0"/>
              <a:t>(d){ return </a:t>
            </a:r>
            <a:r>
              <a:rPr lang="en-US" altLang="zh-CN" dirty="0" err="1"/>
              <a:t>arcPath</a:t>
            </a:r>
            <a:r>
              <a:rPr lang="en-US" altLang="zh-CN" dirty="0"/>
              <a:t>(d); })	</a:t>
            </a:r>
          </a:p>
          <a:p>
            <a:pPr marL="0" indent="0">
              <a:buNone/>
            </a:pPr>
            <a:r>
              <a:rPr lang="en-US" altLang="zh-CN" dirty="0"/>
              <a:t>	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transform","translate</a:t>
            </a:r>
            <a:r>
              <a:rPr lang="en-US" altLang="zh-CN" dirty="0"/>
              <a:t>(250,250)")</a:t>
            </a:r>
          </a:p>
          <a:p>
            <a:pPr marL="0" indent="0">
              <a:buNone/>
            </a:pPr>
            <a:r>
              <a:rPr lang="en-US" altLang="zh-CN" dirty="0"/>
              <a:t>	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stroke","black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	.</a:t>
            </a:r>
            <a:r>
              <a:rPr lang="en-US" altLang="zh-CN" dirty="0" err="1"/>
              <a:t>attr</a:t>
            </a:r>
            <a:r>
              <a:rPr lang="en-US" altLang="zh-CN" dirty="0"/>
              <a:t>("stroke-width","2px")</a:t>
            </a:r>
          </a:p>
          <a:p>
            <a:pPr marL="0" indent="0">
              <a:buNone/>
            </a:pPr>
            <a:r>
              <a:rPr lang="en-US" altLang="zh-CN" dirty="0"/>
              <a:t>	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fill",function</a:t>
            </a:r>
            <a:r>
              <a:rPr lang="en-US" altLang="zh-CN" dirty="0"/>
              <a:t>(</a:t>
            </a:r>
            <a:r>
              <a:rPr lang="en-US" altLang="zh-CN" dirty="0" err="1"/>
              <a:t>d,i</a:t>
            </a:r>
            <a:r>
              <a:rPr lang="en-US" altLang="zh-CN" dirty="0"/>
              <a:t>){ return color(</a:t>
            </a:r>
            <a:r>
              <a:rPr lang="en-US" altLang="zh-CN" dirty="0" err="1"/>
              <a:t>i</a:t>
            </a:r>
            <a:r>
              <a:rPr lang="en-US" altLang="zh-CN" dirty="0"/>
              <a:t>); });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3786190"/>
            <a:ext cx="2495225" cy="2338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0302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饼图添加文字</a:t>
            </a:r>
            <a:br>
              <a:rPr lang="en-US" altLang="zh-CN" dirty="0"/>
            </a:br>
            <a:r>
              <a:rPr lang="en-US" altLang="zh-CN" dirty="0"/>
              <a:t>https://github.com/tianxuzhang/d3-api-demo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87375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添加文字</a:t>
            </a:r>
          </a:p>
          <a:p>
            <a:pPr marL="0" indent="0">
              <a:buNone/>
            </a:pPr>
            <a:r>
              <a:rPr lang="en-US" altLang="zh-CN" dirty="0" err="1"/>
              <a:t>svg.selectAll</a:t>
            </a:r>
            <a:r>
              <a:rPr lang="en-US" altLang="zh-CN" dirty="0"/>
              <a:t>("text")</a:t>
            </a:r>
          </a:p>
          <a:p>
            <a:pPr marL="0" indent="0">
              <a:buNone/>
            </a:pPr>
            <a:r>
              <a:rPr lang="en-US" altLang="zh-CN" dirty="0"/>
              <a:t>	.data(dataset)</a:t>
            </a:r>
          </a:p>
          <a:p>
            <a:pPr marL="0" indent="0">
              <a:buNone/>
            </a:pPr>
            <a:r>
              <a:rPr lang="en-US" altLang="zh-CN" dirty="0"/>
              <a:t>	.enter()</a:t>
            </a:r>
          </a:p>
          <a:p>
            <a:pPr marL="0" indent="0">
              <a:buNone/>
            </a:pPr>
            <a:r>
              <a:rPr lang="en-US" altLang="zh-CN" dirty="0"/>
              <a:t>	.append("text")</a:t>
            </a:r>
          </a:p>
          <a:p>
            <a:pPr marL="0" indent="0">
              <a:buNone/>
            </a:pPr>
            <a:r>
              <a:rPr lang="en-US" altLang="zh-CN" dirty="0"/>
              <a:t>	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transform",function</a:t>
            </a:r>
            <a:r>
              <a:rPr lang="en-US" altLang="zh-CN" dirty="0"/>
              <a:t>(d){</a:t>
            </a:r>
          </a:p>
          <a:p>
            <a:pPr marL="0" indent="0">
              <a:buNone/>
            </a:pPr>
            <a:r>
              <a:rPr lang="en-US" altLang="zh-CN" dirty="0"/>
              <a:t>		return "translate(250,250)" + </a:t>
            </a:r>
          </a:p>
          <a:p>
            <a:pPr marL="0" indent="0">
              <a:buNone/>
            </a:pPr>
            <a:r>
              <a:rPr lang="en-US" altLang="zh-CN" dirty="0"/>
              <a:t>				"translate(" + </a:t>
            </a:r>
            <a:r>
              <a:rPr lang="en-US" altLang="zh-CN" dirty="0" err="1"/>
              <a:t>arcPath.centroid</a:t>
            </a:r>
            <a:r>
              <a:rPr lang="en-US" altLang="zh-CN" dirty="0"/>
              <a:t>(d) + ")";</a:t>
            </a:r>
          </a:p>
          <a:p>
            <a:pPr marL="0" indent="0">
              <a:buNone/>
            </a:pPr>
            <a:r>
              <a:rPr lang="en-US" altLang="zh-CN" dirty="0"/>
              <a:t>	})</a:t>
            </a:r>
          </a:p>
          <a:p>
            <a:pPr marL="0" indent="0">
              <a:buNone/>
            </a:pPr>
            <a:r>
              <a:rPr lang="en-US" altLang="zh-CN" dirty="0"/>
              <a:t>	.</a:t>
            </a:r>
            <a:r>
              <a:rPr lang="en-US" altLang="zh-CN" dirty="0" err="1"/>
              <a:t>attr</a:t>
            </a:r>
            <a:r>
              <a:rPr lang="en-US" altLang="zh-CN" dirty="0"/>
              <a:t>("text-</a:t>
            </a:r>
            <a:r>
              <a:rPr lang="en-US" altLang="zh-CN" dirty="0" err="1"/>
              <a:t>anchor","middle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	.</a:t>
            </a:r>
            <a:r>
              <a:rPr lang="en-US" altLang="zh-CN" dirty="0" err="1"/>
              <a:t>attr</a:t>
            </a:r>
            <a:r>
              <a:rPr lang="en-US" altLang="zh-CN" dirty="0"/>
              <a:t>("</a:t>
            </a:r>
            <a:r>
              <a:rPr lang="en-US" altLang="zh-CN" dirty="0" err="1"/>
              <a:t>fill","white</a:t>
            </a:r>
            <a:r>
              <a:rPr lang="en-US" altLang="zh-CN" dirty="0"/>
              <a:t>")</a:t>
            </a:r>
          </a:p>
          <a:p>
            <a:pPr marL="0" indent="0">
              <a:buNone/>
            </a:pPr>
            <a:r>
              <a:rPr lang="en-US" altLang="zh-CN" dirty="0"/>
              <a:t>	.</a:t>
            </a:r>
            <a:r>
              <a:rPr lang="en-US" altLang="zh-CN" dirty="0" err="1"/>
              <a:t>attr</a:t>
            </a:r>
            <a:r>
              <a:rPr lang="en-US" altLang="zh-CN" dirty="0"/>
              <a:t>("font-size","18px")</a:t>
            </a:r>
          </a:p>
          <a:p>
            <a:pPr marL="0" indent="0">
              <a:buNone/>
            </a:pPr>
            <a:r>
              <a:rPr lang="en-US" altLang="zh-CN" dirty="0"/>
              <a:t>	.text(function(d){ return </a:t>
            </a:r>
            <a:r>
              <a:rPr lang="en-US" altLang="zh-CN" dirty="0" err="1"/>
              <a:t>Math.floor</a:t>
            </a:r>
            <a:r>
              <a:rPr lang="en-US" altLang="zh-CN" dirty="0"/>
              <a:t>((</a:t>
            </a:r>
            <a:r>
              <a:rPr lang="en-US" altLang="zh-CN" dirty="0" err="1"/>
              <a:t>d.endAngle</a:t>
            </a:r>
            <a:r>
              <a:rPr lang="en-US" altLang="zh-CN" dirty="0"/>
              <a:t> - </a:t>
            </a:r>
            <a:r>
              <a:rPr lang="en-US" altLang="zh-CN" dirty="0" err="1"/>
              <a:t>d.startAngle</a:t>
            </a:r>
            <a:r>
              <a:rPr lang="en-US" altLang="zh-CN" dirty="0"/>
              <a:t>)*180/</a:t>
            </a:r>
            <a:r>
              <a:rPr lang="en-US" altLang="zh-CN" dirty="0" err="1"/>
              <a:t>Math.PI</a:t>
            </a:r>
            <a:r>
              <a:rPr lang="en-US" altLang="zh-CN" dirty="0"/>
              <a:t>) + "°"; });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590195"/>
            <a:ext cx="2705334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6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2CB4A-6A77-47B9-9E04-7D4C3046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D3</a:t>
            </a:r>
            <a:r>
              <a:rPr lang="zh-CN" altLang="en-US" dirty="0"/>
              <a:t>文档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76F10-E2BF-41A5-862A-F1F177062C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https://github.com/d3/d3/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887877-E374-4901-B345-E60C9E8D6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8920"/>
            <a:ext cx="74676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92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2958</TotalTime>
  <Words>2008</Words>
  <Application>Microsoft Office PowerPoint</Application>
  <PresentationFormat>全屏显示(4:3)</PresentationFormat>
  <Paragraphs>256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Arial</vt:lpstr>
      <vt:lpstr>Century Schoolbook</vt:lpstr>
      <vt:lpstr>Consolas</vt:lpstr>
      <vt:lpstr>Courier New</vt:lpstr>
      <vt:lpstr>Wingdings</vt:lpstr>
      <vt:lpstr>Wingdings 2</vt:lpstr>
      <vt:lpstr>凸显</vt:lpstr>
      <vt:lpstr>D3 布局 饼图&amp;环图&amp;玫瑰图</vt:lpstr>
      <vt:lpstr>目录</vt:lpstr>
      <vt:lpstr>布局：layout</vt:lpstr>
      <vt:lpstr>Path：路径</vt:lpstr>
      <vt:lpstr>Path：路径</vt:lpstr>
      <vt:lpstr>圆弧绘制</vt:lpstr>
      <vt:lpstr>饼图&amp;环图</vt:lpstr>
      <vt:lpstr>饼图添加文字 https://github.com/tianxuzhang/d3-api-demo</vt:lpstr>
      <vt:lpstr>D3文档</vt:lpstr>
      <vt:lpstr>内联框架IFrame</vt:lpstr>
      <vt:lpstr>配色：http://nipponcolors.com/</vt:lpstr>
      <vt:lpstr>鼠标交互：移入</vt:lpstr>
      <vt:lpstr>鼠标交互：移出后复原</vt:lpstr>
      <vt:lpstr>鼠标交互：JS事件</vt:lpstr>
      <vt:lpstr>文档：http://www.w3school.com.cn/htmldom/dom_modify.asp</vt:lpstr>
      <vt:lpstr>色彩</vt:lpstr>
      <vt:lpstr>鼠标交互加亮，移出恢复</vt:lpstr>
      <vt:lpstr>南丁格尔玫瑰图</vt:lpstr>
      <vt:lpstr>框架下的饼图</vt:lpstr>
      <vt:lpstr>补充说明：JS匿名函数&amp;D3</vt:lpstr>
      <vt:lpstr>匿名函数</vt:lpstr>
      <vt:lpstr>动画：过度</vt:lpstr>
      <vt:lpstr>饼图</vt:lpstr>
      <vt:lpstr>饼图：原数据+角度数据+坐标点数据 d3.pie+d3. arc+svg.path</vt:lpstr>
      <vt:lpstr>关于D3的版本色彩Color </vt:lpstr>
      <vt:lpstr>D3V3饼图D3V5</vt:lpstr>
      <vt:lpstr>D3V5饼图的数据转换</vt:lpstr>
      <vt:lpstr>添加文字</vt:lpstr>
      <vt:lpstr>玫瑰图</vt:lpstr>
      <vt:lpstr>数据质量：（近期||完整）&amp;权威</vt:lpstr>
      <vt:lpstr>北大疫情数据可视化</vt:lpstr>
      <vt:lpstr>约翰霍普金斯大学                2020-04-14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 数据绑定</dc:title>
  <dc:creator>lcf</dc:creator>
  <cp:lastModifiedBy>li chunfang</cp:lastModifiedBy>
  <cp:revision>106</cp:revision>
  <dcterms:created xsi:type="dcterms:W3CDTF">2017-04-19T14:51:11Z</dcterms:created>
  <dcterms:modified xsi:type="dcterms:W3CDTF">2020-04-14T23:52:34Z</dcterms:modified>
</cp:coreProperties>
</file>