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6" r:id="rId2"/>
  </p:sldMasterIdLst>
  <p:notesMasterIdLst>
    <p:notesMasterId r:id="rId19"/>
  </p:notesMasterIdLst>
  <p:sldIdLst>
    <p:sldId id="256" r:id="rId3"/>
    <p:sldId id="485" r:id="rId4"/>
    <p:sldId id="492" r:id="rId5"/>
    <p:sldId id="481" r:id="rId6"/>
    <p:sldId id="482" r:id="rId7"/>
    <p:sldId id="483" r:id="rId8"/>
    <p:sldId id="486" r:id="rId9"/>
    <p:sldId id="262" r:id="rId10"/>
    <p:sldId id="484" r:id="rId11"/>
    <p:sldId id="487" r:id="rId12"/>
    <p:sldId id="488" r:id="rId13"/>
    <p:sldId id="489" r:id="rId14"/>
    <p:sldId id="490" r:id="rId15"/>
    <p:sldId id="493" r:id="rId16"/>
    <p:sldId id="491" r:id="rId17"/>
    <p:sldId id="300" r:id="rId18"/>
  </p:sldIdLst>
  <p:sldSz cx="9144000" cy="5759450"/>
  <p:notesSz cx="7102475" cy="10233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 snapToObjects="1">
      <p:cViewPr varScale="1">
        <p:scale>
          <a:sx n="93" d="100"/>
          <a:sy n="93" d="100"/>
        </p:scale>
        <p:origin x="1090" y="67"/>
      </p:cViewPr>
      <p:guideLst>
        <p:guide orient="horz" pos="18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7739" cy="51165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51165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3DE3A6-49B0-4E21-AE38-7B071489A975}" type="datetime1">
              <a:rPr lang="zh-CN" altLang="en-US"/>
              <a:pPr/>
              <a:t>2019/4/24</a:t>
            </a:fld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504825" y="766763"/>
            <a:ext cx="6092825" cy="38385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710248" y="4860687"/>
            <a:ext cx="5681980" cy="460486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lIns="99057" tIns="49528" rIns="99057" bIns="49528" anchor="ctr"/>
          <a:lstStyle/>
          <a:p>
            <a:pPr defTabSz="0">
              <a:spcBef>
                <a:spcPct val="30000"/>
              </a:spcBef>
            </a:pPr>
            <a:r>
              <a:rPr lang="zh-CN" altLang="en-US" sz="1300" dirty="0"/>
              <a:t>单击此处编辑母版文本样式</a:t>
            </a:r>
          </a:p>
          <a:p>
            <a:pPr defTabSz="0">
              <a:spcBef>
                <a:spcPct val="30000"/>
              </a:spcBef>
            </a:pPr>
            <a:r>
              <a:rPr lang="zh-CN" altLang="en-US" sz="1300" dirty="0"/>
              <a:t>第二级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300" dirty="0"/>
              <a:t>第三级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300" dirty="0"/>
              <a:t>第四级</a:t>
            </a:r>
          </a:p>
          <a:p>
            <a:pPr defTabSz="0">
              <a:spcBef>
                <a:spcPct val="30000"/>
              </a:spcBef>
            </a:pPr>
            <a:r>
              <a:rPr lang="zh-CN" altLang="en-US" sz="1300" dirty="0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598"/>
            <a:ext cx="3077739" cy="51165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9719598"/>
            <a:ext cx="3077739" cy="51165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958251-F7E8-4B5F-AF4D-8240387DF7E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89113"/>
            <a:ext cx="7772400" cy="1235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63900"/>
            <a:ext cx="6400800" cy="147161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C2E4C-A2EA-432F-B9AD-868306EAB670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1F027-877E-4D98-A19C-E48D67F1FB8F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1775"/>
            <a:ext cx="2057400" cy="4914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1775"/>
            <a:ext cx="6019800" cy="4914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B8520-A1CB-456E-AE3A-2206963DB9A9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1136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451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451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451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fld id="{20D246FB-63AD-47D3-8B06-18FBA99B6173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89113"/>
            <a:ext cx="7772400" cy="1235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63900"/>
            <a:ext cx="6400800" cy="147161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00463"/>
            <a:ext cx="7772400" cy="11445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41575"/>
            <a:ext cx="7772400" cy="12588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38288"/>
            <a:ext cx="4038600" cy="3608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38288"/>
            <a:ext cx="4038600" cy="3608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0188"/>
            <a:ext cx="8229600" cy="96043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9050"/>
            <a:ext cx="4040188" cy="538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27213"/>
            <a:ext cx="4040188" cy="3317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89050"/>
            <a:ext cx="4041775" cy="538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27213"/>
            <a:ext cx="4041775" cy="3317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38094-416D-41A3-B1C8-CA7D6F63518A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3008313" cy="9763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8600"/>
            <a:ext cx="5111750" cy="49164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04913"/>
            <a:ext cx="3008313" cy="3940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32250"/>
            <a:ext cx="5486400" cy="4746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4350"/>
            <a:ext cx="5486400" cy="3455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06913"/>
            <a:ext cx="5486400" cy="676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1775"/>
            <a:ext cx="2057400" cy="4914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1775"/>
            <a:ext cx="6019800" cy="4914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1136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00463"/>
            <a:ext cx="7772400" cy="11445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41575"/>
            <a:ext cx="7772400" cy="12588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DBCB4-2380-4C58-B83E-E834BAAF639D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38288"/>
            <a:ext cx="4038600" cy="3608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38288"/>
            <a:ext cx="4038600" cy="3608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A4E7E-4E65-498D-A7EE-B43936E5BE9A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0188"/>
            <a:ext cx="8229600" cy="96043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9050"/>
            <a:ext cx="4040188" cy="538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27213"/>
            <a:ext cx="4040188" cy="3317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89050"/>
            <a:ext cx="4041775" cy="5381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27213"/>
            <a:ext cx="4041775" cy="3317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58EDE-F447-4B5D-A15A-7EC4450746A9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61820-C2E6-4888-B68C-7E2971B2AD55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502D5-18C9-4617-9B24-C0B2336643D1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3008313" cy="9763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8600"/>
            <a:ext cx="5111750" cy="49164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04913"/>
            <a:ext cx="3008313" cy="3940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8171B-1078-45F1-B786-64C7811EAA96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32250"/>
            <a:ext cx="5486400" cy="4746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4350"/>
            <a:ext cx="5486400" cy="3455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06913"/>
            <a:ext cx="5486400" cy="676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7886C-2D70-4178-8D0E-D554569E4009}" type="slidenum">
              <a:rPr lang="zh-CN" altLang="en-US"/>
              <a:pPr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409575"/>
            <a:ext cx="91440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31775"/>
            <a:ext cx="8229600" cy="1136650"/>
          </a:xfrm>
          <a:prstGeom prst="rect">
            <a:avLst/>
          </a:prstGeom>
          <a:solidFill>
            <a:srgbClr val="FFFFFF">
              <a:alpha val="37999"/>
            </a:srgbClr>
          </a:solidFill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45100"/>
            <a:ext cx="2133600" cy="4000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45100"/>
            <a:ext cx="2895600" cy="4000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45100"/>
            <a:ext cx="2133600" cy="4000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ym typeface="Arial" pitchFamily="34" charset="0"/>
              </a:defRPr>
            </a:lvl1pPr>
          </a:lstStyle>
          <a:p>
            <a:fld id="{8DB8375D-A462-42C3-ACDB-DB877D50FC5C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38288"/>
            <a:ext cx="8229600" cy="360838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Arial" pitchFamily="34" charset="0"/>
              </a:rPr>
              <a:t>第二级</a:t>
            </a:r>
          </a:p>
          <a:p>
            <a:pPr lvl="2"/>
            <a:r>
              <a:rPr lang="zh-CN">
                <a:sym typeface="Arial" pitchFamily="34" charset="0"/>
              </a:rPr>
              <a:t>第三级</a:t>
            </a:r>
          </a:p>
          <a:p>
            <a:pPr lvl="3"/>
            <a:r>
              <a:rPr lang="zh-CN">
                <a:sym typeface="Arial" pitchFamily="34" charset="0"/>
              </a:rPr>
              <a:t>第四级</a:t>
            </a:r>
          </a:p>
          <a:p>
            <a:pPr lvl="4"/>
            <a:r>
              <a:rPr lang="zh-CN">
                <a:sym typeface="Arial" pitchFamily="34" charset="0"/>
              </a:rPr>
              <a:t>第五级</a:t>
            </a:r>
          </a:p>
        </p:txBody>
      </p:sp>
      <p:sp>
        <p:nvSpPr>
          <p:cNvPr id="1032" name="Text Box 8"/>
          <p:cNvSpPr>
            <a:spLocks noChangeArrowheads="1"/>
          </p:cNvSpPr>
          <p:nvPr/>
        </p:nvSpPr>
        <p:spPr bwMode="auto">
          <a:xfrm>
            <a:off x="0" y="5380038"/>
            <a:ext cx="9158288" cy="379412"/>
          </a:xfrm>
          <a:prstGeom prst="rect">
            <a:avLst/>
          </a:prstGeom>
          <a:solidFill>
            <a:srgbClr val="043F68">
              <a:alpha val="50000"/>
            </a:srgbClr>
          </a:solidFill>
          <a:ln w="9525" cmpd="sng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7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>
          <a:solidFill>
            <a:srgbClr val="284523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rgbClr val="284523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>
            <a:spLocks noChangeArrowheads="1"/>
          </p:cNvSpPr>
          <p:nvPr/>
        </p:nvSpPr>
        <p:spPr bwMode="auto">
          <a:xfrm>
            <a:off x="-1588" y="238125"/>
            <a:ext cx="9148763" cy="468313"/>
          </a:xfrm>
          <a:prstGeom prst="rect">
            <a:avLst/>
          </a:prstGeom>
          <a:solidFill>
            <a:srgbClr val="FFFFFF">
              <a:alpha val="50000"/>
            </a:srgbClr>
          </a:solidFill>
          <a:ln w="9525" cmpd="sng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sz="2400" b="1">
                <a:solidFill>
                  <a:srgbClr val="043F68"/>
                </a:solidFill>
                <a:latin typeface="华文行楷" pitchFamily="2" charset="-122"/>
                <a:ea typeface="华文行楷" pitchFamily="2" charset="-122"/>
                <a:sym typeface="华文行楷" pitchFamily="2" charset="-122"/>
              </a:rPr>
              <a:t>     博士论文答辩</a:t>
            </a:r>
            <a:endParaRPr lang="zh-CN" altLang="en-US"/>
          </a:p>
        </p:txBody>
      </p:sp>
      <p:sp>
        <p:nvSpPr>
          <p:cNvPr id="3075" name="Text Box 3"/>
          <p:cNvSpPr>
            <a:spLocks noChangeArrowheads="1"/>
          </p:cNvSpPr>
          <p:nvPr/>
        </p:nvSpPr>
        <p:spPr bwMode="auto">
          <a:xfrm>
            <a:off x="-3175" y="3182938"/>
            <a:ext cx="9147175" cy="2011362"/>
          </a:xfrm>
          <a:prstGeom prst="rect">
            <a:avLst/>
          </a:prstGeom>
          <a:solidFill>
            <a:srgbClr val="FFFFFF">
              <a:alpha val="50000"/>
            </a:srgbClr>
          </a:solidFill>
          <a:ln w="9525" cmpd="sng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>
              <a:sym typeface="Arial" pitchFamily="34" charset="0"/>
            </a:endParaRPr>
          </a:p>
          <a:p>
            <a:endParaRPr lang="zh-CN" altLang="zh-CN">
              <a:sym typeface="Arial" pitchFamily="34" charset="0"/>
            </a:endParaRPr>
          </a:p>
          <a:p>
            <a:endParaRPr lang="zh-CN" altLang="zh-CN">
              <a:sym typeface="Arial" pitchFamily="34" charset="0"/>
            </a:endParaRPr>
          </a:p>
          <a:p>
            <a:endParaRPr lang="zh-CN" altLang="zh-CN">
              <a:sym typeface="Arial" pitchFamily="34" charset="0"/>
            </a:endParaRPr>
          </a:p>
          <a:p>
            <a:endParaRPr lang="zh-CN" altLang="zh-CN">
              <a:sym typeface="Arial" pitchFamily="34" charset="0"/>
            </a:endParaRPr>
          </a:p>
          <a:p>
            <a:endParaRPr lang="zh-CN" altLang="zh-CN">
              <a:sym typeface="Arial" pitchFamily="34" charset="0"/>
            </a:endParaRPr>
          </a:p>
          <a:p>
            <a:endParaRPr lang="zh-CN" altLang="zh-CN">
              <a:sym typeface="Arial" pitchFamily="34" charset="0"/>
            </a:endParaRPr>
          </a:p>
        </p:txBody>
      </p:sp>
      <p:pic>
        <p:nvPicPr>
          <p:cNvPr id="3076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95838" y="279400"/>
            <a:ext cx="2449512" cy="419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95775" y="238125"/>
            <a:ext cx="420688" cy="42068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3078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31775"/>
            <a:ext cx="8229600" cy="1136650"/>
          </a:xfrm>
          <a:prstGeom prst="rect">
            <a:avLst/>
          </a:prstGeom>
          <a:solidFill>
            <a:srgbClr val="FFFFFF">
              <a:alpha val="37999"/>
            </a:srgbClr>
          </a:solidFill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38288"/>
            <a:ext cx="8229600" cy="360838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Arial" pitchFamily="34" charset="0"/>
              </a:rPr>
              <a:t>第二级</a:t>
            </a:r>
          </a:p>
          <a:p>
            <a:pPr lvl="2"/>
            <a:r>
              <a:rPr lang="zh-CN">
                <a:sym typeface="Arial" pitchFamily="34" charset="0"/>
              </a:rPr>
              <a:t>第三级</a:t>
            </a:r>
          </a:p>
          <a:p>
            <a:pPr lvl="3"/>
            <a:r>
              <a:rPr lang="zh-CN">
                <a:sym typeface="Arial" pitchFamily="34" charset="0"/>
              </a:rPr>
              <a:t>第四级</a:t>
            </a:r>
          </a:p>
          <a:p>
            <a:pPr lvl="4"/>
            <a:r>
              <a:rPr lang="zh-CN">
                <a:sym typeface="Arial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>
          <a:solidFill>
            <a:srgbClr val="284523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rgbClr val="284523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284523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085825"/>
            <a:ext cx="9144000" cy="935437"/>
          </a:xfrm>
          <a:solidFill>
            <a:srgbClr val="9DD2D6">
              <a:alpha val="53999"/>
            </a:srgbClr>
          </a:solidFill>
          <a:ln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sz="2000" b="1" dirty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李春芳</a:t>
            </a:r>
            <a:endParaRPr lang="en-US" altLang="zh-CN" sz="2000" b="1" dirty="0">
              <a:solidFill>
                <a:srgbClr val="002060"/>
              </a:solidFill>
              <a:latin typeface="华文中宋" pitchFamily="2" charset="-122"/>
              <a:ea typeface="华文中宋" pitchFamily="2" charset="-122"/>
              <a:sym typeface="华文中宋" pitchFamily="2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1400" b="1" dirty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中国传媒大学    计算机学院 </a:t>
            </a:r>
            <a:endParaRPr lang="zh-CN" sz="1400" dirty="0"/>
          </a:p>
        </p:txBody>
      </p:sp>
      <p:sp>
        <p:nvSpPr>
          <p:cNvPr id="5124" name="矩形 3"/>
          <p:cNvSpPr>
            <a:spLocks noChangeArrowheads="1"/>
          </p:cNvSpPr>
          <p:nvPr/>
        </p:nvSpPr>
        <p:spPr bwMode="auto">
          <a:xfrm>
            <a:off x="3929063" y="50212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Forte" pitchFamily="66" charset="0"/>
                <a:sym typeface="Forte" pitchFamily="66" charset="0"/>
              </a:rPr>
              <a:t>2019</a:t>
            </a:r>
            <a:r>
              <a:rPr lang="en-US" altLang="zh-CN" dirty="0">
                <a:solidFill>
                  <a:srgbClr val="002060"/>
                </a:solidFill>
                <a:latin typeface="Forte" pitchFamily="66" charset="0"/>
                <a:sym typeface="Forte" pitchFamily="66" charset="0"/>
              </a:rPr>
              <a:t>.4.24</a:t>
            </a:r>
            <a:endParaRPr lang="en-US" dirty="0">
              <a:solidFill>
                <a:srgbClr val="002060"/>
              </a:solidFill>
              <a:latin typeface="Forte" pitchFamily="66" charset="0"/>
              <a:sym typeface="Forte" pitchFamily="66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/>
        </p:nvSpPr>
        <p:spPr bwMode="auto">
          <a:xfrm>
            <a:off x="0" y="1583131"/>
            <a:ext cx="9144000" cy="1725222"/>
          </a:xfrm>
          <a:prstGeom prst="rect">
            <a:avLst/>
          </a:prstGeom>
          <a:solidFill>
            <a:srgbClr val="FFFFFF">
              <a:alpha val="28000"/>
            </a:srgbClr>
          </a:solidFill>
          <a:ln w="9525" cmpd="sng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/>
            <a:r>
              <a:rPr lang="zh-CN" altLang="en-US" sz="2800" dirty="0">
                <a:solidFill>
                  <a:srgbClr val="002060"/>
                </a:solidFill>
                <a:latin typeface="+mn-ea"/>
                <a:ea typeface="+mn-ea"/>
              </a:rPr>
              <a:t>复杂网络应用</a:t>
            </a:r>
            <a:endParaRPr lang="en-US" altLang="zh-CN" sz="2800" dirty="0">
              <a:solidFill>
                <a:srgbClr val="002060"/>
              </a:solidFill>
              <a:latin typeface="+mn-ea"/>
              <a:ea typeface="+mn-ea"/>
            </a:endParaRPr>
          </a:p>
          <a:p>
            <a:pPr marL="342900" indent="-342900" algn="ctr"/>
            <a:r>
              <a:rPr lang="zh-CN" altLang="en-US" sz="4400" dirty="0">
                <a:solidFill>
                  <a:srgbClr val="002060"/>
                </a:solidFill>
                <a:latin typeface="+mn-ea"/>
                <a:ea typeface="+mn-ea"/>
              </a:rPr>
              <a:t>网络可视化</a:t>
            </a:r>
            <a:endParaRPr lang="en-US" altLang="zh-CN" sz="4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advTm="1680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force = d3.layout.force()</a:t>
            </a:r>
          </a:p>
          <a:p>
            <a:pPr>
              <a:buNone/>
            </a:pPr>
            <a:r>
              <a:rPr lang="en-US" altLang="zh-CN" dirty="0"/>
              <a:t>				                  		.charge(-120)</a:t>
            </a:r>
          </a:p>
          <a:p>
            <a:pPr>
              <a:buNone/>
            </a:pPr>
            <a:r>
              <a:rPr lang="en-US" altLang="zh-CN" dirty="0"/>
              <a:t>	                  		.</a:t>
            </a:r>
            <a:r>
              <a:rPr lang="en-US" altLang="zh-CN" dirty="0" err="1"/>
              <a:t>linkDistance</a:t>
            </a:r>
            <a:r>
              <a:rPr lang="en-US" altLang="zh-CN" dirty="0"/>
              <a:t>(50)</a:t>
            </a:r>
          </a:p>
          <a:p>
            <a:pPr>
              <a:buNone/>
            </a:pPr>
            <a:r>
              <a:rPr lang="en-US" altLang="zh-CN" dirty="0"/>
              <a:t>	                  		.size([width, height]);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 err="1"/>
              <a:t>Json</a:t>
            </a:r>
            <a:r>
              <a:rPr lang="zh-CN" altLang="en-US" dirty="0"/>
              <a:t>数据绘制力导向图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8288"/>
            <a:ext cx="8229600" cy="4221162"/>
          </a:xfrm>
        </p:spPr>
        <p:txBody>
          <a:bodyPr/>
          <a:lstStyle/>
          <a:p>
            <a:pPr>
              <a:buNone/>
            </a:pPr>
            <a:r>
              <a:rPr lang="en-US" altLang="zh-CN" sz="1050" dirty="0"/>
              <a:t>d3.json("</a:t>
            </a:r>
            <a:r>
              <a:rPr lang="en-US" altLang="zh-CN" sz="1050" dirty="0" err="1"/>
              <a:t>aa.json</a:t>
            </a:r>
            <a:r>
              <a:rPr lang="en-US" altLang="zh-CN" sz="1050" dirty="0"/>
              <a:t>", function(error, graph) {</a:t>
            </a:r>
          </a:p>
          <a:p>
            <a:pPr>
              <a:buNone/>
            </a:pPr>
            <a:r>
              <a:rPr lang="en-US" altLang="zh-CN" sz="1050" dirty="0"/>
              <a:t>			  force</a:t>
            </a:r>
          </a:p>
          <a:p>
            <a:pPr>
              <a:buNone/>
            </a:pPr>
            <a:r>
              <a:rPr lang="en-US" altLang="zh-CN" sz="1050" dirty="0"/>
              <a:t>				  .nodes(</a:t>
            </a:r>
            <a:r>
              <a:rPr lang="en-US" altLang="zh-CN" sz="1050" dirty="0" err="1"/>
              <a:t>graph.nodes</a:t>
            </a:r>
            <a:r>
              <a:rPr lang="en-US" altLang="zh-CN" sz="1050" dirty="0"/>
              <a:t>)</a:t>
            </a:r>
          </a:p>
          <a:p>
            <a:pPr>
              <a:buNone/>
            </a:pPr>
            <a:r>
              <a:rPr lang="en-US" altLang="zh-CN" sz="1050" dirty="0"/>
              <a:t>				  .links(</a:t>
            </a:r>
            <a:r>
              <a:rPr lang="en-US" altLang="zh-CN" sz="1050" dirty="0" err="1"/>
              <a:t>graph.links</a:t>
            </a:r>
            <a:r>
              <a:rPr lang="en-US" altLang="zh-CN" sz="1050" dirty="0"/>
              <a:t>)</a:t>
            </a:r>
          </a:p>
          <a:p>
            <a:pPr>
              <a:buNone/>
            </a:pPr>
            <a:r>
              <a:rPr lang="en-US" altLang="zh-CN" sz="1050" dirty="0"/>
              <a:t>				</a:t>
            </a:r>
            <a:r>
              <a:rPr lang="en-US" altLang="zh-CN" sz="10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.start();</a:t>
            </a:r>
          </a:p>
          <a:p>
            <a:pPr>
              <a:buNone/>
            </a:pPr>
            <a:endParaRPr lang="en-US" altLang="zh-CN" sz="1050" dirty="0"/>
          </a:p>
          <a:p>
            <a:pPr>
              <a:buNone/>
            </a:pPr>
            <a:r>
              <a:rPr lang="en-US" altLang="zh-CN" sz="1050" dirty="0"/>
              <a:t>			  </a:t>
            </a:r>
            <a:r>
              <a:rPr lang="en-US" altLang="zh-CN" sz="1050" dirty="0" err="1">
                <a:solidFill>
                  <a:srgbClr val="FF0000"/>
                </a:solidFill>
              </a:rPr>
              <a:t>var</a:t>
            </a:r>
            <a:r>
              <a:rPr lang="en-US" altLang="zh-CN" sz="1050" dirty="0">
                <a:solidFill>
                  <a:srgbClr val="FF0000"/>
                </a:solidFill>
              </a:rPr>
              <a:t> link = </a:t>
            </a:r>
            <a:r>
              <a:rPr lang="en-US" altLang="zh-CN" sz="1050" dirty="0" err="1">
                <a:solidFill>
                  <a:srgbClr val="FF0000"/>
                </a:solidFill>
              </a:rPr>
              <a:t>svg.selectAll</a:t>
            </a:r>
            <a:r>
              <a:rPr lang="en-US" altLang="zh-CN" sz="1050" dirty="0">
                <a:solidFill>
                  <a:srgbClr val="FF0000"/>
                </a:solidFill>
              </a:rPr>
              <a:t>(".link")</a:t>
            </a:r>
          </a:p>
          <a:p>
            <a:pPr>
              <a:buNone/>
            </a:pPr>
            <a:r>
              <a:rPr lang="en-US" altLang="zh-CN" sz="1050" dirty="0">
                <a:solidFill>
                  <a:srgbClr val="FF0000"/>
                </a:solidFill>
              </a:rPr>
              <a:t>				  .data(</a:t>
            </a:r>
            <a:r>
              <a:rPr lang="en-US" altLang="zh-CN" sz="1050" dirty="0" err="1">
                <a:solidFill>
                  <a:srgbClr val="FF0000"/>
                </a:solidFill>
              </a:rPr>
              <a:t>graph.links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1050" dirty="0">
                <a:solidFill>
                  <a:srgbClr val="FF0000"/>
                </a:solidFill>
              </a:rPr>
              <a:t>				  .enter().append("line")</a:t>
            </a:r>
          </a:p>
          <a:p>
            <a:pPr>
              <a:buNone/>
            </a:pPr>
            <a:r>
              <a:rPr lang="en-US" altLang="zh-CN" sz="1050" dirty="0">
                <a:solidFill>
                  <a:srgbClr val="FF0000"/>
                </a:solidFill>
              </a:rPr>
              <a:t>				  .</a:t>
            </a:r>
            <a:r>
              <a:rPr lang="en-US" altLang="zh-CN" sz="1050" dirty="0" err="1">
                <a:solidFill>
                  <a:srgbClr val="FF0000"/>
                </a:solidFill>
              </a:rPr>
              <a:t>attr</a:t>
            </a:r>
            <a:r>
              <a:rPr lang="en-US" altLang="zh-CN" sz="1050" dirty="0">
                <a:solidFill>
                  <a:srgbClr val="FF0000"/>
                </a:solidFill>
              </a:rPr>
              <a:t>("class", "link")</a:t>
            </a:r>
          </a:p>
          <a:p>
            <a:pPr>
              <a:buNone/>
            </a:pPr>
            <a:r>
              <a:rPr lang="en-US" altLang="zh-CN" sz="1050" dirty="0">
                <a:solidFill>
                  <a:srgbClr val="FF0000"/>
                </a:solidFill>
              </a:rPr>
              <a:t>				  .style("stroke-width", function(d) { return </a:t>
            </a:r>
            <a:r>
              <a:rPr lang="en-US" altLang="zh-CN" sz="1050" dirty="0" err="1">
                <a:solidFill>
                  <a:srgbClr val="FF0000"/>
                </a:solidFill>
              </a:rPr>
              <a:t>Math.sqrt</a:t>
            </a:r>
            <a:r>
              <a:rPr lang="en-US" altLang="zh-CN" sz="1050" dirty="0">
                <a:solidFill>
                  <a:srgbClr val="FF0000"/>
                </a:solidFill>
              </a:rPr>
              <a:t>(</a:t>
            </a:r>
            <a:r>
              <a:rPr lang="en-US" altLang="zh-CN" sz="1050" dirty="0" err="1">
                <a:solidFill>
                  <a:srgbClr val="FF0000"/>
                </a:solidFill>
              </a:rPr>
              <a:t>d.value</a:t>
            </a:r>
            <a:r>
              <a:rPr lang="en-US" altLang="zh-CN" sz="1050" dirty="0">
                <a:solidFill>
                  <a:srgbClr val="FF0000"/>
                </a:solidFill>
              </a:rPr>
              <a:t>); });</a:t>
            </a:r>
          </a:p>
          <a:p>
            <a:pPr>
              <a:buNone/>
            </a:pPr>
            <a:endParaRPr lang="en-US" altLang="zh-CN" sz="1050" dirty="0"/>
          </a:p>
          <a:p>
            <a:pPr>
              <a:buNone/>
            </a:pPr>
            <a:r>
              <a:rPr lang="en-US" altLang="zh-CN" sz="1050" dirty="0"/>
              <a:t>			</a:t>
            </a:r>
            <a:r>
              <a:rPr lang="en-US" altLang="zh-CN" sz="1050" dirty="0">
                <a:solidFill>
                  <a:srgbClr val="00B050"/>
                </a:solidFill>
              </a:rPr>
              <a:t>  </a:t>
            </a:r>
            <a:r>
              <a:rPr lang="en-US" altLang="zh-CN" sz="1050" dirty="0" err="1">
                <a:solidFill>
                  <a:srgbClr val="00B050"/>
                </a:solidFill>
              </a:rPr>
              <a:t>var</a:t>
            </a:r>
            <a:r>
              <a:rPr lang="en-US" altLang="zh-CN" sz="1050" dirty="0">
                <a:solidFill>
                  <a:srgbClr val="00B050"/>
                </a:solidFill>
              </a:rPr>
              <a:t> node = </a:t>
            </a:r>
            <a:r>
              <a:rPr lang="en-US" altLang="zh-CN" sz="1050" dirty="0" err="1">
                <a:solidFill>
                  <a:srgbClr val="00B050"/>
                </a:solidFill>
              </a:rPr>
              <a:t>svg.selectAll</a:t>
            </a:r>
            <a:r>
              <a:rPr lang="en-US" altLang="zh-CN" sz="1050" dirty="0">
                <a:solidFill>
                  <a:srgbClr val="00B050"/>
                </a:solidFill>
              </a:rPr>
              <a:t>(".node")</a:t>
            </a:r>
          </a:p>
          <a:p>
            <a:pPr>
              <a:buNone/>
            </a:pPr>
            <a:r>
              <a:rPr lang="en-US" altLang="zh-CN" sz="1050" dirty="0">
                <a:solidFill>
                  <a:srgbClr val="00B050"/>
                </a:solidFill>
              </a:rPr>
              <a:t>				  .data(</a:t>
            </a:r>
            <a:r>
              <a:rPr lang="en-US" altLang="zh-CN" sz="1050" dirty="0" err="1">
                <a:solidFill>
                  <a:srgbClr val="00B050"/>
                </a:solidFill>
              </a:rPr>
              <a:t>graph.nodes</a:t>
            </a:r>
            <a:r>
              <a:rPr lang="en-US" altLang="zh-CN" sz="1050" dirty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US" altLang="zh-CN" sz="1050" dirty="0">
                <a:solidFill>
                  <a:srgbClr val="00B050"/>
                </a:solidFill>
              </a:rPr>
              <a:t>				  .enter().append("circle")</a:t>
            </a:r>
          </a:p>
          <a:p>
            <a:pPr>
              <a:buNone/>
            </a:pPr>
            <a:r>
              <a:rPr lang="en-US" altLang="zh-CN" sz="1050" dirty="0">
                <a:solidFill>
                  <a:srgbClr val="00B050"/>
                </a:solidFill>
              </a:rPr>
              <a:t>				  .</a:t>
            </a:r>
            <a:r>
              <a:rPr lang="en-US" altLang="zh-CN" sz="1050" dirty="0" err="1">
                <a:solidFill>
                  <a:srgbClr val="00B050"/>
                </a:solidFill>
              </a:rPr>
              <a:t>attr</a:t>
            </a:r>
            <a:r>
              <a:rPr lang="en-US" altLang="zh-CN" sz="1050" dirty="0">
                <a:solidFill>
                  <a:srgbClr val="00B050"/>
                </a:solidFill>
              </a:rPr>
              <a:t>("class", "node")</a:t>
            </a:r>
          </a:p>
          <a:p>
            <a:pPr>
              <a:buNone/>
            </a:pPr>
            <a:r>
              <a:rPr lang="en-US" altLang="zh-CN" sz="1050" dirty="0">
                <a:solidFill>
                  <a:srgbClr val="00B050"/>
                </a:solidFill>
              </a:rPr>
              <a:t>				  .</a:t>
            </a:r>
            <a:r>
              <a:rPr lang="en-US" altLang="zh-CN" sz="1050" dirty="0" err="1">
                <a:solidFill>
                  <a:srgbClr val="00B050"/>
                </a:solidFill>
              </a:rPr>
              <a:t>attr</a:t>
            </a:r>
            <a:r>
              <a:rPr lang="en-US" altLang="zh-CN" sz="1050" dirty="0">
                <a:solidFill>
                  <a:srgbClr val="00B050"/>
                </a:solidFill>
              </a:rPr>
              <a:t>("r", 16)</a:t>
            </a:r>
          </a:p>
          <a:p>
            <a:pPr>
              <a:buNone/>
            </a:pPr>
            <a:r>
              <a:rPr lang="en-US" altLang="zh-CN" sz="1050" dirty="0">
                <a:solidFill>
                  <a:srgbClr val="00B050"/>
                </a:solidFill>
              </a:rPr>
              <a:t>				  .style("fill", function(d) { return color(</a:t>
            </a:r>
            <a:r>
              <a:rPr lang="en-US" altLang="zh-CN" sz="1050" dirty="0" err="1">
                <a:solidFill>
                  <a:srgbClr val="00B050"/>
                </a:solidFill>
              </a:rPr>
              <a:t>d.group</a:t>
            </a:r>
            <a:r>
              <a:rPr lang="en-US" altLang="zh-CN" sz="1050" dirty="0">
                <a:solidFill>
                  <a:srgbClr val="00B050"/>
                </a:solidFill>
              </a:rPr>
              <a:t>); })</a:t>
            </a:r>
          </a:p>
          <a:p>
            <a:pPr>
              <a:buNone/>
            </a:pPr>
            <a:r>
              <a:rPr lang="en-US" altLang="zh-CN" sz="1050" dirty="0">
                <a:solidFill>
                  <a:srgbClr val="00B050"/>
                </a:solidFill>
              </a:rPr>
              <a:t>				  .call(</a:t>
            </a:r>
            <a:r>
              <a:rPr lang="en-US" altLang="zh-CN" sz="1050" dirty="0" err="1">
                <a:solidFill>
                  <a:srgbClr val="00B050"/>
                </a:solidFill>
              </a:rPr>
              <a:t>force.drag</a:t>
            </a:r>
            <a:r>
              <a:rPr lang="en-US" altLang="zh-CN" sz="1050" dirty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altLang="zh-CN" sz="1050" dirty="0" err="1"/>
              <a:t>node.append</a:t>
            </a:r>
            <a:r>
              <a:rPr lang="en-US" altLang="zh-CN" sz="1050" dirty="0"/>
              <a:t>("title")</a:t>
            </a:r>
          </a:p>
          <a:p>
            <a:pPr>
              <a:buNone/>
            </a:pPr>
            <a:r>
              <a:rPr lang="en-US" altLang="zh-CN" sz="1050" dirty="0"/>
              <a:t>				  .text(function(d) { return d.name; });</a:t>
            </a:r>
          </a:p>
          <a:p>
            <a:pPr>
              <a:buNone/>
            </a:pPr>
            <a:endParaRPr lang="en-US" altLang="zh-CN" sz="1050" dirty="0"/>
          </a:p>
        </p:txBody>
      </p:sp>
      <p:sp>
        <p:nvSpPr>
          <p:cNvPr id="4" name="矩形 3"/>
          <p:cNvSpPr/>
          <p:nvPr/>
        </p:nvSpPr>
        <p:spPr>
          <a:xfrm>
            <a:off x="4114800" y="2236783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dirty="0"/>
              <a:t>			</a:t>
            </a:r>
          </a:p>
          <a:p>
            <a:endParaRPr lang="en-US" altLang="zh-CN" sz="1100" dirty="0"/>
          </a:p>
          <a:p>
            <a:r>
              <a:rPr lang="en-US" altLang="zh-CN" sz="1100" dirty="0" err="1"/>
              <a:t>force.on</a:t>
            </a:r>
            <a:r>
              <a:rPr lang="en-US" altLang="zh-CN" sz="1100" dirty="0"/>
              <a:t>("tick", function() {				</a:t>
            </a:r>
            <a:r>
              <a:rPr lang="en-US" altLang="zh-CN" sz="1100" dirty="0" err="1"/>
              <a:t>link.attr</a:t>
            </a:r>
            <a:r>
              <a:rPr lang="en-US" altLang="zh-CN" sz="1100" dirty="0"/>
              <a:t>("x1", function(d) { return </a:t>
            </a:r>
            <a:r>
              <a:rPr lang="en-US" altLang="zh-CN" sz="1100" dirty="0" err="1"/>
              <a:t>d.source.x</a:t>
            </a:r>
            <a:r>
              <a:rPr lang="en-US" altLang="zh-CN" sz="1100" dirty="0"/>
              <a:t>; })</a:t>
            </a:r>
          </a:p>
          <a:p>
            <a:r>
              <a:rPr lang="en-US" altLang="zh-CN" sz="1100" dirty="0"/>
              <a:t>	.</a:t>
            </a:r>
            <a:r>
              <a:rPr lang="en-US" altLang="zh-CN" sz="1100" dirty="0" err="1"/>
              <a:t>attr</a:t>
            </a:r>
            <a:r>
              <a:rPr lang="en-US" altLang="zh-CN" sz="1100" dirty="0"/>
              <a:t>("y1", function(d) { return </a:t>
            </a:r>
            <a:r>
              <a:rPr lang="en-US" altLang="zh-CN" sz="1100" dirty="0" err="1"/>
              <a:t>d.source.y</a:t>
            </a:r>
            <a:r>
              <a:rPr lang="en-US" altLang="zh-CN" sz="1100" dirty="0"/>
              <a:t>; })</a:t>
            </a:r>
          </a:p>
          <a:p>
            <a:r>
              <a:rPr lang="en-US" altLang="zh-CN" sz="1100" dirty="0"/>
              <a:t>	.</a:t>
            </a:r>
            <a:r>
              <a:rPr lang="en-US" altLang="zh-CN" sz="1100" dirty="0" err="1"/>
              <a:t>attr</a:t>
            </a:r>
            <a:r>
              <a:rPr lang="en-US" altLang="zh-CN" sz="1100" dirty="0"/>
              <a:t>("x2", function(d) { return </a:t>
            </a:r>
            <a:r>
              <a:rPr lang="en-US" altLang="zh-CN" sz="1100" dirty="0" err="1"/>
              <a:t>d.target.x</a:t>
            </a:r>
            <a:r>
              <a:rPr lang="en-US" altLang="zh-CN" sz="1100" dirty="0"/>
              <a:t>; })</a:t>
            </a:r>
          </a:p>
          <a:p>
            <a:r>
              <a:rPr lang="en-US" altLang="zh-CN" sz="1100" dirty="0"/>
              <a:t>	.</a:t>
            </a:r>
            <a:r>
              <a:rPr lang="en-US" altLang="zh-CN" sz="1100" dirty="0" err="1"/>
              <a:t>attr</a:t>
            </a:r>
            <a:r>
              <a:rPr lang="en-US" altLang="zh-CN" sz="1100" dirty="0"/>
              <a:t>("y2", function(d) { return </a:t>
            </a:r>
            <a:r>
              <a:rPr lang="en-US" altLang="zh-CN" sz="1100" dirty="0" err="1"/>
              <a:t>d.target.y</a:t>
            </a:r>
            <a:r>
              <a:rPr lang="en-US" altLang="zh-CN" sz="1100" dirty="0"/>
              <a:t>; });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node.attr</a:t>
            </a:r>
            <a:r>
              <a:rPr lang="en-US" altLang="zh-CN" sz="1100" dirty="0"/>
              <a:t>("</a:t>
            </a:r>
            <a:r>
              <a:rPr lang="en-US" altLang="zh-CN" sz="1100" dirty="0" err="1"/>
              <a:t>cx</a:t>
            </a:r>
            <a:r>
              <a:rPr lang="en-US" altLang="zh-CN" sz="1100" dirty="0"/>
              <a:t>", function(d) { return </a:t>
            </a:r>
            <a:r>
              <a:rPr lang="en-US" altLang="zh-CN" sz="1100" dirty="0" err="1"/>
              <a:t>d.x</a:t>
            </a:r>
            <a:r>
              <a:rPr lang="en-US" altLang="zh-CN" sz="1100" dirty="0"/>
              <a:t>; })</a:t>
            </a:r>
          </a:p>
          <a:p>
            <a:r>
              <a:rPr lang="en-US" altLang="zh-CN" sz="1100" dirty="0"/>
              <a:t>	.</a:t>
            </a:r>
            <a:r>
              <a:rPr lang="en-US" altLang="zh-CN" sz="1100" dirty="0" err="1"/>
              <a:t>attr</a:t>
            </a:r>
            <a:r>
              <a:rPr lang="en-US" altLang="zh-CN" sz="1100" dirty="0"/>
              <a:t>("cy", function(d) { return </a:t>
            </a:r>
            <a:r>
              <a:rPr lang="en-US" altLang="zh-CN" sz="1100" dirty="0" err="1"/>
              <a:t>d.y</a:t>
            </a:r>
            <a:r>
              <a:rPr lang="en-US" altLang="zh-CN" sz="1100" dirty="0"/>
              <a:t>; });</a:t>
            </a:r>
          </a:p>
          <a:p>
            <a:r>
              <a:rPr lang="en-US" altLang="zh-CN" sz="1100" dirty="0"/>
              <a:t>	});</a:t>
            </a:r>
          </a:p>
          <a:p>
            <a:r>
              <a:rPr lang="en-US" altLang="zh-CN" sz="1100"/>
              <a:t>});</a:t>
            </a:r>
            <a:endParaRPr lang="en-US" altLang="zh-CN" sz="1100" dirty="0"/>
          </a:p>
          <a:p>
            <a:endParaRPr lang="zh-CN" alt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力导向图要点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Json</a:t>
            </a:r>
            <a:r>
              <a:rPr lang="zh-CN" altLang="en-US" dirty="0"/>
              <a:t>文件格式</a:t>
            </a:r>
            <a:endParaRPr lang="en-US" altLang="zh-CN" dirty="0"/>
          </a:p>
          <a:p>
            <a:r>
              <a:rPr lang="en-US" altLang="zh-CN" dirty="0" err="1"/>
              <a:t>svg.layout.force</a:t>
            </a:r>
            <a:r>
              <a:rPr lang="zh-CN" altLang="en-US" dirty="0"/>
              <a:t>数据准备：节点、边</a:t>
            </a:r>
            <a:endParaRPr lang="en-US" altLang="zh-CN" dirty="0"/>
          </a:p>
          <a:p>
            <a:r>
              <a:rPr lang="zh-CN" altLang="en-US" dirty="0"/>
              <a:t>节点：</a:t>
            </a:r>
            <a:r>
              <a:rPr lang="en-US" altLang="zh-CN" dirty="0"/>
              <a:t>circle</a:t>
            </a:r>
          </a:p>
          <a:p>
            <a:r>
              <a:rPr lang="zh-CN" altLang="en-US" dirty="0"/>
              <a:t>边：</a:t>
            </a:r>
            <a:r>
              <a:rPr lang="en-US" altLang="zh-CN" dirty="0"/>
              <a:t>line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力导向图？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736717"/>
            <a:ext cx="2786071" cy="276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665279"/>
            <a:ext cx="2786082" cy="305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E64F2-B0C3-4EFD-A148-F8ED09D1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575FFB-1938-4336-B633-4FF69DF31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" y="2519560"/>
            <a:ext cx="9104215" cy="1033812"/>
          </a:xfrm>
        </p:spPr>
      </p:pic>
    </p:spTree>
    <p:extLst>
      <p:ext uri="{BB962C8B-B14F-4D97-AF65-F5344CB8AC3E}">
        <p14:creationId xmlns:p14="http://schemas.microsoft.com/office/powerpoint/2010/main" val="337929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D3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Data-Driven Documents</a:t>
            </a:r>
          </a:p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数据（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）驱动的文档（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元素）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语言对数据可视化的封装</a:t>
            </a:r>
            <a:endParaRPr lang="en-US" altLang="zh-CN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基本绘图元素：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SVG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的元素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布局：对数据的准备，画图由基本元素完成</a:t>
            </a:r>
            <a:endParaRPr lang="en-US" altLang="zh-CN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4223345"/>
            <a:ext cx="4352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套路很</a:t>
            </a:r>
            <a:r>
              <a:rPr lang="zh-CN" altLang="en-US" sz="5400" b="1" cap="none" spc="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深</a:t>
            </a:r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……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图片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475" y="1655763"/>
            <a:ext cx="2366963" cy="259238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9933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44888"/>
            <a:ext cx="9144000" cy="1279525"/>
          </a:xfrm>
          <a:solidFill>
            <a:srgbClr val="D1E8FF">
              <a:alpha val="78000"/>
            </a:srgbClr>
          </a:solidFill>
          <a:ln/>
        </p:spPr>
        <p:txBody>
          <a:bodyPr/>
          <a:lstStyle/>
          <a:p>
            <a:pPr eaLnBrk="1" hangingPunct="1"/>
            <a:r>
              <a:rPr lang="zh-CN" sz="4800" b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感谢</a:t>
            </a:r>
            <a:endParaRPr lang="zh-CN" b="0" dirty="0">
              <a:solidFill>
                <a:srgbClr val="FF0000"/>
              </a:solidFill>
              <a:latin typeface="华文中宋" pitchFamily="2" charset="-122"/>
              <a:ea typeface="書法家行楷體" pitchFamily="49" charset="-120"/>
              <a:sym typeface="华文中宋" pitchFamily="2" charset="-122"/>
            </a:endParaRPr>
          </a:p>
        </p:txBody>
      </p:sp>
    </p:spTree>
  </p:cSld>
  <p:clrMapOvr>
    <a:masterClrMapping/>
  </p:clrMapOvr>
  <p:transition advTm="1466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s://timgsa.baidu.com/timg?image&amp;quality=80&amp;size=b10000_10000&amp;sec=1495023170&amp;di=3a09e1e39548c20304cbb8aee30ffde7&amp;src=http://www.meishutuku.com/news/UploadFiles_8882/201704/201704110708206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65213"/>
            <a:ext cx="7643834" cy="40872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</a:t>
            </a:r>
            <a:r>
              <a:rPr lang="zh-CN" altLang="en-US" dirty="0"/>
              <a:t>文件操作</a:t>
            </a:r>
          </a:p>
        </p:txBody>
      </p:sp>
      <p:sp>
        <p:nvSpPr>
          <p:cNvPr id="3" name="矩形 2"/>
          <p:cNvSpPr/>
          <p:nvPr/>
        </p:nvSpPr>
        <p:spPr>
          <a:xfrm>
            <a:off x="142844" y="1665279"/>
            <a:ext cx="8858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d3.json()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d3.csv()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csv</a:t>
            </a:r>
            <a:r>
              <a:rPr lang="zh-CN" altLang="en-US" sz="2000" dirty="0"/>
              <a:t>表格</a:t>
            </a:r>
            <a:endParaRPr lang="en-US" altLang="zh-CN" sz="2000" dirty="0"/>
          </a:p>
          <a:p>
            <a:r>
              <a:rPr lang="en-US" altLang="zh-CN" sz="2000" dirty="0"/>
              <a:t>d3.text()</a:t>
            </a:r>
            <a:r>
              <a:rPr lang="zh-CN" altLang="en-US" sz="2000" dirty="0"/>
              <a:t>：</a:t>
            </a:r>
            <a:r>
              <a:rPr lang="en-US" altLang="zh-CN" sz="2000" dirty="0"/>
              <a:t>text</a:t>
            </a:r>
            <a:r>
              <a:rPr lang="zh-CN" altLang="en-US" sz="2000" dirty="0"/>
              <a:t>文本</a:t>
            </a:r>
            <a:endParaRPr lang="en-US" altLang="zh-CN" sz="2000" dirty="0"/>
          </a:p>
          <a:p>
            <a:r>
              <a:rPr lang="en-US" altLang="zh-CN" sz="2000" dirty="0"/>
              <a:t>……</a:t>
            </a:r>
          </a:p>
          <a:p>
            <a:r>
              <a:rPr lang="zh-CN" alt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绝大多数浏览器不支持读取本地文件，因此要讲文件放到</a:t>
            </a:r>
            <a:r>
              <a:rPr lang="en-US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Tomcat</a:t>
            </a:r>
            <a:r>
              <a:rPr lang="zh-CN" alt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服务器下</a:t>
            </a:r>
            <a:endParaRPr lang="en-US" altLang="zh-CN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/>
              <a:t>d3.json(“</a:t>
            </a:r>
            <a:r>
              <a:rPr lang="en-US" altLang="zh-CN" sz="2000" dirty="0" err="1"/>
              <a:t>a.json”,function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error,data</a:t>
            </a:r>
            <a:r>
              <a:rPr lang="en-US" altLang="zh-CN" sz="2000" dirty="0"/>
              <a:t>){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funA</a:t>
            </a:r>
            <a:r>
              <a:rPr lang="en-US" altLang="zh-CN" sz="2000" dirty="0"/>
              <a:t>(data);</a:t>
            </a:r>
          </a:p>
          <a:p>
            <a:r>
              <a:rPr lang="en-US" altLang="zh-CN" sz="2000" dirty="0"/>
              <a:t>});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</a:t>
            </a:r>
            <a:r>
              <a:rPr lang="zh-CN" altLang="en-US" dirty="0"/>
              <a:t>格式文件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142844" y="1665279"/>
            <a:ext cx="88583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JSON：JavaScript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对象表示法</a:t>
            </a:r>
            <a:r>
              <a:rPr lang="zh-CN" altLang="en-US" sz="2000" b="1" dirty="0"/>
              <a:t>（</a:t>
            </a:r>
            <a:r>
              <a:rPr lang="en-US" sz="2000" b="1" dirty="0"/>
              <a:t>JavaScript Object Notation）。</a:t>
            </a:r>
            <a:endParaRPr lang="en-US" sz="2000" dirty="0"/>
          </a:p>
          <a:p>
            <a:r>
              <a:rPr lang="en-US" sz="2000" b="1" dirty="0"/>
              <a:t>JSON </a:t>
            </a:r>
            <a:r>
              <a:rPr lang="zh-CN" altLang="en-US" sz="2000" b="1" dirty="0"/>
              <a:t>是存储和交换文本信息的语法。类似 </a:t>
            </a:r>
            <a:r>
              <a:rPr lang="en-US" sz="2000" b="1" dirty="0"/>
              <a:t>XML。</a:t>
            </a:r>
            <a:endParaRPr lang="en-US" sz="2000" dirty="0"/>
          </a:p>
          <a:p>
            <a:r>
              <a:rPr lang="en-US" sz="2000" b="1" dirty="0"/>
              <a:t>JSON </a:t>
            </a:r>
            <a:r>
              <a:rPr lang="zh-CN" altLang="en-US" sz="2000" b="1" dirty="0"/>
              <a:t>比 </a:t>
            </a:r>
            <a:r>
              <a:rPr lang="en-US" sz="2000" b="1" dirty="0"/>
              <a:t>XML </a:t>
            </a:r>
            <a:r>
              <a:rPr lang="zh-CN" altLang="en-US" sz="2000" b="1" dirty="0"/>
              <a:t>更小、更快，更易解析。</a:t>
            </a:r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两种调用方式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b="1" dirty="0"/>
              <a:t>转换为</a:t>
            </a:r>
            <a:r>
              <a:rPr lang="en-US" altLang="zh-CN" sz="2000" b="1" dirty="0" err="1"/>
              <a:t>Json</a:t>
            </a:r>
            <a:r>
              <a:rPr lang="zh-CN" altLang="en-US" sz="2000" b="1" dirty="0"/>
              <a:t>格式的文本文件</a:t>
            </a:r>
            <a:endParaRPr lang="en-US" altLang="zh-CN" sz="2000" b="1" dirty="0"/>
          </a:p>
          <a:p>
            <a:pPr>
              <a:buFont typeface="Arial" pitchFamily="34" charset="0"/>
              <a:buChar char="•"/>
            </a:pPr>
            <a:r>
              <a:rPr lang="zh-CN" altLang="en-US" sz="2000" b="1" dirty="0"/>
              <a:t>拼写</a:t>
            </a:r>
            <a:r>
              <a:rPr lang="en-US" altLang="zh-CN" sz="2000" b="1" dirty="0" err="1"/>
              <a:t>Json</a:t>
            </a:r>
            <a:r>
              <a:rPr lang="zh-CN" altLang="en-US" sz="2000" b="1" dirty="0"/>
              <a:t>格式字符串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JSON 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是纯文本</a:t>
            </a:r>
          </a:p>
          <a:p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JSON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具有“自我描述性”（人类可读）</a:t>
            </a:r>
          </a:p>
          <a:p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JSON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具有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层级结构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（值中存在值）</a:t>
            </a:r>
          </a:p>
          <a:p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JSON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可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通过 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JavaScript 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进行解析</a:t>
            </a:r>
          </a:p>
          <a:p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JSON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可使用 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AJAX 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进行传输</a:t>
            </a:r>
          </a:p>
          <a:p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数据格式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名称</a:t>
            </a:r>
            <a:r>
              <a:rPr lang="en-US" altLang="zh-CN" sz="2400" dirty="0"/>
              <a:t>/</a:t>
            </a:r>
            <a:r>
              <a:rPr lang="zh-CN" altLang="en-US" sz="2400" dirty="0"/>
              <a:t>值对</a:t>
            </a:r>
            <a:endParaRPr lang="en-US" altLang="zh-CN" sz="2400" dirty="0"/>
          </a:p>
          <a:p>
            <a:pPr>
              <a:buNone/>
            </a:pPr>
            <a:r>
              <a:rPr lang="en-US" sz="2400" dirty="0"/>
              <a:t>{ "employees": </a:t>
            </a:r>
          </a:p>
          <a:p>
            <a:pPr>
              <a:buNone/>
            </a:pPr>
            <a:r>
              <a:rPr lang="en-US" sz="2400" dirty="0"/>
              <a:t>					[  { "</a:t>
            </a:r>
            <a:r>
              <a:rPr lang="en-US" sz="2400" dirty="0" err="1"/>
              <a:t>firstName</a:t>
            </a:r>
            <a:r>
              <a:rPr lang="en-US" sz="2400" dirty="0"/>
              <a:t>":"John" , "</a:t>
            </a:r>
            <a:r>
              <a:rPr lang="en-US" sz="2400" dirty="0" err="1"/>
              <a:t>lastName</a:t>
            </a:r>
            <a:r>
              <a:rPr lang="en-US" sz="2400" dirty="0"/>
              <a:t>":"Doe" }, </a:t>
            </a:r>
          </a:p>
          <a:p>
            <a:pPr>
              <a:buNone/>
            </a:pPr>
            <a:r>
              <a:rPr lang="en-US" sz="2400" dirty="0"/>
              <a:t>		   { "</a:t>
            </a:r>
            <a:r>
              <a:rPr lang="en-US" sz="2400" dirty="0" err="1"/>
              <a:t>firstName</a:t>
            </a:r>
            <a:r>
              <a:rPr lang="en-US" sz="2400" dirty="0"/>
              <a:t>":"Anna" , "</a:t>
            </a:r>
            <a:r>
              <a:rPr lang="en-US" sz="2400" dirty="0" err="1"/>
              <a:t>lastName</a:t>
            </a:r>
            <a:r>
              <a:rPr lang="en-US" sz="2400" dirty="0"/>
              <a:t>":"Smith" }, </a:t>
            </a:r>
          </a:p>
          <a:p>
            <a:pPr>
              <a:buNone/>
            </a:pPr>
            <a:r>
              <a:rPr lang="en-US" sz="2400" dirty="0"/>
              <a:t>	   { "</a:t>
            </a:r>
            <a:r>
              <a:rPr lang="en-US" sz="2400" dirty="0" err="1"/>
              <a:t>firstName</a:t>
            </a:r>
            <a:r>
              <a:rPr lang="en-US" sz="2400" dirty="0"/>
              <a:t>":"Peter" , "</a:t>
            </a:r>
            <a:r>
              <a:rPr lang="en-US" sz="2400" dirty="0" err="1"/>
              <a:t>lastName</a:t>
            </a:r>
            <a:r>
              <a:rPr lang="en-US" sz="2400" dirty="0"/>
              <a:t>":"Jones" }</a:t>
            </a:r>
          </a:p>
          <a:p>
            <a:pPr>
              <a:buNone/>
            </a:pPr>
            <a:r>
              <a:rPr lang="en-US" sz="2400" dirty="0"/>
              <a:t>	] </a:t>
            </a:r>
          </a:p>
          <a:p>
            <a:pPr>
              <a:buNone/>
            </a:pPr>
            <a:r>
              <a:rPr lang="en-US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</a:t>
            </a:r>
            <a:r>
              <a:rPr lang="zh-CN" altLang="en-US" dirty="0"/>
              <a:t>在线解析工具</a:t>
            </a:r>
            <a:br>
              <a:rPr lang="en-US" altLang="zh-CN" dirty="0"/>
            </a:br>
            <a:r>
              <a:rPr lang="en-US" altLang="zh-CN" sz="1800" dirty="0">
                <a:solidFill>
                  <a:srgbClr val="FF0000"/>
                </a:solidFill>
              </a:rPr>
              <a:t>http://www.json.cn/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400" dirty="0"/>
              <a:t>{"nodes":</a:t>
            </a:r>
          </a:p>
          <a:p>
            <a:pPr>
              <a:buNone/>
            </a:pPr>
            <a:r>
              <a:rPr lang="en-US" altLang="zh-CN" sz="1400" dirty="0"/>
              <a:t>	[	</a:t>
            </a:r>
          </a:p>
          <a:p>
            <a:pPr>
              <a:buNone/>
            </a:pPr>
            <a:r>
              <a:rPr lang="en-US" altLang="zh-CN" sz="1400" dirty="0"/>
              <a:t>		{"name":"@","group":0},</a:t>
            </a:r>
          </a:p>
          <a:p>
            <a:pPr>
              <a:buNone/>
            </a:pPr>
            <a:r>
              <a:rPr lang="en-US" altLang="zh-CN" sz="1400" dirty="0"/>
              <a:t>		{"name":"</a:t>
            </a:r>
            <a:r>
              <a:rPr lang="en-US" altLang="zh-CN" sz="1400" dirty="0" err="1"/>
              <a:t>a","group</a:t>
            </a:r>
            <a:r>
              <a:rPr lang="en-US" altLang="zh-CN" sz="1400" dirty="0"/>
              <a:t>":1},</a:t>
            </a:r>
          </a:p>
          <a:p>
            <a:pPr>
              <a:buNone/>
            </a:pPr>
            <a:r>
              <a:rPr lang="en-US" altLang="zh-CN" sz="1400" dirty="0"/>
              <a:t>		{"name":"</a:t>
            </a:r>
            <a:r>
              <a:rPr lang="en-US" altLang="zh-CN" sz="1400" dirty="0" err="1"/>
              <a:t>b","group</a:t>
            </a:r>
            <a:r>
              <a:rPr lang="en-US" altLang="zh-CN" sz="1400" dirty="0"/>
              <a:t>":2}</a:t>
            </a:r>
          </a:p>
          <a:p>
            <a:pPr>
              <a:buNone/>
            </a:pPr>
            <a:r>
              <a:rPr lang="en-US" altLang="zh-CN" sz="1400" dirty="0"/>
              <a:t>    ],</a:t>
            </a:r>
          </a:p>
          <a:p>
            <a:pPr>
              <a:buNone/>
            </a:pPr>
            <a:r>
              <a:rPr lang="en-US" altLang="zh-CN" sz="1400" dirty="0"/>
              <a:t>"links":</a:t>
            </a:r>
          </a:p>
          <a:p>
            <a:pPr>
              <a:buNone/>
            </a:pPr>
            <a:r>
              <a:rPr lang="en-US" altLang="zh-CN" sz="1400" dirty="0"/>
              <a:t>	[</a:t>
            </a:r>
          </a:p>
          <a:p>
            <a:pPr>
              <a:buNone/>
            </a:pPr>
            <a:r>
              <a:rPr lang="en-US" altLang="zh-CN" sz="1400" dirty="0"/>
              <a:t>		{"source":0,"target":1,"value":1},</a:t>
            </a:r>
          </a:p>
          <a:p>
            <a:pPr>
              <a:buNone/>
            </a:pPr>
            <a:r>
              <a:rPr lang="en-US" altLang="zh-CN" sz="1400" dirty="0"/>
              <a:t>		{"source":1,"target":2,"value":1},</a:t>
            </a:r>
          </a:p>
          <a:p>
            <a:pPr>
              <a:buNone/>
            </a:pPr>
            <a:r>
              <a:rPr lang="en-US" altLang="zh-CN" sz="1400" dirty="0"/>
              <a:t>		{"source":2,"target":0,"value":1}</a:t>
            </a:r>
          </a:p>
          <a:p>
            <a:pPr>
              <a:buNone/>
            </a:pPr>
            <a:r>
              <a:rPr lang="en-US" altLang="zh-CN" sz="1400" dirty="0"/>
              <a:t>	]</a:t>
            </a:r>
          </a:p>
          <a:p>
            <a:pPr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2236783"/>
            <a:ext cx="15621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/>
        </p:nvSpPr>
        <p:spPr bwMode="auto">
          <a:xfrm>
            <a:off x="468313" y="431800"/>
            <a:ext cx="8208962" cy="760413"/>
          </a:xfrm>
          <a:prstGeom prst="rect">
            <a:avLst/>
          </a:prstGeom>
          <a:solidFill>
            <a:srgbClr val="FFFFFF">
              <a:alpha val="0"/>
            </a:srgbClr>
          </a:solidFill>
          <a:ln w="9525" cmpd="sng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/>
            <a:r>
              <a:rPr lang="en-US" altLang="zh-CN" sz="4400" b="1" dirty="0" err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Json</a:t>
            </a:r>
            <a:r>
              <a:rPr lang="zh-CN" altLang="en-US" sz="44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示例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1407" y="1441450"/>
            <a:ext cx="3357585" cy="3652838"/>
          </a:xfrm>
          <a:ln/>
        </p:spPr>
        <p:txBody>
          <a:bodyPr/>
          <a:lstStyle/>
          <a:p>
            <a:pPr>
              <a:buNone/>
            </a:pPr>
            <a:r>
              <a:rPr lang="en-US" altLang="zh-CN" sz="1200" b="1" dirty="0">
                <a:latin typeface="+mj-ea"/>
                <a:ea typeface="+mj-ea"/>
              </a:rPr>
              <a:t>&lt;body&gt;</a:t>
            </a:r>
          </a:p>
          <a:p>
            <a:pPr>
              <a:buNone/>
            </a:pPr>
            <a:r>
              <a:rPr lang="en-US" altLang="zh-CN" sz="1200" b="1" dirty="0">
                <a:latin typeface="+mj-ea"/>
                <a:ea typeface="+mj-ea"/>
              </a:rPr>
              <a:t>&lt;h2&gt;</a:t>
            </a:r>
            <a:r>
              <a:rPr lang="zh-CN" altLang="en-US" sz="1200" b="1" dirty="0">
                <a:latin typeface="+mj-ea"/>
                <a:ea typeface="+mj-ea"/>
              </a:rPr>
              <a:t>在 </a:t>
            </a:r>
            <a:r>
              <a:rPr lang="en-US" altLang="zh-CN" sz="1200" b="1" dirty="0">
                <a:latin typeface="+mj-ea"/>
                <a:ea typeface="+mj-ea"/>
              </a:rPr>
              <a:t>JavaScript </a:t>
            </a:r>
            <a:r>
              <a:rPr lang="zh-CN" altLang="en-US" sz="1200" b="1" dirty="0">
                <a:latin typeface="+mj-ea"/>
                <a:ea typeface="+mj-ea"/>
              </a:rPr>
              <a:t>中创建 </a:t>
            </a:r>
            <a:r>
              <a:rPr lang="en-US" altLang="zh-CN" sz="1200" b="1" dirty="0">
                <a:latin typeface="+mj-ea"/>
                <a:ea typeface="+mj-ea"/>
              </a:rPr>
              <a:t>JSON </a:t>
            </a:r>
            <a:r>
              <a:rPr lang="zh-CN" altLang="en-US" sz="1200" b="1" dirty="0">
                <a:latin typeface="+mj-ea"/>
                <a:ea typeface="+mj-ea"/>
              </a:rPr>
              <a:t>对象</a:t>
            </a:r>
            <a:r>
              <a:rPr lang="en-US" altLang="zh-CN" sz="1200" b="1" dirty="0">
                <a:latin typeface="+mj-ea"/>
                <a:ea typeface="+mj-ea"/>
              </a:rPr>
              <a:t>&lt;/h2&gt;</a:t>
            </a:r>
          </a:p>
          <a:p>
            <a:pPr>
              <a:buNone/>
            </a:pPr>
            <a:endParaRPr lang="en-US" altLang="zh-CN" sz="1200" b="1" dirty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200" b="1" dirty="0">
                <a:latin typeface="+mj-ea"/>
                <a:ea typeface="+mj-ea"/>
              </a:rPr>
              <a:t>&lt;p&gt;</a:t>
            </a:r>
          </a:p>
          <a:p>
            <a:pPr>
              <a:buNone/>
            </a:pPr>
            <a:r>
              <a:rPr lang="en-US" altLang="zh-CN" sz="1200" b="1" dirty="0">
                <a:latin typeface="+mj-ea"/>
                <a:ea typeface="+mj-ea"/>
              </a:rPr>
              <a:t>Name: &lt;span id="</a:t>
            </a:r>
            <a:r>
              <a:rPr lang="en-US" altLang="zh-CN" sz="1200" b="1" dirty="0" err="1">
                <a:latin typeface="+mj-ea"/>
                <a:ea typeface="+mj-ea"/>
              </a:rPr>
              <a:t>jname</a:t>
            </a:r>
            <a:r>
              <a:rPr lang="en-US" altLang="zh-CN" sz="1200" b="1" dirty="0">
                <a:latin typeface="+mj-ea"/>
                <a:ea typeface="+mj-ea"/>
              </a:rPr>
              <a:t>"&gt;</a:t>
            </a:r>
          </a:p>
          <a:p>
            <a:pPr>
              <a:buNone/>
            </a:pPr>
            <a:r>
              <a:rPr lang="en-US" altLang="zh-CN" sz="1200" b="1" dirty="0">
                <a:latin typeface="+mj-ea"/>
                <a:ea typeface="+mj-ea"/>
              </a:rPr>
              <a:t>&lt;/span&gt;&lt;</a:t>
            </a:r>
            <a:r>
              <a:rPr lang="en-US" altLang="zh-CN" sz="1200" b="1" dirty="0" err="1">
                <a:latin typeface="+mj-ea"/>
                <a:ea typeface="+mj-ea"/>
              </a:rPr>
              <a:t>br</a:t>
            </a:r>
            <a:r>
              <a:rPr lang="en-US" altLang="zh-CN" sz="1200" b="1" dirty="0">
                <a:latin typeface="+mj-ea"/>
                <a:ea typeface="+mj-ea"/>
              </a:rPr>
              <a:t> /&gt;</a:t>
            </a:r>
          </a:p>
          <a:p>
            <a:pPr>
              <a:buNone/>
            </a:pPr>
            <a:r>
              <a:rPr lang="en-US" altLang="zh-CN" sz="1200" b="1" dirty="0">
                <a:latin typeface="+mj-ea"/>
                <a:ea typeface="+mj-ea"/>
              </a:rPr>
              <a:t>Age: &lt;span id="</a:t>
            </a:r>
            <a:r>
              <a:rPr lang="en-US" altLang="zh-CN" sz="1200" b="1" dirty="0" err="1">
                <a:latin typeface="+mj-ea"/>
                <a:ea typeface="+mj-ea"/>
              </a:rPr>
              <a:t>jage</a:t>
            </a:r>
            <a:r>
              <a:rPr lang="en-US" altLang="zh-CN" sz="1200" b="1" dirty="0">
                <a:latin typeface="+mj-ea"/>
                <a:ea typeface="+mj-ea"/>
              </a:rPr>
              <a:t>"&gt;</a:t>
            </a:r>
          </a:p>
          <a:p>
            <a:pPr>
              <a:buNone/>
            </a:pPr>
            <a:r>
              <a:rPr lang="en-US" altLang="zh-CN" sz="1200" b="1" dirty="0">
                <a:latin typeface="+mj-ea"/>
                <a:ea typeface="+mj-ea"/>
              </a:rPr>
              <a:t>&lt;/span&gt;&lt;</a:t>
            </a:r>
            <a:r>
              <a:rPr lang="en-US" altLang="zh-CN" sz="1200" b="1" dirty="0" err="1">
                <a:latin typeface="+mj-ea"/>
                <a:ea typeface="+mj-ea"/>
              </a:rPr>
              <a:t>br</a:t>
            </a:r>
            <a:r>
              <a:rPr lang="en-US" altLang="zh-CN" sz="1200" b="1" dirty="0">
                <a:latin typeface="+mj-ea"/>
                <a:ea typeface="+mj-ea"/>
              </a:rPr>
              <a:t> /&gt;</a:t>
            </a:r>
          </a:p>
          <a:p>
            <a:pPr>
              <a:buNone/>
            </a:pPr>
            <a:r>
              <a:rPr lang="en-US" altLang="zh-CN" sz="1200" b="1" dirty="0">
                <a:latin typeface="+mj-ea"/>
                <a:ea typeface="+mj-ea"/>
              </a:rPr>
              <a:t>Address: &lt;span id="</a:t>
            </a:r>
            <a:r>
              <a:rPr lang="en-US" altLang="zh-CN" sz="1200" b="1" dirty="0" err="1">
                <a:latin typeface="+mj-ea"/>
                <a:ea typeface="+mj-ea"/>
              </a:rPr>
              <a:t>jstreet</a:t>
            </a:r>
            <a:r>
              <a:rPr lang="en-US" altLang="zh-CN" sz="1200" b="1" dirty="0">
                <a:latin typeface="+mj-ea"/>
                <a:ea typeface="+mj-ea"/>
              </a:rPr>
              <a:t>"&gt;</a:t>
            </a:r>
          </a:p>
          <a:p>
            <a:pPr>
              <a:buNone/>
            </a:pPr>
            <a:r>
              <a:rPr lang="en-US" altLang="zh-CN" sz="1200" b="1" dirty="0">
                <a:latin typeface="+mj-ea"/>
                <a:ea typeface="+mj-ea"/>
              </a:rPr>
              <a:t>&lt;/span&gt;&lt;</a:t>
            </a:r>
            <a:r>
              <a:rPr lang="en-US" altLang="zh-CN" sz="1200" b="1" dirty="0" err="1">
                <a:latin typeface="+mj-ea"/>
                <a:ea typeface="+mj-ea"/>
              </a:rPr>
              <a:t>br</a:t>
            </a:r>
            <a:r>
              <a:rPr lang="en-US" altLang="zh-CN" sz="1200" b="1" dirty="0">
                <a:latin typeface="+mj-ea"/>
                <a:ea typeface="+mj-ea"/>
              </a:rPr>
              <a:t> /&gt;</a:t>
            </a:r>
          </a:p>
          <a:p>
            <a:pPr>
              <a:buNone/>
            </a:pPr>
            <a:r>
              <a:rPr lang="en-US" altLang="zh-CN" sz="1200" b="1" dirty="0">
                <a:latin typeface="+mj-ea"/>
                <a:ea typeface="+mj-ea"/>
              </a:rPr>
              <a:t>Phone: &lt;span id="</a:t>
            </a:r>
            <a:r>
              <a:rPr lang="en-US" altLang="zh-CN" sz="1200" b="1" dirty="0" err="1">
                <a:latin typeface="+mj-ea"/>
                <a:ea typeface="+mj-ea"/>
              </a:rPr>
              <a:t>jphone</a:t>
            </a:r>
            <a:r>
              <a:rPr lang="en-US" altLang="zh-CN" sz="1200" b="1" dirty="0">
                <a:latin typeface="+mj-ea"/>
                <a:ea typeface="+mj-ea"/>
              </a:rPr>
              <a:t>"&gt;</a:t>
            </a:r>
          </a:p>
          <a:p>
            <a:pPr>
              <a:buNone/>
            </a:pPr>
            <a:r>
              <a:rPr lang="en-US" altLang="zh-CN" sz="1200" b="1" dirty="0">
                <a:latin typeface="+mj-ea"/>
                <a:ea typeface="+mj-ea"/>
              </a:rPr>
              <a:t>&lt;/span&gt;&lt;</a:t>
            </a:r>
            <a:r>
              <a:rPr lang="en-US" altLang="zh-CN" sz="1200" b="1" dirty="0" err="1">
                <a:latin typeface="+mj-ea"/>
                <a:ea typeface="+mj-ea"/>
              </a:rPr>
              <a:t>br</a:t>
            </a:r>
            <a:r>
              <a:rPr lang="en-US" altLang="zh-CN" sz="1200" b="1" dirty="0">
                <a:latin typeface="+mj-ea"/>
                <a:ea typeface="+mj-ea"/>
              </a:rPr>
              <a:t> /&gt;</a:t>
            </a:r>
          </a:p>
          <a:p>
            <a:pPr>
              <a:buNone/>
            </a:pPr>
            <a:r>
              <a:rPr lang="en-US" altLang="zh-CN" sz="1200" b="1" dirty="0">
                <a:latin typeface="+mj-ea"/>
                <a:ea typeface="+mj-ea"/>
              </a:rPr>
              <a:t>&lt;/p&gt;</a:t>
            </a:r>
          </a:p>
          <a:p>
            <a:pPr>
              <a:buNone/>
            </a:pPr>
            <a:endParaRPr lang="en-US" altLang="zh-CN" sz="1200" b="1" dirty="0">
              <a:latin typeface="+mj-ea"/>
              <a:ea typeface="+mj-ea"/>
            </a:endParaRPr>
          </a:p>
        </p:txBody>
      </p:sp>
      <p:pic>
        <p:nvPicPr>
          <p:cNvPr id="6148" name="图片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8075" y="3756889"/>
            <a:ext cx="2779713" cy="1562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714612" y="1985745"/>
            <a:ext cx="64293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b="1" dirty="0">
                <a:latin typeface="+mj-ea"/>
              </a:rPr>
              <a:t>&lt;script type="text/</a:t>
            </a:r>
            <a:r>
              <a:rPr lang="en-US" altLang="zh-CN" sz="1400" b="1" dirty="0" err="1">
                <a:latin typeface="+mj-ea"/>
              </a:rPr>
              <a:t>javascript</a:t>
            </a:r>
            <a:r>
              <a:rPr lang="en-US" altLang="zh-CN" sz="1400" b="1" dirty="0">
                <a:latin typeface="+mj-ea"/>
              </a:rPr>
              <a:t>"&gt;</a:t>
            </a:r>
          </a:p>
          <a:p>
            <a:pPr>
              <a:buNone/>
            </a:pPr>
            <a:r>
              <a:rPr lang="en-US" altLang="zh-CN" sz="1400" b="1" dirty="0" err="1">
                <a:solidFill>
                  <a:srgbClr val="FF0000"/>
                </a:solidFill>
                <a:latin typeface="+mj-ea"/>
              </a:rPr>
              <a:t>var</a:t>
            </a:r>
            <a:r>
              <a:rPr lang="en-US" altLang="zh-CN" sz="14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zh-CN" sz="1400" b="1" dirty="0" err="1">
                <a:solidFill>
                  <a:srgbClr val="FF0000"/>
                </a:solidFill>
                <a:latin typeface="+mj-ea"/>
              </a:rPr>
              <a:t>JSONObject</a:t>
            </a:r>
            <a:r>
              <a:rPr lang="en-US" altLang="zh-CN" sz="1400" b="1" dirty="0">
                <a:solidFill>
                  <a:srgbClr val="FF0000"/>
                </a:solidFill>
                <a:latin typeface="+mj-ea"/>
              </a:rPr>
              <a:t>= {</a:t>
            </a:r>
          </a:p>
          <a:p>
            <a:pPr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+mj-ea"/>
              </a:rPr>
              <a:t>"name":"Bill Gates",</a:t>
            </a:r>
          </a:p>
          <a:p>
            <a:pPr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+mj-ea"/>
              </a:rPr>
              <a:t>"street":"Fifth Avenue New York 666",</a:t>
            </a:r>
          </a:p>
          <a:p>
            <a:pPr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+mj-ea"/>
              </a:rPr>
              <a:t>"age":56,</a:t>
            </a:r>
          </a:p>
          <a:p>
            <a:pPr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+mj-ea"/>
              </a:rPr>
              <a:t>"phone":"555 1234567"};</a:t>
            </a:r>
          </a:p>
          <a:p>
            <a:pPr>
              <a:buNone/>
            </a:pPr>
            <a:r>
              <a:rPr lang="en-US" altLang="zh-CN" sz="1400" b="1" dirty="0" err="1">
                <a:latin typeface="+mj-ea"/>
              </a:rPr>
              <a:t>document.getElementById</a:t>
            </a:r>
            <a:r>
              <a:rPr lang="en-US" altLang="zh-CN" sz="1400" b="1" dirty="0">
                <a:latin typeface="+mj-ea"/>
              </a:rPr>
              <a:t>("</a:t>
            </a:r>
            <a:r>
              <a:rPr lang="en-US" altLang="zh-CN" sz="1400" b="1" dirty="0" err="1">
                <a:latin typeface="+mj-ea"/>
              </a:rPr>
              <a:t>jname</a:t>
            </a:r>
            <a:r>
              <a:rPr lang="en-US" altLang="zh-CN" sz="1400" b="1" dirty="0">
                <a:latin typeface="+mj-ea"/>
              </a:rPr>
              <a:t>").</a:t>
            </a:r>
            <a:r>
              <a:rPr lang="en-US" altLang="zh-CN" sz="1400" b="1" dirty="0" err="1">
                <a:latin typeface="+mj-ea"/>
              </a:rPr>
              <a:t>innerHTML</a:t>
            </a:r>
            <a:r>
              <a:rPr lang="en-US" altLang="zh-CN" sz="1400" b="1" dirty="0">
                <a:latin typeface="+mj-ea"/>
              </a:rPr>
              <a:t>=</a:t>
            </a:r>
            <a:r>
              <a:rPr lang="en-US" altLang="zh-CN" sz="1400" b="1" dirty="0">
                <a:solidFill>
                  <a:srgbClr val="FF0000"/>
                </a:solidFill>
                <a:latin typeface="+mj-ea"/>
              </a:rPr>
              <a:t>JSONObject.name</a:t>
            </a:r>
          </a:p>
          <a:p>
            <a:pPr>
              <a:buNone/>
            </a:pPr>
            <a:r>
              <a:rPr lang="en-US" altLang="zh-CN" sz="1400" b="1" dirty="0" err="1">
                <a:latin typeface="+mj-ea"/>
              </a:rPr>
              <a:t>document.getElementById</a:t>
            </a:r>
            <a:r>
              <a:rPr lang="en-US" altLang="zh-CN" sz="1400" b="1" dirty="0">
                <a:latin typeface="+mj-ea"/>
              </a:rPr>
              <a:t>("</a:t>
            </a:r>
            <a:r>
              <a:rPr lang="en-US" altLang="zh-CN" sz="1400" b="1" dirty="0" err="1">
                <a:latin typeface="+mj-ea"/>
              </a:rPr>
              <a:t>jage</a:t>
            </a:r>
            <a:r>
              <a:rPr lang="en-US" altLang="zh-CN" sz="1400" b="1" dirty="0">
                <a:latin typeface="+mj-ea"/>
              </a:rPr>
              <a:t>").</a:t>
            </a:r>
            <a:r>
              <a:rPr lang="en-US" altLang="zh-CN" sz="1400" b="1" dirty="0" err="1">
                <a:latin typeface="+mj-ea"/>
              </a:rPr>
              <a:t>innerHTML</a:t>
            </a:r>
            <a:r>
              <a:rPr lang="en-US" altLang="zh-CN" sz="1400" b="1" dirty="0">
                <a:latin typeface="+mj-ea"/>
              </a:rPr>
              <a:t>=</a:t>
            </a:r>
            <a:r>
              <a:rPr lang="en-US" altLang="zh-CN" sz="1400" b="1" dirty="0" err="1">
                <a:latin typeface="+mj-ea"/>
              </a:rPr>
              <a:t>JSONObject.age</a:t>
            </a:r>
            <a:endParaRPr lang="en-US" altLang="zh-CN" sz="1400" b="1" dirty="0">
              <a:latin typeface="+mj-ea"/>
            </a:endParaRPr>
          </a:p>
          <a:p>
            <a:pPr>
              <a:buNone/>
            </a:pPr>
            <a:r>
              <a:rPr lang="en-US" altLang="zh-CN" sz="1400" b="1" dirty="0" err="1">
                <a:latin typeface="+mj-ea"/>
              </a:rPr>
              <a:t>document.getElementById</a:t>
            </a:r>
            <a:r>
              <a:rPr lang="en-US" altLang="zh-CN" sz="1400" b="1" dirty="0">
                <a:latin typeface="+mj-ea"/>
              </a:rPr>
              <a:t>("</a:t>
            </a:r>
            <a:r>
              <a:rPr lang="en-US" altLang="zh-CN" sz="1400" b="1" dirty="0" err="1">
                <a:latin typeface="+mj-ea"/>
              </a:rPr>
              <a:t>jstreet</a:t>
            </a:r>
            <a:r>
              <a:rPr lang="en-US" altLang="zh-CN" sz="1400" b="1" dirty="0">
                <a:latin typeface="+mj-ea"/>
              </a:rPr>
              <a:t>").</a:t>
            </a:r>
            <a:r>
              <a:rPr lang="en-US" altLang="zh-CN" sz="1400" b="1" dirty="0" err="1">
                <a:latin typeface="+mj-ea"/>
              </a:rPr>
              <a:t>innerHTML</a:t>
            </a:r>
            <a:r>
              <a:rPr lang="en-US" altLang="zh-CN" sz="1400" b="1" dirty="0">
                <a:latin typeface="+mj-ea"/>
              </a:rPr>
              <a:t>=</a:t>
            </a:r>
            <a:r>
              <a:rPr lang="en-US" altLang="zh-CN" sz="1400" b="1" dirty="0" err="1">
                <a:latin typeface="+mj-ea"/>
              </a:rPr>
              <a:t>JSONObject.street</a:t>
            </a:r>
            <a:endParaRPr lang="en-US" altLang="zh-CN" sz="1400" b="1" dirty="0">
              <a:latin typeface="+mj-ea"/>
            </a:endParaRPr>
          </a:p>
          <a:p>
            <a:pPr>
              <a:buNone/>
            </a:pPr>
            <a:r>
              <a:rPr lang="en-US" altLang="zh-CN" sz="1400" b="1" dirty="0" err="1">
                <a:latin typeface="+mj-ea"/>
              </a:rPr>
              <a:t>document.getElementById</a:t>
            </a:r>
            <a:r>
              <a:rPr lang="en-US" altLang="zh-CN" sz="1400" b="1" dirty="0">
                <a:latin typeface="+mj-ea"/>
              </a:rPr>
              <a:t>("</a:t>
            </a:r>
            <a:r>
              <a:rPr lang="en-US" altLang="zh-CN" sz="1400" b="1" dirty="0" err="1">
                <a:latin typeface="+mj-ea"/>
              </a:rPr>
              <a:t>jphone</a:t>
            </a:r>
            <a:r>
              <a:rPr lang="en-US" altLang="zh-CN" sz="1400" b="1" dirty="0">
                <a:latin typeface="+mj-ea"/>
              </a:rPr>
              <a:t>").</a:t>
            </a:r>
            <a:r>
              <a:rPr lang="en-US" altLang="zh-CN" sz="1400" b="1" dirty="0" err="1">
                <a:latin typeface="+mj-ea"/>
              </a:rPr>
              <a:t>innerHTML</a:t>
            </a:r>
            <a:r>
              <a:rPr lang="en-US" altLang="zh-CN" sz="1400" b="1" dirty="0">
                <a:latin typeface="+mj-ea"/>
              </a:rPr>
              <a:t>=</a:t>
            </a:r>
            <a:r>
              <a:rPr lang="en-US" altLang="zh-CN" sz="1400" b="1" dirty="0" err="1">
                <a:latin typeface="+mj-ea"/>
              </a:rPr>
              <a:t>JSONObject.phone</a:t>
            </a:r>
            <a:endParaRPr lang="en-US" altLang="zh-CN" sz="1400" b="1" dirty="0">
              <a:latin typeface="+mj-ea"/>
            </a:endParaRPr>
          </a:p>
          <a:p>
            <a:pPr>
              <a:buNone/>
            </a:pPr>
            <a:r>
              <a:rPr lang="en-US" altLang="zh-CN" sz="1400" b="1" dirty="0">
                <a:latin typeface="+mj-ea"/>
              </a:rPr>
              <a:t>&lt;/script&gt;</a:t>
            </a:r>
          </a:p>
          <a:p>
            <a:pPr>
              <a:buNone/>
            </a:pPr>
            <a:endParaRPr lang="en-US" altLang="zh-CN" sz="1400" b="1" dirty="0">
              <a:latin typeface="+mj-ea"/>
            </a:endParaRPr>
          </a:p>
          <a:p>
            <a:pPr>
              <a:buNone/>
            </a:pPr>
            <a:r>
              <a:rPr lang="en-US" altLang="zh-CN" sz="1400" b="1" dirty="0">
                <a:latin typeface="+mj-ea"/>
              </a:rPr>
              <a:t>&lt;/body&gt;</a:t>
            </a:r>
          </a:p>
          <a:p>
            <a:pPr>
              <a:buNone/>
            </a:pPr>
            <a:r>
              <a:rPr lang="en-US" altLang="zh-CN" sz="1400" b="1" dirty="0">
                <a:latin typeface="+mj-ea"/>
              </a:rPr>
              <a:t>&lt;/html&gt;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</a:t>
            </a:r>
            <a:r>
              <a:rPr lang="zh-CN" altLang="en-US" dirty="0"/>
              <a:t>力导向图的</a:t>
            </a:r>
            <a:r>
              <a:rPr lang="en-US" altLang="zh-CN" dirty="0" err="1"/>
              <a:t>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links = [  </a:t>
            </a:r>
          </a:p>
          <a:p>
            <a:pPr>
              <a:buNone/>
            </a:pPr>
            <a:r>
              <a:rPr lang="en-US" altLang="zh-CN" sz="1600" dirty="0"/>
              <a:t>  {source: "Microsoft", target: "Amazon", type: "licensing"    ,weight:1,color:1},      </a:t>
            </a:r>
          </a:p>
          <a:p>
            <a:pPr>
              <a:buNone/>
            </a:pPr>
            <a:r>
              <a:rPr lang="en-US" altLang="zh-CN" sz="1600" dirty="0"/>
              <a:t>  {source: "Microsoft", target: "HTC", type: "licensing"       ,weight:3,color:4},      </a:t>
            </a:r>
          </a:p>
          <a:p>
            <a:pPr>
              <a:buNone/>
            </a:pPr>
            <a:r>
              <a:rPr lang="en-US" altLang="zh-CN" sz="1600" dirty="0"/>
              <a:t>  {source: "Samsung", target: "Apple", type: "suit"            ,weight:4,color:6}, </a:t>
            </a:r>
          </a:p>
          <a:p>
            <a:pPr>
              <a:buNone/>
            </a:pPr>
            <a:r>
              <a:rPr lang="en-US" altLang="zh-CN" sz="1600" dirty="0"/>
              <a:t>……];</a:t>
            </a:r>
          </a:p>
          <a:p>
            <a:pPr>
              <a:buNone/>
            </a:pPr>
            <a:endParaRPr lang="zh-CN" altLang="en-US" sz="16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5007" y="2879725"/>
            <a:ext cx="2811793" cy="245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</TotalTime>
  <Pages>0</Pages>
  <Words>497</Words>
  <Characters>0</Characters>
  <Application>Microsoft Office PowerPoint</Application>
  <DocSecurity>0</DocSecurity>
  <PresentationFormat>自定义</PresentationFormat>
  <Lines>0</Lines>
  <Paragraphs>136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华文行楷</vt:lpstr>
      <vt:lpstr>华文中宋</vt:lpstr>
      <vt:lpstr>楷体</vt:lpstr>
      <vt:lpstr>微软雅黑</vt:lpstr>
      <vt:lpstr>Arial</vt:lpstr>
      <vt:lpstr>Forte</vt:lpstr>
      <vt:lpstr>默认设计模板</vt:lpstr>
      <vt:lpstr>1_默认设计模板</vt:lpstr>
      <vt:lpstr>PowerPoint 演示文稿</vt:lpstr>
      <vt:lpstr>PowerPoint 演示文稿</vt:lpstr>
      <vt:lpstr>D3文件操作</vt:lpstr>
      <vt:lpstr>Json格式文件</vt:lpstr>
      <vt:lpstr>JSON</vt:lpstr>
      <vt:lpstr>JSON数据格式</vt:lpstr>
      <vt:lpstr>Json在线解析工具 http://www.json.cn/</vt:lpstr>
      <vt:lpstr>PowerPoint 演示文稿</vt:lpstr>
      <vt:lpstr>D3力导向图的Json</vt:lpstr>
      <vt:lpstr>PowerPoint 演示文稿</vt:lpstr>
      <vt:lpstr>读取Json数据绘制力导向图</vt:lpstr>
      <vt:lpstr>力导向图要点</vt:lpstr>
      <vt:lpstr>力导向图？</vt:lpstr>
      <vt:lpstr>小结</vt:lpstr>
      <vt:lpstr>关于D3是什么</vt:lpstr>
      <vt:lpstr>感谢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基于机器学习的业务软件 故障定位关键技术研究</dc:title>
  <dc:creator>Administrator</dc:creator>
  <cp:lastModifiedBy>lcf</cp:lastModifiedBy>
  <cp:revision>560</cp:revision>
  <dcterms:created xsi:type="dcterms:W3CDTF">2012-07-05T00:42:00Z</dcterms:created>
  <dcterms:modified xsi:type="dcterms:W3CDTF">2019-04-24T03:53:01Z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2052-8.1.0.3199</vt:lpwstr>
  </property>
</Properties>
</file>