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6" r:id="rId2"/>
  </p:sldMasterIdLst>
  <p:notesMasterIdLst>
    <p:notesMasterId r:id="rId17"/>
  </p:notesMasterIdLst>
  <p:sldIdLst>
    <p:sldId id="256" r:id="rId3"/>
    <p:sldId id="492" r:id="rId4"/>
    <p:sldId id="496" r:id="rId5"/>
    <p:sldId id="498" r:id="rId6"/>
    <p:sldId id="497" r:id="rId7"/>
    <p:sldId id="499" r:id="rId8"/>
    <p:sldId id="495" r:id="rId9"/>
    <p:sldId id="500" r:id="rId10"/>
    <p:sldId id="501" r:id="rId11"/>
    <p:sldId id="503" r:id="rId12"/>
    <p:sldId id="504" r:id="rId13"/>
    <p:sldId id="505" r:id="rId14"/>
    <p:sldId id="506" r:id="rId15"/>
    <p:sldId id="300" r:id="rId16"/>
  </p:sldIdLst>
  <p:sldSz cx="9144000" cy="5759450"/>
  <p:notesSz cx="7102475" cy="10233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 snapToObjects="1">
      <p:cViewPr varScale="1">
        <p:scale>
          <a:sx n="93" d="100"/>
          <a:sy n="93" d="100"/>
        </p:scale>
        <p:origin x="1166" y="82"/>
      </p:cViewPr>
      <p:guideLst>
        <p:guide orient="horz" pos="18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7739" cy="51165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51165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3DE3A6-49B0-4E21-AE38-7B071489A975}" type="datetime1">
              <a:rPr lang="zh-CN" altLang="en-US"/>
              <a:pPr/>
              <a:t>2022/3/2</a:t>
            </a:fld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504825" y="766763"/>
            <a:ext cx="6092825" cy="38385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710248" y="4860687"/>
            <a:ext cx="5681980" cy="460486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lIns="99057" tIns="49528" rIns="99057" bIns="49528" anchor="ctr"/>
          <a:lstStyle/>
          <a:p>
            <a:pPr defTabSz="0">
              <a:spcBef>
                <a:spcPct val="30000"/>
              </a:spcBef>
            </a:pPr>
            <a:r>
              <a:rPr lang="zh-CN" altLang="en-US" sz="1300" dirty="0"/>
              <a:t>单击此处编辑母版文本样式</a:t>
            </a:r>
          </a:p>
          <a:p>
            <a:pPr defTabSz="0">
              <a:spcBef>
                <a:spcPct val="30000"/>
              </a:spcBef>
            </a:pPr>
            <a:r>
              <a:rPr lang="zh-CN" altLang="en-US" sz="1300" dirty="0"/>
              <a:t>第二级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300" dirty="0"/>
              <a:t>第三级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300" dirty="0"/>
              <a:t>第四级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300" dirty="0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598"/>
            <a:ext cx="3077739" cy="51165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9719598"/>
            <a:ext cx="3077739" cy="51165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958251-F7E8-4B5F-AF4D-8240387DF7E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89113"/>
            <a:ext cx="7772400" cy="1235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63900"/>
            <a:ext cx="6400800" cy="147161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C2E4C-A2EA-432F-B9AD-868306EAB670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1F027-877E-4D98-A19C-E48D67F1FB8F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1775"/>
            <a:ext cx="2057400" cy="4914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1775"/>
            <a:ext cx="6019800" cy="4914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B8520-A1CB-456E-AE3A-2206963DB9A9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1136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451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451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451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fld id="{20D246FB-63AD-47D3-8B06-18FBA99B6173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89113"/>
            <a:ext cx="7772400" cy="1235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63900"/>
            <a:ext cx="6400800" cy="147161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00463"/>
            <a:ext cx="7772400" cy="11445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41575"/>
            <a:ext cx="7772400" cy="12588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38288"/>
            <a:ext cx="4038600" cy="3608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38288"/>
            <a:ext cx="4038600" cy="3608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0188"/>
            <a:ext cx="8229600" cy="96043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9050"/>
            <a:ext cx="4040188" cy="538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27213"/>
            <a:ext cx="4040188" cy="3317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89050"/>
            <a:ext cx="4041775" cy="538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27213"/>
            <a:ext cx="4041775" cy="3317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38094-416D-41A3-B1C8-CA7D6F63518A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3008313" cy="9763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8600"/>
            <a:ext cx="5111750" cy="49164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04913"/>
            <a:ext cx="3008313" cy="3940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32250"/>
            <a:ext cx="5486400" cy="4746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4350"/>
            <a:ext cx="5486400" cy="3455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06913"/>
            <a:ext cx="5486400" cy="676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1775"/>
            <a:ext cx="2057400" cy="4914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1775"/>
            <a:ext cx="6019800" cy="4914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1136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00463"/>
            <a:ext cx="7772400" cy="11445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41575"/>
            <a:ext cx="7772400" cy="12588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DBCB4-2380-4C58-B83E-E834BAAF639D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38288"/>
            <a:ext cx="4038600" cy="3608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38288"/>
            <a:ext cx="4038600" cy="3608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A4E7E-4E65-498D-A7EE-B43936E5BE9A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0188"/>
            <a:ext cx="8229600" cy="96043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9050"/>
            <a:ext cx="4040188" cy="538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27213"/>
            <a:ext cx="4040188" cy="3317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89050"/>
            <a:ext cx="4041775" cy="538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27213"/>
            <a:ext cx="4041775" cy="3317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58EDE-F447-4B5D-A15A-7EC4450746A9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61820-C2E6-4888-B68C-7E2971B2AD55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502D5-18C9-4617-9B24-C0B2336643D1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3008313" cy="9763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8600"/>
            <a:ext cx="5111750" cy="49164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04913"/>
            <a:ext cx="3008313" cy="3940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8171B-1078-45F1-B786-64C7811EAA96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32250"/>
            <a:ext cx="5486400" cy="4746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4350"/>
            <a:ext cx="5486400" cy="3455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06913"/>
            <a:ext cx="5486400" cy="676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7886C-2D70-4178-8D0E-D554569E4009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409575"/>
            <a:ext cx="91440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31775"/>
            <a:ext cx="8229600" cy="1136650"/>
          </a:xfrm>
          <a:prstGeom prst="rect">
            <a:avLst/>
          </a:prstGeom>
          <a:solidFill>
            <a:srgbClr val="FFFFFF">
              <a:alpha val="37999"/>
            </a:srgbClr>
          </a:solidFill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45100"/>
            <a:ext cx="2133600" cy="4000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45100"/>
            <a:ext cx="2895600" cy="4000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45100"/>
            <a:ext cx="2133600" cy="4000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ym typeface="Arial" pitchFamily="34" charset="0"/>
              </a:defRPr>
            </a:lvl1pPr>
          </a:lstStyle>
          <a:p>
            <a:fld id="{8DB8375D-A462-42C3-ACDB-DB877D50FC5C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38288"/>
            <a:ext cx="8229600" cy="360838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Arial" pitchFamily="34" charset="0"/>
              </a:rPr>
              <a:t>第二级</a:t>
            </a:r>
          </a:p>
          <a:p>
            <a:pPr lvl="2"/>
            <a:r>
              <a:rPr lang="zh-CN">
                <a:sym typeface="Arial" pitchFamily="34" charset="0"/>
              </a:rPr>
              <a:t>第三级</a:t>
            </a:r>
          </a:p>
          <a:p>
            <a:pPr lvl="3"/>
            <a:r>
              <a:rPr lang="zh-CN">
                <a:sym typeface="Arial" pitchFamily="34" charset="0"/>
              </a:rPr>
              <a:t>第四级</a:t>
            </a:r>
          </a:p>
          <a:p>
            <a:pPr lvl="4"/>
            <a:r>
              <a:rPr lang="zh-CN">
                <a:sym typeface="Arial" pitchFamily="34" charset="0"/>
              </a:rPr>
              <a:t>第五级</a:t>
            </a:r>
          </a:p>
        </p:txBody>
      </p:sp>
      <p:sp>
        <p:nvSpPr>
          <p:cNvPr id="1032" name="Text Box 8"/>
          <p:cNvSpPr>
            <a:spLocks noChangeArrowheads="1"/>
          </p:cNvSpPr>
          <p:nvPr/>
        </p:nvSpPr>
        <p:spPr bwMode="auto">
          <a:xfrm>
            <a:off x="0" y="5380038"/>
            <a:ext cx="9158288" cy="379412"/>
          </a:xfrm>
          <a:prstGeom prst="rect">
            <a:avLst/>
          </a:prstGeom>
          <a:solidFill>
            <a:srgbClr val="043F68">
              <a:alpha val="50000"/>
            </a:srgbClr>
          </a:solidFill>
          <a:ln w="9525" cmpd="sng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7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>
          <a:solidFill>
            <a:srgbClr val="284523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rgbClr val="284523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>
            <a:spLocks noChangeArrowheads="1"/>
          </p:cNvSpPr>
          <p:nvPr/>
        </p:nvSpPr>
        <p:spPr bwMode="auto">
          <a:xfrm>
            <a:off x="-1588" y="238125"/>
            <a:ext cx="9148763" cy="468313"/>
          </a:xfrm>
          <a:prstGeom prst="rect">
            <a:avLst/>
          </a:prstGeom>
          <a:solidFill>
            <a:srgbClr val="FFFFFF">
              <a:alpha val="50000"/>
            </a:srgbClr>
          </a:solidFill>
          <a:ln w="9525" cmpd="sng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sz="2400" b="1">
                <a:solidFill>
                  <a:srgbClr val="043F68"/>
                </a:solidFill>
                <a:latin typeface="华文行楷" pitchFamily="2" charset="-122"/>
                <a:ea typeface="华文行楷" pitchFamily="2" charset="-122"/>
                <a:sym typeface="华文行楷" pitchFamily="2" charset="-122"/>
              </a:rPr>
              <a:t>     博士论文答辩</a:t>
            </a:r>
            <a:endParaRPr lang="zh-CN" altLang="en-US"/>
          </a:p>
        </p:txBody>
      </p:sp>
      <p:sp>
        <p:nvSpPr>
          <p:cNvPr id="3075" name="Text Box 3"/>
          <p:cNvSpPr>
            <a:spLocks noChangeArrowheads="1"/>
          </p:cNvSpPr>
          <p:nvPr/>
        </p:nvSpPr>
        <p:spPr bwMode="auto">
          <a:xfrm>
            <a:off x="-3175" y="3182938"/>
            <a:ext cx="9147175" cy="2011362"/>
          </a:xfrm>
          <a:prstGeom prst="rect">
            <a:avLst/>
          </a:prstGeom>
          <a:solidFill>
            <a:srgbClr val="FFFFFF">
              <a:alpha val="50000"/>
            </a:srgbClr>
          </a:solidFill>
          <a:ln w="9525" cmpd="sng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>
              <a:sym typeface="Arial" pitchFamily="34" charset="0"/>
            </a:endParaRPr>
          </a:p>
          <a:p>
            <a:endParaRPr lang="zh-CN" altLang="zh-CN">
              <a:sym typeface="Arial" pitchFamily="34" charset="0"/>
            </a:endParaRPr>
          </a:p>
          <a:p>
            <a:endParaRPr lang="zh-CN" altLang="zh-CN">
              <a:sym typeface="Arial" pitchFamily="34" charset="0"/>
            </a:endParaRPr>
          </a:p>
          <a:p>
            <a:endParaRPr lang="zh-CN" altLang="zh-CN">
              <a:sym typeface="Arial" pitchFamily="34" charset="0"/>
            </a:endParaRPr>
          </a:p>
          <a:p>
            <a:endParaRPr lang="zh-CN" altLang="zh-CN">
              <a:sym typeface="Arial" pitchFamily="34" charset="0"/>
            </a:endParaRPr>
          </a:p>
          <a:p>
            <a:endParaRPr lang="zh-CN" altLang="zh-CN">
              <a:sym typeface="Arial" pitchFamily="34" charset="0"/>
            </a:endParaRPr>
          </a:p>
          <a:p>
            <a:endParaRPr lang="zh-CN" altLang="zh-CN">
              <a:sym typeface="Arial" pitchFamily="34" charset="0"/>
            </a:endParaRPr>
          </a:p>
        </p:txBody>
      </p:sp>
      <p:pic>
        <p:nvPicPr>
          <p:cNvPr id="3076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95838" y="279400"/>
            <a:ext cx="2449512" cy="419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95775" y="238125"/>
            <a:ext cx="420688" cy="42068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3078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31775"/>
            <a:ext cx="8229600" cy="1136650"/>
          </a:xfrm>
          <a:prstGeom prst="rect">
            <a:avLst/>
          </a:prstGeom>
          <a:solidFill>
            <a:srgbClr val="FFFFFF">
              <a:alpha val="37999"/>
            </a:srgbClr>
          </a:solidFill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38288"/>
            <a:ext cx="8229600" cy="360838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Arial" pitchFamily="34" charset="0"/>
              </a:rPr>
              <a:t>第二级</a:t>
            </a:r>
          </a:p>
          <a:p>
            <a:pPr lvl="2"/>
            <a:r>
              <a:rPr lang="zh-CN">
                <a:sym typeface="Arial" pitchFamily="34" charset="0"/>
              </a:rPr>
              <a:t>第三级</a:t>
            </a:r>
          </a:p>
          <a:p>
            <a:pPr lvl="3"/>
            <a:r>
              <a:rPr lang="zh-CN">
                <a:sym typeface="Arial" pitchFamily="34" charset="0"/>
              </a:rPr>
              <a:t>第四级</a:t>
            </a:r>
          </a:p>
          <a:p>
            <a:pPr lvl="4"/>
            <a:r>
              <a:rPr lang="zh-CN">
                <a:sym typeface="Arial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>
          <a:solidFill>
            <a:srgbClr val="284523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rgbClr val="284523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ujiulong.github.io/what-is-the-mercator-projec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st.ocks.org/mike/" TargetMode="External"/><Relationship Id="rId2" Type="http://schemas.openxmlformats.org/officeDocument/2006/relationships/hyperlink" Target="http://naturalearthdat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085825"/>
            <a:ext cx="9144000" cy="935437"/>
          </a:xfrm>
          <a:solidFill>
            <a:srgbClr val="9DD2D6">
              <a:alpha val="53999"/>
            </a:srgbClr>
          </a:solidFill>
          <a:ln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sz="2000" b="1" dirty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李春芳</a:t>
            </a:r>
            <a:endParaRPr lang="en-US" altLang="zh-CN" sz="2000" b="1" dirty="0">
              <a:solidFill>
                <a:srgbClr val="002060"/>
              </a:solidFill>
              <a:latin typeface="华文中宋" pitchFamily="2" charset="-122"/>
              <a:ea typeface="华文中宋" pitchFamily="2" charset="-122"/>
              <a:sym typeface="华文中宋" pitchFamily="2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1400" b="1" dirty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中国传媒大学    计算机学院 </a:t>
            </a:r>
            <a:endParaRPr lang="zh-CN" sz="1400" dirty="0"/>
          </a:p>
        </p:txBody>
      </p:sp>
      <p:sp>
        <p:nvSpPr>
          <p:cNvPr id="5124" name="矩形 3"/>
          <p:cNvSpPr>
            <a:spLocks noChangeArrowheads="1"/>
          </p:cNvSpPr>
          <p:nvPr/>
        </p:nvSpPr>
        <p:spPr bwMode="auto">
          <a:xfrm>
            <a:off x="3929063" y="5021263"/>
            <a:ext cx="1066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Forte" pitchFamily="66" charset="0"/>
                <a:sym typeface="Forte" pitchFamily="66" charset="0"/>
              </a:rPr>
              <a:t>2020.4 22</a:t>
            </a:r>
          </a:p>
        </p:txBody>
      </p:sp>
      <p:sp>
        <p:nvSpPr>
          <p:cNvPr id="5" name="Rectangle 5"/>
          <p:cNvSpPr>
            <a:spLocks noGrp="1" noChangeArrowheads="1"/>
          </p:cNvSpPr>
          <p:nvPr/>
        </p:nvSpPr>
        <p:spPr bwMode="auto">
          <a:xfrm>
            <a:off x="0" y="1583131"/>
            <a:ext cx="9144000" cy="1725222"/>
          </a:xfrm>
          <a:prstGeom prst="rect">
            <a:avLst/>
          </a:prstGeom>
          <a:solidFill>
            <a:srgbClr val="FFFFFF">
              <a:alpha val="28000"/>
            </a:srgbClr>
          </a:solidFill>
          <a:ln w="9525" cmpd="sng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/>
            <a:r>
              <a:rPr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   图</a:t>
            </a:r>
            <a:endParaRPr lang="en-US" altLang="zh-CN" sz="6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 algn="ctr"/>
            <a:r>
              <a:rPr lang="en-US" altLang="zh-CN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Let’s Make a Map</a:t>
            </a:r>
            <a:endParaRPr lang="en-US" altLang="zh-CN" sz="2000" dirty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advTm="1680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投影函数</a:t>
            </a:r>
            <a:br>
              <a:rPr lang="zh-CN" altLang="en-US" sz="2400" dirty="0"/>
            </a:br>
            <a:endParaRPr lang="zh-CN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8" y="1150933"/>
            <a:ext cx="9141452" cy="4608517"/>
          </a:xfrm>
        </p:spPr>
        <p:txBody>
          <a:bodyPr/>
          <a:lstStyle/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endParaRPr lang="en-US" altLang="zh-CN" dirty="0"/>
          </a:p>
          <a:p>
            <a:r>
              <a:rPr lang="zh-CN" altLang="en-US" sz="2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球形墨卡托投影</a:t>
            </a:r>
            <a:endParaRPr lang="en-US" altLang="zh-CN" sz="2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/>
            <a:r>
              <a:rPr lang="zh-CN" altLang="en-US" sz="1800" dirty="0"/>
              <a:t>由于 </a:t>
            </a:r>
            <a:r>
              <a:rPr lang="en-US" altLang="zh-CN" sz="1800" dirty="0" err="1"/>
              <a:t>GeoJSON</a:t>
            </a:r>
            <a:r>
              <a:rPr lang="en-US" altLang="zh-CN" sz="1800" dirty="0"/>
              <a:t> </a:t>
            </a:r>
            <a:r>
              <a:rPr lang="zh-CN" altLang="en-US" sz="1800" dirty="0"/>
              <a:t>文件中的地图数据，都是经度和纬度的信息。它们都是三维的，而要在网页上显示的是二维的，所以要设定一个投影函数来转换经度纬度。如上所示，使用 </a:t>
            </a:r>
            <a:r>
              <a:rPr lang="en-US" altLang="zh-CN" sz="1800" dirty="0"/>
              <a:t>d3.geo.mercator() </a:t>
            </a:r>
            <a:r>
              <a:rPr lang="zh-CN" altLang="en-US" sz="1800" dirty="0"/>
              <a:t>的投影方式。</a:t>
            </a:r>
            <a:endParaRPr lang="en-US" altLang="zh-CN" sz="1800" dirty="0"/>
          </a:p>
          <a:p>
            <a:pPr marL="685800" lvl="1"/>
            <a:endParaRPr lang="en-US" altLang="zh-CN" sz="1800" dirty="0"/>
          </a:p>
          <a:p>
            <a:pPr marL="685800" lvl="1"/>
            <a:r>
              <a:rPr lang="zh-CN" altLang="en-US" sz="1800" dirty="0">
                <a:hlinkClick r:id="rId2"/>
              </a:rPr>
              <a:t>怎么映射：</a:t>
            </a:r>
            <a:r>
              <a:rPr lang="en-US" altLang="zh-CN" sz="1800" dirty="0">
                <a:hlinkClick r:id="rId2"/>
              </a:rPr>
              <a:t>https://hujiulong.github.io/what-is-the-mercator-projection/</a:t>
            </a:r>
            <a:endParaRPr lang="en-US" altLang="zh-CN" sz="1800" dirty="0"/>
          </a:p>
          <a:p>
            <a:pPr marL="685800" lvl="1"/>
            <a:r>
              <a:rPr lang="zh-CN" altLang="en-US" dirty="0"/>
              <a:t>常用纸质地图，百度地图，高德地图都用墨卡托投影</a:t>
            </a:r>
            <a:endParaRPr lang="en-US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546979"/>
              </p:ext>
            </p:extLst>
          </p:nvPr>
        </p:nvGraphicFramePr>
        <p:xfrm>
          <a:off x="2548" y="1150933"/>
          <a:ext cx="5906706" cy="1476852"/>
        </p:xfrm>
        <a:graphic>
          <a:graphicData uri="http://schemas.openxmlformats.org/drawingml/2006/table">
            <a:tbl>
              <a:tblPr/>
              <a:tblGrid>
                <a:gridCol w="482760">
                  <a:extLst>
                    <a:ext uri="{9D8B030D-6E8A-4147-A177-3AD203B41FA5}">
                      <a16:colId xmlns:a16="http://schemas.microsoft.com/office/drawing/2014/main" val="2478627985"/>
                    </a:ext>
                  </a:extLst>
                </a:gridCol>
                <a:gridCol w="5423946">
                  <a:extLst>
                    <a:ext uri="{9D8B030D-6E8A-4147-A177-3AD203B41FA5}">
                      <a16:colId xmlns:a16="http://schemas.microsoft.com/office/drawing/2014/main" val="2040728427"/>
                    </a:ext>
                  </a:extLst>
                </a:gridCol>
              </a:tblGrid>
              <a:tr h="1476852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solidFill>
                            <a:srgbClr val="868686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 err="1">
                          <a:solidFill>
                            <a:srgbClr val="A6E22D"/>
                          </a:solidFill>
                          <a:effectLst/>
                          <a:latin typeface="inherit"/>
                        </a:rPr>
                        <a:t>var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projection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d3.geo.</a:t>
                      </a:r>
                      <a:r>
                        <a:rPr lang="en-US" b="0" dirty="0">
                          <a:solidFill>
                            <a:srgbClr val="F92650"/>
                          </a:solidFill>
                          <a:effectLst/>
                          <a:latin typeface="inherit"/>
                        </a:rPr>
                        <a:t>mercator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</a:p>
                    <a:p>
                      <a:pPr algn="l" fontAlgn="base"/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b="0" dirty="0">
                          <a:solidFill>
                            <a:srgbClr val="F92650"/>
                          </a:solidFill>
                          <a:effectLst/>
                          <a:latin typeface="inherit"/>
                        </a:rPr>
                        <a:t>center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([</a:t>
                      </a:r>
                      <a:r>
                        <a:rPr lang="en-US" b="0" dirty="0">
                          <a:solidFill>
                            <a:srgbClr val="AE81FF"/>
                          </a:solidFill>
                          <a:effectLst/>
                          <a:latin typeface="inherit"/>
                        </a:rPr>
                        <a:t>107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AE81FF"/>
                          </a:solidFill>
                          <a:effectLst/>
                          <a:latin typeface="inherit"/>
                        </a:rPr>
                        <a:t>31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])      //</a:t>
                      </a:r>
                      <a:r>
                        <a:rPr lang="zh-CN" alt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地图中心经纬度</a:t>
                      </a:r>
                      <a:endParaRPr lang="en-US" b="0" dirty="0">
                        <a:solidFill>
                          <a:srgbClr val="F8F8F2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b="0" dirty="0">
                          <a:solidFill>
                            <a:srgbClr val="F92650"/>
                          </a:solidFill>
                          <a:effectLst/>
                          <a:latin typeface="inherit"/>
                        </a:rPr>
                        <a:t>scale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b="0" dirty="0">
                          <a:solidFill>
                            <a:srgbClr val="AE81FF"/>
                          </a:solidFill>
                          <a:effectLst/>
                          <a:latin typeface="inherit"/>
                        </a:rPr>
                        <a:t>850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                  //</a:t>
                      </a:r>
                      <a:r>
                        <a:rPr lang="zh-CN" alt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放大比例</a:t>
                      </a:r>
                      <a:endParaRPr lang="en-US" b="0" dirty="0">
                        <a:solidFill>
                          <a:srgbClr val="F8F8F2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b="0" dirty="0">
                          <a:solidFill>
                            <a:srgbClr val="F92650"/>
                          </a:solidFill>
                          <a:effectLst/>
                          <a:latin typeface="inherit"/>
                        </a:rPr>
                        <a:t>translate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([width/</a:t>
                      </a:r>
                      <a:r>
                        <a:rPr lang="en-US" b="0" dirty="0">
                          <a:solidFill>
                            <a:srgbClr val="AE81FF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height/</a:t>
                      </a:r>
                      <a:r>
                        <a:rPr lang="en-US" b="0" dirty="0">
                          <a:solidFill>
                            <a:srgbClr val="AE81FF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]);    //</a:t>
                      </a:r>
                      <a:r>
                        <a:rPr lang="zh-CN" alt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平移坐标原点</a:t>
                      </a:r>
                      <a:endParaRPr lang="en-US" b="0" dirty="0">
                        <a:solidFill>
                          <a:srgbClr val="F8F8F2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63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63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9" y="21977"/>
            <a:ext cx="7178662" cy="57154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各种投影函数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0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地理路径生成器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为了根据地图的地理数据生成 </a:t>
            </a:r>
            <a:r>
              <a:rPr lang="en-US" altLang="zh-CN" sz="2400" dirty="0"/>
              <a:t>SVG </a:t>
            </a:r>
            <a:r>
              <a:rPr lang="zh-CN" altLang="en-US" sz="2400" dirty="0"/>
              <a:t>中 </a:t>
            </a:r>
            <a:r>
              <a:rPr lang="en-US" altLang="zh-CN" sz="2400" dirty="0"/>
              <a:t>path </a:t>
            </a:r>
            <a:r>
              <a:rPr lang="zh-CN" altLang="en-US" sz="2400" dirty="0"/>
              <a:t>元素的路径值，需要用到 </a:t>
            </a:r>
            <a:r>
              <a:rPr lang="en-US" altLang="zh-CN" sz="2400" dirty="0"/>
              <a:t>d3.geo.path()</a:t>
            </a:r>
            <a:r>
              <a:rPr lang="zh-CN" altLang="en-US" sz="2400" dirty="0"/>
              <a:t>，我称它为地理路径生成器。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projection() </a:t>
            </a:r>
            <a:r>
              <a:rPr lang="zh-CN" altLang="en-US" sz="2400" dirty="0"/>
              <a:t>是设定生成器的投影函数，把上面定义的投影传入即可。以后，当使用此生成器计算路径时，会自己加入投影的影响。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90679"/>
              </p:ext>
            </p:extLst>
          </p:nvPr>
        </p:nvGraphicFramePr>
        <p:xfrm>
          <a:off x="1546614" y="2735659"/>
          <a:ext cx="5834673" cy="926862"/>
        </p:xfrm>
        <a:graphic>
          <a:graphicData uri="http://schemas.openxmlformats.org/drawingml/2006/table">
            <a:tbl>
              <a:tblPr/>
              <a:tblGrid>
                <a:gridCol w="476872">
                  <a:extLst>
                    <a:ext uri="{9D8B030D-6E8A-4147-A177-3AD203B41FA5}">
                      <a16:colId xmlns:a16="http://schemas.microsoft.com/office/drawing/2014/main" val="3501911750"/>
                    </a:ext>
                  </a:extLst>
                </a:gridCol>
                <a:gridCol w="5357801">
                  <a:extLst>
                    <a:ext uri="{9D8B030D-6E8A-4147-A177-3AD203B41FA5}">
                      <a16:colId xmlns:a16="http://schemas.microsoft.com/office/drawing/2014/main" val="558935208"/>
                    </a:ext>
                  </a:extLst>
                </a:gridCol>
              </a:tblGrid>
              <a:tr h="926862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solidFill>
                            <a:srgbClr val="868686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en-US" altLang="zh-CN" b="0">
                          <a:solidFill>
                            <a:srgbClr val="868686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 err="1">
                          <a:solidFill>
                            <a:srgbClr val="A6E22D"/>
                          </a:solidFill>
                          <a:effectLst/>
                          <a:latin typeface="inherit"/>
                        </a:rPr>
                        <a:t>var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path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d3.geo.</a:t>
                      </a:r>
                      <a:r>
                        <a:rPr lang="en-US" b="0" dirty="0">
                          <a:solidFill>
                            <a:srgbClr val="F92650"/>
                          </a:solidFill>
                          <a:effectLst/>
                          <a:latin typeface="inherit"/>
                        </a:rPr>
                        <a:t>path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</a:p>
                    <a:p>
                      <a:pPr algn="l" fontAlgn="base"/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b="0" dirty="0">
                          <a:solidFill>
                            <a:srgbClr val="F92650"/>
                          </a:solidFill>
                          <a:effectLst/>
                          <a:latin typeface="inherit"/>
                        </a:rPr>
                        <a:t>projection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(projection);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78884"/>
                  </a:ext>
                </a:extLst>
              </a:tr>
            </a:tbl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38375" y="3022600"/>
            <a:ext cx="114300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</a:br>
            <a:endParaRPr kumimoji="0" lang="zh-CN" altLang="zh-CN" sz="1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238375" y="3022600"/>
            <a:ext cx="2773363" cy="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JavaScript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6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0790" y="231775"/>
            <a:ext cx="814864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d3.</a:t>
            </a:r>
            <a:r>
              <a:rPr lang="en-US" altLang="zh-CN" sz="1400" dirty="0">
                <a:solidFill>
                  <a:srgbClr val="F92650"/>
                </a:solidFill>
                <a:latin typeface="inherit"/>
              </a:rPr>
              <a:t>json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>
                <a:solidFill>
                  <a:srgbClr val="E6DB5D"/>
                </a:solidFill>
                <a:latin typeface="inherit"/>
              </a:rPr>
              <a:t>"</a:t>
            </a:r>
            <a:r>
              <a:rPr lang="en-US" altLang="zh-CN" sz="1400" dirty="0" err="1">
                <a:solidFill>
                  <a:srgbClr val="E6DB5D"/>
                </a:solidFill>
                <a:latin typeface="inherit"/>
              </a:rPr>
              <a:t>china.json</a:t>
            </a:r>
            <a:r>
              <a:rPr lang="en-US" altLang="zh-CN" sz="1400" dirty="0">
                <a:solidFill>
                  <a:srgbClr val="E6DB5D"/>
                </a:solidFill>
                <a:latin typeface="inherit"/>
              </a:rPr>
              <a:t>"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,</a:t>
            </a:r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sz="1400" dirty="0">
                <a:solidFill>
                  <a:srgbClr val="A6E22D"/>
                </a:solidFill>
                <a:latin typeface="inherit"/>
              </a:rPr>
              <a:t>function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(error,</a:t>
            </a:r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root)</a:t>
            </a:r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{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zh-CN" sz="1400" dirty="0">
                <a:solidFill>
                  <a:srgbClr val="66D9EF"/>
                </a:solidFill>
                <a:latin typeface="inherit"/>
              </a:rPr>
              <a:t>if</a:t>
            </a:r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(error)</a:t>
            </a:r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 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en-US" altLang="zh-CN" sz="1400" dirty="0">
                <a:solidFill>
                  <a:srgbClr val="66D9EF"/>
                </a:solidFill>
                <a:latin typeface="inherit"/>
              </a:rPr>
              <a:t>return</a:t>
            </a:r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sz="1400" dirty="0" err="1">
                <a:solidFill>
                  <a:srgbClr val="F8F8F2"/>
                </a:solidFill>
                <a:latin typeface="inherit"/>
              </a:rPr>
              <a:t>console.</a:t>
            </a:r>
            <a:r>
              <a:rPr lang="en-US" altLang="zh-CN" sz="1400" dirty="0" err="1">
                <a:solidFill>
                  <a:srgbClr val="F92650"/>
                </a:solidFill>
                <a:latin typeface="inherit"/>
              </a:rPr>
              <a:t>error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(error);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console.</a:t>
            </a:r>
            <a:r>
              <a:rPr lang="en-US" altLang="zh-CN" sz="1400" dirty="0">
                <a:solidFill>
                  <a:srgbClr val="F92650"/>
                </a:solidFill>
                <a:latin typeface="inherit"/>
              </a:rPr>
              <a:t>log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 err="1">
                <a:solidFill>
                  <a:srgbClr val="F8F8F2"/>
                </a:solidFill>
                <a:latin typeface="inherit"/>
              </a:rPr>
              <a:t>root.features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);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zh-CN" sz="1400" dirty="0" err="1">
                <a:solidFill>
                  <a:srgbClr val="F8F8F2"/>
                </a:solidFill>
                <a:latin typeface="inherit"/>
              </a:rPr>
              <a:t>svg.</a:t>
            </a:r>
            <a:r>
              <a:rPr lang="en-US" altLang="zh-CN" sz="1400" dirty="0" err="1">
                <a:solidFill>
                  <a:srgbClr val="F92650"/>
                </a:solidFill>
                <a:latin typeface="inherit"/>
              </a:rPr>
              <a:t>selectAll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>
                <a:solidFill>
                  <a:srgbClr val="E6DB5D"/>
                </a:solidFill>
                <a:latin typeface="inherit"/>
              </a:rPr>
              <a:t>"path"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)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.</a:t>
            </a:r>
            <a:r>
              <a:rPr lang="en-US" altLang="zh-CN" sz="1400" dirty="0">
                <a:solidFill>
                  <a:srgbClr val="F92650"/>
                </a:solidFill>
                <a:latin typeface="inherit"/>
              </a:rPr>
              <a:t>data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sz="1400" dirty="0" err="1">
                <a:solidFill>
                  <a:srgbClr val="F8F8F2"/>
                </a:solidFill>
                <a:latin typeface="inherit"/>
              </a:rPr>
              <a:t>root.features</a:t>
            </a:r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)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.</a:t>
            </a:r>
            <a:r>
              <a:rPr lang="en-US" altLang="zh-CN" sz="1400" dirty="0">
                <a:solidFill>
                  <a:srgbClr val="F92650"/>
                </a:solidFill>
                <a:latin typeface="inherit"/>
              </a:rPr>
              <a:t>enter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()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.</a:t>
            </a:r>
            <a:r>
              <a:rPr lang="en-US" altLang="zh-CN" sz="1400" dirty="0">
                <a:solidFill>
                  <a:srgbClr val="F92650"/>
                </a:solidFill>
                <a:latin typeface="inherit"/>
              </a:rPr>
              <a:t>append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>
                <a:solidFill>
                  <a:srgbClr val="E6DB5D"/>
                </a:solidFill>
                <a:latin typeface="inherit"/>
              </a:rPr>
              <a:t>"path"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)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.</a:t>
            </a:r>
            <a:r>
              <a:rPr lang="en-US" altLang="zh-CN" sz="1400" dirty="0" err="1">
                <a:solidFill>
                  <a:srgbClr val="F92650"/>
                </a:solidFill>
                <a:latin typeface="inherit"/>
              </a:rPr>
              <a:t>attr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>
                <a:solidFill>
                  <a:srgbClr val="E6DB5D"/>
                </a:solidFill>
                <a:latin typeface="inherit"/>
              </a:rPr>
              <a:t>"stroke"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,</a:t>
            </a:r>
            <a:r>
              <a:rPr lang="en-US" altLang="zh-CN" sz="1400" dirty="0">
                <a:solidFill>
                  <a:srgbClr val="E6DB5D"/>
                </a:solidFill>
                <a:latin typeface="inherit"/>
              </a:rPr>
              <a:t>"#000"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)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.</a:t>
            </a:r>
            <a:r>
              <a:rPr lang="en-US" altLang="zh-CN" sz="1400" dirty="0" err="1">
                <a:solidFill>
                  <a:srgbClr val="F92650"/>
                </a:solidFill>
                <a:latin typeface="inherit"/>
              </a:rPr>
              <a:t>attr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>
                <a:solidFill>
                  <a:srgbClr val="E6DB5D"/>
                </a:solidFill>
                <a:latin typeface="inherit"/>
              </a:rPr>
              <a:t>"stroke-width"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,</a:t>
            </a:r>
            <a:r>
              <a:rPr lang="en-US" altLang="zh-CN" sz="1400" dirty="0">
                <a:solidFill>
                  <a:srgbClr val="AE81FF"/>
                </a:solidFill>
                <a:latin typeface="inherit"/>
              </a:rPr>
              <a:t>1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)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.</a:t>
            </a:r>
            <a:r>
              <a:rPr lang="en-US" altLang="zh-CN" sz="1400" dirty="0" err="1">
                <a:solidFill>
                  <a:srgbClr val="F92650"/>
                </a:solidFill>
                <a:latin typeface="inherit"/>
              </a:rPr>
              <a:t>attr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>
                <a:solidFill>
                  <a:srgbClr val="E6DB5D"/>
                </a:solidFill>
                <a:latin typeface="inherit"/>
              </a:rPr>
              <a:t>"fill"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,</a:t>
            </a:r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sz="1400" dirty="0">
                <a:solidFill>
                  <a:srgbClr val="A6E22D"/>
                </a:solidFill>
                <a:latin typeface="inherit"/>
              </a:rPr>
              <a:t>function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 err="1">
                <a:solidFill>
                  <a:srgbClr val="F8F8F2"/>
                </a:solidFill>
                <a:latin typeface="inherit"/>
              </a:rPr>
              <a:t>d,i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){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    </a:t>
            </a:r>
            <a:r>
              <a:rPr lang="en-US" altLang="zh-CN" sz="1400" dirty="0">
                <a:solidFill>
                  <a:srgbClr val="66D9EF"/>
                </a:solidFill>
                <a:latin typeface="inherit"/>
              </a:rPr>
              <a:t>return</a:t>
            </a:r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sz="1400" dirty="0">
                <a:solidFill>
                  <a:srgbClr val="F92650"/>
                </a:solidFill>
                <a:latin typeface="inherit"/>
              </a:rPr>
              <a:t>color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 err="1">
                <a:solidFill>
                  <a:srgbClr val="F8F8F2"/>
                </a:solidFill>
                <a:latin typeface="inherit"/>
              </a:rPr>
              <a:t>i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);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})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.</a:t>
            </a:r>
            <a:r>
              <a:rPr lang="en-US" altLang="zh-CN" sz="1400" dirty="0" err="1">
                <a:solidFill>
                  <a:srgbClr val="F92650"/>
                </a:solidFill>
                <a:latin typeface="inherit"/>
              </a:rPr>
              <a:t>attr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>
                <a:solidFill>
                  <a:srgbClr val="E6DB5D"/>
                </a:solidFill>
                <a:latin typeface="inherit"/>
              </a:rPr>
              <a:t>"d"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,</a:t>
            </a:r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path</a:t>
            </a:r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)</a:t>
            </a:r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 </a:t>
            </a:r>
            <a:r>
              <a:rPr lang="en-US" altLang="zh-CN" sz="1400" dirty="0">
                <a:solidFill>
                  <a:srgbClr val="75715E"/>
                </a:solidFill>
                <a:latin typeface="inherit"/>
              </a:rPr>
              <a:t>//</a:t>
            </a:r>
            <a:r>
              <a:rPr lang="zh-CN" altLang="en-US" sz="1400" dirty="0">
                <a:solidFill>
                  <a:srgbClr val="75715E"/>
                </a:solidFill>
                <a:latin typeface="inherit"/>
              </a:rPr>
              <a:t>使用地理路径生成器</a:t>
            </a:r>
            <a:endParaRPr lang="zh-CN" altLang="en-US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zh-CN" altLang="en-US" sz="1400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.</a:t>
            </a:r>
            <a:r>
              <a:rPr lang="en-US" altLang="zh-CN" sz="1400" dirty="0">
                <a:solidFill>
                  <a:srgbClr val="F92650"/>
                </a:solidFill>
                <a:latin typeface="inherit"/>
              </a:rPr>
              <a:t>on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>
                <a:solidFill>
                  <a:srgbClr val="E6DB5D"/>
                </a:solidFill>
                <a:latin typeface="inherit"/>
              </a:rPr>
              <a:t>"</a:t>
            </a:r>
            <a:r>
              <a:rPr lang="en-US" altLang="zh-CN" sz="1400" dirty="0" err="1">
                <a:solidFill>
                  <a:srgbClr val="E6DB5D"/>
                </a:solidFill>
                <a:latin typeface="inherit"/>
              </a:rPr>
              <a:t>mouseover</a:t>
            </a:r>
            <a:r>
              <a:rPr lang="en-US" altLang="zh-CN" sz="1400" dirty="0">
                <a:solidFill>
                  <a:srgbClr val="E6DB5D"/>
                </a:solidFill>
                <a:latin typeface="inherit"/>
              </a:rPr>
              <a:t>"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,</a:t>
            </a:r>
            <a:r>
              <a:rPr lang="en-US" altLang="zh-CN" sz="1400" dirty="0">
                <a:solidFill>
                  <a:srgbClr val="A6E22D"/>
                </a:solidFill>
                <a:latin typeface="inherit"/>
              </a:rPr>
              <a:t>function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 err="1">
                <a:solidFill>
                  <a:srgbClr val="F8F8F2"/>
                </a:solidFill>
                <a:latin typeface="inherit"/>
              </a:rPr>
              <a:t>d,i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){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            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d3.</a:t>
            </a:r>
            <a:r>
              <a:rPr lang="en-US" altLang="zh-CN" sz="1400" dirty="0">
                <a:solidFill>
                  <a:srgbClr val="F92650"/>
                </a:solidFill>
                <a:latin typeface="inherit"/>
              </a:rPr>
              <a:t>select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>
                <a:solidFill>
                  <a:srgbClr val="66D9EF"/>
                </a:solidFill>
                <a:latin typeface="inherit"/>
              </a:rPr>
              <a:t>this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)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               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.</a:t>
            </a:r>
            <a:r>
              <a:rPr lang="en-US" altLang="zh-CN" sz="1400" dirty="0" err="1">
                <a:solidFill>
                  <a:srgbClr val="F92650"/>
                </a:solidFill>
                <a:latin typeface="inherit"/>
              </a:rPr>
              <a:t>attr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>
                <a:solidFill>
                  <a:srgbClr val="E6DB5D"/>
                </a:solidFill>
                <a:latin typeface="inherit"/>
              </a:rPr>
              <a:t>"</a:t>
            </a:r>
            <a:r>
              <a:rPr lang="en-US" altLang="zh-CN" sz="1400" dirty="0" err="1">
                <a:solidFill>
                  <a:srgbClr val="E6DB5D"/>
                </a:solidFill>
                <a:latin typeface="inherit"/>
              </a:rPr>
              <a:t>fill"</a:t>
            </a:r>
            <a:r>
              <a:rPr lang="en-US" altLang="zh-CN" sz="1400" dirty="0" err="1">
                <a:solidFill>
                  <a:srgbClr val="F8F8F2"/>
                </a:solidFill>
                <a:latin typeface="inherit"/>
              </a:rPr>
              <a:t>,</a:t>
            </a:r>
            <a:r>
              <a:rPr lang="en-US" altLang="zh-CN" sz="1400" dirty="0" err="1">
                <a:solidFill>
                  <a:srgbClr val="E6DB5D"/>
                </a:solidFill>
                <a:latin typeface="inherit"/>
              </a:rPr>
              <a:t>"yellow</a:t>
            </a:r>
            <a:r>
              <a:rPr lang="en-US" altLang="zh-CN" sz="1400" dirty="0">
                <a:solidFill>
                  <a:srgbClr val="E6DB5D"/>
                </a:solidFill>
                <a:latin typeface="inherit"/>
              </a:rPr>
              <a:t>"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);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        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})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        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.</a:t>
            </a:r>
            <a:r>
              <a:rPr lang="en-US" altLang="zh-CN" sz="1400" dirty="0">
                <a:solidFill>
                  <a:srgbClr val="F92650"/>
                </a:solidFill>
                <a:latin typeface="inherit"/>
              </a:rPr>
              <a:t>on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>
                <a:solidFill>
                  <a:srgbClr val="E6DB5D"/>
                </a:solidFill>
                <a:latin typeface="inherit"/>
              </a:rPr>
              <a:t>"</a:t>
            </a:r>
            <a:r>
              <a:rPr lang="en-US" altLang="zh-CN" sz="1400" dirty="0" err="1">
                <a:solidFill>
                  <a:srgbClr val="E6DB5D"/>
                </a:solidFill>
                <a:latin typeface="inherit"/>
              </a:rPr>
              <a:t>mouseout</a:t>
            </a:r>
            <a:r>
              <a:rPr lang="en-US" altLang="zh-CN" sz="1400" dirty="0">
                <a:solidFill>
                  <a:srgbClr val="E6DB5D"/>
                </a:solidFill>
                <a:latin typeface="inherit"/>
              </a:rPr>
              <a:t>"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,</a:t>
            </a:r>
            <a:r>
              <a:rPr lang="en-US" altLang="zh-CN" sz="1400" dirty="0">
                <a:solidFill>
                  <a:srgbClr val="A6E22D"/>
                </a:solidFill>
                <a:latin typeface="inherit"/>
              </a:rPr>
              <a:t>function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 err="1">
                <a:solidFill>
                  <a:srgbClr val="F8F8F2"/>
                </a:solidFill>
                <a:latin typeface="inherit"/>
              </a:rPr>
              <a:t>d,i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){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            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d3.</a:t>
            </a:r>
            <a:r>
              <a:rPr lang="en-US" altLang="zh-CN" sz="1400" dirty="0">
                <a:solidFill>
                  <a:srgbClr val="F92650"/>
                </a:solidFill>
                <a:latin typeface="inherit"/>
              </a:rPr>
              <a:t>select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>
                <a:solidFill>
                  <a:srgbClr val="66D9EF"/>
                </a:solidFill>
                <a:latin typeface="inherit"/>
              </a:rPr>
              <a:t>this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)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               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.</a:t>
            </a:r>
            <a:r>
              <a:rPr lang="en-US" altLang="zh-CN" sz="1400" dirty="0" err="1">
                <a:solidFill>
                  <a:srgbClr val="F92650"/>
                </a:solidFill>
                <a:latin typeface="inherit"/>
              </a:rPr>
              <a:t>attr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>
                <a:solidFill>
                  <a:srgbClr val="E6DB5D"/>
                </a:solidFill>
                <a:latin typeface="inherit"/>
              </a:rPr>
              <a:t>"</a:t>
            </a:r>
            <a:r>
              <a:rPr lang="en-US" altLang="zh-CN" sz="1400" dirty="0" err="1">
                <a:solidFill>
                  <a:srgbClr val="E6DB5D"/>
                </a:solidFill>
                <a:latin typeface="inherit"/>
              </a:rPr>
              <a:t>fill"</a:t>
            </a:r>
            <a:r>
              <a:rPr lang="en-US" altLang="zh-CN" sz="1400" dirty="0" err="1">
                <a:solidFill>
                  <a:srgbClr val="F8F8F2"/>
                </a:solidFill>
                <a:latin typeface="inherit"/>
              </a:rPr>
              <a:t>,</a:t>
            </a:r>
            <a:r>
              <a:rPr lang="en-US" altLang="zh-CN" sz="1400" dirty="0" err="1">
                <a:solidFill>
                  <a:srgbClr val="F92650"/>
                </a:solidFill>
                <a:latin typeface="inherit"/>
              </a:rPr>
              <a:t>color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(</a:t>
            </a:r>
            <a:r>
              <a:rPr lang="en-US" altLang="zh-CN" sz="1400" dirty="0" err="1">
                <a:solidFill>
                  <a:srgbClr val="F8F8F2"/>
                </a:solidFill>
                <a:latin typeface="inherit"/>
              </a:rPr>
              <a:t>i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));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6FE0"/>
                </a:solidFill>
                <a:latin typeface="inherit"/>
              </a:rPr>
              <a:t>                </a:t>
            </a:r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});</a:t>
            </a:r>
            <a:endParaRPr lang="en-US" altLang="zh-CN" sz="1400" dirty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F8F8F2"/>
                </a:solidFill>
                <a:latin typeface="inherit"/>
              </a:rPr>
              <a:t>});</a:t>
            </a:r>
            <a:endParaRPr lang="en-US" altLang="zh-CN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4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图片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475" y="1655763"/>
            <a:ext cx="2366963" cy="259238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9933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44888"/>
            <a:ext cx="9144000" cy="1279525"/>
          </a:xfrm>
          <a:solidFill>
            <a:srgbClr val="D1E8FF">
              <a:alpha val="78000"/>
            </a:srgbClr>
          </a:solidFill>
          <a:ln/>
        </p:spPr>
        <p:txBody>
          <a:bodyPr/>
          <a:lstStyle/>
          <a:p>
            <a:pPr eaLnBrk="1" hangingPunct="1"/>
            <a:r>
              <a:rPr lang="zh-CN" sz="48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感谢</a:t>
            </a:r>
            <a:endParaRPr lang="zh-CN" b="0" dirty="0">
              <a:solidFill>
                <a:srgbClr val="FF0000"/>
              </a:solidFill>
              <a:latin typeface="华文中宋" pitchFamily="2" charset="-122"/>
              <a:ea typeface="書法家行楷體" pitchFamily="49" charset="-120"/>
              <a:sym typeface="华文中宋" pitchFamily="2" charset="-122"/>
            </a:endParaRPr>
          </a:p>
        </p:txBody>
      </p:sp>
    </p:spTree>
  </p:cSld>
  <p:clrMapOvr>
    <a:masterClrMapping/>
  </p:clrMapOvr>
  <p:transition advTm="1466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7ECCCB0D-5F03-4F93-9C24-5F6E9EC1D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75" y="1326354"/>
            <a:ext cx="4032253" cy="403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21" y="1538288"/>
            <a:ext cx="9110079" cy="4294790"/>
          </a:xfrm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数据：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  <a:p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两种：</a:t>
            </a:r>
            <a:endParaRPr lang="en-US" altLang="zh-CN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GeoJSON</a:t>
            </a:r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：可以直接下载使用</a:t>
            </a:r>
            <a:endParaRPr lang="en-US" altLang="zh-CN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dirty="0"/>
              <a:t>将 </a:t>
            </a:r>
            <a:r>
              <a:rPr lang="en-US" altLang="zh-CN" dirty="0"/>
              <a:t>JSON </a:t>
            </a:r>
            <a:r>
              <a:rPr lang="zh-CN" altLang="en-US" dirty="0"/>
              <a:t>的格式应用于地理上的文件，叫做 </a:t>
            </a:r>
            <a:r>
              <a:rPr lang="en-US" altLang="zh-CN" dirty="0" err="1"/>
              <a:t>GeoJSON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endParaRPr lang="en-US" altLang="zh-CN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TopoJSON</a:t>
            </a:r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D3</a:t>
            </a:r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作者创建，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Mike Bostock</a:t>
            </a:r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CN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http://naturalearthdata.com/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慎用！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https://bost.ocks.org/mike/</a:t>
            </a:r>
            <a:endParaRPr lang="en-US" altLang="zh-CN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zh-CN" alt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地图数据</a:t>
            </a:r>
            <a:endParaRPr lang="zh-CN" alt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474" y="1150933"/>
            <a:ext cx="1614486" cy="16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0" y="0"/>
            <a:ext cx="8562039" cy="57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5" y="1586430"/>
            <a:ext cx="8968189" cy="30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4" y="0"/>
            <a:ext cx="7644831" cy="57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2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GeoJSON</a:t>
            </a:r>
            <a:r>
              <a:rPr lang="zh-CN" altLang="en-US" dirty="0"/>
              <a:t>：描述地理空间信息</a:t>
            </a:r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38288"/>
            <a:ext cx="9038046" cy="4006658"/>
          </a:xfrm>
        </p:spPr>
        <p:txBody>
          <a:bodyPr/>
          <a:lstStyle/>
          <a:p>
            <a:r>
              <a:rPr lang="zh-CN" altLang="en-US" sz="1400" dirty="0"/>
              <a:t>对象</a:t>
            </a:r>
            <a:r>
              <a:rPr lang="en-US" altLang="zh-CN" sz="1400" dirty="0"/>
              <a:t>Object</a:t>
            </a:r>
          </a:p>
          <a:p>
            <a:r>
              <a:rPr lang="zh-CN" altLang="en-US" sz="1400" dirty="0"/>
              <a:t>几何体：</a:t>
            </a:r>
            <a:r>
              <a:rPr lang="en-US" altLang="zh-CN" sz="1400" dirty="0"/>
              <a:t>Geometry</a:t>
            </a:r>
          </a:p>
          <a:p>
            <a:r>
              <a:rPr lang="zh-CN" altLang="en-US" sz="1400" dirty="0"/>
              <a:t>特征：</a:t>
            </a:r>
            <a:r>
              <a:rPr lang="en-US" altLang="zh-CN" sz="1400" dirty="0"/>
              <a:t>Feature</a:t>
            </a:r>
          </a:p>
          <a:p>
            <a:r>
              <a:rPr lang="zh-CN" altLang="en-US" sz="1400" dirty="0"/>
              <a:t>特征集合：</a:t>
            </a:r>
            <a:r>
              <a:rPr lang="en-US" altLang="zh-CN" sz="1400" dirty="0" err="1"/>
              <a:t>FeatureCollection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点</a:t>
            </a:r>
            <a:endParaRPr lang="en-US" altLang="zh-CN" sz="1400" dirty="0"/>
          </a:p>
          <a:p>
            <a:r>
              <a:rPr lang="zh-CN" altLang="en-US" sz="1400" dirty="0"/>
              <a:t>多点</a:t>
            </a:r>
            <a:endParaRPr lang="en-US" altLang="zh-CN" sz="1400" dirty="0"/>
          </a:p>
          <a:p>
            <a:r>
              <a:rPr lang="zh-CN" altLang="en-US" sz="1400" dirty="0"/>
              <a:t>线</a:t>
            </a:r>
            <a:endParaRPr lang="en-US" altLang="zh-CN" sz="1400" dirty="0"/>
          </a:p>
          <a:p>
            <a:r>
              <a:rPr lang="zh-CN" altLang="en-US" sz="1400" dirty="0"/>
              <a:t>多线</a:t>
            </a:r>
            <a:endParaRPr lang="en-US" altLang="zh-CN" sz="1400" dirty="0"/>
          </a:p>
          <a:p>
            <a:r>
              <a:rPr lang="zh-CN" altLang="en-US" sz="1400" dirty="0"/>
              <a:t>面</a:t>
            </a:r>
            <a:endParaRPr lang="en-US" altLang="zh-CN" sz="1400" dirty="0"/>
          </a:p>
          <a:p>
            <a:r>
              <a:rPr lang="zh-CN" altLang="en-US" sz="1400" dirty="0"/>
              <a:t>多面</a:t>
            </a:r>
            <a:endParaRPr lang="en-US" altLang="zh-CN" sz="1400" dirty="0"/>
          </a:p>
          <a:p>
            <a:r>
              <a:rPr lang="zh-CN" altLang="en-US" sz="1400" dirty="0"/>
              <a:t>几何体</a:t>
            </a:r>
            <a:endParaRPr lang="en-US" altLang="zh-CN" sz="1400" dirty="0"/>
          </a:p>
          <a:p>
            <a:r>
              <a:rPr lang="zh-CN" altLang="en-US" sz="1400" dirty="0"/>
              <a:t>特征</a:t>
            </a:r>
            <a:endParaRPr lang="en-US" altLang="zh-CN" sz="1400" dirty="0"/>
          </a:p>
          <a:p>
            <a:r>
              <a:rPr lang="zh-CN" altLang="en-US" sz="1400" dirty="0"/>
              <a:t>特征集合</a:t>
            </a:r>
          </a:p>
        </p:txBody>
      </p:sp>
      <p:sp>
        <p:nvSpPr>
          <p:cNvPr id="4" name="矩形 3"/>
          <p:cNvSpPr/>
          <p:nvPr/>
        </p:nvSpPr>
        <p:spPr>
          <a:xfrm>
            <a:off x="3131340" y="2591593"/>
            <a:ext cx="60126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{“type”:“FeatureCollection”,“features”:[{“type”:“Feature”,“properties”:{“id”:1,“name”:“甘肃”},“geometry”:{“type”:“Polygon”,“coordinates”:[[[104.35851932200904,37.40123159456249],[104.46450768428224,37.440247301072134]</a:t>
            </a:r>
            <a:r>
              <a:rPr lang="en-US" altLang="zh-CN" dirty="0"/>
              <a:t>,……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57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TopoJSON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GeoJSON</a:t>
            </a:r>
            <a:r>
              <a:rPr lang="zh-CN" altLang="en-US" dirty="0"/>
              <a:t>按拓扑学编码后的扩展形式，由</a:t>
            </a:r>
            <a:r>
              <a:rPr lang="en-US" altLang="zh-CN" dirty="0"/>
              <a:t>D3</a:t>
            </a:r>
            <a:r>
              <a:rPr lang="zh-CN" altLang="en-US" dirty="0"/>
              <a:t>作者</a:t>
            </a:r>
            <a:r>
              <a:rPr lang="en-US" altLang="zh-CN" dirty="0"/>
              <a:t>Mike Bostock</a:t>
            </a:r>
            <a:r>
              <a:rPr lang="zh-CN" altLang="en-US" dirty="0"/>
              <a:t>制定</a:t>
            </a:r>
            <a:endParaRPr lang="en-US" altLang="zh-CN" dirty="0"/>
          </a:p>
          <a:p>
            <a:r>
              <a:rPr lang="zh-CN" altLang="en-US" dirty="0"/>
              <a:t>边界线只记录一次</a:t>
            </a:r>
            <a:endParaRPr lang="en-US" altLang="zh-CN" dirty="0"/>
          </a:p>
          <a:p>
            <a:r>
              <a:rPr lang="zh-CN" altLang="en-US" dirty="0"/>
              <a:t>地理坐标使用整数，非浮点数</a:t>
            </a:r>
            <a:endParaRPr lang="en-US" altLang="zh-CN" dirty="0"/>
          </a:p>
          <a:p>
            <a:r>
              <a:rPr lang="zh-CN" altLang="en-US" dirty="0"/>
              <a:t>缩小</a:t>
            </a:r>
            <a:r>
              <a:rPr lang="en-US" altLang="zh-CN" dirty="0"/>
              <a:t>80%</a:t>
            </a:r>
            <a:r>
              <a:rPr lang="zh-CN" altLang="en-US" dirty="0"/>
              <a:t>数据量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41KB    VS      250KB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42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TopoJSON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4" b="8594"/>
          <a:stretch/>
        </p:blipFill>
        <p:spPr>
          <a:xfrm>
            <a:off x="2122878" y="1222966"/>
            <a:ext cx="4610112" cy="4176319"/>
          </a:xfrm>
        </p:spPr>
      </p:pic>
    </p:spTree>
    <p:extLst>
      <p:ext uri="{BB962C8B-B14F-4D97-AF65-F5344CB8AC3E}">
        <p14:creationId xmlns:p14="http://schemas.microsoft.com/office/powerpoint/2010/main" val="270775607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2596</TotalTime>
  <Pages>0</Pages>
  <Words>600</Words>
  <Characters>0</Characters>
  <Application>Microsoft Office PowerPoint</Application>
  <DocSecurity>0</DocSecurity>
  <PresentationFormat>自定义</PresentationFormat>
  <Lines>0</Lines>
  <Paragraphs>94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inherit</vt:lpstr>
      <vt:lpstr>华文行楷</vt:lpstr>
      <vt:lpstr>华文中宋</vt:lpstr>
      <vt:lpstr>微软雅黑</vt:lpstr>
      <vt:lpstr>Arial</vt:lpstr>
      <vt:lpstr>Courier New</vt:lpstr>
      <vt:lpstr>Forte</vt:lpstr>
      <vt:lpstr>默认设计模板</vt:lpstr>
      <vt:lpstr>1_默认设计模板</vt:lpstr>
      <vt:lpstr>PowerPoint 演示文稿</vt:lpstr>
      <vt:lpstr>地图</vt:lpstr>
      <vt:lpstr>地图数据</vt:lpstr>
      <vt:lpstr>PowerPoint 演示文稿</vt:lpstr>
      <vt:lpstr>TopoJSON</vt:lpstr>
      <vt:lpstr>PowerPoint 演示文稿</vt:lpstr>
      <vt:lpstr>GeoJSON：描述地理空间信息JSON</vt:lpstr>
      <vt:lpstr>TopoJSON</vt:lpstr>
      <vt:lpstr>TopoJSON</vt:lpstr>
      <vt:lpstr>2. 投影函数 </vt:lpstr>
      <vt:lpstr>各种投影函数 </vt:lpstr>
      <vt:lpstr>3.地理路径生成器</vt:lpstr>
      <vt:lpstr>PowerPoint 演示文稿</vt:lpstr>
      <vt:lpstr>感谢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基于机器学习的业务软件 故障定位关键技术研究</dc:title>
  <dc:creator>Administrator</dc:creator>
  <cp:lastModifiedBy>li chunfang</cp:lastModifiedBy>
  <cp:revision>599</cp:revision>
  <dcterms:created xsi:type="dcterms:W3CDTF">2012-07-05T00:42:00Z</dcterms:created>
  <dcterms:modified xsi:type="dcterms:W3CDTF">2022-03-02T05:11:41Z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2052-8.1.0.3199</vt:lpwstr>
  </property>
</Properties>
</file>