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2"/>
  </p:notesMasterIdLst>
  <p:sldIdLst>
    <p:sldId id="256" r:id="rId2"/>
    <p:sldId id="257" r:id="rId3"/>
    <p:sldId id="391" r:id="rId4"/>
    <p:sldId id="258" r:id="rId5"/>
    <p:sldId id="259" r:id="rId6"/>
    <p:sldId id="279" r:id="rId7"/>
    <p:sldId id="260" r:id="rId8"/>
    <p:sldId id="280" r:id="rId9"/>
    <p:sldId id="281" r:id="rId10"/>
    <p:sldId id="282" r:id="rId11"/>
    <p:sldId id="283" r:id="rId12"/>
    <p:sldId id="284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DA1A-9491-461D-9550-3434BFE313DA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C435E-66C0-4EFA-B5FD-5475540B3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16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所以我采用</a:t>
            </a:r>
            <a:r>
              <a:rPr lang="en-US" altLang="zh-CN" dirty="0"/>
              <a:t>Three.js</a:t>
            </a:r>
            <a:r>
              <a:rPr lang="zh-CN" altLang="en-US" dirty="0"/>
              <a:t>，结合数据可视化的知识，来实现三维数据可视化的研究。</a:t>
            </a:r>
            <a:endParaRPr lang="en-US" altLang="zh-CN" dirty="0"/>
          </a:p>
          <a:p>
            <a:r>
              <a:rPr lang="en-US" altLang="zh-CN" dirty="0"/>
              <a:t>Three.js</a:t>
            </a:r>
            <a:r>
              <a:rPr lang="zh-CN" altLang="en-US" dirty="0"/>
              <a:t>是一个</a:t>
            </a:r>
            <a:r>
              <a:rPr lang="en-US" altLang="zh-CN" dirty="0"/>
              <a:t>WebGL</a:t>
            </a:r>
            <a:r>
              <a:rPr lang="zh-CN" altLang="en-US" dirty="0"/>
              <a:t>的开源框架，</a:t>
            </a:r>
            <a:r>
              <a:rPr lang="en-US" altLang="zh-CN" dirty="0"/>
              <a:t>WebGL</a:t>
            </a:r>
            <a:r>
              <a:rPr lang="zh-CN" altLang="en-US" dirty="0"/>
              <a:t>是一个</a:t>
            </a:r>
            <a:r>
              <a:rPr lang="en-US" altLang="zh-CN" dirty="0"/>
              <a:t>Web</a:t>
            </a:r>
            <a:r>
              <a:rPr lang="zh-CN" altLang="en-US" dirty="0"/>
              <a:t>端的</a:t>
            </a:r>
            <a:r>
              <a:rPr lang="en-US" altLang="zh-CN" dirty="0"/>
              <a:t>3D</a:t>
            </a:r>
            <a:r>
              <a:rPr lang="zh-CN" altLang="en-US" dirty="0"/>
              <a:t>图形规范，起源自</a:t>
            </a:r>
            <a:r>
              <a:rPr lang="en-US" altLang="zh-CN" dirty="0"/>
              <a:t>OpenGL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7996C-15DD-44BA-A2D3-9293234D77E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393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C7A-569C-4782-ADD2-8CF0E39C15F0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FC1F-4367-4CF9-AB1C-A1B9FE979A7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09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C7A-569C-4782-ADD2-8CF0E39C15F0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FC1F-4367-4CF9-AB1C-A1B9FE979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3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C7A-569C-4782-ADD2-8CF0E39C15F0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FC1F-4367-4CF9-AB1C-A1B9FE979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351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C7A-569C-4782-ADD2-8CF0E39C15F0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FC1F-4367-4CF9-AB1C-A1B9FE979A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8911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C7A-569C-4782-ADD2-8CF0E39C15F0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FC1F-4367-4CF9-AB1C-A1B9FE979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208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C7A-569C-4782-ADD2-8CF0E39C15F0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FC1F-4367-4CF9-AB1C-A1B9FE979A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6797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C7A-569C-4782-ADD2-8CF0E39C15F0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FC1F-4367-4CF9-AB1C-A1B9FE979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02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C7A-569C-4782-ADD2-8CF0E39C15F0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FC1F-4367-4CF9-AB1C-A1B9FE979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013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C7A-569C-4782-ADD2-8CF0E39C15F0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FC1F-4367-4CF9-AB1C-A1B9FE979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39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C7A-569C-4782-ADD2-8CF0E39C15F0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FC1F-4367-4CF9-AB1C-A1B9FE979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06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C7A-569C-4782-ADD2-8CF0E39C15F0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FC1F-4367-4CF9-AB1C-A1B9FE979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88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C7A-569C-4782-ADD2-8CF0E39C15F0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FC1F-4367-4CF9-AB1C-A1B9FE979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2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C7A-569C-4782-ADD2-8CF0E39C15F0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FC1F-4367-4CF9-AB1C-A1B9FE979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35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C7A-569C-4782-ADD2-8CF0E39C15F0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FC1F-4367-4CF9-AB1C-A1B9FE979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01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C7A-569C-4782-ADD2-8CF0E39C15F0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FC1F-4367-4CF9-AB1C-A1B9FE979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89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C7A-569C-4782-ADD2-8CF0E39C15F0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FC1F-4367-4CF9-AB1C-A1B9FE979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82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C7A-569C-4782-ADD2-8CF0E39C15F0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FC1F-4367-4CF9-AB1C-A1B9FE979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05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EBE0C7A-569C-4782-ADD2-8CF0E39C15F0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717FC1F-4367-4CF9-AB1C-A1B9FE979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278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aleksandarrodic.com/p/jellyfish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webgl3d.cn/Three.j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D3794-99F6-40F1-9BA7-83D8EC6FE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数据可视化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A8A5D-3706-47E0-B159-F03B4F89C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李春芳</a:t>
            </a:r>
            <a:endParaRPr lang="en-US" altLang="zh-CN" dirty="0"/>
          </a:p>
          <a:p>
            <a:r>
              <a:rPr lang="en-US" altLang="zh-CN" dirty="0"/>
              <a:t>2019.6.17.6.24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146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AD81EE7-A8DE-4469-A653-1AEEE1BB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240" y="597024"/>
            <a:ext cx="11309520" cy="5839287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FF00"/>
                </a:solidFill>
              </a:rPr>
              <a:t>var box=new </a:t>
            </a:r>
            <a:r>
              <a:rPr lang="en-US" altLang="zh-CN" b="1" dirty="0" err="1">
                <a:solidFill>
                  <a:srgbClr val="FFFF00"/>
                </a:solidFill>
              </a:rPr>
              <a:t>THREE.SphereGeometry</a:t>
            </a:r>
            <a:r>
              <a:rPr lang="en-US" altLang="zh-CN" b="1" dirty="0">
                <a:solidFill>
                  <a:srgbClr val="FFFF00"/>
                </a:solidFill>
              </a:rPr>
              <a:t>(60,40,40);//</a:t>
            </a:r>
            <a:r>
              <a:rPr lang="zh-CN" altLang="en-US" b="1" dirty="0">
                <a:solidFill>
                  <a:srgbClr val="FFFF00"/>
                </a:solidFill>
              </a:rPr>
              <a:t>创建一个球体几何对象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长方体 参数：长，宽，高</a:t>
            </a:r>
          </a:p>
          <a:p>
            <a:r>
              <a:rPr lang="en-US" altLang="zh-CN" b="1" dirty="0">
                <a:solidFill>
                  <a:srgbClr val="FFFF00"/>
                </a:solidFill>
              </a:rPr>
              <a:t>var geometry = new </a:t>
            </a:r>
            <a:r>
              <a:rPr lang="en-US" altLang="zh-CN" b="1" dirty="0" err="1">
                <a:solidFill>
                  <a:srgbClr val="FFFF00"/>
                </a:solidFill>
              </a:rPr>
              <a:t>THREE.BoxGeometry</a:t>
            </a:r>
            <a:r>
              <a:rPr lang="en-US" altLang="zh-CN" b="1" dirty="0">
                <a:solidFill>
                  <a:srgbClr val="FFFF00"/>
                </a:solidFill>
              </a:rPr>
              <a:t>(100, 100, 100);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// </a:t>
            </a:r>
            <a:r>
              <a:rPr lang="zh-CN" altLang="en-US" b="1" dirty="0">
                <a:solidFill>
                  <a:srgbClr val="FF0000"/>
                </a:solidFill>
              </a:rPr>
              <a:t>球体 参数：半径</a:t>
            </a:r>
            <a:r>
              <a:rPr lang="en-US" altLang="zh-CN" b="1" dirty="0">
                <a:solidFill>
                  <a:srgbClr val="FF0000"/>
                </a:solidFill>
              </a:rPr>
              <a:t>60  </a:t>
            </a:r>
            <a:r>
              <a:rPr lang="zh-CN" altLang="en-US" b="1" dirty="0">
                <a:solidFill>
                  <a:srgbClr val="FF0000"/>
                </a:solidFill>
              </a:rPr>
              <a:t>经纬度细分数</a:t>
            </a:r>
            <a:r>
              <a:rPr lang="en-US" altLang="zh-CN" b="1" dirty="0">
                <a:solidFill>
                  <a:srgbClr val="FF0000"/>
                </a:solidFill>
              </a:rPr>
              <a:t>40,40</a:t>
            </a:r>
          </a:p>
          <a:p>
            <a:r>
              <a:rPr lang="en-US" altLang="zh-CN" b="1" dirty="0">
                <a:solidFill>
                  <a:srgbClr val="FFFF00"/>
                </a:solidFill>
              </a:rPr>
              <a:t>var geometry = new </a:t>
            </a:r>
            <a:r>
              <a:rPr lang="en-US" altLang="zh-CN" b="1" dirty="0" err="1">
                <a:solidFill>
                  <a:srgbClr val="FFFF00"/>
                </a:solidFill>
              </a:rPr>
              <a:t>THREE.SphereGeometry</a:t>
            </a:r>
            <a:r>
              <a:rPr lang="en-US" altLang="zh-CN" b="1" dirty="0">
                <a:solidFill>
                  <a:srgbClr val="FFFF00"/>
                </a:solidFill>
              </a:rPr>
              <a:t>(60, 40, 40);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// </a:t>
            </a:r>
            <a:r>
              <a:rPr lang="zh-CN" altLang="en-US" b="1" dirty="0">
                <a:solidFill>
                  <a:srgbClr val="FF0000"/>
                </a:solidFill>
              </a:rPr>
              <a:t>圆柱  参数：圆柱面顶部、底部直径</a:t>
            </a:r>
            <a:r>
              <a:rPr lang="en-US" altLang="zh-CN" b="1" dirty="0">
                <a:solidFill>
                  <a:srgbClr val="FF0000"/>
                </a:solidFill>
              </a:rPr>
              <a:t>50,50   </a:t>
            </a:r>
            <a:r>
              <a:rPr lang="zh-CN" altLang="en-US" b="1" dirty="0">
                <a:solidFill>
                  <a:srgbClr val="FF0000"/>
                </a:solidFill>
              </a:rPr>
              <a:t>高度</a:t>
            </a:r>
            <a:r>
              <a:rPr lang="en-US" altLang="zh-CN" b="1" dirty="0">
                <a:solidFill>
                  <a:srgbClr val="FF0000"/>
                </a:solidFill>
              </a:rPr>
              <a:t>100  </a:t>
            </a:r>
            <a:r>
              <a:rPr lang="zh-CN" altLang="en-US" b="1" dirty="0">
                <a:solidFill>
                  <a:srgbClr val="FF0000"/>
                </a:solidFill>
              </a:rPr>
              <a:t>圆周分段数</a:t>
            </a:r>
          </a:p>
          <a:p>
            <a:r>
              <a:rPr lang="en-US" altLang="zh-CN" b="1" dirty="0">
                <a:solidFill>
                  <a:srgbClr val="FFFF00"/>
                </a:solidFill>
              </a:rPr>
              <a:t>var geometry = new </a:t>
            </a:r>
            <a:r>
              <a:rPr lang="en-US" altLang="zh-CN" b="1" dirty="0" err="1">
                <a:solidFill>
                  <a:srgbClr val="FFFF00"/>
                </a:solidFill>
              </a:rPr>
              <a:t>THREE.CylinderGeometry</a:t>
            </a:r>
            <a:r>
              <a:rPr lang="en-US" altLang="zh-CN" b="1" dirty="0">
                <a:solidFill>
                  <a:srgbClr val="FFFF00"/>
                </a:solidFill>
              </a:rPr>
              <a:t>( 50, 50, 100, 25 );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// </a:t>
            </a:r>
            <a:r>
              <a:rPr lang="zh-CN" altLang="en-US" b="1" dirty="0">
                <a:solidFill>
                  <a:srgbClr val="FF0000"/>
                </a:solidFill>
              </a:rPr>
              <a:t>正八面体</a:t>
            </a:r>
          </a:p>
          <a:p>
            <a:r>
              <a:rPr lang="en-US" altLang="zh-CN" b="1" dirty="0">
                <a:solidFill>
                  <a:srgbClr val="FFFF00"/>
                </a:solidFill>
              </a:rPr>
              <a:t>var geometry = new </a:t>
            </a:r>
            <a:r>
              <a:rPr lang="en-US" altLang="zh-CN" b="1" dirty="0" err="1">
                <a:solidFill>
                  <a:srgbClr val="FFFF00"/>
                </a:solidFill>
              </a:rPr>
              <a:t>THREE.OctahedronGeometry</a:t>
            </a:r>
            <a:r>
              <a:rPr lang="en-US" altLang="zh-CN" b="1" dirty="0">
                <a:solidFill>
                  <a:srgbClr val="FFFF00"/>
                </a:solidFill>
              </a:rPr>
              <a:t>(50);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// </a:t>
            </a:r>
            <a:r>
              <a:rPr lang="zh-CN" altLang="en-US" b="1" dirty="0">
                <a:solidFill>
                  <a:srgbClr val="FF0000"/>
                </a:solidFill>
              </a:rPr>
              <a:t>正十二面体</a:t>
            </a:r>
          </a:p>
          <a:p>
            <a:r>
              <a:rPr lang="en-US" altLang="zh-CN" b="1" dirty="0">
                <a:solidFill>
                  <a:srgbClr val="FFFF00"/>
                </a:solidFill>
              </a:rPr>
              <a:t>var geometry = new </a:t>
            </a:r>
            <a:r>
              <a:rPr lang="en-US" altLang="zh-CN" b="1" dirty="0" err="1">
                <a:solidFill>
                  <a:srgbClr val="FFFF00"/>
                </a:solidFill>
              </a:rPr>
              <a:t>THREE.DodecahedronGeometry</a:t>
            </a:r>
            <a:r>
              <a:rPr lang="en-US" altLang="zh-CN" b="1" dirty="0">
                <a:solidFill>
                  <a:srgbClr val="FFFF00"/>
                </a:solidFill>
              </a:rPr>
              <a:t>(50);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// </a:t>
            </a:r>
            <a:r>
              <a:rPr lang="zh-CN" altLang="en-US" b="1" dirty="0">
                <a:solidFill>
                  <a:srgbClr val="FF0000"/>
                </a:solidFill>
              </a:rPr>
              <a:t>正二十面体</a:t>
            </a:r>
          </a:p>
          <a:p>
            <a:r>
              <a:rPr lang="en-US" altLang="zh-CN" b="1" dirty="0">
                <a:solidFill>
                  <a:srgbClr val="FFFF00"/>
                </a:solidFill>
              </a:rPr>
              <a:t>var geometry = new </a:t>
            </a:r>
            <a:r>
              <a:rPr lang="en-US" altLang="zh-CN" b="1" dirty="0" err="1">
                <a:solidFill>
                  <a:srgbClr val="FFFF00"/>
                </a:solidFill>
              </a:rPr>
              <a:t>THREE.IcosahedronGeometry</a:t>
            </a:r>
            <a:r>
              <a:rPr lang="en-US" altLang="zh-CN" b="1" dirty="0">
                <a:solidFill>
                  <a:srgbClr val="FFFF00"/>
                </a:solidFill>
              </a:rPr>
              <a:t>(50);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0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49E54-4E66-4564-99F0-AA825016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01ED1-B8F7-4B78-AFB5-6862FBAC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D2E1A3-4990-4DB4-B76C-7718FA9E4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97" y="24720"/>
            <a:ext cx="11270403" cy="32180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A880C6-F9B0-4B64-B7FE-F25379300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1"/>
            <a:ext cx="11176531" cy="3429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4F0B32-F02D-49A7-9052-97662FBF8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475" y="3185300"/>
            <a:ext cx="53435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2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419D4-3115-4B07-804B-30D2CDED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加载数据</a:t>
            </a:r>
            <a:r>
              <a:rPr lang="en-US" altLang="zh-CN" dirty="0"/>
              <a:t>-</a:t>
            </a:r>
            <a:r>
              <a:rPr lang="zh-CN" altLang="en-US" dirty="0"/>
              <a:t>北京新冠肺炎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号新增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7D4AA-7CD7-4DE0-8141-D215FB5B0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E15DE0-76C7-4DD5-9444-58AE9D5BB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711" y="499535"/>
            <a:ext cx="4086225" cy="2743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C43E143-AFC6-49E6-AA7D-41AD95844162}"/>
              </a:ext>
            </a:extLst>
          </p:cNvPr>
          <p:cNvSpPr/>
          <p:nvPr/>
        </p:nvSpPr>
        <p:spPr>
          <a:xfrm>
            <a:off x="0" y="6165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var data=[{date:'6月15',totle:673,add:28},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		{date:'6月14',totle:645,add:44},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		{date:'6月13',totle:601,add:4},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		{date:'6月12',totle:597,add:2},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		{date:'6月11',totle:595,add:1},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		{date:'6月11',totle:594,add:0}];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C9204C-B9C9-4C1F-B759-CC8F6B54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48025"/>
            <a:ext cx="93249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92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E59B5-F689-46BD-A72B-7A7B5E3A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57" y="5278437"/>
            <a:ext cx="8534400" cy="1507067"/>
          </a:xfrm>
        </p:spPr>
        <p:txBody>
          <a:bodyPr/>
          <a:lstStyle/>
          <a:p>
            <a:r>
              <a:rPr lang="zh-CN" altLang="en-US" dirty="0"/>
              <a:t>场景，相机，渲染器之间的关系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7A6E06-ED95-4EB7-8101-294B4C5DA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D76DFD-F347-48F4-A644-BA126D464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299" y="337694"/>
            <a:ext cx="68294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92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A55AC-87A6-4AEF-BBFE-70FB5843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3D</a:t>
            </a:r>
            <a:r>
              <a:rPr lang="zh-CN" altLang="en-US" b="1" dirty="0"/>
              <a:t>世界的组成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F2B28D-5C3F-42BC-9E17-569D9F5BF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dirty="0"/>
              <a:t>3D</a:t>
            </a:r>
            <a:r>
              <a:rPr lang="zh-CN" altLang="en-US" dirty="0"/>
              <a:t>世界是由点组成，两个点能够组成一条直线，三个不在一条直线上的点就能够组成一个三角形面，无数三角形面就能够组成各种形状的物体</a:t>
            </a:r>
            <a:endParaRPr lang="en-US" altLang="zh-CN" dirty="0"/>
          </a:p>
          <a:p>
            <a:r>
              <a:rPr lang="zh-CN" altLang="en-US" dirty="0"/>
              <a:t>网格模型叫做</a:t>
            </a:r>
            <a:r>
              <a:rPr lang="en-US" altLang="zh-CN" dirty="0"/>
              <a:t>Mesh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zh-CN" altLang="en-US" dirty="0"/>
              <a:t>给物体贴上皮肤，或者专业点就叫做纹理</a:t>
            </a:r>
          </a:p>
        </p:txBody>
      </p:sp>
      <p:pic>
        <p:nvPicPr>
          <p:cNvPr id="3074" name="Picture 2" descr="three.jsç½æ ¼æ¨¡å">
            <a:extLst>
              <a:ext uri="{FF2B5EF4-FFF2-40B4-BE49-F238E27FC236}">
                <a16:creationId xmlns:a16="http://schemas.microsoft.com/office/drawing/2014/main" id="{8E81830D-86C1-4592-A8DE-769C83C4E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019" y="2606461"/>
            <a:ext cx="4687529" cy="376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549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8B589-5CD7-4E58-9A4D-D0F1114F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在</a:t>
            </a:r>
            <a:r>
              <a:rPr lang="en-US" altLang="zh-CN" b="1" dirty="0" err="1"/>
              <a:t>Threejs</a:t>
            </a:r>
            <a:r>
              <a:rPr lang="zh-CN" altLang="en-US" b="1" dirty="0"/>
              <a:t>中定义一个点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AEAA1-0057-44DD-8D74-FE4CD9E0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02" y="1246239"/>
            <a:ext cx="11507788" cy="3615267"/>
          </a:xfrm>
        </p:spPr>
        <p:txBody>
          <a:bodyPr anchor="t"/>
          <a:lstStyle/>
          <a:p>
            <a:r>
              <a:rPr lang="zh-CN" altLang="en-US" dirty="0"/>
              <a:t>中间使用了一个“</a:t>
            </a:r>
            <a:r>
              <a:rPr lang="en-US" altLang="zh-CN" dirty="0"/>
              <a:t>||”</a:t>
            </a:r>
            <a:r>
              <a:rPr lang="zh-CN" altLang="en-US" dirty="0"/>
              <a:t>（或）运算符，就是当</a:t>
            </a:r>
            <a:r>
              <a:rPr lang="en-US" altLang="zh-CN" dirty="0"/>
              <a:t>x=null</a:t>
            </a:r>
            <a:r>
              <a:rPr lang="zh-CN" altLang="en-US" dirty="0"/>
              <a:t>或者</a:t>
            </a:r>
            <a:r>
              <a:rPr lang="en-US" altLang="zh-CN" dirty="0"/>
              <a:t>undefine</a:t>
            </a:r>
            <a:r>
              <a:rPr lang="zh-CN" altLang="en-US" dirty="0"/>
              <a:t>时，</a:t>
            </a:r>
            <a:r>
              <a:rPr lang="en-US" altLang="zh-CN" dirty="0" err="1"/>
              <a:t>this.x</a:t>
            </a:r>
            <a:r>
              <a:rPr lang="zh-CN" altLang="en-US" dirty="0"/>
              <a:t>的值应该取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100115-7909-4319-AE2C-0C1F8E4D0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178348"/>
            <a:ext cx="6006026" cy="27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7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22B1D-8533-4247-B76D-D3154054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定义一个点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92E30-1E7D-4CA0-AFC8-726ED982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799693-6ED9-4465-9D5E-F731D54BD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92" y="1034989"/>
            <a:ext cx="6750614" cy="31391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670A87-FC31-49BE-9C25-19EF0C18D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022" y="4851399"/>
            <a:ext cx="2114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31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3A3A4-EC1A-4AD8-8582-B9D708C7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283A3-FFD8-468B-AF86-CEB5B09DD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199383" cy="3615267"/>
          </a:xfrm>
        </p:spPr>
        <p:txBody>
          <a:bodyPr anchor="t">
            <a:normAutofit/>
          </a:bodyPr>
          <a:lstStyle/>
          <a:p>
            <a:r>
              <a:rPr lang="en-US" altLang="zh-CN" sz="3200" dirty="0"/>
              <a:t>x</a:t>
            </a:r>
            <a:r>
              <a:rPr lang="zh-CN" altLang="en-US" sz="3200" dirty="0"/>
              <a:t>轴正方向向右，</a:t>
            </a:r>
            <a:r>
              <a:rPr lang="en-US" altLang="zh-CN" sz="3200" dirty="0"/>
              <a:t>y</a:t>
            </a:r>
            <a:r>
              <a:rPr lang="zh-CN" altLang="en-US" sz="3200" dirty="0"/>
              <a:t>轴正方向向上，</a:t>
            </a:r>
            <a:r>
              <a:rPr lang="en-US" altLang="zh-CN" sz="3200" dirty="0"/>
              <a:t>z</a:t>
            </a:r>
            <a:r>
              <a:rPr lang="zh-CN" altLang="en-US" sz="3200" dirty="0"/>
              <a:t>轴由屏幕从里向外。</a:t>
            </a:r>
          </a:p>
        </p:txBody>
      </p:sp>
      <p:pic>
        <p:nvPicPr>
          <p:cNvPr id="4098" name="Picture 2" descr="three.jsåæ ç³»">
            <a:extLst>
              <a:ext uri="{FF2B5EF4-FFF2-40B4-BE49-F238E27FC236}">
                <a16:creationId xmlns:a16="http://schemas.microsoft.com/office/drawing/2014/main" id="{5B1726DD-7E00-427F-BE5E-8ECB5419E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260" y="2290747"/>
            <a:ext cx="6730335" cy="439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539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C42A1-2098-42E3-9C3D-EDFE6D35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F6834-957F-4ED1-9E6D-F3DFF5EFA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94200"/>
            <a:ext cx="9865801" cy="3615267"/>
          </a:xfrm>
        </p:spPr>
        <p:txBody>
          <a:bodyPr anchor="t"/>
          <a:lstStyle/>
          <a:p>
            <a:r>
              <a:rPr lang="zh-CN" altLang="en-US" dirty="0"/>
              <a:t>在</a:t>
            </a:r>
            <a:r>
              <a:rPr lang="en-US" altLang="zh-CN" dirty="0" err="1"/>
              <a:t>Threejs</a:t>
            </a:r>
            <a:r>
              <a:rPr lang="zh-CN" altLang="en-US" dirty="0"/>
              <a:t>中，一条线由点，材质和颜色组成。</a:t>
            </a:r>
          </a:p>
          <a:p>
            <a:r>
              <a:rPr lang="zh-CN" altLang="en-US" dirty="0"/>
              <a:t>点由</a:t>
            </a:r>
            <a:r>
              <a:rPr lang="en-US" altLang="zh-CN" dirty="0"/>
              <a:t>THREE.Vector3</a:t>
            </a:r>
            <a:r>
              <a:rPr lang="zh-CN" altLang="en-US" dirty="0"/>
              <a:t>表示，</a:t>
            </a:r>
            <a:r>
              <a:rPr lang="en-US" altLang="zh-CN" dirty="0" err="1"/>
              <a:t>Threejs</a:t>
            </a:r>
            <a:r>
              <a:rPr lang="zh-CN" altLang="en-US" dirty="0"/>
              <a:t>中没有提供单独画点的函数，它必须被放到一个</a:t>
            </a:r>
            <a:r>
              <a:rPr lang="en-US" altLang="zh-CN" dirty="0" err="1"/>
              <a:t>THREE.Geometry</a:t>
            </a:r>
            <a:r>
              <a:rPr lang="zh-CN" altLang="en-US" dirty="0"/>
              <a:t>形状中，这个结构中包含一个数组</a:t>
            </a:r>
            <a:r>
              <a:rPr lang="en-US" altLang="zh-CN" dirty="0"/>
              <a:t>vertices</a:t>
            </a:r>
            <a:r>
              <a:rPr lang="zh-CN" altLang="en-US" dirty="0"/>
              <a:t>，这个</a:t>
            </a:r>
            <a:r>
              <a:rPr lang="en-US" altLang="zh-CN" dirty="0"/>
              <a:t>vertices</a:t>
            </a:r>
            <a:r>
              <a:rPr lang="zh-CN" altLang="en-US" dirty="0"/>
              <a:t>就是存放无数的点（</a:t>
            </a:r>
            <a:r>
              <a:rPr lang="en-US" altLang="zh-CN" dirty="0"/>
              <a:t>THREE.Vector3</a:t>
            </a:r>
            <a:r>
              <a:rPr lang="zh-CN" altLang="en-US" dirty="0"/>
              <a:t>）的数组。</a:t>
            </a:r>
            <a:endParaRPr lang="en-US" altLang="zh-CN" dirty="0"/>
          </a:p>
          <a:p>
            <a:r>
              <a:rPr lang="zh-CN" altLang="en-US" dirty="0"/>
              <a:t>可以使用专为线准备的材质，</a:t>
            </a:r>
            <a:r>
              <a:rPr lang="en-US" altLang="zh-CN" dirty="0" err="1"/>
              <a:t>THREE.LineBasicMaterial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F8883C-C4AD-4870-B0A9-92A64AAC2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60" y="2181225"/>
            <a:ext cx="9515475" cy="46767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1625F4-2236-4155-A0DE-C23C10DF2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733" y="1588454"/>
            <a:ext cx="2294162" cy="197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42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2B253-DA09-48F9-BC7C-5DE256C0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画线修改为网格线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62C36-290B-4239-847B-2692488A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37C0E7-B210-43B8-973D-75E74BDDB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993" y="565201"/>
            <a:ext cx="72675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4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AAF73-0F85-4440-8561-69B1CBA5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28" y="5121086"/>
            <a:ext cx="8534400" cy="1507067"/>
          </a:xfrm>
        </p:spPr>
        <p:txBody>
          <a:bodyPr/>
          <a:lstStyle/>
          <a:p>
            <a:r>
              <a:rPr lang="en-US" altLang="zh-CN" dirty="0"/>
              <a:t>WebGL</a:t>
            </a:r>
            <a:r>
              <a:rPr lang="zh-CN" altLang="en-US" dirty="0"/>
              <a:t>简介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2AA1E-1001-4A74-8BAB-B18058ED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>
                <a:hlinkClick r:id="rId2"/>
              </a:rPr>
              <a:t>http://aleksandarrodic.com/p/jellyfish/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WebGL</a:t>
            </a:r>
            <a:r>
              <a:rPr lang="zh-CN" altLang="en-US" dirty="0"/>
              <a:t>是在浏览器中实现三维效果的一套规范。</a:t>
            </a:r>
          </a:p>
        </p:txBody>
      </p:sp>
      <p:pic>
        <p:nvPicPr>
          <p:cNvPr id="1026" name="Picture 2" descr="http://www.hewebgl.com/attached/image/20130810/20130810103242_472.jpg">
            <a:extLst>
              <a:ext uri="{FF2B5EF4-FFF2-40B4-BE49-F238E27FC236}">
                <a16:creationId xmlns:a16="http://schemas.microsoft.com/office/drawing/2014/main" id="{21148510-DB7D-4869-9C8B-968AD4CD4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427" y="1695520"/>
            <a:ext cx="6702373" cy="457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887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E17D6-6FF0-4674-88A0-93C15C72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动态的场景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B22FE-DF94-48C4-B94B-232B5FA2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第一种方法是让物体在坐标系里面移动，摄像机不动。</a:t>
            </a:r>
            <a:endParaRPr lang="en-US" altLang="zh-CN" dirty="0"/>
          </a:p>
          <a:p>
            <a:r>
              <a:rPr lang="zh-CN" altLang="en-US" dirty="0"/>
              <a:t>第二种方法是让摄像机在坐标系里面移动，物体不动。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559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CB68D-C4FE-4556-8F5C-4DF64571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渲染循环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5FC45-54C7-4A9D-AF2D-3D450A760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物体运动还有一个关键点，就是要渲染物体运动的每一个过程，让它显示给观众。渲染的时候，我们调用的是渲染器的</a:t>
            </a:r>
            <a:r>
              <a:rPr lang="en-US" altLang="zh-CN" dirty="0"/>
              <a:t>render() </a:t>
            </a:r>
            <a:r>
              <a:rPr lang="zh-CN" altLang="en-US" dirty="0"/>
              <a:t>函数。代码如下：</a:t>
            </a:r>
          </a:p>
          <a:p>
            <a:r>
              <a:rPr lang="en-US" altLang="zh-CN" dirty="0" err="1"/>
              <a:t>renderer.render</a:t>
            </a:r>
            <a:r>
              <a:rPr lang="en-US" altLang="zh-CN" dirty="0"/>
              <a:t>( scene, camera );</a:t>
            </a:r>
          </a:p>
          <a:p>
            <a:r>
              <a:rPr lang="zh-CN" altLang="en-US" dirty="0"/>
              <a:t>如果我们改变了物体的位置或者颜色之类的属性，就必须重新调用</a:t>
            </a:r>
            <a:r>
              <a:rPr lang="en-US" altLang="zh-CN" dirty="0"/>
              <a:t>render()</a:t>
            </a:r>
            <a:r>
              <a:rPr lang="zh-CN" altLang="en-US" dirty="0"/>
              <a:t>函数，才能够将新的场景绘制到浏览器中去。不然浏览器是不会自动刷新场景的。</a:t>
            </a:r>
            <a:endParaRPr lang="en-US" altLang="zh-CN" dirty="0"/>
          </a:p>
          <a:p>
            <a:r>
              <a:rPr lang="zh-CN" altLang="en-US" dirty="0"/>
              <a:t>需要</a:t>
            </a:r>
            <a:r>
              <a:rPr lang="en-US" altLang="zh-CN" dirty="0" err="1"/>
              <a:t>javascript</a:t>
            </a:r>
            <a:r>
              <a:rPr lang="zh-CN" altLang="en-US" dirty="0"/>
              <a:t>的一个特殊函数，这个函数是</a:t>
            </a:r>
            <a:r>
              <a:rPr lang="en-US" altLang="zh-CN" dirty="0" err="1"/>
              <a:t>requestAnimationFrame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1A456A-2A41-4AE1-8BAC-5BD1810EA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401" y="4157030"/>
            <a:ext cx="5326933" cy="216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83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BF90E-2A8C-4401-BDD9-273E9570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相机与投影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DA7BF-788A-4427-A975-D5F232E2A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3" y="685800"/>
            <a:ext cx="11654219" cy="3615267"/>
          </a:xfrm>
        </p:spPr>
        <p:txBody>
          <a:bodyPr anchor="t"/>
          <a:lstStyle/>
          <a:p>
            <a:r>
              <a:rPr lang="en-US" altLang="zh-CN" dirty="0" err="1"/>
              <a:t>OrthographicCamera</a:t>
            </a:r>
            <a:r>
              <a:rPr lang="en-US" altLang="zh-CN" dirty="0"/>
              <a:t>( left, right, top, bottom, near, far )</a:t>
            </a:r>
          </a:p>
          <a:p>
            <a:r>
              <a:rPr lang="en-US" altLang="zh-CN" dirty="0"/>
              <a:t>var camera = new </a:t>
            </a:r>
            <a:r>
              <a:rPr lang="en-US" altLang="zh-CN" dirty="0" err="1"/>
              <a:t>THREE.OrthographicCamera</a:t>
            </a:r>
            <a:r>
              <a:rPr lang="en-US" altLang="zh-CN" dirty="0"/>
              <a:t>( width / - 2, width / 2, height / 2, height / - 2, 1, 1000 );</a:t>
            </a:r>
          </a:p>
          <a:p>
            <a:r>
              <a:rPr lang="en-US" altLang="zh-CN" dirty="0" err="1"/>
              <a:t>scene.add</a:t>
            </a:r>
            <a:r>
              <a:rPr lang="en-US" altLang="zh-CN" dirty="0"/>
              <a:t>( camera );</a:t>
            </a:r>
          </a:p>
          <a:p>
            <a:endParaRPr lang="zh-CN" altLang="en-US" dirty="0"/>
          </a:p>
        </p:txBody>
      </p:sp>
      <p:pic>
        <p:nvPicPr>
          <p:cNvPr id="5122" name="Picture 2" descr="http://www.hewebgl.com/attached/image/20130530/20130530145454_509.png">
            <a:extLst>
              <a:ext uri="{FF2B5EF4-FFF2-40B4-BE49-F238E27FC236}">
                <a16:creationId xmlns:a16="http://schemas.microsoft.com/office/drawing/2014/main" id="{BBFB6C8C-8E4E-4F9B-8595-FC080F258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432" y="2304925"/>
            <a:ext cx="5175608" cy="2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hewebgl.com/attached/image/20130530/20130530150159_487.jpg">
            <a:extLst>
              <a:ext uri="{FF2B5EF4-FFF2-40B4-BE49-F238E27FC236}">
                <a16:creationId xmlns:a16="http://schemas.microsoft.com/office/drawing/2014/main" id="{CD22EF52-0163-4BA6-A592-E6C1BDD74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040" y="3761549"/>
            <a:ext cx="2888993" cy="262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hewebgl.com/attached/image/20130530/20130530145859_920.jpg">
            <a:extLst>
              <a:ext uri="{FF2B5EF4-FFF2-40B4-BE49-F238E27FC236}">
                <a16:creationId xmlns:a16="http://schemas.microsoft.com/office/drawing/2014/main" id="{AD67716B-246B-44B7-8D11-667F4FD87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290" y="4343400"/>
            <a:ext cx="44767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738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hewebgl.com/attached/image/20130530/20130530151418_279.jpg">
            <a:extLst>
              <a:ext uri="{FF2B5EF4-FFF2-40B4-BE49-F238E27FC236}">
                <a16:creationId xmlns:a16="http://schemas.microsoft.com/office/drawing/2014/main" id="{911F3F8E-4B0F-471B-8F6F-8A427C349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318" y="0"/>
            <a:ext cx="4669682" cy="331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3AFF40-EF4C-43B9-A0C9-8FCFB3A6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投影相机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B69C5-F64E-437B-AD62-07023F81A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66135"/>
            <a:ext cx="10481187" cy="5328264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透视投影相机的构造函数如下所示：</a:t>
            </a:r>
          </a:p>
          <a:p>
            <a:r>
              <a:rPr lang="en-US" altLang="zh-CN" dirty="0" err="1"/>
              <a:t>PerspectiveCamera</a:t>
            </a:r>
            <a:r>
              <a:rPr lang="en-US" altLang="zh-CN" dirty="0"/>
              <a:t>( </a:t>
            </a:r>
            <a:r>
              <a:rPr lang="en-US" altLang="zh-CN" dirty="0" err="1"/>
              <a:t>fov</a:t>
            </a:r>
            <a:r>
              <a:rPr lang="en-US" altLang="zh-CN" dirty="0"/>
              <a:t>, aspect, near, far )</a:t>
            </a:r>
          </a:p>
          <a:p>
            <a:r>
              <a:rPr lang="zh-CN" altLang="en-US" dirty="0"/>
              <a:t>视角</a:t>
            </a:r>
            <a:r>
              <a:rPr lang="en-US" altLang="zh-CN" dirty="0" err="1"/>
              <a:t>fov</a:t>
            </a:r>
            <a:endParaRPr lang="en-US" altLang="zh-CN" dirty="0"/>
          </a:p>
          <a:p>
            <a:r>
              <a:rPr lang="zh-CN" altLang="en-US" dirty="0"/>
              <a:t>纵横比</a:t>
            </a:r>
            <a:r>
              <a:rPr lang="en-US" altLang="zh-CN" dirty="0"/>
              <a:t>aspect</a:t>
            </a:r>
          </a:p>
          <a:p>
            <a:r>
              <a:rPr lang="zh-CN" altLang="en-US" dirty="0"/>
              <a:t>近平面</a:t>
            </a:r>
            <a:r>
              <a:rPr lang="en-US" altLang="zh-CN" dirty="0"/>
              <a:t>near</a:t>
            </a:r>
          </a:p>
          <a:p>
            <a:r>
              <a:rPr lang="zh-CN" altLang="en-US" dirty="0"/>
              <a:t>远平面</a:t>
            </a:r>
            <a:r>
              <a:rPr lang="en-US" altLang="zh-CN" dirty="0"/>
              <a:t>far</a:t>
            </a:r>
          </a:p>
          <a:p>
            <a:r>
              <a:rPr lang="en-US" altLang="zh-CN" dirty="0"/>
              <a:t>var camera = new </a:t>
            </a:r>
            <a:r>
              <a:rPr lang="en-US" altLang="zh-CN" dirty="0" err="1"/>
              <a:t>THREE.PerspectiveCamera</a:t>
            </a:r>
            <a:r>
              <a:rPr lang="en-US" altLang="zh-CN" dirty="0"/>
              <a:t>( 45, width / height, 1, 1000 );</a:t>
            </a:r>
          </a:p>
          <a:p>
            <a:endParaRPr lang="en-US" altLang="zh-CN" dirty="0"/>
          </a:p>
          <a:p>
            <a:r>
              <a:rPr lang="en-US" altLang="zh-CN" dirty="0" err="1"/>
              <a:t>scene.add</a:t>
            </a:r>
            <a:r>
              <a:rPr lang="en-US" altLang="zh-CN" dirty="0"/>
              <a:t>( camera 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057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4EEC19-76DD-442E-81D5-94146509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161" y="1019310"/>
            <a:ext cx="3773832" cy="360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CDECC89-D07C-400E-A267-73C2A8EE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11360304" cy="1507067"/>
          </a:xfrm>
        </p:spPr>
        <p:txBody>
          <a:bodyPr>
            <a:normAutofit/>
          </a:bodyPr>
          <a:lstStyle/>
          <a:p>
            <a:r>
              <a:rPr lang="zh-CN" altLang="en-US" dirty="0"/>
              <a:t>人类的正常视角是</a:t>
            </a:r>
            <a:r>
              <a:rPr lang="en-US" altLang="zh-CN" dirty="0"/>
              <a:t>120</a:t>
            </a:r>
            <a:r>
              <a:rPr lang="zh-CN" altLang="en-US" dirty="0"/>
              <a:t>度左右</a:t>
            </a:r>
            <a:br>
              <a:rPr lang="en-US" altLang="zh-CN" dirty="0"/>
            </a:br>
            <a:r>
              <a:rPr lang="zh-CN" altLang="en-US" dirty="0"/>
              <a:t>集中注意力看清楚，在</a:t>
            </a:r>
            <a:r>
              <a:rPr lang="en-US" altLang="zh-CN" dirty="0"/>
              <a:t>30-40</a:t>
            </a:r>
            <a:r>
              <a:rPr lang="zh-CN" altLang="en-US" dirty="0"/>
              <a:t>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EA442-EB3F-4F97-9AAE-682FFB374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6A2E24-E244-402F-9593-83F3F5E0F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030" y="1019310"/>
            <a:ext cx="355338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37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6777-B022-4029-87B6-FE0A274D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87901"/>
            <a:ext cx="11055504" cy="1507067"/>
          </a:xfrm>
        </p:spPr>
        <p:txBody>
          <a:bodyPr/>
          <a:lstStyle/>
          <a:p>
            <a:r>
              <a:rPr lang="zh-CN" altLang="en-US" dirty="0"/>
              <a:t>世界有了光，就不在黑暗</a:t>
            </a:r>
            <a:br>
              <a:rPr lang="en-US" altLang="zh-CN" dirty="0"/>
            </a:br>
            <a:r>
              <a:rPr lang="en-US" altLang="zh-CN" dirty="0" err="1"/>
              <a:t>THREE.Light</a:t>
            </a:r>
            <a:r>
              <a:rPr lang="zh-CN" altLang="en-US" dirty="0"/>
              <a:t>只是其他所有光源的基类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BBBA0-38D4-4848-9517-B79DDE7F2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 descr="http://www.hewebgl.com/attached/image/20130515/20130515163339_12.jpg">
            <a:extLst>
              <a:ext uri="{FF2B5EF4-FFF2-40B4-BE49-F238E27FC236}">
                <a16:creationId xmlns:a16="http://schemas.microsoft.com/office/drawing/2014/main" id="{6BFA9092-22B5-45AA-8EE6-8E501A676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094" y="248574"/>
            <a:ext cx="9761740" cy="478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577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DA637-F133-46CB-88D0-C97BC9A5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43881-9772-474B-AA85-238298FCB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环境光就是在场景中无处不在的光，它对物体的影响是均匀的，也就是无论你从物体的那个角度观察，物体的颜色都是一样的，这就是伟大的环境光。</a:t>
            </a:r>
            <a:endParaRPr lang="en-US" altLang="zh-CN" sz="2800" dirty="0"/>
          </a:p>
          <a:p>
            <a:r>
              <a:rPr lang="en-US" altLang="zh-CN" sz="2800" dirty="0"/>
              <a:t>var light = new </a:t>
            </a:r>
            <a:r>
              <a:rPr lang="en-US" altLang="zh-CN" sz="2800" dirty="0" err="1"/>
              <a:t>THREE.AmbientLight</a:t>
            </a:r>
            <a:r>
              <a:rPr lang="en-US" altLang="zh-CN" sz="2800" dirty="0"/>
              <a:t>( 0xff0000 );</a:t>
            </a:r>
          </a:p>
          <a:p>
            <a:r>
              <a:rPr lang="en-US" altLang="zh-CN" sz="2800" dirty="0" err="1"/>
              <a:t>scene.add</a:t>
            </a:r>
            <a:r>
              <a:rPr lang="en-US" altLang="zh-CN" sz="2800" dirty="0"/>
              <a:t>( light );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4989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7637D-1547-4EDE-9A08-490449D7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点光源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A2E9D-5ADB-482D-87BD-5A1795A68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点光源用</a:t>
            </a:r>
            <a:r>
              <a:rPr lang="en-US" altLang="zh-CN" dirty="0" err="1"/>
              <a:t>PointLight</a:t>
            </a:r>
            <a:r>
              <a:rPr lang="zh-CN" altLang="en-US" dirty="0"/>
              <a:t>来表示，它的构造函数如下所示：</a:t>
            </a:r>
          </a:p>
          <a:p>
            <a:r>
              <a:rPr lang="en-US" altLang="zh-CN" dirty="0" err="1"/>
              <a:t>PointLight</a:t>
            </a:r>
            <a:r>
              <a:rPr lang="en-US" altLang="zh-CN" dirty="0"/>
              <a:t>( color, intensity, distance )</a:t>
            </a:r>
          </a:p>
          <a:p>
            <a:r>
              <a:rPr lang="zh-CN" altLang="en-US" dirty="0"/>
              <a:t>这个类的参数稍微复杂一些，我们花点时间来解释一下：</a:t>
            </a:r>
          </a:p>
          <a:p>
            <a:r>
              <a:rPr lang="en-US" altLang="zh-CN" dirty="0"/>
              <a:t>Color</a:t>
            </a:r>
            <a:r>
              <a:rPr lang="zh-CN" altLang="en-US" dirty="0"/>
              <a:t>：光的颜色</a:t>
            </a:r>
          </a:p>
          <a:p>
            <a:r>
              <a:rPr lang="en-US" altLang="zh-CN" dirty="0"/>
              <a:t>Intensity</a:t>
            </a:r>
            <a:r>
              <a:rPr lang="zh-CN" altLang="en-US" dirty="0"/>
              <a:t>：光的强度，默认是</a:t>
            </a:r>
            <a:r>
              <a:rPr lang="en-US" altLang="zh-CN" dirty="0"/>
              <a:t>1.0,</a:t>
            </a:r>
            <a:r>
              <a:rPr lang="zh-CN" altLang="en-US" dirty="0"/>
              <a:t>就是说是</a:t>
            </a:r>
            <a:r>
              <a:rPr lang="en-US" altLang="zh-CN" dirty="0"/>
              <a:t>100%</a:t>
            </a:r>
            <a:r>
              <a:rPr lang="zh-CN" altLang="en-US" dirty="0"/>
              <a:t>强度的灯光，</a:t>
            </a:r>
          </a:p>
          <a:p>
            <a:r>
              <a:rPr lang="en-US" altLang="zh-CN" dirty="0"/>
              <a:t>distance</a:t>
            </a:r>
            <a:r>
              <a:rPr lang="zh-CN" altLang="en-US" dirty="0"/>
              <a:t>：光的距离，从光源所在的位置，经过</a:t>
            </a:r>
            <a:r>
              <a:rPr lang="en-US" altLang="zh-CN" dirty="0"/>
              <a:t>distance</a:t>
            </a:r>
            <a:r>
              <a:rPr lang="zh-CN" altLang="en-US" dirty="0"/>
              <a:t>这段距离之后，光的强度将从</a:t>
            </a:r>
            <a:r>
              <a:rPr lang="en-US" altLang="zh-CN" dirty="0"/>
              <a:t>Intensity</a:t>
            </a:r>
            <a:r>
              <a:rPr lang="zh-CN" altLang="en-US" dirty="0"/>
              <a:t>衰减为</a:t>
            </a:r>
            <a:r>
              <a:rPr lang="en-US" altLang="zh-CN" dirty="0"/>
              <a:t>0</a:t>
            </a:r>
            <a:r>
              <a:rPr lang="zh-CN" altLang="en-US" dirty="0"/>
              <a:t>。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951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C6186-98DB-4E94-B583-94305265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聚光灯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0DADD-E8EF-43D4-A3C8-300E2B4A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1066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THREE.SpotLight</a:t>
            </a:r>
            <a:r>
              <a:rPr lang="en-US" altLang="zh-CN" dirty="0"/>
              <a:t>( hex, intensity, distance, angle, exponent )</a:t>
            </a:r>
          </a:p>
          <a:p>
            <a:r>
              <a:rPr lang="en-US" altLang="zh-CN" dirty="0"/>
              <a:t>Hex</a:t>
            </a:r>
            <a:r>
              <a:rPr lang="zh-CN" altLang="en-US" dirty="0"/>
              <a:t>：聚光灯发出的颜色，如</a:t>
            </a:r>
            <a:r>
              <a:rPr lang="en-US" altLang="zh-CN" dirty="0"/>
              <a:t>0xFFFFFF</a:t>
            </a:r>
          </a:p>
          <a:p>
            <a:r>
              <a:rPr lang="en-US" altLang="zh-CN" dirty="0"/>
              <a:t>Intensity</a:t>
            </a:r>
            <a:r>
              <a:rPr lang="zh-CN" altLang="en-US" dirty="0"/>
              <a:t>：光源的强度，默认是</a:t>
            </a:r>
            <a:r>
              <a:rPr lang="en-US" altLang="zh-CN" dirty="0"/>
              <a:t>1.0</a:t>
            </a:r>
            <a:r>
              <a:rPr lang="zh-CN" altLang="en-US" dirty="0"/>
              <a:t>，如果为</a:t>
            </a:r>
            <a:r>
              <a:rPr lang="en-US" altLang="zh-CN" dirty="0"/>
              <a:t>0.5</a:t>
            </a:r>
            <a:r>
              <a:rPr lang="zh-CN" altLang="en-US" dirty="0"/>
              <a:t>，则强度是一半</a:t>
            </a:r>
          </a:p>
          <a:p>
            <a:r>
              <a:rPr lang="en-US" altLang="zh-CN" dirty="0"/>
              <a:t>Distance</a:t>
            </a:r>
            <a:r>
              <a:rPr lang="zh-CN" altLang="en-US" dirty="0"/>
              <a:t>：光线的强度，从最大值衰减到</a:t>
            </a:r>
            <a:r>
              <a:rPr lang="en-US" altLang="zh-CN" dirty="0"/>
              <a:t>0</a:t>
            </a:r>
            <a:r>
              <a:rPr lang="zh-CN" altLang="en-US" dirty="0"/>
              <a:t>，需要的距离。 默认为</a:t>
            </a:r>
            <a:r>
              <a:rPr lang="en-US" altLang="zh-CN" dirty="0"/>
              <a:t>0</a:t>
            </a:r>
            <a:r>
              <a:rPr lang="zh-CN" altLang="en-US" dirty="0"/>
              <a:t>，表示光不衰减，如果非</a:t>
            </a:r>
            <a:r>
              <a:rPr lang="en-US" altLang="zh-CN" dirty="0"/>
              <a:t>0</a:t>
            </a:r>
            <a:r>
              <a:rPr lang="zh-CN" altLang="en-US" dirty="0"/>
              <a:t>，则表示从光源的位置到</a:t>
            </a:r>
            <a:r>
              <a:rPr lang="en-US" altLang="zh-CN" dirty="0"/>
              <a:t>Distance</a:t>
            </a:r>
            <a:r>
              <a:rPr lang="zh-CN" altLang="en-US" dirty="0"/>
              <a:t>的距离，光都在线性衰减。到离光源距离</a:t>
            </a:r>
            <a:r>
              <a:rPr lang="en-US" altLang="zh-CN" dirty="0"/>
              <a:t>Distance</a:t>
            </a:r>
            <a:r>
              <a:rPr lang="zh-CN" altLang="en-US" dirty="0"/>
              <a:t>时，光源强度为</a:t>
            </a:r>
            <a:r>
              <a:rPr lang="en-US" altLang="zh-CN" dirty="0"/>
              <a:t>0.</a:t>
            </a:r>
          </a:p>
          <a:p>
            <a:r>
              <a:rPr lang="en-US" altLang="zh-CN" dirty="0"/>
              <a:t>Angle</a:t>
            </a:r>
            <a:r>
              <a:rPr lang="zh-CN" altLang="en-US" dirty="0"/>
              <a:t>：聚光灯着色的角度，用弧度作为单位，这个角度是和光源的方向形成的角度。</a:t>
            </a:r>
          </a:p>
          <a:p>
            <a:r>
              <a:rPr lang="en-US" altLang="zh-CN" dirty="0"/>
              <a:t>exponent</a:t>
            </a:r>
            <a:r>
              <a:rPr lang="zh-CN" altLang="en-US" dirty="0"/>
              <a:t>：光源模型中，衰减的一个参数，越大衰减约快。</a:t>
            </a:r>
          </a:p>
          <a:p>
            <a:endParaRPr lang="zh-CN" altLang="en-US" dirty="0"/>
          </a:p>
        </p:txBody>
      </p:sp>
      <p:pic>
        <p:nvPicPr>
          <p:cNvPr id="8194" name="Picture 2" descr="http://www.hewebgl.com/attached/image/20130516/20130516165745_434.jpg">
            <a:extLst>
              <a:ext uri="{FF2B5EF4-FFF2-40B4-BE49-F238E27FC236}">
                <a16:creationId xmlns:a16="http://schemas.microsoft.com/office/drawing/2014/main" id="{32F13E44-1452-4CB5-A85F-F3C2AB0355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3"/>
          <a:stretch/>
        </p:blipFill>
        <p:spPr bwMode="auto">
          <a:xfrm>
            <a:off x="9349169" y="786579"/>
            <a:ext cx="2547864" cy="314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216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D5519-F1E3-478F-B64C-CF130282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不带任何光源的物体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2843D-C8D4-4B2C-B3A5-57013B36A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507788" cy="3615267"/>
          </a:xfrm>
        </p:spPr>
        <p:txBody>
          <a:bodyPr>
            <a:normAutofit/>
          </a:bodyPr>
          <a:lstStyle/>
          <a:p>
            <a:r>
              <a:rPr lang="zh-CN" altLang="en-US" dirty="0"/>
              <a:t>不带任何光源的物体</a:t>
            </a:r>
          </a:p>
          <a:p>
            <a:r>
              <a:rPr lang="zh-CN" altLang="en-US" dirty="0"/>
              <a:t>不带任何的光源，定义物体的颜色为黑色，其值为</a:t>
            </a:r>
            <a:r>
              <a:rPr lang="en-US" altLang="zh-CN" dirty="0"/>
              <a:t>0x000000</a:t>
            </a:r>
            <a:r>
              <a:rPr lang="zh-CN" altLang="en-US" dirty="0"/>
              <a:t>，定义材质如下：</a:t>
            </a:r>
          </a:p>
          <a:p>
            <a:r>
              <a:rPr lang="en-US" altLang="zh-CN" dirty="0"/>
              <a:t>var material = new </a:t>
            </a:r>
            <a:r>
              <a:rPr lang="en-US" altLang="zh-CN" dirty="0" err="1"/>
              <a:t>THREE.MeshLambertMaterial</a:t>
            </a:r>
            <a:r>
              <a:rPr lang="en-US" altLang="zh-CN" dirty="0"/>
              <a:t>( { color:0x000000} ); // </a:t>
            </a:r>
            <a:r>
              <a:rPr lang="zh-CN" altLang="en-US" dirty="0"/>
              <a:t>这是兰伯特材质，材质中的一种</a:t>
            </a:r>
            <a:endParaRPr lang="en-US" altLang="zh-CN" dirty="0"/>
          </a:p>
          <a:p>
            <a:r>
              <a:rPr lang="zh-CN" altLang="en-US" dirty="0"/>
              <a:t>当没有任何光源的时候，最终的颜色将是材质的颜色。</a:t>
            </a:r>
            <a:endParaRPr lang="en-US" altLang="zh-CN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当没有任何光源的时候，最终的颜色将是黑色，无论材质是什么颜色。</a:t>
            </a:r>
          </a:p>
          <a:p>
            <a:endParaRPr lang="zh-CN" altLang="en-US" dirty="0"/>
          </a:p>
        </p:txBody>
      </p:sp>
      <p:pic>
        <p:nvPicPr>
          <p:cNvPr id="9218" name="Picture 2" descr="http://www.hewebgl.com/attached/image/20130515/20130515170232_15.png">
            <a:extLst>
              <a:ext uri="{FF2B5EF4-FFF2-40B4-BE49-F238E27FC236}">
                <a16:creationId xmlns:a16="http://schemas.microsoft.com/office/drawing/2014/main" id="{DD54634F-2F7F-4F39-91F6-C7A5D4B60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41" y="4098924"/>
            <a:ext cx="31813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31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491141" y="556239"/>
            <a:ext cx="3534827" cy="727719"/>
            <a:chOff x="491140" y="556239"/>
            <a:chExt cx="3534827" cy="727718"/>
          </a:xfrm>
        </p:grpSpPr>
        <p:grpSp>
          <p:nvGrpSpPr>
            <p:cNvPr id="25" name="组合 42"/>
            <p:cNvGrpSpPr/>
            <p:nvPr/>
          </p:nvGrpSpPr>
          <p:grpSpPr>
            <a:xfrm rot="5400000">
              <a:off x="510225" y="537154"/>
              <a:ext cx="695274" cy="733444"/>
              <a:chOff x="4197350" y="2182813"/>
              <a:chExt cx="608013" cy="641350"/>
            </a:xfrm>
            <a:solidFill>
              <a:srgbClr val="005790"/>
            </a:solidFill>
          </p:grpSpPr>
          <p:sp>
            <p:nvSpPr>
              <p:cNvPr id="28" name="Freeform 166"/>
              <p:cNvSpPr/>
              <p:nvPr/>
            </p:nvSpPr>
            <p:spPr bwMode="auto">
              <a:xfrm>
                <a:off x="4229100" y="2211388"/>
                <a:ext cx="39688" cy="157163"/>
              </a:xfrm>
              <a:custGeom>
                <a:avLst/>
                <a:gdLst/>
                <a:ahLst/>
                <a:cxnLst>
                  <a:cxn ang="0">
                    <a:pos x="63" y="2"/>
                  </a:cxn>
                  <a:cxn ang="0">
                    <a:pos x="63" y="2"/>
                  </a:cxn>
                  <a:cxn ang="0">
                    <a:pos x="58" y="14"/>
                  </a:cxn>
                  <a:cxn ang="0">
                    <a:pos x="54" y="25"/>
                  </a:cxn>
                  <a:cxn ang="0">
                    <a:pos x="47" y="49"/>
                  </a:cxn>
                  <a:cxn ang="0">
                    <a:pos x="34" y="96"/>
                  </a:cxn>
                  <a:cxn ang="0">
                    <a:pos x="34" y="96"/>
                  </a:cxn>
                  <a:cxn ang="0">
                    <a:pos x="27" y="122"/>
                  </a:cxn>
                  <a:cxn ang="0">
                    <a:pos x="21" y="149"/>
                  </a:cxn>
                  <a:cxn ang="0">
                    <a:pos x="10" y="203"/>
                  </a:cxn>
                  <a:cxn ang="0">
                    <a:pos x="10" y="203"/>
                  </a:cxn>
                  <a:cxn ang="0">
                    <a:pos x="6" y="222"/>
                  </a:cxn>
                  <a:cxn ang="0">
                    <a:pos x="3" y="243"/>
                  </a:cxn>
                  <a:cxn ang="0">
                    <a:pos x="1" y="263"/>
                  </a:cxn>
                  <a:cxn ang="0">
                    <a:pos x="0" y="283"/>
                  </a:cxn>
                  <a:cxn ang="0">
                    <a:pos x="0" y="283"/>
                  </a:cxn>
                  <a:cxn ang="0">
                    <a:pos x="1" y="290"/>
                  </a:cxn>
                  <a:cxn ang="0">
                    <a:pos x="2" y="292"/>
                  </a:cxn>
                  <a:cxn ang="0">
                    <a:pos x="3" y="294"/>
                  </a:cxn>
                  <a:cxn ang="0">
                    <a:pos x="6" y="296"/>
                  </a:cxn>
                  <a:cxn ang="0">
                    <a:pos x="8" y="296"/>
                  </a:cxn>
                  <a:cxn ang="0">
                    <a:pos x="11" y="296"/>
                  </a:cxn>
                  <a:cxn ang="0">
                    <a:pos x="14" y="294"/>
                  </a:cxn>
                  <a:cxn ang="0">
                    <a:pos x="14" y="294"/>
                  </a:cxn>
                  <a:cxn ang="0">
                    <a:pos x="15" y="293"/>
                  </a:cxn>
                  <a:cxn ang="0">
                    <a:pos x="16" y="291"/>
                  </a:cxn>
                  <a:cxn ang="0">
                    <a:pos x="15" y="287"/>
                  </a:cxn>
                  <a:cxn ang="0">
                    <a:pos x="14" y="285"/>
                  </a:cxn>
                  <a:cxn ang="0">
                    <a:pos x="12" y="285"/>
                  </a:cxn>
                  <a:cxn ang="0">
                    <a:pos x="11" y="284"/>
                  </a:cxn>
                  <a:cxn ang="0">
                    <a:pos x="9" y="285"/>
                  </a:cxn>
                  <a:cxn ang="0">
                    <a:pos x="9" y="285"/>
                  </a:cxn>
                  <a:cxn ang="0">
                    <a:pos x="11" y="282"/>
                  </a:cxn>
                  <a:cxn ang="0">
                    <a:pos x="12" y="276"/>
                  </a:cxn>
                  <a:cxn ang="0">
                    <a:pos x="14" y="259"/>
                  </a:cxn>
                  <a:cxn ang="0">
                    <a:pos x="14" y="232"/>
                  </a:cxn>
                  <a:cxn ang="0">
                    <a:pos x="14" y="232"/>
                  </a:cxn>
                  <a:cxn ang="0">
                    <a:pos x="17" y="212"/>
                  </a:cxn>
                  <a:cxn ang="0">
                    <a:pos x="21" y="193"/>
                  </a:cxn>
                  <a:cxn ang="0">
                    <a:pos x="29" y="155"/>
                  </a:cxn>
                  <a:cxn ang="0">
                    <a:pos x="29" y="155"/>
                  </a:cxn>
                  <a:cxn ang="0">
                    <a:pos x="38" y="119"/>
                  </a:cxn>
                  <a:cxn ang="0">
                    <a:pos x="48" y="83"/>
                  </a:cxn>
                  <a:cxn ang="0">
                    <a:pos x="48" y="83"/>
                  </a:cxn>
                  <a:cxn ang="0">
                    <a:pos x="58" y="45"/>
                  </a:cxn>
                  <a:cxn ang="0">
                    <a:pos x="64" y="25"/>
                  </a:cxn>
                  <a:cxn ang="0">
                    <a:pos x="68" y="16"/>
                  </a:cxn>
                  <a:cxn ang="0">
                    <a:pos x="72" y="8"/>
                  </a:cxn>
                  <a:cxn ang="0">
                    <a:pos x="72" y="8"/>
                  </a:cxn>
                  <a:cxn ang="0">
                    <a:pos x="73" y="5"/>
                  </a:cxn>
                  <a:cxn ang="0">
                    <a:pos x="73" y="3"/>
                  </a:cxn>
                  <a:cxn ang="0">
                    <a:pos x="72" y="2"/>
                  </a:cxn>
                  <a:cxn ang="0">
                    <a:pos x="71" y="1"/>
                  </a:cxn>
                  <a:cxn ang="0">
                    <a:pos x="69" y="0"/>
                  </a:cxn>
                  <a:cxn ang="0">
                    <a:pos x="67" y="0"/>
                  </a:cxn>
                  <a:cxn ang="0">
                    <a:pos x="65" y="1"/>
                  </a:cxn>
                  <a:cxn ang="0">
                    <a:pos x="63" y="2"/>
                  </a:cxn>
                  <a:cxn ang="0">
                    <a:pos x="63" y="2"/>
                  </a:cxn>
                </a:cxnLst>
                <a:rect l="0" t="0" r="r" b="b"/>
                <a:pathLst>
                  <a:path w="73" h="296">
                    <a:moveTo>
                      <a:pt x="63" y="2"/>
                    </a:moveTo>
                    <a:lnTo>
                      <a:pt x="63" y="2"/>
                    </a:lnTo>
                    <a:lnTo>
                      <a:pt x="58" y="14"/>
                    </a:lnTo>
                    <a:lnTo>
                      <a:pt x="54" y="25"/>
                    </a:lnTo>
                    <a:lnTo>
                      <a:pt x="47" y="49"/>
                    </a:lnTo>
                    <a:lnTo>
                      <a:pt x="34" y="96"/>
                    </a:lnTo>
                    <a:lnTo>
                      <a:pt x="34" y="96"/>
                    </a:lnTo>
                    <a:lnTo>
                      <a:pt x="27" y="122"/>
                    </a:lnTo>
                    <a:lnTo>
                      <a:pt x="21" y="149"/>
                    </a:lnTo>
                    <a:lnTo>
                      <a:pt x="10" y="203"/>
                    </a:lnTo>
                    <a:lnTo>
                      <a:pt x="10" y="203"/>
                    </a:lnTo>
                    <a:lnTo>
                      <a:pt x="6" y="222"/>
                    </a:lnTo>
                    <a:lnTo>
                      <a:pt x="3" y="243"/>
                    </a:lnTo>
                    <a:lnTo>
                      <a:pt x="1" y="263"/>
                    </a:lnTo>
                    <a:lnTo>
                      <a:pt x="0" y="283"/>
                    </a:lnTo>
                    <a:lnTo>
                      <a:pt x="0" y="283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6" y="296"/>
                    </a:lnTo>
                    <a:lnTo>
                      <a:pt x="8" y="296"/>
                    </a:lnTo>
                    <a:lnTo>
                      <a:pt x="11" y="296"/>
                    </a:lnTo>
                    <a:lnTo>
                      <a:pt x="14" y="294"/>
                    </a:lnTo>
                    <a:lnTo>
                      <a:pt x="14" y="294"/>
                    </a:lnTo>
                    <a:lnTo>
                      <a:pt x="15" y="293"/>
                    </a:lnTo>
                    <a:lnTo>
                      <a:pt x="16" y="291"/>
                    </a:lnTo>
                    <a:lnTo>
                      <a:pt x="15" y="287"/>
                    </a:lnTo>
                    <a:lnTo>
                      <a:pt x="14" y="285"/>
                    </a:lnTo>
                    <a:lnTo>
                      <a:pt x="12" y="285"/>
                    </a:lnTo>
                    <a:lnTo>
                      <a:pt x="11" y="284"/>
                    </a:lnTo>
                    <a:lnTo>
                      <a:pt x="9" y="285"/>
                    </a:lnTo>
                    <a:lnTo>
                      <a:pt x="9" y="285"/>
                    </a:lnTo>
                    <a:lnTo>
                      <a:pt x="11" y="282"/>
                    </a:lnTo>
                    <a:lnTo>
                      <a:pt x="12" y="276"/>
                    </a:lnTo>
                    <a:lnTo>
                      <a:pt x="14" y="259"/>
                    </a:lnTo>
                    <a:lnTo>
                      <a:pt x="14" y="232"/>
                    </a:lnTo>
                    <a:lnTo>
                      <a:pt x="14" y="232"/>
                    </a:lnTo>
                    <a:lnTo>
                      <a:pt x="17" y="212"/>
                    </a:lnTo>
                    <a:lnTo>
                      <a:pt x="21" y="193"/>
                    </a:lnTo>
                    <a:lnTo>
                      <a:pt x="29" y="155"/>
                    </a:lnTo>
                    <a:lnTo>
                      <a:pt x="29" y="155"/>
                    </a:lnTo>
                    <a:lnTo>
                      <a:pt x="38" y="119"/>
                    </a:lnTo>
                    <a:lnTo>
                      <a:pt x="48" y="83"/>
                    </a:lnTo>
                    <a:lnTo>
                      <a:pt x="48" y="83"/>
                    </a:lnTo>
                    <a:lnTo>
                      <a:pt x="58" y="45"/>
                    </a:lnTo>
                    <a:lnTo>
                      <a:pt x="64" y="25"/>
                    </a:lnTo>
                    <a:lnTo>
                      <a:pt x="68" y="16"/>
                    </a:lnTo>
                    <a:lnTo>
                      <a:pt x="72" y="8"/>
                    </a:lnTo>
                    <a:lnTo>
                      <a:pt x="72" y="8"/>
                    </a:lnTo>
                    <a:lnTo>
                      <a:pt x="73" y="5"/>
                    </a:lnTo>
                    <a:lnTo>
                      <a:pt x="73" y="3"/>
                    </a:lnTo>
                    <a:lnTo>
                      <a:pt x="72" y="2"/>
                    </a:lnTo>
                    <a:lnTo>
                      <a:pt x="71" y="1"/>
                    </a:lnTo>
                    <a:lnTo>
                      <a:pt x="69" y="0"/>
                    </a:lnTo>
                    <a:lnTo>
                      <a:pt x="67" y="0"/>
                    </a:lnTo>
                    <a:lnTo>
                      <a:pt x="65" y="1"/>
                    </a:lnTo>
                    <a:lnTo>
                      <a:pt x="63" y="2"/>
                    </a:lnTo>
                    <a:lnTo>
                      <a:pt x="6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9" name="Freeform 167"/>
              <p:cNvSpPr/>
              <p:nvPr/>
            </p:nvSpPr>
            <p:spPr bwMode="auto">
              <a:xfrm>
                <a:off x="4251325" y="2206625"/>
                <a:ext cx="39688" cy="177800"/>
              </a:xfrm>
              <a:custGeom>
                <a:avLst/>
                <a:gdLst/>
                <a:ahLst/>
                <a:cxnLst>
                  <a:cxn ang="0">
                    <a:pos x="66" y="3"/>
                  </a:cxn>
                  <a:cxn ang="0">
                    <a:pos x="66" y="3"/>
                  </a:cxn>
                  <a:cxn ang="0">
                    <a:pos x="51" y="40"/>
                  </a:cxn>
                  <a:cxn ang="0">
                    <a:pos x="44" y="59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33" y="101"/>
                  </a:cxn>
                  <a:cxn ang="0">
                    <a:pos x="29" y="124"/>
                  </a:cxn>
                  <a:cxn ang="0">
                    <a:pos x="20" y="170"/>
                  </a:cxn>
                  <a:cxn ang="0">
                    <a:pos x="20" y="170"/>
                  </a:cxn>
                  <a:cxn ang="0">
                    <a:pos x="5" y="249"/>
                  </a:cxn>
                  <a:cxn ang="0">
                    <a:pos x="5" y="249"/>
                  </a:cxn>
                  <a:cxn ang="0">
                    <a:pos x="2" y="270"/>
                  </a:cxn>
                  <a:cxn ang="0">
                    <a:pos x="1" y="290"/>
                  </a:cxn>
                  <a:cxn ang="0">
                    <a:pos x="0" y="311"/>
                  </a:cxn>
                  <a:cxn ang="0">
                    <a:pos x="0" y="332"/>
                  </a:cxn>
                  <a:cxn ang="0">
                    <a:pos x="0" y="332"/>
                  </a:cxn>
                  <a:cxn ang="0">
                    <a:pos x="0" y="334"/>
                  </a:cxn>
                  <a:cxn ang="0">
                    <a:pos x="1" y="336"/>
                  </a:cxn>
                  <a:cxn ang="0">
                    <a:pos x="3" y="336"/>
                  </a:cxn>
                  <a:cxn ang="0">
                    <a:pos x="5" y="337"/>
                  </a:cxn>
                  <a:cxn ang="0">
                    <a:pos x="6" y="336"/>
                  </a:cxn>
                  <a:cxn ang="0">
                    <a:pos x="8" y="336"/>
                  </a:cxn>
                  <a:cxn ang="0">
                    <a:pos x="9" y="334"/>
                  </a:cxn>
                  <a:cxn ang="0">
                    <a:pos x="9" y="332"/>
                  </a:cxn>
                  <a:cxn ang="0">
                    <a:pos x="9" y="332"/>
                  </a:cxn>
                  <a:cxn ang="0">
                    <a:pos x="9" y="310"/>
                  </a:cxn>
                  <a:cxn ang="0">
                    <a:pos x="10" y="288"/>
                  </a:cxn>
                  <a:cxn ang="0">
                    <a:pos x="12" y="265"/>
                  </a:cxn>
                  <a:cxn ang="0">
                    <a:pos x="16" y="244"/>
                  </a:cxn>
                  <a:cxn ang="0">
                    <a:pos x="16" y="244"/>
                  </a:cxn>
                  <a:cxn ang="0">
                    <a:pos x="32" y="164"/>
                  </a:cxn>
                  <a:cxn ang="0">
                    <a:pos x="32" y="164"/>
                  </a:cxn>
                  <a:cxn ang="0">
                    <a:pos x="39" y="122"/>
                  </a:cxn>
                  <a:cxn ang="0">
                    <a:pos x="47" y="81"/>
                  </a:cxn>
                  <a:cxn ang="0">
                    <a:pos x="47" y="81"/>
                  </a:cxn>
                  <a:cxn ang="0">
                    <a:pos x="52" y="61"/>
                  </a:cxn>
                  <a:cxn ang="0">
                    <a:pos x="60" y="43"/>
                  </a:cxn>
                  <a:cxn ang="0">
                    <a:pos x="75" y="6"/>
                  </a:cxn>
                  <a:cxn ang="0">
                    <a:pos x="75" y="6"/>
                  </a:cxn>
                  <a:cxn ang="0">
                    <a:pos x="76" y="4"/>
                  </a:cxn>
                  <a:cxn ang="0">
                    <a:pos x="75" y="2"/>
                  </a:cxn>
                  <a:cxn ang="0">
                    <a:pos x="74" y="1"/>
                  </a:cxn>
                  <a:cxn ang="0">
                    <a:pos x="72" y="0"/>
                  </a:cxn>
                  <a:cxn ang="0">
                    <a:pos x="69" y="1"/>
                  </a:cxn>
                  <a:cxn ang="0">
                    <a:pos x="67" y="2"/>
                  </a:cxn>
                  <a:cxn ang="0">
                    <a:pos x="66" y="3"/>
                  </a:cxn>
                  <a:cxn ang="0">
                    <a:pos x="66" y="3"/>
                  </a:cxn>
                </a:cxnLst>
                <a:rect l="0" t="0" r="r" b="b"/>
                <a:pathLst>
                  <a:path w="76" h="337">
                    <a:moveTo>
                      <a:pt x="66" y="3"/>
                    </a:moveTo>
                    <a:lnTo>
                      <a:pt x="66" y="3"/>
                    </a:lnTo>
                    <a:lnTo>
                      <a:pt x="51" y="40"/>
                    </a:lnTo>
                    <a:lnTo>
                      <a:pt x="44" y="59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33" y="101"/>
                    </a:lnTo>
                    <a:lnTo>
                      <a:pt x="29" y="124"/>
                    </a:lnTo>
                    <a:lnTo>
                      <a:pt x="20" y="170"/>
                    </a:lnTo>
                    <a:lnTo>
                      <a:pt x="20" y="170"/>
                    </a:lnTo>
                    <a:lnTo>
                      <a:pt x="5" y="249"/>
                    </a:lnTo>
                    <a:lnTo>
                      <a:pt x="5" y="249"/>
                    </a:lnTo>
                    <a:lnTo>
                      <a:pt x="2" y="270"/>
                    </a:lnTo>
                    <a:lnTo>
                      <a:pt x="1" y="290"/>
                    </a:lnTo>
                    <a:lnTo>
                      <a:pt x="0" y="311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0" y="334"/>
                    </a:lnTo>
                    <a:lnTo>
                      <a:pt x="1" y="336"/>
                    </a:lnTo>
                    <a:lnTo>
                      <a:pt x="3" y="336"/>
                    </a:lnTo>
                    <a:lnTo>
                      <a:pt x="5" y="337"/>
                    </a:lnTo>
                    <a:lnTo>
                      <a:pt x="6" y="336"/>
                    </a:lnTo>
                    <a:lnTo>
                      <a:pt x="8" y="336"/>
                    </a:lnTo>
                    <a:lnTo>
                      <a:pt x="9" y="334"/>
                    </a:lnTo>
                    <a:lnTo>
                      <a:pt x="9" y="332"/>
                    </a:lnTo>
                    <a:lnTo>
                      <a:pt x="9" y="332"/>
                    </a:lnTo>
                    <a:lnTo>
                      <a:pt x="9" y="310"/>
                    </a:lnTo>
                    <a:lnTo>
                      <a:pt x="10" y="288"/>
                    </a:lnTo>
                    <a:lnTo>
                      <a:pt x="12" y="265"/>
                    </a:lnTo>
                    <a:lnTo>
                      <a:pt x="16" y="244"/>
                    </a:lnTo>
                    <a:lnTo>
                      <a:pt x="16" y="244"/>
                    </a:lnTo>
                    <a:lnTo>
                      <a:pt x="32" y="164"/>
                    </a:lnTo>
                    <a:lnTo>
                      <a:pt x="32" y="164"/>
                    </a:lnTo>
                    <a:lnTo>
                      <a:pt x="39" y="122"/>
                    </a:lnTo>
                    <a:lnTo>
                      <a:pt x="47" y="81"/>
                    </a:lnTo>
                    <a:lnTo>
                      <a:pt x="47" y="81"/>
                    </a:lnTo>
                    <a:lnTo>
                      <a:pt x="52" y="61"/>
                    </a:lnTo>
                    <a:lnTo>
                      <a:pt x="60" y="43"/>
                    </a:lnTo>
                    <a:lnTo>
                      <a:pt x="75" y="6"/>
                    </a:lnTo>
                    <a:lnTo>
                      <a:pt x="75" y="6"/>
                    </a:lnTo>
                    <a:lnTo>
                      <a:pt x="76" y="4"/>
                    </a:lnTo>
                    <a:lnTo>
                      <a:pt x="75" y="2"/>
                    </a:lnTo>
                    <a:lnTo>
                      <a:pt x="74" y="1"/>
                    </a:lnTo>
                    <a:lnTo>
                      <a:pt x="72" y="0"/>
                    </a:lnTo>
                    <a:lnTo>
                      <a:pt x="69" y="1"/>
                    </a:lnTo>
                    <a:lnTo>
                      <a:pt x="67" y="2"/>
                    </a:lnTo>
                    <a:lnTo>
                      <a:pt x="66" y="3"/>
                    </a:lnTo>
                    <a:lnTo>
                      <a:pt x="6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0" name="Freeform 168"/>
              <p:cNvSpPr/>
              <p:nvPr/>
            </p:nvSpPr>
            <p:spPr bwMode="auto">
              <a:xfrm>
                <a:off x="4271963" y="2197100"/>
                <a:ext cx="55563" cy="195263"/>
              </a:xfrm>
              <a:custGeom>
                <a:avLst/>
                <a:gdLst/>
                <a:ahLst/>
                <a:cxnLst>
                  <a:cxn ang="0">
                    <a:pos x="98" y="2"/>
                  </a:cxn>
                  <a:cxn ang="0">
                    <a:pos x="98" y="2"/>
                  </a:cxn>
                  <a:cxn ang="0">
                    <a:pos x="84" y="26"/>
                  </a:cxn>
                  <a:cxn ang="0">
                    <a:pos x="71" y="51"/>
                  </a:cxn>
                  <a:cxn ang="0">
                    <a:pos x="61" y="77"/>
                  </a:cxn>
                  <a:cxn ang="0">
                    <a:pos x="51" y="103"/>
                  </a:cxn>
                  <a:cxn ang="0">
                    <a:pos x="42" y="128"/>
                  </a:cxn>
                  <a:cxn ang="0">
                    <a:pos x="34" y="155"/>
                  </a:cxn>
                  <a:cxn ang="0">
                    <a:pos x="27" y="182"/>
                  </a:cxn>
                  <a:cxn ang="0">
                    <a:pos x="21" y="209"/>
                  </a:cxn>
                  <a:cxn ang="0">
                    <a:pos x="21" y="209"/>
                  </a:cxn>
                  <a:cxn ang="0">
                    <a:pos x="14" y="234"/>
                  </a:cxn>
                  <a:cxn ang="0">
                    <a:pos x="9" y="259"/>
                  </a:cxn>
                  <a:cxn ang="0">
                    <a:pos x="6" y="283"/>
                  </a:cxn>
                  <a:cxn ang="0">
                    <a:pos x="3" y="308"/>
                  </a:cxn>
                  <a:cxn ang="0">
                    <a:pos x="3" y="308"/>
                  </a:cxn>
                  <a:cxn ang="0">
                    <a:pos x="1" y="323"/>
                  </a:cxn>
                  <a:cxn ang="0">
                    <a:pos x="0" y="340"/>
                  </a:cxn>
                  <a:cxn ang="0">
                    <a:pos x="0" y="349"/>
                  </a:cxn>
                  <a:cxn ang="0">
                    <a:pos x="1" y="356"/>
                  </a:cxn>
                  <a:cxn ang="0">
                    <a:pos x="4" y="363"/>
                  </a:cxn>
                  <a:cxn ang="0">
                    <a:pos x="6" y="366"/>
                  </a:cxn>
                  <a:cxn ang="0">
                    <a:pos x="8" y="368"/>
                  </a:cxn>
                  <a:cxn ang="0">
                    <a:pos x="8" y="368"/>
                  </a:cxn>
                  <a:cxn ang="0">
                    <a:pos x="11" y="370"/>
                  </a:cxn>
                  <a:cxn ang="0">
                    <a:pos x="13" y="369"/>
                  </a:cxn>
                  <a:cxn ang="0">
                    <a:pos x="15" y="368"/>
                  </a:cxn>
                  <a:cxn ang="0">
                    <a:pos x="16" y="365"/>
                  </a:cxn>
                  <a:cxn ang="0">
                    <a:pos x="16" y="361"/>
                  </a:cxn>
                  <a:cxn ang="0">
                    <a:pos x="16" y="361"/>
                  </a:cxn>
                  <a:cxn ang="0">
                    <a:pos x="16" y="359"/>
                  </a:cxn>
                  <a:cxn ang="0">
                    <a:pos x="15" y="357"/>
                  </a:cxn>
                  <a:cxn ang="0">
                    <a:pos x="13" y="356"/>
                  </a:cxn>
                  <a:cxn ang="0">
                    <a:pos x="11" y="356"/>
                  </a:cxn>
                  <a:cxn ang="0">
                    <a:pos x="11" y="356"/>
                  </a:cxn>
                  <a:cxn ang="0">
                    <a:pos x="10" y="349"/>
                  </a:cxn>
                  <a:cxn ang="0">
                    <a:pos x="10" y="339"/>
                  </a:cxn>
                  <a:cxn ang="0">
                    <a:pos x="11" y="324"/>
                  </a:cxn>
                  <a:cxn ang="0">
                    <a:pos x="11" y="324"/>
                  </a:cxn>
                  <a:cxn ang="0">
                    <a:pos x="12" y="304"/>
                  </a:cxn>
                  <a:cxn ang="0">
                    <a:pos x="14" y="283"/>
                  </a:cxn>
                  <a:cxn ang="0">
                    <a:pos x="14" y="283"/>
                  </a:cxn>
                  <a:cxn ang="0">
                    <a:pos x="19" y="259"/>
                  </a:cxn>
                  <a:cxn ang="0">
                    <a:pos x="24" y="235"/>
                  </a:cxn>
                  <a:cxn ang="0">
                    <a:pos x="35" y="185"/>
                  </a:cxn>
                  <a:cxn ang="0">
                    <a:pos x="35" y="185"/>
                  </a:cxn>
                  <a:cxn ang="0">
                    <a:pos x="47" y="143"/>
                  </a:cxn>
                  <a:cxn ang="0">
                    <a:pos x="61" y="102"/>
                  </a:cxn>
                  <a:cxn ang="0">
                    <a:pos x="61" y="102"/>
                  </a:cxn>
                  <a:cxn ang="0">
                    <a:pos x="70" y="77"/>
                  </a:cxn>
                  <a:cxn ang="0">
                    <a:pos x="80" y="53"/>
                  </a:cxn>
                  <a:cxn ang="0">
                    <a:pos x="93" y="30"/>
                  </a:cxn>
                  <a:cxn ang="0">
                    <a:pos x="106" y="8"/>
                  </a:cxn>
                  <a:cxn ang="0">
                    <a:pos x="106" y="8"/>
                  </a:cxn>
                  <a:cxn ang="0">
                    <a:pos x="106" y="6"/>
                  </a:cxn>
                  <a:cxn ang="0">
                    <a:pos x="106" y="3"/>
                  </a:cxn>
                  <a:cxn ang="0">
                    <a:pos x="105" y="2"/>
                  </a:cxn>
                  <a:cxn ang="0">
                    <a:pos x="104" y="0"/>
                  </a:cxn>
                  <a:cxn ang="0">
                    <a:pos x="102" y="0"/>
                  </a:cxn>
                  <a:cxn ang="0">
                    <a:pos x="101" y="0"/>
                  </a:cxn>
                  <a:cxn ang="0">
                    <a:pos x="99" y="0"/>
                  </a:cxn>
                  <a:cxn ang="0">
                    <a:pos x="98" y="2"/>
                  </a:cxn>
                  <a:cxn ang="0">
                    <a:pos x="98" y="2"/>
                  </a:cxn>
                </a:cxnLst>
                <a:rect l="0" t="0" r="r" b="b"/>
                <a:pathLst>
                  <a:path w="106" h="370">
                    <a:moveTo>
                      <a:pt x="98" y="2"/>
                    </a:moveTo>
                    <a:lnTo>
                      <a:pt x="98" y="2"/>
                    </a:lnTo>
                    <a:lnTo>
                      <a:pt x="84" y="26"/>
                    </a:lnTo>
                    <a:lnTo>
                      <a:pt x="71" y="51"/>
                    </a:lnTo>
                    <a:lnTo>
                      <a:pt x="61" y="77"/>
                    </a:lnTo>
                    <a:lnTo>
                      <a:pt x="51" y="103"/>
                    </a:lnTo>
                    <a:lnTo>
                      <a:pt x="42" y="128"/>
                    </a:lnTo>
                    <a:lnTo>
                      <a:pt x="34" y="155"/>
                    </a:lnTo>
                    <a:lnTo>
                      <a:pt x="27" y="182"/>
                    </a:lnTo>
                    <a:lnTo>
                      <a:pt x="21" y="209"/>
                    </a:lnTo>
                    <a:lnTo>
                      <a:pt x="21" y="209"/>
                    </a:lnTo>
                    <a:lnTo>
                      <a:pt x="14" y="234"/>
                    </a:lnTo>
                    <a:lnTo>
                      <a:pt x="9" y="259"/>
                    </a:lnTo>
                    <a:lnTo>
                      <a:pt x="6" y="283"/>
                    </a:lnTo>
                    <a:lnTo>
                      <a:pt x="3" y="308"/>
                    </a:lnTo>
                    <a:lnTo>
                      <a:pt x="3" y="308"/>
                    </a:lnTo>
                    <a:lnTo>
                      <a:pt x="1" y="323"/>
                    </a:lnTo>
                    <a:lnTo>
                      <a:pt x="0" y="340"/>
                    </a:lnTo>
                    <a:lnTo>
                      <a:pt x="0" y="349"/>
                    </a:lnTo>
                    <a:lnTo>
                      <a:pt x="1" y="356"/>
                    </a:lnTo>
                    <a:lnTo>
                      <a:pt x="4" y="363"/>
                    </a:lnTo>
                    <a:lnTo>
                      <a:pt x="6" y="366"/>
                    </a:lnTo>
                    <a:lnTo>
                      <a:pt x="8" y="368"/>
                    </a:lnTo>
                    <a:lnTo>
                      <a:pt x="8" y="368"/>
                    </a:lnTo>
                    <a:lnTo>
                      <a:pt x="11" y="370"/>
                    </a:lnTo>
                    <a:lnTo>
                      <a:pt x="13" y="369"/>
                    </a:lnTo>
                    <a:lnTo>
                      <a:pt x="15" y="368"/>
                    </a:lnTo>
                    <a:lnTo>
                      <a:pt x="16" y="365"/>
                    </a:lnTo>
                    <a:lnTo>
                      <a:pt x="16" y="361"/>
                    </a:lnTo>
                    <a:lnTo>
                      <a:pt x="16" y="361"/>
                    </a:lnTo>
                    <a:lnTo>
                      <a:pt x="16" y="359"/>
                    </a:lnTo>
                    <a:lnTo>
                      <a:pt x="15" y="357"/>
                    </a:lnTo>
                    <a:lnTo>
                      <a:pt x="13" y="356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0" y="349"/>
                    </a:lnTo>
                    <a:lnTo>
                      <a:pt x="10" y="339"/>
                    </a:lnTo>
                    <a:lnTo>
                      <a:pt x="11" y="324"/>
                    </a:lnTo>
                    <a:lnTo>
                      <a:pt x="11" y="324"/>
                    </a:lnTo>
                    <a:lnTo>
                      <a:pt x="12" y="304"/>
                    </a:lnTo>
                    <a:lnTo>
                      <a:pt x="14" y="283"/>
                    </a:lnTo>
                    <a:lnTo>
                      <a:pt x="14" y="283"/>
                    </a:lnTo>
                    <a:lnTo>
                      <a:pt x="19" y="259"/>
                    </a:lnTo>
                    <a:lnTo>
                      <a:pt x="24" y="235"/>
                    </a:lnTo>
                    <a:lnTo>
                      <a:pt x="35" y="185"/>
                    </a:lnTo>
                    <a:lnTo>
                      <a:pt x="35" y="185"/>
                    </a:lnTo>
                    <a:lnTo>
                      <a:pt x="47" y="143"/>
                    </a:lnTo>
                    <a:lnTo>
                      <a:pt x="61" y="102"/>
                    </a:lnTo>
                    <a:lnTo>
                      <a:pt x="61" y="102"/>
                    </a:lnTo>
                    <a:lnTo>
                      <a:pt x="70" y="77"/>
                    </a:lnTo>
                    <a:lnTo>
                      <a:pt x="80" y="53"/>
                    </a:lnTo>
                    <a:lnTo>
                      <a:pt x="93" y="30"/>
                    </a:lnTo>
                    <a:lnTo>
                      <a:pt x="106" y="8"/>
                    </a:lnTo>
                    <a:lnTo>
                      <a:pt x="106" y="8"/>
                    </a:lnTo>
                    <a:lnTo>
                      <a:pt x="106" y="6"/>
                    </a:lnTo>
                    <a:lnTo>
                      <a:pt x="106" y="3"/>
                    </a:lnTo>
                    <a:lnTo>
                      <a:pt x="105" y="2"/>
                    </a:lnTo>
                    <a:lnTo>
                      <a:pt x="104" y="0"/>
                    </a:lnTo>
                    <a:lnTo>
                      <a:pt x="102" y="0"/>
                    </a:lnTo>
                    <a:lnTo>
                      <a:pt x="101" y="0"/>
                    </a:lnTo>
                    <a:lnTo>
                      <a:pt x="99" y="0"/>
                    </a:lnTo>
                    <a:lnTo>
                      <a:pt x="98" y="2"/>
                    </a:lnTo>
                    <a:lnTo>
                      <a:pt x="9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1" name="Freeform 169"/>
              <p:cNvSpPr/>
              <p:nvPr/>
            </p:nvSpPr>
            <p:spPr bwMode="auto">
              <a:xfrm>
                <a:off x="4305300" y="2198688"/>
                <a:ext cx="39688" cy="146050"/>
              </a:xfrm>
              <a:custGeom>
                <a:avLst/>
                <a:gdLst/>
                <a:ahLst/>
                <a:cxnLst>
                  <a:cxn ang="0">
                    <a:pos x="68" y="2"/>
                  </a:cxn>
                  <a:cxn ang="0">
                    <a:pos x="68" y="2"/>
                  </a:cxn>
                  <a:cxn ang="0">
                    <a:pos x="62" y="10"/>
                  </a:cxn>
                  <a:cxn ang="0">
                    <a:pos x="57" y="20"/>
                  </a:cxn>
                  <a:cxn ang="0">
                    <a:pos x="54" y="31"/>
                  </a:cxn>
                  <a:cxn ang="0">
                    <a:pos x="53" y="41"/>
                  </a:cxn>
                  <a:cxn ang="0">
                    <a:pos x="53" y="41"/>
                  </a:cxn>
                  <a:cxn ang="0">
                    <a:pos x="51" y="51"/>
                  </a:cxn>
                  <a:cxn ang="0">
                    <a:pos x="49" y="60"/>
                  </a:cxn>
                  <a:cxn ang="0">
                    <a:pos x="42" y="80"/>
                  </a:cxn>
                  <a:cxn ang="0">
                    <a:pos x="37" y="101"/>
                  </a:cxn>
                  <a:cxn ang="0">
                    <a:pos x="32" y="120"/>
                  </a:cxn>
                  <a:cxn ang="0">
                    <a:pos x="32" y="120"/>
                  </a:cxn>
                  <a:cxn ang="0">
                    <a:pos x="14" y="191"/>
                  </a:cxn>
                  <a:cxn ang="0">
                    <a:pos x="7" y="227"/>
                  </a:cxn>
                  <a:cxn ang="0">
                    <a:pos x="3" y="244"/>
                  </a:cxn>
                  <a:cxn ang="0">
                    <a:pos x="1" y="263"/>
                  </a:cxn>
                  <a:cxn ang="0">
                    <a:pos x="1" y="263"/>
                  </a:cxn>
                  <a:cxn ang="0">
                    <a:pos x="0" y="265"/>
                  </a:cxn>
                  <a:cxn ang="0">
                    <a:pos x="0" y="270"/>
                  </a:cxn>
                  <a:cxn ang="0">
                    <a:pos x="0" y="270"/>
                  </a:cxn>
                  <a:cxn ang="0">
                    <a:pos x="0" y="272"/>
                  </a:cxn>
                  <a:cxn ang="0">
                    <a:pos x="1" y="273"/>
                  </a:cxn>
                  <a:cxn ang="0">
                    <a:pos x="3" y="274"/>
                  </a:cxn>
                  <a:cxn ang="0">
                    <a:pos x="4" y="274"/>
                  </a:cxn>
                  <a:cxn ang="0">
                    <a:pos x="7" y="273"/>
                  </a:cxn>
                  <a:cxn ang="0">
                    <a:pos x="8" y="272"/>
                  </a:cxn>
                  <a:cxn ang="0">
                    <a:pos x="9" y="270"/>
                  </a:cxn>
                  <a:cxn ang="0">
                    <a:pos x="9" y="270"/>
                  </a:cxn>
                  <a:cxn ang="0">
                    <a:pos x="11" y="254"/>
                  </a:cxn>
                  <a:cxn ang="0">
                    <a:pos x="14" y="237"/>
                  </a:cxn>
                  <a:cxn ang="0">
                    <a:pos x="22" y="204"/>
                  </a:cxn>
                  <a:cxn ang="0">
                    <a:pos x="37" y="139"/>
                  </a:cxn>
                  <a:cxn ang="0">
                    <a:pos x="37" y="139"/>
                  </a:cxn>
                  <a:cxn ang="0">
                    <a:pos x="45" y="106"/>
                  </a:cxn>
                  <a:cxn ang="0">
                    <a:pos x="54" y="73"/>
                  </a:cxn>
                  <a:cxn ang="0">
                    <a:pos x="54" y="73"/>
                  </a:cxn>
                  <a:cxn ang="0">
                    <a:pos x="58" y="56"/>
                  </a:cxn>
                  <a:cxn ang="0">
                    <a:pos x="61" y="39"/>
                  </a:cxn>
                  <a:cxn ang="0">
                    <a:pos x="64" y="31"/>
                  </a:cxn>
                  <a:cxn ang="0">
                    <a:pos x="66" y="22"/>
                  </a:cxn>
                  <a:cxn ang="0">
                    <a:pos x="70" y="14"/>
                  </a:cxn>
                  <a:cxn ang="0">
                    <a:pos x="74" y="8"/>
                  </a:cxn>
                  <a:cxn ang="0">
                    <a:pos x="74" y="8"/>
                  </a:cxn>
                  <a:cxn ang="0">
                    <a:pos x="75" y="6"/>
                  </a:cxn>
                  <a:cxn ang="0">
                    <a:pos x="75" y="5"/>
                  </a:cxn>
                  <a:cxn ang="0">
                    <a:pos x="74" y="1"/>
                  </a:cxn>
                  <a:cxn ang="0">
                    <a:pos x="72" y="0"/>
                  </a:cxn>
                  <a:cxn ang="0">
                    <a:pos x="71" y="0"/>
                  </a:cxn>
                  <a:cxn ang="0">
                    <a:pos x="69" y="0"/>
                  </a:cxn>
                  <a:cxn ang="0">
                    <a:pos x="68" y="2"/>
                  </a:cxn>
                  <a:cxn ang="0">
                    <a:pos x="68" y="2"/>
                  </a:cxn>
                </a:cxnLst>
                <a:rect l="0" t="0" r="r" b="b"/>
                <a:pathLst>
                  <a:path w="75" h="274">
                    <a:moveTo>
                      <a:pt x="68" y="2"/>
                    </a:moveTo>
                    <a:lnTo>
                      <a:pt x="68" y="2"/>
                    </a:lnTo>
                    <a:lnTo>
                      <a:pt x="62" y="10"/>
                    </a:lnTo>
                    <a:lnTo>
                      <a:pt x="57" y="20"/>
                    </a:lnTo>
                    <a:lnTo>
                      <a:pt x="54" y="31"/>
                    </a:lnTo>
                    <a:lnTo>
                      <a:pt x="53" y="41"/>
                    </a:lnTo>
                    <a:lnTo>
                      <a:pt x="53" y="41"/>
                    </a:lnTo>
                    <a:lnTo>
                      <a:pt x="51" y="51"/>
                    </a:lnTo>
                    <a:lnTo>
                      <a:pt x="49" y="60"/>
                    </a:lnTo>
                    <a:lnTo>
                      <a:pt x="42" y="80"/>
                    </a:lnTo>
                    <a:lnTo>
                      <a:pt x="37" y="101"/>
                    </a:lnTo>
                    <a:lnTo>
                      <a:pt x="32" y="120"/>
                    </a:lnTo>
                    <a:lnTo>
                      <a:pt x="32" y="120"/>
                    </a:lnTo>
                    <a:lnTo>
                      <a:pt x="14" y="191"/>
                    </a:lnTo>
                    <a:lnTo>
                      <a:pt x="7" y="227"/>
                    </a:lnTo>
                    <a:lnTo>
                      <a:pt x="3" y="244"/>
                    </a:lnTo>
                    <a:lnTo>
                      <a:pt x="1" y="263"/>
                    </a:lnTo>
                    <a:lnTo>
                      <a:pt x="1" y="263"/>
                    </a:lnTo>
                    <a:lnTo>
                      <a:pt x="0" y="265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0" y="272"/>
                    </a:lnTo>
                    <a:lnTo>
                      <a:pt x="1" y="273"/>
                    </a:lnTo>
                    <a:lnTo>
                      <a:pt x="3" y="274"/>
                    </a:lnTo>
                    <a:lnTo>
                      <a:pt x="4" y="274"/>
                    </a:lnTo>
                    <a:lnTo>
                      <a:pt x="7" y="273"/>
                    </a:lnTo>
                    <a:lnTo>
                      <a:pt x="8" y="272"/>
                    </a:lnTo>
                    <a:lnTo>
                      <a:pt x="9" y="270"/>
                    </a:lnTo>
                    <a:lnTo>
                      <a:pt x="9" y="270"/>
                    </a:lnTo>
                    <a:lnTo>
                      <a:pt x="11" y="254"/>
                    </a:lnTo>
                    <a:lnTo>
                      <a:pt x="14" y="237"/>
                    </a:lnTo>
                    <a:lnTo>
                      <a:pt x="22" y="204"/>
                    </a:lnTo>
                    <a:lnTo>
                      <a:pt x="37" y="139"/>
                    </a:lnTo>
                    <a:lnTo>
                      <a:pt x="37" y="139"/>
                    </a:lnTo>
                    <a:lnTo>
                      <a:pt x="45" y="106"/>
                    </a:lnTo>
                    <a:lnTo>
                      <a:pt x="54" y="73"/>
                    </a:lnTo>
                    <a:lnTo>
                      <a:pt x="54" y="73"/>
                    </a:lnTo>
                    <a:lnTo>
                      <a:pt x="58" y="56"/>
                    </a:lnTo>
                    <a:lnTo>
                      <a:pt x="61" y="39"/>
                    </a:lnTo>
                    <a:lnTo>
                      <a:pt x="64" y="31"/>
                    </a:lnTo>
                    <a:lnTo>
                      <a:pt x="66" y="22"/>
                    </a:lnTo>
                    <a:lnTo>
                      <a:pt x="70" y="14"/>
                    </a:lnTo>
                    <a:lnTo>
                      <a:pt x="74" y="8"/>
                    </a:lnTo>
                    <a:lnTo>
                      <a:pt x="74" y="8"/>
                    </a:lnTo>
                    <a:lnTo>
                      <a:pt x="75" y="6"/>
                    </a:lnTo>
                    <a:lnTo>
                      <a:pt x="75" y="5"/>
                    </a:lnTo>
                    <a:lnTo>
                      <a:pt x="74" y="1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0"/>
                    </a:lnTo>
                    <a:lnTo>
                      <a:pt x="68" y="2"/>
                    </a:lnTo>
                    <a:lnTo>
                      <a:pt x="6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2" name="Freeform 170"/>
              <p:cNvSpPr/>
              <p:nvPr/>
            </p:nvSpPr>
            <p:spPr bwMode="auto">
              <a:xfrm>
                <a:off x="4338638" y="2201863"/>
                <a:ext cx="31750" cy="112713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2" y="4"/>
                  </a:cxn>
                  <a:cxn ang="0">
                    <a:pos x="51" y="10"/>
                  </a:cxn>
                  <a:cxn ang="0">
                    <a:pos x="48" y="16"/>
                  </a:cxn>
                  <a:cxn ang="0">
                    <a:pos x="43" y="29"/>
                  </a:cxn>
                  <a:cxn ang="0">
                    <a:pos x="38" y="41"/>
                  </a:cxn>
                  <a:cxn ang="0">
                    <a:pos x="36" y="47"/>
                  </a:cxn>
                  <a:cxn ang="0">
                    <a:pos x="34" y="54"/>
                  </a:cxn>
                  <a:cxn ang="0">
                    <a:pos x="34" y="54"/>
                  </a:cxn>
                  <a:cxn ang="0">
                    <a:pos x="25" y="103"/>
                  </a:cxn>
                  <a:cxn ang="0">
                    <a:pos x="25" y="103"/>
                  </a:cxn>
                  <a:cxn ang="0">
                    <a:pos x="23" y="116"/>
                  </a:cxn>
                  <a:cxn ang="0">
                    <a:pos x="19" y="129"/>
                  </a:cxn>
                  <a:cxn ang="0">
                    <a:pos x="10" y="156"/>
                  </a:cxn>
                  <a:cxn ang="0">
                    <a:pos x="3" y="181"/>
                  </a:cxn>
                  <a:cxn ang="0">
                    <a:pos x="1" y="195"/>
                  </a:cxn>
                  <a:cxn ang="0">
                    <a:pos x="0" y="208"/>
                  </a:cxn>
                  <a:cxn ang="0">
                    <a:pos x="0" y="208"/>
                  </a:cxn>
                  <a:cxn ang="0">
                    <a:pos x="0" y="210"/>
                  </a:cxn>
                  <a:cxn ang="0">
                    <a:pos x="1" y="211"/>
                  </a:cxn>
                  <a:cxn ang="0">
                    <a:pos x="2" y="212"/>
                  </a:cxn>
                  <a:cxn ang="0">
                    <a:pos x="4" y="212"/>
                  </a:cxn>
                  <a:cxn ang="0">
                    <a:pos x="6" y="212"/>
                  </a:cxn>
                  <a:cxn ang="0">
                    <a:pos x="7" y="211"/>
                  </a:cxn>
                  <a:cxn ang="0">
                    <a:pos x="8" y="210"/>
                  </a:cxn>
                  <a:cxn ang="0">
                    <a:pos x="9" y="208"/>
                  </a:cxn>
                  <a:cxn ang="0">
                    <a:pos x="9" y="208"/>
                  </a:cxn>
                  <a:cxn ang="0">
                    <a:pos x="10" y="200"/>
                  </a:cxn>
                  <a:cxn ang="0">
                    <a:pos x="11" y="192"/>
                  </a:cxn>
                  <a:cxn ang="0">
                    <a:pos x="15" y="176"/>
                  </a:cxn>
                  <a:cxn ang="0">
                    <a:pos x="26" y="144"/>
                  </a:cxn>
                  <a:cxn ang="0">
                    <a:pos x="26" y="144"/>
                  </a:cxn>
                  <a:cxn ang="0">
                    <a:pos x="29" y="131"/>
                  </a:cxn>
                  <a:cxn ang="0">
                    <a:pos x="32" y="117"/>
                  </a:cxn>
                  <a:cxn ang="0">
                    <a:pos x="37" y="91"/>
                  </a:cxn>
                  <a:cxn ang="0">
                    <a:pos x="37" y="91"/>
                  </a:cxn>
                  <a:cxn ang="0">
                    <a:pos x="41" y="67"/>
                  </a:cxn>
                  <a:cxn ang="0">
                    <a:pos x="46" y="42"/>
                  </a:cxn>
                  <a:cxn ang="0">
                    <a:pos x="46" y="42"/>
                  </a:cxn>
                  <a:cxn ang="0">
                    <a:pos x="50" y="33"/>
                  </a:cxn>
                  <a:cxn ang="0">
                    <a:pos x="55" y="23"/>
                  </a:cxn>
                  <a:cxn ang="0">
                    <a:pos x="59" y="14"/>
                  </a:cxn>
                  <a:cxn ang="0">
                    <a:pos x="60" y="9"/>
                  </a:cxn>
                  <a:cxn ang="0">
                    <a:pos x="61" y="4"/>
                  </a:cxn>
                  <a:cxn ang="0">
                    <a:pos x="61" y="4"/>
                  </a:cxn>
                  <a:cxn ang="0">
                    <a:pos x="61" y="3"/>
                  </a:cxn>
                  <a:cxn ang="0">
                    <a:pos x="60" y="1"/>
                  </a:cxn>
                  <a:cxn ang="0">
                    <a:pos x="59" y="0"/>
                  </a:cxn>
                  <a:cxn ang="0">
                    <a:pos x="57" y="0"/>
                  </a:cxn>
                  <a:cxn ang="0">
                    <a:pos x="54" y="1"/>
                  </a:cxn>
                  <a:cxn ang="0">
                    <a:pos x="53" y="3"/>
                  </a:cxn>
                  <a:cxn ang="0">
                    <a:pos x="52" y="4"/>
                  </a:cxn>
                  <a:cxn ang="0">
                    <a:pos x="52" y="4"/>
                  </a:cxn>
                </a:cxnLst>
                <a:rect l="0" t="0" r="r" b="b"/>
                <a:pathLst>
                  <a:path w="61" h="212">
                    <a:moveTo>
                      <a:pt x="52" y="4"/>
                    </a:moveTo>
                    <a:lnTo>
                      <a:pt x="52" y="4"/>
                    </a:lnTo>
                    <a:lnTo>
                      <a:pt x="51" y="10"/>
                    </a:lnTo>
                    <a:lnTo>
                      <a:pt x="48" y="16"/>
                    </a:lnTo>
                    <a:lnTo>
                      <a:pt x="43" y="29"/>
                    </a:lnTo>
                    <a:lnTo>
                      <a:pt x="38" y="41"/>
                    </a:lnTo>
                    <a:lnTo>
                      <a:pt x="36" y="47"/>
                    </a:lnTo>
                    <a:lnTo>
                      <a:pt x="34" y="54"/>
                    </a:lnTo>
                    <a:lnTo>
                      <a:pt x="34" y="54"/>
                    </a:lnTo>
                    <a:lnTo>
                      <a:pt x="25" y="103"/>
                    </a:lnTo>
                    <a:lnTo>
                      <a:pt x="25" y="103"/>
                    </a:lnTo>
                    <a:lnTo>
                      <a:pt x="23" y="116"/>
                    </a:lnTo>
                    <a:lnTo>
                      <a:pt x="19" y="129"/>
                    </a:lnTo>
                    <a:lnTo>
                      <a:pt x="10" y="156"/>
                    </a:lnTo>
                    <a:lnTo>
                      <a:pt x="3" y="181"/>
                    </a:lnTo>
                    <a:lnTo>
                      <a:pt x="1" y="195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0" y="210"/>
                    </a:lnTo>
                    <a:lnTo>
                      <a:pt x="1" y="211"/>
                    </a:lnTo>
                    <a:lnTo>
                      <a:pt x="2" y="212"/>
                    </a:lnTo>
                    <a:lnTo>
                      <a:pt x="4" y="212"/>
                    </a:lnTo>
                    <a:lnTo>
                      <a:pt x="6" y="212"/>
                    </a:lnTo>
                    <a:lnTo>
                      <a:pt x="7" y="211"/>
                    </a:lnTo>
                    <a:lnTo>
                      <a:pt x="8" y="210"/>
                    </a:lnTo>
                    <a:lnTo>
                      <a:pt x="9" y="208"/>
                    </a:lnTo>
                    <a:lnTo>
                      <a:pt x="9" y="208"/>
                    </a:lnTo>
                    <a:lnTo>
                      <a:pt x="10" y="200"/>
                    </a:lnTo>
                    <a:lnTo>
                      <a:pt x="11" y="192"/>
                    </a:lnTo>
                    <a:lnTo>
                      <a:pt x="15" y="176"/>
                    </a:lnTo>
                    <a:lnTo>
                      <a:pt x="26" y="144"/>
                    </a:lnTo>
                    <a:lnTo>
                      <a:pt x="26" y="144"/>
                    </a:lnTo>
                    <a:lnTo>
                      <a:pt x="29" y="131"/>
                    </a:lnTo>
                    <a:lnTo>
                      <a:pt x="32" y="117"/>
                    </a:lnTo>
                    <a:lnTo>
                      <a:pt x="37" y="91"/>
                    </a:lnTo>
                    <a:lnTo>
                      <a:pt x="37" y="91"/>
                    </a:lnTo>
                    <a:lnTo>
                      <a:pt x="41" y="67"/>
                    </a:lnTo>
                    <a:lnTo>
                      <a:pt x="46" y="42"/>
                    </a:lnTo>
                    <a:lnTo>
                      <a:pt x="46" y="42"/>
                    </a:lnTo>
                    <a:lnTo>
                      <a:pt x="50" y="33"/>
                    </a:lnTo>
                    <a:lnTo>
                      <a:pt x="55" y="23"/>
                    </a:lnTo>
                    <a:lnTo>
                      <a:pt x="59" y="14"/>
                    </a:lnTo>
                    <a:lnTo>
                      <a:pt x="60" y="9"/>
                    </a:lnTo>
                    <a:lnTo>
                      <a:pt x="61" y="4"/>
                    </a:lnTo>
                    <a:lnTo>
                      <a:pt x="61" y="4"/>
                    </a:lnTo>
                    <a:lnTo>
                      <a:pt x="61" y="3"/>
                    </a:lnTo>
                    <a:lnTo>
                      <a:pt x="60" y="1"/>
                    </a:lnTo>
                    <a:lnTo>
                      <a:pt x="59" y="0"/>
                    </a:lnTo>
                    <a:lnTo>
                      <a:pt x="57" y="0"/>
                    </a:lnTo>
                    <a:lnTo>
                      <a:pt x="54" y="1"/>
                    </a:lnTo>
                    <a:lnTo>
                      <a:pt x="53" y="3"/>
                    </a:lnTo>
                    <a:lnTo>
                      <a:pt x="52" y="4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3" name="Freeform 171"/>
              <p:cNvSpPr/>
              <p:nvPr/>
            </p:nvSpPr>
            <p:spPr bwMode="auto">
              <a:xfrm>
                <a:off x="4357688" y="2209800"/>
                <a:ext cx="36513" cy="90488"/>
              </a:xfrm>
              <a:custGeom>
                <a:avLst/>
                <a:gdLst/>
                <a:ahLst/>
                <a:cxnLst>
                  <a:cxn ang="0">
                    <a:pos x="60" y="1"/>
                  </a:cxn>
                  <a:cxn ang="0">
                    <a:pos x="60" y="1"/>
                  </a:cxn>
                  <a:cxn ang="0">
                    <a:pos x="51" y="10"/>
                  </a:cxn>
                  <a:cxn ang="0">
                    <a:pos x="43" y="22"/>
                  </a:cxn>
                  <a:cxn ang="0">
                    <a:pos x="37" y="34"/>
                  </a:cxn>
                  <a:cxn ang="0">
                    <a:pos x="33" y="48"/>
                  </a:cxn>
                  <a:cxn ang="0">
                    <a:pos x="29" y="61"/>
                  </a:cxn>
                  <a:cxn ang="0">
                    <a:pos x="25" y="75"/>
                  </a:cxn>
                  <a:cxn ang="0">
                    <a:pos x="20" y="100"/>
                  </a:cxn>
                  <a:cxn ang="0">
                    <a:pos x="20" y="100"/>
                  </a:cxn>
                  <a:cxn ang="0">
                    <a:pos x="15" y="115"/>
                  </a:cxn>
                  <a:cxn ang="0">
                    <a:pos x="6" y="135"/>
                  </a:cxn>
                  <a:cxn ang="0">
                    <a:pos x="3" y="147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" y="166"/>
                  </a:cxn>
                  <a:cxn ang="0">
                    <a:pos x="3" y="170"/>
                  </a:cxn>
                  <a:cxn ang="0">
                    <a:pos x="3" y="170"/>
                  </a:cxn>
                  <a:cxn ang="0">
                    <a:pos x="4" y="170"/>
                  </a:cxn>
                  <a:cxn ang="0">
                    <a:pos x="6" y="171"/>
                  </a:cxn>
                  <a:cxn ang="0">
                    <a:pos x="9" y="169"/>
                  </a:cxn>
                  <a:cxn ang="0">
                    <a:pos x="10" y="167"/>
                  </a:cxn>
                  <a:cxn ang="0">
                    <a:pos x="11" y="165"/>
                  </a:cxn>
                  <a:cxn ang="0">
                    <a:pos x="10" y="164"/>
                  </a:cxn>
                  <a:cxn ang="0">
                    <a:pos x="9" y="162"/>
                  </a:cxn>
                  <a:cxn ang="0">
                    <a:pos x="9" y="162"/>
                  </a:cxn>
                  <a:cxn ang="0">
                    <a:pos x="10" y="159"/>
                  </a:cxn>
                  <a:cxn ang="0">
                    <a:pos x="14" y="152"/>
                  </a:cxn>
                  <a:cxn ang="0">
                    <a:pos x="18" y="138"/>
                  </a:cxn>
                  <a:cxn ang="0">
                    <a:pos x="18" y="138"/>
                  </a:cxn>
                  <a:cxn ang="0">
                    <a:pos x="24" y="119"/>
                  </a:cxn>
                  <a:cxn ang="0">
                    <a:pos x="29" y="100"/>
                  </a:cxn>
                  <a:cxn ang="0">
                    <a:pos x="29" y="100"/>
                  </a:cxn>
                  <a:cxn ang="0">
                    <a:pos x="34" y="76"/>
                  </a:cxn>
                  <a:cxn ang="0">
                    <a:pos x="38" y="63"/>
                  </a:cxn>
                  <a:cxn ang="0">
                    <a:pos x="41" y="51"/>
                  </a:cxn>
                  <a:cxn ang="0">
                    <a:pos x="47" y="38"/>
                  </a:cxn>
                  <a:cxn ang="0">
                    <a:pos x="52" y="27"/>
                  </a:cxn>
                  <a:cxn ang="0">
                    <a:pos x="58" y="17"/>
                  </a:cxn>
                  <a:cxn ang="0">
                    <a:pos x="66" y="7"/>
                  </a:cxn>
                  <a:cxn ang="0">
                    <a:pos x="66" y="7"/>
                  </a:cxn>
                  <a:cxn ang="0">
                    <a:pos x="67" y="6"/>
                  </a:cxn>
                  <a:cxn ang="0">
                    <a:pos x="68" y="4"/>
                  </a:cxn>
                  <a:cxn ang="0">
                    <a:pos x="67" y="3"/>
                  </a:cxn>
                  <a:cxn ang="0">
                    <a:pos x="66" y="1"/>
                  </a:cxn>
                  <a:cxn ang="0">
                    <a:pos x="65" y="0"/>
                  </a:cxn>
                  <a:cxn ang="0">
                    <a:pos x="63" y="0"/>
                  </a:cxn>
                  <a:cxn ang="0">
                    <a:pos x="61" y="0"/>
                  </a:cxn>
                  <a:cxn ang="0">
                    <a:pos x="60" y="1"/>
                  </a:cxn>
                  <a:cxn ang="0">
                    <a:pos x="60" y="1"/>
                  </a:cxn>
                </a:cxnLst>
                <a:rect l="0" t="0" r="r" b="b"/>
                <a:pathLst>
                  <a:path w="68" h="171">
                    <a:moveTo>
                      <a:pt x="60" y="1"/>
                    </a:moveTo>
                    <a:lnTo>
                      <a:pt x="60" y="1"/>
                    </a:lnTo>
                    <a:lnTo>
                      <a:pt x="51" y="10"/>
                    </a:lnTo>
                    <a:lnTo>
                      <a:pt x="43" y="22"/>
                    </a:lnTo>
                    <a:lnTo>
                      <a:pt x="37" y="34"/>
                    </a:lnTo>
                    <a:lnTo>
                      <a:pt x="33" y="48"/>
                    </a:lnTo>
                    <a:lnTo>
                      <a:pt x="29" y="61"/>
                    </a:lnTo>
                    <a:lnTo>
                      <a:pt x="25" y="75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5" y="115"/>
                    </a:lnTo>
                    <a:lnTo>
                      <a:pt x="6" y="135"/>
                    </a:lnTo>
                    <a:lnTo>
                      <a:pt x="3" y="147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1" y="166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4" y="170"/>
                    </a:lnTo>
                    <a:lnTo>
                      <a:pt x="6" y="171"/>
                    </a:lnTo>
                    <a:lnTo>
                      <a:pt x="9" y="169"/>
                    </a:lnTo>
                    <a:lnTo>
                      <a:pt x="10" y="167"/>
                    </a:lnTo>
                    <a:lnTo>
                      <a:pt x="11" y="165"/>
                    </a:lnTo>
                    <a:lnTo>
                      <a:pt x="10" y="164"/>
                    </a:lnTo>
                    <a:lnTo>
                      <a:pt x="9" y="162"/>
                    </a:lnTo>
                    <a:lnTo>
                      <a:pt x="9" y="162"/>
                    </a:lnTo>
                    <a:lnTo>
                      <a:pt x="10" y="159"/>
                    </a:lnTo>
                    <a:lnTo>
                      <a:pt x="14" y="152"/>
                    </a:lnTo>
                    <a:lnTo>
                      <a:pt x="18" y="138"/>
                    </a:lnTo>
                    <a:lnTo>
                      <a:pt x="18" y="138"/>
                    </a:lnTo>
                    <a:lnTo>
                      <a:pt x="24" y="119"/>
                    </a:lnTo>
                    <a:lnTo>
                      <a:pt x="29" y="100"/>
                    </a:lnTo>
                    <a:lnTo>
                      <a:pt x="29" y="100"/>
                    </a:lnTo>
                    <a:lnTo>
                      <a:pt x="34" y="76"/>
                    </a:lnTo>
                    <a:lnTo>
                      <a:pt x="38" y="63"/>
                    </a:lnTo>
                    <a:lnTo>
                      <a:pt x="41" y="51"/>
                    </a:lnTo>
                    <a:lnTo>
                      <a:pt x="47" y="38"/>
                    </a:lnTo>
                    <a:lnTo>
                      <a:pt x="52" y="27"/>
                    </a:lnTo>
                    <a:lnTo>
                      <a:pt x="58" y="17"/>
                    </a:lnTo>
                    <a:lnTo>
                      <a:pt x="66" y="7"/>
                    </a:lnTo>
                    <a:lnTo>
                      <a:pt x="66" y="7"/>
                    </a:lnTo>
                    <a:lnTo>
                      <a:pt x="67" y="6"/>
                    </a:lnTo>
                    <a:lnTo>
                      <a:pt x="68" y="4"/>
                    </a:lnTo>
                    <a:lnTo>
                      <a:pt x="67" y="3"/>
                    </a:lnTo>
                    <a:lnTo>
                      <a:pt x="66" y="1"/>
                    </a:lnTo>
                    <a:lnTo>
                      <a:pt x="65" y="0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60" y="1"/>
                    </a:lnTo>
                    <a:lnTo>
                      <a:pt x="6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4" name="Freeform 172"/>
              <p:cNvSpPr/>
              <p:nvPr/>
            </p:nvSpPr>
            <p:spPr bwMode="auto">
              <a:xfrm>
                <a:off x="4383088" y="2219325"/>
                <a:ext cx="33338" cy="63500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55" y="0"/>
                  </a:cxn>
                  <a:cxn ang="0">
                    <a:pos x="50" y="2"/>
                  </a:cxn>
                  <a:cxn ang="0">
                    <a:pos x="46" y="5"/>
                  </a:cxn>
                  <a:cxn ang="0">
                    <a:pos x="42" y="8"/>
                  </a:cxn>
                  <a:cxn ang="0">
                    <a:pos x="39" y="11"/>
                  </a:cxn>
                  <a:cxn ang="0">
                    <a:pos x="33" y="19"/>
                  </a:cxn>
                  <a:cxn ang="0">
                    <a:pos x="29" y="30"/>
                  </a:cxn>
                  <a:cxn ang="0">
                    <a:pos x="29" y="30"/>
                  </a:cxn>
                  <a:cxn ang="0">
                    <a:pos x="13" y="70"/>
                  </a:cxn>
                  <a:cxn ang="0">
                    <a:pos x="6" y="91"/>
                  </a:cxn>
                  <a:cxn ang="0">
                    <a:pos x="0" y="112"/>
                  </a:cxn>
                  <a:cxn ang="0">
                    <a:pos x="0" y="112"/>
                  </a:cxn>
                  <a:cxn ang="0">
                    <a:pos x="0" y="114"/>
                  </a:cxn>
                  <a:cxn ang="0">
                    <a:pos x="1" y="116"/>
                  </a:cxn>
                  <a:cxn ang="0">
                    <a:pos x="2" y="118"/>
                  </a:cxn>
                  <a:cxn ang="0">
                    <a:pos x="4" y="118"/>
                  </a:cxn>
                  <a:cxn ang="0">
                    <a:pos x="6" y="119"/>
                  </a:cxn>
                  <a:cxn ang="0">
                    <a:pos x="7" y="118"/>
                  </a:cxn>
                  <a:cxn ang="0">
                    <a:pos x="8" y="116"/>
                  </a:cxn>
                  <a:cxn ang="0">
                    <a:pos x="9" y="114"/>
                  </a:cxn>
                  <a:cxn ang="0">
                    <a:pos x="9" y="114"/>
                  </a:cxn>
                  <a:cxn ang="0">
                    <a:pos x="13" y="100"/>
                  </a:cxn>
                  <a:cxn ang="0">
                    <a:pos x="17" y="84"/>
                  </a:cxn>
                  <a:cxn ang="0">
                    <a:pos x="23" y="70"/>
                  </a:cxn>
                  <a:cxn ang="0">
                    <a:pos x="30" y="56"/>
                  </a:cxn>
                  <a:cxn ang="0">
                    <a:pos x="30" y="56"/>
                  </a:cxn>
                  <a:cxn ang="0">
                    <a:pos x="34" y="42"/>
                  </a:cxn>
                  <a:cxn ang="0">
                    <a:pos x="39" y="29"/>
                  </a:cxn>
                  <a:cxn ang="0">
                    <a:pos x="42" y="22"/>
                  </a:cxn>
                  <a:cxn ang="0">
                    <a:pos x="46" y="17"/>
                  </a:cxn>
                  <a:cxn ang="0">
                    <a:pos x="51" y="12"/>
                  </a:cxn>
                  <a:cxn ang="0">
                    <a:pos x="57" y="9"/>
                  </a:cxn>
                  <a:cxn ang="0">
                    <a:pos x="57" y="9"/>
                  </a:cxn>
                  <a:cxn ang="0">
                    <a:pos x="60" y="8"/>
                  </a:cxn>
                  <a:cxn ang="0">
                    <a:pos x="61" y="7"/>
                  </a:cxn>
                  <a:cxn ang="0">
                    <a:pos x="62" y="5"/>
                  </a:cxn>
                  <a:cxn ang="0">
                    <a:pos x="61" y="3"/>
                  </a:cxn>
                  <a:cxn ang="0">
                    <a:pos x="61" y="2"/>
                  </a:cxn>
                  <a:cxn ang="0">
                    <a:pos x="60" y="0"/>
                  </a:cxn>
                  <a:cxn ang="0">
                    <a:pos x="57" y="0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62" h="119">
                    <a:moveTo>
                      <a:pt x="55" y="0"/>
                    </a:moveTo>
                    <a:lnTo>
                      <a:pt x="55" y="0"/>
                    </a:lnTo>
                    <a:lnTo>
                      <a:pt x="50" y="2"/>
                    </a:lnTo>
                    <a:lnTo>
                      <a:pt x="46" y="5"/>
                    </a:lnTo>
                    <a:lnTo>
                      <a:pt x="42" y="8"/>
                    </a:lnTo>
                    <a:lnTo>
                      <a:pt x="39" y="11"/>
                    </a:lnTo>
                    <a:lnTo>
                      <a:pt x="33" y="19"/>
                    </a:lnTo>
                    <a:lnTo>
                      <a:pt x="29" y="30"/>
                    </a:lnTo>
                    <a:lnTo>
                      <a:pt x="29" y="30"/>
                    </a:lnTo>
                    <a:lnTo>
                      <a:pt x="13" y="70"/>
                    </a:lnTo>
                    <a:lnTo>
                      <a:pt x="6" y="91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14"/>
                    </a:lnTo>
                    <a:lnTo>
                      <a:pt x="1" y="116"/>
                    </a:lnTo>
                    <a:lnTo>
                      <a:pt x="2" y="118"/>
                    </a:lnTo>
                    <a:lnTo>
                      <a:pt x="4" y="118"/>
                    </a:lnTo>
                    <a:lnTo>
                      <a:pt x="6" y="119"/>
                    </a:lnTo>
                    <a:lnTo>
                      <a:pt x="7" y="118"/>
                    </a:lnTo>
                    <a:lnTo>
                      <a:pt x="8" y="116"/>
                    </a:lnTo>
                    <a:lnTo>
                      <a:pt x="9" y="114"/>
                    </a:lnTo>
                    <a:lnTo>
                      <a:pt x="9" y="114"/>
                    </a:lnTo>
                    <a:lnTo>
                      <a:pt x="13" y="100"/>
                    </a:lnTo>
                    <a:lnTo>
                      <a:pt x="17" y="84"/>
                    </a:lnTo>
                    <a:lnTo>
                      <a:pt x="23" y="70"/>
                    </a:lnTo>
                    <a:lnTo>
                      <a:pt x="30" y="56"/>
                    </a:lnTo>
                    <a:lnTo>
                      <a:pt x="30" y="56"/>
                    </a:lnTo>
                    <a:lnTo>
                      <a:pt x="34" y="42"/>
                    </a:lnTo>
                    <a:lnTo>
                      <a:pt x="39" y="29"/>
                    </a:lnTo>
                    <a:lnTo>
                      <a:pt x="42" y="22"/>
                    </a:lnTo>
                    <a:lnTo>
                      <a:pt x="46" y="17"/>
                    </a:lnTo>
                    <a:lnTo>
                      <a:pt x="51" y="12"/>
                    </a:lnTo>
                    <a:lnTo>
                      <a:pt x="57" y="9"/>
                    </a:lnTo>
                    <a:lnTo>
                      <a:pt x="57" y="9"/>
                    </a:lnTo>
                    <a:lnTo>
                      <a:pt x="60" y="8"/>
                    </a:lnTo>
                    <a:lnTo>
                      <a:pt x="61" y="7"/>
                    </a:lnTo>
                    <a:lnTo>
                      <a:pt x="62" y="5"/>
                    </a:lnTo>
                    <a:lnTo>
                      <a:pt x="61" y="3"/>
                    </a:lnTo>
                    <a:lnTo>
                      <a:pt x="61" y="2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5" name="Freeform 173"/>
              <p:cNvSpPr/>
              <p:nvPr/>
            </p:nvSpPr>
            <p:spPr bwMode="auto">
              <a:xfrm>
                <a:off x="4403725" y="2228850"/>
                <a:ext cx="17463" cy="52388"/>
              </a:xfrm>
              <a:custGeom>
                <a:avLst/>
                <a:gdLst/>
                <a:ahLst/>
                <a:cxnLst>
                  <a:cxn ang="0">
                    <a:pos x="27" y="1"/>
                  </a:cxn>
                  <a:cxn ang="0">
                    <a:pos x="27" y="1"/>
                  </a:cxn>
                  <a:cxn ang="0">
                    <a:pos x="24" y="2"/>
                  </a:cxn>
                  <a:cxn ang="0">
                    <a:pos x="22" y="6"/>
                  </a:cxn>
                  <a:cxn ang="0">
                    <a:pos x="17" y="12"/>
                  </a:cxn>
                  <a:cxn ang="0">
                    <a:pos x="15" y="20"/>
                  </a:cxn>
                  <a:cxn ang="0">
                    <a:pos x="14" y="27"/>
                  </a:cxn>
                  <a:cxn ang="0">
                    <a:pos x="14" y="27"/>
                  </a:cxn>
                  <a:cxn ang="0">
                    <a:pos x="12" y="45"/>
                  </a:cxn>
                  <a:cxn ang="0">
                    <a:pos x="10" y="61"/>
                  </a:cxn>
                  <a:cxn ang="0">
                    <a:pos x="6" y="78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0" y="96"/>
                  </a:cxn>
                  <a:cxn ang="0">
                    <a:pos x="0" y="97"/>
                  </a:cxn>
                  <a:cxn ang="0">
                    <a:pos x="1" y="100"/>
                  </a:cxn>
                  <a:cxn ang="0">
                    <a:pos x="3" y="100"/>
                  </a:cxn>
                  <a:cxn ang="0">
                    <a:pos x="6" y="100"/>
                  </a:cxn>
                  <a:cxn ang="0">
                    <a:pos x="8" y="98"/>
                  </a:cxn>
                  <a:cxn ang="0">
                    <a:pos x="9" y="96"/>
                  </a:cxn>
                  <a:cxn ang="0">
                    <a:pos x="9" y="96"/>
                  </a:cxn>
                  <a:cxn ang="0">
                    <a:pos x="13" y="85"/>
                  </a:cxn>
                  <a:cxn ang="0">
                    <a:pos x="15" y="80"/>
                  </a:cxn>
                  <a:cxn ang="0">
                    <a:pos x="18" y="75"/>
                  </a:cxn>
                  <a:cxn ang="0">
                    <a:pos x="18" y="75"/>
                  </a:cxn>
                  <a:cxn ang="0">
                    <a:pos x="19" y="72"/>
                  </a:cxn>
                  <a:cxn ang="0">
                    <a:pos x="21" y="69"/>
                  </a:cxn>
                  <a:cxn ang="0">
                    <a:pos x="21" y="62"/>
                  </a:cxn>
                  <a:cxn ang="0">
                    <a:pos x="22" y="49"/>
                  </a:cxn>
                  <a:cxn ang="0">
                    <a:pos x="22" y="49"/>
                  </a:cxn>
                  <a:cxn ang="0">
                    <a:pos x="23" y="28"/>
                  </a:cxn>
                  <a:cxn ang="0">
                    <a:pos x="24" y="22"/>
                  </a:cxn>
                  <a:cxn ang="0">
                    <a:pos x="25" y="17"/>
                  </a:cxn>
                  <a:cxn ang="0">
                    <a:pos x="27" y="13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9"/>
                  </a:cxn>
                  <a:cxn ang="0">
                    <a:pos x="32" y="8"/>
                  </a:cxn>
                  <a:cxn ang="0">
                    <a:pos x="33" y="3"/>
                  </a:cxn>
                  <a:cxn ang="0">
                    <a:pos x="32" y="2"/>
                  </a:cxn>
                  <a:cxn ang="0">
                    <a:pos x="31" y="1"/>
                  </a:cxn>
                  <a:cxn ang="0">
                    <a:pos x="29" y="0"/>
                  </a:cxn>
                  <a:cxn ang="0">
                    <a:pos x="27" y="1"/>
                  </a:cxn>
                  <a:cxn ang="0">
                    <a:pos x="27" y="1"/>
                  </a:cxn>
                </a:cxnLst>
                <a:rect l="0" t="0" r="r" b="b"/>
                <a:pathLst>
                  <a:path w="33" h="100">
                    <a:moveTo>
                      <a:pt x="27" y="1"/>
                    </a:moveTo>
                    <a:lnTo>
                      <a:pt x="27" y="1"/>
                    </a:lnTo>
                    <a:lnTo>
                      <a:pt x="24" y="2"/>
                    </a:lnTo>
                    <a:lnTo>
                      <a:pt x="22" y="6"/>
                    </a:lnTo>
                    <a:lnTo>
                      <a:pt x="17" y="12"/>
                    </a:lnTo>
                    <a:lnTo>
                      <a:pt x="15" y="20"/>
                    </a:lnTo>
                    <a:lnTo>
                      <a:pt x="14" y="27"/>
                    </a:lnTo>
                    <a:lnTo>
                      <a:pt x="14" y="27"/>
                    </a:lnTo>
                    <a:lnTo>
                      <a:pt x="12" y="45"/>
                    </a:lnTo>
                    <a:lnTo>
                      <a:pt x="10" y="61"/>
                    </a:lnTo>
                    <a:lnTo>
                      <a:pt x="6" y="7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96"/>
                    </a:lnTo>
                    <a:lnTo>
                      <a:pt x="0" y="97"/>
                    </a:lnTo>
                    <a:lnTo>
                      <a:pt x="1" y="100"/>
                    </a:lnTo>
                    <a:lnTo>
                      <a:pt x="3" y="100"/>
                    </a:lnTo>
                    <a:lnTo>
                      <a:pt x="6" y="100"/>
                    </a:lnTo>
                    <a:lnTo>
                      <a:pt x="8" y="98"/>
                    </a:lnTo>
                    <a:lnTo>
                      <a:pt x="9" y="96"/>
                    </a:lnTo>
                    <a:lnTo>
                      <a:pt x="9" y="96"/>
                    </a:lnTo>
                    <a:lnTo>
                      <a:pt x="13" y="85"/>
                    </a:lnTo>
                    <a:lnTo>
                      <a:pt x="15" y="80"/>
                    </a:lnTo>
                    <a:lnTo>
                      <a:pt x="18" y="75"/>
                    </a:lnTo>
                    <a:lnTo>
                      <a:pt x="18" y="75"/>
                    </a:lnTo>
                    <a:lnTo>
                      <a:pt x="19" y="72"/>
                    </a:lnTo>
                    <a:lnTo>
                      <a:pt x="21" y="69"/>
                    </a:lnTo>
                    <a:lnTo>
                      <a:pt x="21" y="62"/>
                    </a:lnTo>
                    <a:lnTo>
                      <a:pt x="22" y="49"/>
                    </a:lnTo>
                    <a:lnTo>
                      <a:pt x="22" y="49"/>
                    </a:lnTo>
                    <a:lnTo>
                      <a:pt x="23" y="28"/>
                    </a:lnTo>
                    <a:lnTo>
                      <a:pt x="24" y="22"/>
                    </a:lnTo>
                    <a:lnTo>
                      <a:pt x="25" y="17"/>
                    </a:lnTo>
                    <a:lnTo>
                      <a:pt x="27" y="13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9"/>
                    </a:lnTo>
                    <a:lnTo>
                      <a:pt x="32" y="8"/>
                    </a:lnTo>
                    <a:lnTo>
                      <a:pt x="33" y="3"/>
                    </a:lnTo>
                    <a:lnTo>
                      <a:pt x="32" y="2"/>
                    </a:lnTo>
                    <a:lnTo>
                      <a:pt x="31" y="1"/>
                    </a:lnTo>
                    <a:lnTo>
                      <a:pt x="29" y="0"/>
                    </a:lnTo>
                    <a:lnTo>
                      <a:pt x="27" y="1"/>
                    </a:lnTo>
                    <a:lnTo>
                      <a:pt x="27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6" name="Freeform 174"/>
              <p:cNvSpPr/>
              <p:nvPr/>
            </p:nvSpPr>
            <p:spPr bwMode="auto">
              <a:xfrm>
                <a:off x="4340225" y="2436813"/>
                <a:ext cx="4763" cy="428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76"/>
                  </a:cxn>
                  <a:cxn ang="0">
                    <a:pos x="0" y="76"/>
                  </a:cxn>
                  <a:cxn ang="0">
                    <a:pos x="1" y="78"/>
                  </a:cxn>
                  <a:cxn ang="0">
                    <a:pos x="2" y="79"/>
                  </a:cxn>
                  <a:cxn ang="0">
                    <a:pos x="3" y="80"/>
                  </a:cxn>
                  <a:cxn ang="0">
                    <a:pos x="5" y="80"/>
                  </a:cxn>
                  <a:cxn ang="0">
                    <a:pos x="6" y="80"/>
                  </a:cxn>
                  <a:cxn ang="0">
                    <a:pos x="8" y="79"/>
                  </a:cxn>
                  <a:cxn ang="0">
                    <a:pos x="9" y="78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2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80">
                    <a:moveTo>
                      <a:pt x="0" y="5"/>
                    </a:moveTo>
                    <a:lnTo>
                      <a:pt x="0" y="76"/>
                    </a:lnTo>
                    <a:lnTo>
                      <a:pt x="0" y="76"/>
                    </a:lnTo>
                    <a:lnTo>
                      <a:pt x="1" y="78"/>
                    </a:lnTo>
                    <a:lnTo>
                      <a:pt x="2" y="79"/>
                    </a:lnTo>
                    <a:lnTo>
                      <a:pt x="3" y="80"/>
                    </a:lnTo>
                    <a:lnTo>
                      <a:pt x="5" y="80"/>
                    </a:lnTo>
                    <a:lnTo>
                      <a:pt x="6" y="80"/>
                    </a:lnTo>
                    <a:lnTo>
                      <a:pt x="8" y="79"/>
                    </a:lnTo>
                    <a:lnTo>
                      <a:pt x="9" y="78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2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7" name="Freeform 175"/>
              <p:cNvSpPr/>
              <p:nvPr/>
            </p:nvSpPr>
            <p:spPr bwMode="auto">
              <a:xfrm>
                <a:off x="4370388" y="2460625"/>
                <a:ext cx="11113" cy="650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9" y="9"/>
                  </a:cxn>
                  <a:cxn ang="0">
                    <a:pos x="7" y="15"/>
                  </a:cxn>
                  <a:cxn ang="0">
                    <a:pos x="3" y="29"/>
                  </a:cxn>
                  <a:cxn ang="0">
                    <a:pos x="1" y="44"/>
                  </a:cxn>
                  <a:cxn ang="0">
                    <a:pos x="0" y="59"/>
                  </a:cxn>
                  <a:cxn ang="0">
                    <a:pos x="1" y="90"/>
                  </a:cxn>
                  <a:cxn ang="0">
                    <a:pos x="2" y="118"/>
                  </a:cxn>
                  <a:cxn ang="0">
                    <a:pos x="2" y="118"/>
                  </a:cxn>
                  <a:cxn ang="0">
                    <a:pos x="3" y="120"/>
                  </a:cxn>
                  <a:cxn ang="0">
                    <a:pos x="4" y="122"/>
                  </a:cxn>
                  <a:cxn ang="0">
                    <a:pos x="5" y="123"/>
                  </a:cxn>
                  <a:cxn ang="0">
                    <a:pos x="7" y="123"/>
                  </a:cxn>
                  <a:cxn ang="0">
                    <a:pos x="9" y="123"/>
                  </a:cxn>
                  <a:cxn ang="0">
                    <a:pos x="10" y="122"/>
                  </a:cxn>
                  <a:cxn ang="0">
                    <a:pos x="11" y="120"/>
                  </a:cxn>
                  <a:cxn ang="0">
                    <a:pos x="11" y="118"/>
                  </a:cxn>
                  <a:cxn ang="0">
                    <a:pos x="11" y="118"/>
                  </a:cxn>
                  <a:cxn ang="0">
                    <a:pos x="10" y="91"/>
                  </a:cxn>
                  <a:cxn ang="0">
                    <a:pos x="10" y="61"/>
                  </a:cxn>
                  <a:cxn ang="0">
                    <a:pos x="10" y="47"/>
                  </a:cxn>
                  <a:cxn ang="0">
                    <a:pos x="12" y="32"/>
                  </a:cxn>
                  <a:cxn ang="0">
                    <a:pos x="15" y="19"/>
                  </a:cxn>
                  <a:cxn ang="0">
                    <a:pos x="17" y="13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2" y="5"/>
                  </a:cxn>
                  <a:cxn ang="0">
                    <a:pos x="20" y="3"/>
                  </a:cxn>
                  <a:cxn ang="0">
                    <a:pos x="19" y="1"/>
                  </a:cxn>
                  <a:cxn ang="0">
                    <a:pos x="18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22" h="123">
                    <a:moveTo>
                      <a:pt x="12" y="2"/>
                    </a:moveTo>
                    <a:lnTo>
                      <a:pt x="12" y="2"/>
                    </a:lnTo>
                    <a:lnTo>
                      <a:pt x="9" y="9"/>
                    </a:lnTo>
                    <a:lnTo>
                      <a:pt x="7" y="15"/>
                    </a:lnTo>
                    <a:lnTo>
                      <a:pt x="3" y="29"/>
                    </a:lnTo>
                    <a:lnTo>
                      <a:pt x="1" y="44"/>
                    </a:lnTo>
                    <a:lnTo>
                      <a:pt x="0" y="59"/>
                    </a:lnTo>
                    <a:lnTo>
                      <a:pt x="1" y="90"/>
                    </a:lnTo>
                    <a:lnTo>
                      <a:pt x="2" y="118"/>
                    </a:lnTo>
                    <a:lnTo>
                      <a:pt x="2" y="118"/>
                    </a:lnTo>
                    <a:lnTo>
                      <a:pt x="3" y="120"/>
                    </a:lnTo>
                    <a:lnTo>
                      <a:pt x="4" y="122"/>
                    </a:lnTo>
                    <a:lnTo>
                      <a:pt x="5" y="123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10" y="122"/>
                    </a:lnTo>
                    <a:lnTo>
                      <a:pt x="11" y="120"/>
                    </a:lnTo>
                    <a:lnTo>
                      <a:pt x="11" y="118"/>
                    </a:lnTo>
                    <a:lnTo>
                      <a:pt x="11" y="118"/>
                    </a:lnTo>
                    <a:lnTo>
                      <a:pt x="10" y="91"/>
                    </a:lnTo>
                    <a:lnTo>
                      <a:pt x="10" y="61"/>
                    </a:lnTo>
                    <a:lnTo>
                      <a:pt x="10" y="47"/>
                    </a:lnTo>
                    <a:lnTo>
                      <a:pt x="12" y="32"/>
                    </a:lnTo>
                    <a:lnTo>
                      <a:pt x="15" y="19"/>
                    </a:lnTo>
                    <a:lnTo>
                      <a:pt x="17" y="13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2" y="5"/>
                    </a:lnTo>
                    <a:lnTo>
                      <a:pt x="20" y="3"/>
                    </a:lnTo>
                    <a:lnTo>
                      <a:pt x="19" y="1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8" name="Freeform 176"/>
              <p:cNvSpPr/>
              <p:nvPr/>
            </p:nvSpPr>
            <p:spPr bwMode="auto">
              <a:xfrm>
                <a:off x="4395788" y="2492375"/>
                <a:ext cx="7938" cy="55563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6" y="5"/>
                  </a:cxn>
                  <a:cxn ang="0">
                    <a:pos x="5" y="29"/>
                  </a:cxn>
                  <a:cxn ang="0">
                    <a:pos x="2" y="53"/>
                  </a:cxn>
                  <a:cxn ang="0">
                    <a:pos x="1" y="77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1" y="102"/>
                  </a:cxn>
                  <a:cxn ang="0">
                    <a:pos x="2" y="104"/>
                  </a:cxn>
                  <a:cxn ang="0">
                    <a:pos x="4" y="105"/>
                  </a:cxn>
                  <a:cxn ang="0">
                    <a:pos x="6" y="105"/>
                  </a:cxn>
                  <a:cxn ang="0">
                    <a:pos x="7" y="105"/>
                  </a:cxn>
                  <a:cxn ang="0">
                    <a:pos x="9" y="104"/>
                  </a:cxn>
                  <a:cxn ang="0">
                    <a:pos x="10" y="102"/>
                  </a:cxn>
                  <a:cxn ang="0">
                    <a:pos x="10" y="100"/>
                  </a:cxn>
                  <a:cxn ang="0">
                    <a:pos x="10" y="100"/>
                  </a:cxn>
                  <a:cxn ang="0">
                    <a:pos x="11" y="77"/>
                  </a:cxn>
                  <a:cxn ang="0">
                    <a:pos x="13" y="53"/>
                  </a:cxn>
                  <a:cxn ang="0">
                    <a:pos x="14" y="29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2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9" y="1"/>
                  </a:cxn>
                  <a:cxn ang="0">
                    <a:pos x="7" y="2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5" h="105">
                    <a:moveTo>
                      <a:pt x="6" y="5"/>
                    </a:moveTo>
                    <a:lnTo>
                      <a:pt x="6" y="5"/>
                    </a:lnTo>
                    <a:lnTo>
                      <a:pt x="5" y="29"/>
                    </a:lnTo>
                    <a:lnTo>
                      <a:pt x="2" y="53"/>
                    </a:lnTo>
                    <a:lnTo>
                      <a:pt x="1" y="77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2"/>
                    </a:lnTo>
                    <a:lnTo>
                      <a:pt x="2" y="104"/>
                    </a:lnTo>
                    <a:lnTo>
                      <a:pt x="4" y="105"/>
                    </a:lnTo>
                    <a:lnTo>
                      <a:pt x="6" y="105"/>
                    </a:lnTo>
                    <a:lnTo>
                      <a:pt x="7" y="105"/>
                    </a:lnTo>
                    <a:lnTo>
                      <a:pt x="9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0" y="100"/>
                    </a:lnTo>
                    <a:lnTo>
                      <a:pt x="11" y="77"/>
                    </a:lnTo>
                    <a:lnTo>
                      <a:pt x="13" y="53"/>
                    </a:lnTo>
                    <a:lnTo>
                      <a:pt x="14" y="29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9" name="Freeform 177"/>
              <p:cNvSpPr/>
              <p:nvPr/>
            </p:nvSpPr>
            <p:spPr bwMode="auto">
              <a:xfrm>
                <a:off x="4424363" y="2520950"/>
                <a:ext cx="4763" cy="714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0" y="134"/>
                  </a:cxn>
                  <a:cxn ang="0">
                    <a:pos x="1" y="136"/>
                  </a:cxn>
                  <a:cxn ang="0">
                    <a:pos x="3" y="136"/>
                  </a:cxn>
                  <a:cxn ang="0">
                    <a:pos x="4" y="137"/>
                  </a:cxn>
                  <a:cxn ang="0">
                    <a:pos x="6" y="136"/>
                  </a:cxn>
                  <a:cxn ang="0">
                    <a:pos x="7" y="136"/>
                  </a:cxn>
                  <a:cxn ang="0">
                    <a:pos x="8" y="134"/>
                  </a:cxn>
                  <a:cxn ang="0">
                    <a:pos x="9" y="132"/>
                  </a:cxn>
                  <a:cxn ang="0">
                    <a:pos x="9" y="4"/>
                  </a:cxn>
                  <a:cxn ang="0">
                    <a:pos x="9" y="4"/>
                  </a:cxn>
                  <a:cxn ang="0">
                    <a:pos x="8" y="2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9" h="137">
                    <a:moveTo>
                      <a:pt x="0" y="4"/>
                    </a:move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6"/>
                    </a:lnTo>
                    <a:lnTo>
                      <a:pt x="3" y="136"/>
                    </a:lnTo>
                    <a:lnTo>
                      <a:pt x="4" y="137"/>
                    </a:lnTo>
                    <a:lnTo>
                      <a:pt x="6" y="136"/>
                    </a:lnTo>
                    <a:lnTo>
                      <a:pt x="7" y="136"/>
                    </a:lnTo>
                    <a:lnTo>
                      <a:pt x="8" y="134"/>
                    </a:lnTo>
                    <a:lnTo>
                      <a:pt x="9" y="132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178"/>
              <p:cNvSpPr/>
              <p:nvPr/>
            </p:nvSpPr>
            <p:spPr bwMode="auto">
              <a:xfrm>
                <a:off x="4451350" y="2547938"/>
                <a:ext cx="7938" cy="68263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2" y="33"/>
                  </a:cxn>
                  <a:cxn ang="0">
                    <a:pos x="1" y="47"/>
                  </a:cxn>
                  <a:cxn ang="0">
                    <a:pos x="0" y="62"/>
                  </a:cxn>
                  <a:cxn ang="0">
                    <a:pos x="0" y="124"/>
                  </a:cxn>
                  <a:cxn ang="0">
                    <a:pos x="0" y="124"/>
                  </a:cxn>
                  <a:cxn ang="0">
                    <a:pos x="1" y="126"/>
                  </a:cxn>
                  <a:cxn ang="0">
                    <a:pos x="2" y="127"/>
                  </a:cxn>
                  <a:cxn ang="0">
                    <a:pos x="3" y="128"/>
                  </a:cxn>
                  <a:cxn ang="0">
                    <a:pos x="5" y="128"/>
                  </a:cxn>
                  <a:cxn ang="0">
                    <a:pos x="6" y="128"/>
                  </a:cxn>
                  <a:cxn ang="0">
                    <a:pos x="8" y="127"/>
                  </a:cxn>
                  <a:cxn ang="0">
                    <a:pos x="9" y="126"/>
                  </a:cxn>
                  <a:cxn ang="0">
                    <a:pos x="9" y="124"/>
                  </a:cxn>
                  <a:cxn ang="0">
                    <a:pos x="9" y="69"/>
                  </a:cxn>
                  <a:cxn ang="0">
                    <a:pos x="9" y="69"/>
                  </a:cxn>
                  <a:cxn ang="0">
                    <a:pos x="10" y="52"/>
                  </a:cxn>
                  <a:cxn ang="0">
                    <a:pos x="11" y="37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1" y="1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5" y="3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0" t="0" r="r" b="b"/>
                <a:pathLst>
                  <a:path w="14" h="128">
                    <a:moveTo>
                      <a:pt x="5" y="5"/>
                    </a:moveTo>
                    <a:lnTo>
                      <a:pt x="5" y="5"/>
                    </a:lnTo>
                    <a:lnTo>
                      <a:pt x="2" y="33"/>
                    </a:lnTo>
                    <a:lnTo>
                      <a:pt x="1" y="47"/>
                    </a:lnTo>
                    <a:lnTo>
                      <a:pt x="0" y="62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1" y="126"/>
                    </a:lnTo>
                    <a:lnTo>
                      <a:pt x="2" y="127"/>
                    </a:lnTo>
                    <a:lnTo>
                      <a:pt x="3" y="128"/>
                    </a:lnTo>
                    <a:lnTo>
                      <a:pt x="5" y="128"/>
                    </a:lnTo>
                    <a:lnTo>
                      <a:pt x="6" y="128"/>
                    </a:lnTo>
                    <a:lnTo>
                      <a:pt x="8" y="127"/>
                    </a:lnTo>
                    <a:lnTo>
                      <a:pt x="9" y="126"/>
                    </a:lnTo>
                    <a:lnTo>
                      <a:pt x="9" y="124"/>
                    </a:lnTo>
                    <a:lnTo>
                      <a:pt x="9" y="69"/>
                    </a:lnTo>
                    <a:lnTo>
                      <a:pt x="9" y="69"/>
                    </a:lnTo>
                    <a:lnTo>
                      <a:pt x="10" y="52"/>
                    </a:lnTo>
                    <a:lnTo>
                      <a:pt x="11" y="37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1" y="1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179"/>
              <p:cNvSpPr/>
              <p:nvPr/>
            </p:nvSpPr>
            <p:spPr bwMode="auto">
              <a:xfrm>
                <a:off x="4478338" y="2578100"/>
                <a:ext cx="6350" cy="555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0" y="102"/>
                  </a:cxn>
                  <a:cxn ang="0">
                    <a:pos x="1" y="103"/>
                  </a:cxn>
                  <a:cxn ang="0">
                    <a:pos x="4" y="104"/>
                  </a:cxn>
                  <a:cxn ang="0">
                    <a:pos x="5" y="104"/>
                  </a:cxn>
                  <a:cxn ang="0">
                    <a:pos x="7" y="104"/>
                  </a:cxn>
                  <a:cxn ang="0">
                    <a:pos x="8" y="103"/>
                  </a:cxn>
                  <a:cxn ang="0">
                    <a:pos x="9" y="102"/>
                  </a:cxn>
                  <a:cxn ang="0">
                    <a:pos x="10" y="100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10" h="104">
                    <a:moveTo>
                      <a:pt x="0" y="5"/>
                    </a:moveTo>
                    <a:lnTo>
                      <a:pt x="0" y="100"/>
                    </a:lnTo>
                    <a:lnTo>
                      <a:pt x="0" y="100"/>
                    </a:lnTo>
                    <a:lnTo>
                      <a:pt x="0" y="102"/>
                    </a:lnTo>
                    <a:lnTo>
                      <a:pt x="1" y="103"/>
                    </a:lnTo>
                    <a:lnTo>
                      <a:pt x="4" y="104"/>
                    </a:lnTo>
                    <a:lnTo>
                      <a:pt x="5" y="104"/>
                    </a:lnTo>
                    <a:lnTo>
                      <a:pt x="7" y="104"/>
                    </a:lnTo>
                    <a:lnTo>
                      <a:pt x="8" y="103"/>
                    </a:lnTo>
                    <a:lnTo>
                      <a:pt x="9" y="102"/>
                    </a:lnTo>
                    <a:lnTo>
                      <a:pt x="10" y="100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180"/>
              <p:cNvSpPr/>
              <p:nvPr/>
            </p:nvSpPr>
            <p:spPr bwMode="auto">
              <a:xfrm>
                <a:off x="4500563" y="2608263"/>
                <a:ext cx="7938" cy="49213"/>
              </a:xfrm>
              <a:custGeom>
                <a:avLst/>
                <a:gdLst/>
                <a:ahLst/>
                <a:cxnLst>
                  <a:cxn ang="0">
                    <a:pos x="15" y="88"/>
                  </a:cxn>
                  <a:cxn ang="0">
                    <a:pos x="15" y="88"/>
                  </a:cxn>
                  <a:cxn ang="0">
                    <a:pos x="12" y="79"/>
                  </a:cxn>
                  <a:cxn ang="0">
                    <a:pos x="10" y="68"/>
                  </a:cxn>
                  <a:cxn ang="0">
                    <a:pos x="9" y="57"/>
                  </a:cxn>
                  <a:cxn ang="0">
                    <a:pos x="9" y="47"/>
                  </a:cxn>
                  <a:cxn ang="0">
                    <a:pos x="9" y="25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4"/>
                  </a:cxn>
                  <a:cxn ang="0">
                    <a:pos x="1" y="4"/>
                  </a:cxn>
                  <a:cxn ang="0">
                    <a:pos x="0" y="26"/>
                  </a:cxn>
                  <a:cxn ang="0">
                    <a:pos x="0" y="48"/>
                  </a:cxn>
                  <a:cxn ang="0">
                    <a:pos x="0" y="59"/>
                  </a:cxn>
                  <a:cxn ang="0">
                    <a:pos x="1" y="69"/>
                  </a:cxn>
                  <a:cxn ang="0">
                    <a:pos x="3" y="81"/>
                  </a:cxn>
                  <a:cxn ang="0">
                    <a:pos x="6" y="91"/>
                  </a:cxn>
                  <a:cxn ang="0">
                    <a:pos x="6" y="91"/>
                  </a:cxn>
                  <a:cxn ang="0">
                    <a:pos x="7" y="93"/>
                  </a:cxn>
                  <a:cxn ang="0">
                    <a:pos x="8" y="94"/>
                  </a:cxn>
                  <a:cxn ang="0">
                    <a:pos x="10" y="94"/>
                  </a:cxn>
                  <a:cxn ang="0">
                    <a:pos x="12" y="94"/>
                  </a:cxn>
                  <a:cxn ang="0">
                    <a:pos x="13" y="93"/>
                  </a:cxn>
                  <a:cxn ang="0">
                    <a:pos x="14" y="92"/>
                  </a:cxn>
                  <a:cxn ang="0">
                    <a:pos x="15" y="90"/>
                  </a:cxn>
                  <a:cxn ang="0">
                    <a:pos x="15" y="88"/>
                  </a:cxn>
                  <a:cxn ang="0">
                    <a:pos x="15" y="88"/>
                  </a:cxn>
                </a:cxnLst>
                <a:rect l="0" t="0" r="r" b="b"/>
                <a:pathLst>
                  <a:path w="15" h="94">
                    <a:moveTo>
                      <a:pt x="15" y="88"/>
                    </a:moveTo>
                    <a:lnTo>
                      <a:pt x="15" y="88"/>
                    </a:lnTo>
                    <a:lnTo>
                      <a:pt x="12" y="79"/>
                    </a:lnTo>
                    <a:lnTo>
                      <a:pt x="10" y="68"/>
                    </a:lnTo>
                    <a:lnTo>
                      <a:pt x="9" y="57"/>
                    </a:lnTo>
                    <a:lnTo>
                      <a:pt x="9" y="47"/>
                    </a:lnTo>
                    <a:lnTo>
                      <a:pt x="9" y="25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0" y="26"/>
                    </a:lnTo>
                    <a:lnTo>
                      <a:pt x="0" y="48"/>
                    </a:lnTo>
                    <a:lnTo>
                      <a:pt x="0" y="59"/>
                    </a:lnTo>
                    <a:lnTo>
                      <a:pt x="1" y="69"/>
                    </a:lnTo>
                    <a:lnTo>
                      <a:pt x="3" y="81"/>
                    </a:lnTo>
                    <a:lnTo>
                      <a:pt x="6" y="91"/>
                    </a:lnTo>
                    <a:lnTo>
                      <a:pt x="6" y="91"/>
                    </a:lnTo>
                    <a:lnTo>
                      <a:pt x="7" y="93"/>
                    </a:lnTo>
                    <a:lnTo>
                      <a:pt x="8" y="94"/>
                    </a:lnTo>
                    <a:lnTo>
                      <a:pt x="10" y="94"/>
                    </a:lnTo>
                    <a:lnTo>
                      <a:pt x="12" y="94"/>
                    </a:lnTo>
                    <a:lnTo>
                      <a:pt x="13" y="93"/>
                    </a:lnTo>
                    <a:lnTo>
                      <a:pt x="14" y="92"/>
                    </a:lnTo>
                    <a:lnTo>
                      <a:pt x="15" y="90"/>
                    </a:lnTo>
                    <a:lnTo>
                      <a:pt x="15" y="88"/>
                    </a:lnTo>
                    <a:lnTo>
                      <a:pt x="15" y="8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3" name="Freeform 181"/>
              <p:cNvSpPr/>
              <p:nvPr/>
            </p:nvSpPr>
            <p:spPr bwMode="auto">
              <a:xfrm>
                <a:off x="4529138" y="2622550"/>
                <a:ext cx="7938" cy="63500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6" y="5"/>
                  </a:cxn>
                  <a:cxn ang="0">
                    <a:pos x="5" y="18"/>
                  </a:cxn>
                  <a:cxn ang="0">
                    <a:pos x="3" y="31"/>
                  </a:cxn>
                  <a:cxn ang="0">
                    <a:pos x="1" y="43"/>
                  </a:cxn>
                  <a:cxn ang="0">
                    <a:pos x="0" y="57"/>
                  </a:cxn>
                  <a:cxn ang="0">
                    <a:pos x="0" y="57"/>
                  </a:cxn>
                  <a:cxn ang="0">
                    <a:pos x="0" y="86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1" y="116"/>
                  </a:cxn>
                  <a:cxn ang="0">
                    <a:pos x="2" y="117"/>
                  </a:cxn>
                  <a:cxn ang="0">
                    <a:pos x="3" y="118"/>
                  </a:cxn>
                  <a:cxn ang="0">
                    <a:pos x="6" y="119"/>
                  </a:cxn>
                  <a:cxn ang="0">
                    <a:pos x="8" y="118"/>
                  </a:cxn>
                  <a:cxn ang="0">
                    <a:pos x="9" y="117"/>
                  </a:cxn>
                  <a:cxn ang="0">
                    <a:pos x="10" y="116"/>
                  </a:cxn>
                  <a:cxn ang="0">
                    <a:pos x="11" y="114"/>
                  </a:cxn>
                  <a:cxn ang="0">
                    <a:pos x="11" y="57"/>
                  </a:cxn>
                  <a:cxn ang="0">
                    <a:pos x="11" y="57"/>
                  </a:cxn>
                  <a:cxn ang="0">
                    <a:pos x="11" y="43"/>
                  </a:cxn>
                  <a:cxn ang="0">
                    <a:pos x="13" y="31"/>
                  </a:cxn>
                  <a:cxn ang="0">
                    <a:pos x="14" y="18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1"/>
                  </a:cxn>
                  <a:cxn ang="0">
                    <a:pos x="12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8" y="1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5" h="119">
                    <a:moveTo>
                      <a:pt x="6" y="5"/>
                    </a:moveTo>
                    <a:lnTo>
                      <a:pt x="6" y="5"/>
                    </a:lnTo>
                    <a:lnTo>
                      <a:pt x="5" y="18"/>
                    </a:lnTo>
                    <a:lnTo>
                      <a:pt x="3" y="31"/>
                    </a:lnTo>
                    <a:lnTo>
                      <a:pt x="1" y="43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86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1" y="116"/>
                    </a:lnTo>
                    <a:lnTo>
                      <a:pt x="2" y="117"/>
                    </a:lnTo>
                    <a:lnTo>
                      <a:pt x="3" y="118"/>
                    </a:lnTo>
                    <a:lnTo>
                      <a:pt x="6" y="119"/>
                    </a:lnTo>
                    <a:lnTo>
                      <a:pt x="8" y="118"/>
                    </a:lnTo>
                    <a:lnTo>
                      <a:pt x="9" y="117"/>
                    </a:lnTo>
                    <a:lnTo>
                      <a:pt x="10" y="116"/>
                    </a:lnTo>
                    <a:lnTo>
                      <a:pt x="11" y="114"/>
                    </a:lnTo>
                    <a:lnTo>
                      <a:pt x="11" y="57"/>
                    </a:lnTo>
                    <a:lnTo>
                      <a:pt x="11" y="57"/>
                    </a:lnTo>
                    <a:lnTo>
                      <a:pt x="11" y="43"/>
                    </a:lnTo>
                    <a:lnTo>
                      <a:pt x="13" y="31"/>
                    </a:lnTo>
                    <a:lnTo>
                      <a:pt x="14" y="18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4" name="Freeform 182"/>
              <p:cNvSpPr/>
              <p:nvPr/>
            </p:nvSpPr>
            <p:spPr bwMode="auto">
              <a:xfrm>
                <a:off x="4551363" y="2652713"/>
                <a:ext cx="4763" cy="55563"/>
              </a:xfrm>
              <a:custGeom>
                <a:avLst/>
                <a:gdLst/>
                <a:ahLst/>
                <a:cxnLst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53"/>
                  </a:cxn>
                  <a:cxn ang="0">
                    <a:pos x="0" y="75"/>
                  </a:cxn>
                  <a:cxn ang="0">
                    <a:pos x="2" y="99"/>
                  </a:cxn>
                  <a:cxn ang="0">
                    <a:pos x="2" y="99"/>
                  </a:cxn>
                  <a:cxn ang="0">
                    <a:pos x="2" y="101"/>
                  </a:cxn>
                  <a:cxn ang="0">
                    <a:pos x="4" y="103"/>
                  </a:cxn>
                  <a:cxn ang="0">
                    <a:pos x="7" y="104"/>
                  </a:cxn>
                  <a:cxn ang="0">
                    <a:pos x="9" y="104"/>
                  </a:cxn>
                  <a:cxn ang="0">
                    <a:pos x="10" y="103"/>
                  </a:cxn>
                  <a:cxn ang="0">
                    <a:pos x="11" y="101"/>
                  </a:cxn>
                  <a:cxn ang="0">
                    <a:pos x="11" y="99"/>
                  </a:cxn>
                  <a:cxn ang="0">
                    <a:pos x="11" y="99"/>
                  </a:cxn>
                  <a:cxn ang="0">
                    <a:pos x="9" y="75"/>
                  </a:cxn>
                  <a:cxn ang="0">
                    <a:pos x="9" y="53"/>
                  </a:cxn>
                  <a:cxn ang="0">
                    <a:pos x="11" y="5"/>
                  </a:cxn>
                  <a:cxn ang="0">
                    <a:pos x="11" y="5"/>
                  </a:cxn>
                </a:cxnLst>
                <a:rect l="0" t="0" r="r" b="b"/>
                <a:pathLst>
                  <a:path w="11" h="104">
                    <a:moveTo>
                      <a:pt x="11" y="5"/>
                    </a:moveTo>
                    <a:lnTo>
                      <a:pt x="11" y="5"/>
                    </a:lnTo>
                    <a:lnTo>
                      <a:pt x="11" y="3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53"/>
                    </a:lnTo>
                    <a:lnTo>
                      <a:pt x="0" y="75"/>
                    </a:lnTo>
                    <a:lnTo>
                      <a:pt x="2" y="99"/>
                    </a:lnTo>
                    <a:lnTo>
                      <a:pt x="2" y="99"/>
                    </a:lnTo>
                    <a:lnTo>
                      <a:pt x="2" y="101"/>
                    </a:lnTo>
                    <a:lnTo>
                      <a:pt x="4" y="103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10" y="103"/>
                    </a:lnTo>
                    <a:lnTo>
                      <a:pt x="11" y="101"/>
                    </a:lnTo>
                    <a:lnTo>
                      <a:pt x="11" y="99"/>
                    </a:lnTo>
                    <a:lnTo>
                      <a:pt x="11" y="99"/>
                    </a:lnTo>
                    <a:lnTo>
                      <a:pt x="9" y="75"/>
                    </a:lnTo>
                    <a:lnTo>
                      <a:pt x="9" y="53"/>
                    </a:lnTo>
                    <a:lnTo>
                      <a:pt x="11" y="5"/>
                    </a:lnTo>
                    <a:lnTo>
                      <a:pt x="1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5" name="Freeform 183"/>
              <p:cNvSpPr/>
              <p:nvPr/>
            </p:nvSpPr>
            <p:spPr bwMode="auto">
              <a:xfrm>
                <a:off x="4572000" y="2676525"/>
                <a:ext cx="6350" cy="58738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0" y="4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57"/>
                  </a:cxn>
                  <a:cxn ang="0">
                    <a:pos x="2" y="83"/>
                  </a:cxn>
                  <a:cxn ang="0">
                    <a:pos x="5" y="109"/>
                  </a:cxn>
                  <a:cxn ang="0">
                    <a:pos x="5" y="109"/>
                  </a:cxn>
                  <a:cxn ang="0">
                    <a:pos x="6" y="111"/>
                  </a:cxn>
                  <a:cxn ang="0">
                    <a:pos x="7" y="112"/>
                  </a:cxn>
                  <a:cxn ang="0">
                    <a:pos x="10" y="113"/>
                  </a:cxn>
                  <a:cxn ang="0">
                    <a:pos x="12" y="113"/>
                  </a:cxn>
                  <a:cxn ang="0">
                    <a:pos x="13" y="112"/>
                  </a:cxn>
                  <a:cxn ang="0">
                    <a:pos x="14" y="111"/>
                  </a:cxn>
                  <a:cxn ang="0">
                    <a:pos x="14" y="109"/>
                  </a:cxn>
                  <a:cxn ang="0">
                    <a:pos x="14" y="109"/>
                  </a:cxn>
                  <a:cxn ang="0">
                    <a:pos x="12" y="83"/>
                  </a:cxn>
                  <a:cxn ang="0">
                    <a:pos x="10" y="57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4" h="113">
                    <a:moveTo>
                      <a:pt x="10" y="4"/>
                    </a:moveTo>
                    <a:lnTo>
                      <a:pt x="10" y="4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57"/>
                    </a:lnTo>
                    <a:lnTo>
                      <a:pt x="2" y="83"/>
                    </a:lnTo>
                    <a:lnTo>
                      <a:pt x="5" y="109"/>
                    </a:lnTo>
                    <a:lnTo>
                      <a:pt x="5" y="109"/>
                    </a:lnTo>
                    <a:lnTo>
                      <a:pt x="6" y="111"/>
                    </a:lnTo>
                    <a:lnTo>
                      <a:pt x="7" y="112"/>
                    </a:lnTo>
                    <a:lnTo>
                      <a:pt x="10" y="113"/>
                    </a:lnTo>
                    <a:lnTo>
                      <a:pt x="12" y="113"/>
                    </a:lnTo>
                    <a:lnTo>
                      <a:pt x="13" y="112"/>
                    </a:lnTo>
                    <a:lnTo>
                      <a:pt x="14" y="111"/>
                    </a:lnTo>
                    <a:lnTo>
                      <a:pt x="14" y="109"/>
                    </a:lnTo>
                    <a:lnTo>
                      <a:pt x="14" y="109"/>
                    </a:lnTo>
                    <a:lnTo>
                      <a:pt x="12" y="83"/>
                    </a:lnTo>
                    <a:lnTo>
                      <a:pt x="10" y="57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6" name="Freeform 184"/>
              <p:cNvSpPr/>
              <p:nvPr/>
            </p:nvSpPr>
            <p:spPr bwMode="auto">
              <a:xfrm>
                <a:off x="4481513" y="2305050"/>
                <a:ext cx="12700" cy="61913"/>
              </a:xfrm>
              <a:custGeom>
                <a:avLst/>
                <a:gdLst/>
                <a:ahLst/>
                <a:cxnLst>
                  <a:cxn ang="0">
                    <a:pos x="21" y="109"/>
                  </a:cxn>
                  <a:cxn ang="0">
                    <a:pos x="21" y="109"/>
                  </a:cxn>
                  <a:cxn ang="0">
                    <a:pos x="16" y="105"/>
                  </a:cxn>
                  <a:cxn ang="0">
                    <a:pos x="13" y="101"/>
                  </a:cxn>
                  <a:cxn ang="0">
                    <a:pos x="11" y="95"/>
                  </a:cxn>
                  <a:cxn ang="0">
                    <a:pos x="9" y="89"/>
                  </a:cxn>
                  <a:cxn ang="0">
                    <a:pos x="9" y="76"/>
                  </a:cxn>
                  <a:cxn ang="0">
                    <a:pos x="9" y="64"/>
                  </a:cxn>
                  <a:cxn ang="0">
                    <a:pos x="9" y="64"/>
                  </a:cxn>
                  <a:cxn ang="0">
                    <a:pos x="10" y="3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7"/>
                  </a:cxn>
                  <a:cxn ang="0">
                    <a:pos x="0" y="77"/>
                  </a:cxn>
                  <a:cxn ang="0">
                    <a:pos x="0" y="89"/>
                  </a:cxn>
                  <a:cxn ang="0">
                    <a:pos x="1" y="95"/>
                  </a:cxn>
                  <a:cxn ang="0">
                    <a:pos x="3" y="100"/>
                  </a:cxn>
                  <a:cxn ang="0">
                    <a:pos x="5" y="105"/>
                  </a:cxn>
                  <a:cxn ang="0">
                    <a:pos x="8" y="110"/>
                  </a:cxn>
                  <a:cxn ang="0">
                    <a:pos x="12" y="115"/>
                  </a:cxn>
                  <a:cxn ang="0">
                    <a:pos x="16" y="118"/>
                  </a:cxn>
                  <a:cxn ang="0">
                    <a:pos x="16" y="118"/>
                  </a:cxn>
                  <a:cxn ang="0">
                    <a:pos x="18" y="119"/>
                  </a:cxn>
                  <a:cxn ang="0">
                    <a:pos x="20" y="119"/>
                  </a:cxn>
                  <a:cxn ang="0">
                    <a:pos x="21" y="118"/>
                  </a:cxn>
                  <a:cxn ang="0">
                    <a:pos x="22" y="117"/>
                  </a:cxn>
                  <a:cxn ang="0">
                    <a:pos x="23" y="115"/>
                  </a:cxn>
                  <a:cxn ang="0">
                    <a:pos x="23" y="112"/>
                  </a:cxn>
                  <a:cxn ang="0">
                    <a:pos x="22" y="111"/>
                  </a:cxn>
                  <a:cxn ang="0">
                    <a:pos x="21" y="109"/>
                  </a:cxn>
                  <a:cxn ang="0">
                    <a:pos x="21" y="109"/>
                  </a:cxn>
                </a:cxnLst>
                <a:rect l="0" t="0" r="r" b="b"/>
                <a:pathLst>
                  <a:path w="23" h="119">
                    <a:moveTo>
                      <a:pt x="21" y="109"/>
                    </a:moveTo>
                    <a:lnTo>
                      <a:pt x="21" y="109"/>
                    </a:lnTo>
                    <a:lnTo>
                      <a:pt x="16" y="105"/>
                    </a:lnTo>
                    <a:lnTo>
                      <a:pt x="13" y="101"/>
                    </a:lnTo>
                    <a:lnTo>
                      <a:pt x="11" y="95"/>
                    </a:lnTo>
                    <a:lnTo>
                      <a:pt x="9" y="89"/>
                    </a:lnTo>
                    <a:lnTo>
                      <a:pt x="9" y="76"/>
                    </a:lnTo>
                    <a:lnTo>
                      <a:pt x="9" y="64"/>
                    </a:lnTo>
                    <a:lnTo>
                      <a:pt x="9" y="64"/>
                    </a:lnTo>
                    <a:lnTo>
                      <a:pt x="10" y="3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7"/>
                    </a:lnTo>
                    <a:lnTo>
                      <a:pt x="0" y="77"/>
                    </a:lnTo>
                    <a:lnTo>
                      <a:pt x="0" y="89"/>
                    </a:lnTo>
                    <a:lnTo>
                      <a:pt x="1" y="95"/>
                    </a:lnTo>
                    <a:lnTo>
                      <a:pt x="3" y="100"/>
                    </a:lnTo>
                    <a:lnTo>
                      <a:pt x="5" y="105"/>
                    </a:lnTo>
                    <a:lnTo>
                      <a:pt x="8" y="110"/>
                    </a:lnTo>
                    <a:lnTo>
                      <a:pt x="12" y="115"/>
                    </a:lnTo>
                    <a:lnTo>
                      <a:pt x="16" y="118"/>
                    </a:lnTo>
                    <a:lnTo>
                      <a:pt x="16" y="118"/>
                    </a:lnTo>
                    <a:lnTo>
                      <a:pt x="18" y="119"/>
                    </a:lnTo>
                    <a:lnTo>
                      <a:pt x="20" y="119"/>
                    </a:lnTo>
                    <a:lnTo>
                      <a:pt x="21" y="118"/>
                    </a:lnTo>
                    <a:lnTo>
                      <a:pt x="22" y="117"/>
                    </a:lnTo>
                    <a:lnTo>
                      <a:pt x="23" y="115"/>
                    </a:lnTo>
                    <a:lnTo>
                      <a:pt x="23" y="112"/>
                    </a:lnTo>
                    <a:lnTo>
                      <a:pt x="22" y="111"/>
                    </a:lnTo>
                    <a:lnTo>
                      <a:pt x="21" y="109"/>
                    </a:lnTo>
                    <a:lnTo>
                      <a:pt x="21" y="10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7" name="Freeform 185"/>
              <p:cNvSpPr/>
              <p:nvPr/>
            </p:nvSpPr>
            <p:spPr bwMode="auto">
              <a:xfrm>
                <a:off x="4519613" y="2336800"/>
                <a:ext cx="9525" cy="55563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3"/>
                  </a:cxn>
                  <a:cxn ang="0">
                    <a:pos x="7" y="15"/>
                  </a:cxn>
                  <a:cxn ang="0">
                    <a:pos x="4" y="27"/>
                  </a:cxn>
                  <a:cxn ang="0">
                    <a:pos x="2" y="50"/>
                  </a:cxn>
                  <a:cxn ang="0">
                    <a:pos x="0" y="75"/>
                  </a:cxn>
                  <a:cxn ang="0">
                    <a:pos x="0" y="99"/>
                  </a:cxn>
                  <a:cxn ang="0">
                    <a:pos x="0" y="99"/>
                  </a:cxn>
                  <a:cxn ang="0">
                    <a:pos x="0" y="101"/>
                  </a:cxn>
                  <a:cxn ang="0">
                    <a:pos x="1" y="102"/>
                  </a:cxn>
                  <a:cxn ang="0">
                    <a:pos x="3" y="103"/>
                  </a:cxn>
                  <a:cxn ang="0">
                    <a:pos x="5" y="104"/>
                  </a:cxn>
                  <a:cxn ang="0">
                    <a:pos x="6" y="103"/>
                  </a:cxn>
                  <a:cxn ang="0">
                    <a:pos x="8" y="102"/>
                  </a:cxn>
                  <a:cxn ang="0">
                    <a:pos x="9" y="101"/>
                  </a:cxn>
                  <a:cxn ang="0">
                    <a:pos x="9" y="99"/>
                  </a:cxn>
                  <a:cxn ang="0">
                    <a:pos x="9" y="99"/>
                  </a:cxn>
                  <a:cxn ang="0">
                    <a:pos x="10" y="75"/>
                  </a:cxn>
                  <a:cxn ang="0">
                    <a:pos x="11" y="52"/>
                  </a:cxn>
                  <a:cxn ang="0">
                    <a:pos x="13" y="29"/>
                  </a:cxn>
                  <a:cxn ang="0">
                    <a:pos x="16" y="17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8" y="4"/>
                  </a:cxn>
                  <a:cxn ang="0">
                    <a:pos x="18" y="2"/>
                  </a:cxn>
                  <a:cxn ang="0">
                    <a:pos x="17" y="1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9" y="3"/>
                  </a:cxn>
                </a:cxnLst>
                <a:rect l="0" t="0" r="r" b="b"/>
                <a:pathLst>
                  <a:path w="18" h="104">
                    <a:moveTo>
                      <a:pt x="9" y="3"/>
                    </a:moveTo>
                    <a:lnTo>
                      <a:pt x="9" y="3"/>
                    </a:lnTo>
                    <a:lnTo>
                      <a:pt x="7" y="15"/>
                    </a:lnTo>
                    <a:lnTo>
                      <a:pt x="4" y="27"/>
                    </a:lnTo>
                    <a:lnTo>
                      <a:pt x="2" y="50"/>
                    </a:lnTo>
                    <a:lnTo>
                      <a:pt x="0" y="75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0" y="101"/>
                    </a:lnTo>
                    <a:lnTo>
                      <a:pt x="1" y="102"/>
                    </a:lnTo>
                    <a:lnTo>
                      <a:pt x="3" y="103"/>
                    </a:lnTo>
                    <a:lnTo>
                      <a:pt x="5" y="104"/>
                    </a:lnTo>
                    <a:lnTo>
                      <a:pt x="6" y="103"/>
                    </a:lnTo>
                    <a:lnTo>
                      <a:pt x="8" y="102"/>
                    </a:lnTo>
                    <a:lnTo>
                      <a:pt x="9" y="101"/>
                    </a:lnTo>
                    <a:lnTo>
                      <a:pt x="9" y="99"/>
                    </a:lnTo>
                    <a:lnTo>
                      <a:pt x="9" y="99"/>
                    </a:lnTo>
                    <a:lnTo>
                      <a:pt x="10" y="75"/>
                    </a:lnTo>
                    <a:lnTo>
                      <a:pt x="11" y="52"/>
                    </a:lnTo>
                    <a:lnTo>
                      <a:pt x="13" y="29"/>
                    </a:lnTo>
                    <a:lnTo>
                      <a:pt x="16" y="17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4"/>
                    </a:lnTo>
                    <a:lnTo>
                      <a:pt x="18" y="2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8" name="Freeform 186"/>
              <p:cNvSpPr/>
              <p:nvPr/>
            </p:nvSpPr>
            <p:spPr bwMode="auto">
              <a:xfrm>
                <a:off x="4543425" y="2370138"/>
                <a:ext cx="7938" cy="71438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4"/>
                  </a:cxn>
                  <a:cxn ang="0">
                    <a:pos x="4" y="36"/>
                  </a:cxn>
                  <a:cxn ang="0">
                    <a:pos x="3" y="68"/>
                  </a:cxn>
                  <a:cxn ang="0">
                    <a:pos x="1" y="100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0" y="134"/>
                  </a:cxn>
                  <a:cxn ang="0">
                    <a:pos x="1" y="135"/>
                  </a:cxn>
                  <a:cxn ang="0">
                    <a:pos x="3" y="136"/>
                  </a:cxn>
                  <a:cxn ang="0">
                    <a:pos x="4" y="136"/>
                  </a:cxn>
                  <a:cxn ang="0">
                    <a:pos x="7" y="136"/>
                  </a:cxn>
                  <a:cxn ang="0">
                    <a:pos x="9" y="135"/>
                  </a:cxn>
                  <a:cxn ang="0">
                    <a:pos x="10" y="134"/>
                  </a:cxn>
                  <a:cxn ang="0">
                    <a:pos x="10" y="132"/>
                  </a:cxn>
                  <a:cxn ang="0">
                    <a:pos x="10" y="132"/>
                  </a:cxn>
                  <a:cxn ang="0">
                    <a:pos x="11" y="100"/>
                  </a:cxn>
                  <a:cxn ang="0">
                    <a:pos x="13" y="68"/>
                  </a:cxn>
                  <a:cxn ang="0">
                    <a:pos x="14" y="36"/>
                  </a:cxn>
                  <a:cxn ang="0">
                    <a:pos x="15" y="4"/>
                  </a:cxn>
                  <a:cxn ang="0">
                    <a:pos x="15" y="4"/>
                  </a:cxn>
                  <a:cxn ang="0">
                    <a:pos x="14" y="2"/>
                  </a:cxn>
                  <a:cxn ang="0">
                    <a:pos x="13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5" y="4"/>
                  </a:cxn>
                  <a:cxn ang="0">
                    <a:pos x="5" y="4"/>
                  </a:cxn>
                </a:cxnLst>
                <a:rect l="0" t="0" r="r" b="b"/>
                <a:pathLst>
                  <a:path w="15" h="136">
                    <a:moveTo>
                      <a:pt x="5" y="4"/>
                    </a:moveTo>
                    <a:lnTo>
                      <a:pt x="5" y="4"/>
                    </a:lnTo>
                    <a:lnTo>
                      <a:pt x="4" y="36"/>
                    </a:lnTo>
                    <a:lnTo>
                      <a:pt x="3" y="68"/>
                    </a:lnTo>
                    <a:lnTo>
                      <a:pt x="1" y="100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5"/>
                    </a:lnTo>
                    <a:lnTo>
                      <a:pt x="3" y="136"/>
                    </a:lnTo>
                    <a:lnTo>
                      <a:pt x="4" y="136"/>
                    </a:lnTo>
                    <a:lnTo>
                      <a:pt x="7" y="136"/>
                    </a:lnTo>
                    <a:lnTo>
                      <a:pt x="9" y="135"/>
                    </a:lnTo>
                    <a:lnTo>
                      <a:pt x="10" y="134"/>
                    </a:lnTo>
                    <a:lnTo>
                      <a:pt x="10" y="132"/>
                    </a:lnTo>
                    <a:lnTo>
                      <a:pt x="10" y="132"/>
                    </a:lnTo>
                    <a:lnTo>
                      <a:pt x="11" y="100"/>
                    </a:lnTo>
                    <a:lnTo>
                      <a:pt x="13" y="68"/>
                    </a:lnTo>
                    <a:lnTo>
                      <a:pt x="14" y="36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9" name="Freeform 187"/>
              <p:cNvSpPr/>
              <p:nvPr/>
            </p:nvSpPr>
            <p:spPr bwMode="auto">
              <a:xfrm>
                <a:off x="4573588" y="2406650"/>
                <a:ext cx="4763" cy="7143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28"/>
                  </a:cxn>
                  <a:cxn ang="0">
                    <a:pos x="0" y="128"/>
                  </a:cxn>
                  <a:cxn ang="0">
                    <a:pos x="0" y="130"/>
                  </a:cxn>
                  <a:cxn ang="0">
                    <a:pos x="1" y="131"/>
                  </a:cxn>
                  <a:cxn ang="0">
                    <a:pos x="3" y="132"/>
                  </a:cxn>
                  <a:cxn ang="0">
                    <a:pos x="5" y="133"/>
                  </a:cxn>
                  <a:cxn ang="0">
                    <a:pos x="6" y="132"/>
                  </a:cxn>
                  <a:cxn ang="0">
                    <a:pos x="8" y="131"/>
                  </a:cxn>
                  <a:cxn ang="0">
                    <a:pos x="9" y="130"/>
                  </a:cxn>
                  <a:cxn ang="0">
                    <a:pos x="9" y="12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33">
                    <a:moveTo>
                      <a:pt x="0" y="5"/>
                    </a:moveTo>
                    <a:lnTo>
                      <a:pt x="0" y="128"/>
                    </a:lnTo>
                    <a:lnTo>
                      <a:pt x="0" y="128"/>
                    </a:lnTo>
                    <a:lnTo>
                      <a:pt x="0" y="130"/>
                    </a:lnTo>
                    <a:lnTo>
                      <a:pt x="1" y="131"/>
                    </a:lnTo>
                    <a:lnTo>
                      <a:pt x="3" y="132"/>
                    </a:lnTo>
                    <a:lnTo>
                      <a:pt x="5" y="133"/>
                    </a:lnTo>
                    <a:lnTo>
                      <a:pt x="6" y="132"/>
                    </a:lnTo>
                    <a:lnTo>
                      <a:pt x="8" y="131"/>
                    </a:lnTo>
                    <a:lnTo>
                      <a:pt x="9" y="130"/>
                    </a:lnTo>
                    <a:lnTo>
                      <a:pt x="9" y="12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0" name="Freeform 188"/>
              <p:cNvSpPr/>
              <p:nvPr/>
            </p:nvSpPr>
            <p:spPr bwMode="auto">
              <a:xfrm>
                <a:off x="4602163" y="2432050"/>
                <a:ext cx="4763" cy="650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8"/>
                  </a:cxn>
                  <a:cxn ang="0">
                    <a:pos x="0" y="118"/>
                  </a:cxn>
                  <a:cxn ang="0">
                    <a:pos x="0" y="120"/>
                  </a:cxn>
                  <a:cxn ang="0">
                    <a:pos x="1" y="121"/>
                  </a:cxn>
                  <a:cxn ang="0">
                    <a:pos x="2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7" y="121"/>
                  </a:cxn>
                  <a:cxn ang="0">
                    <a:pos x="8" y="120"/>
                  </a:cxn>
                  <a:cxn ang="0">
                    <a:pos x="9" y="11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23">
                    <a:moveTo>
                      <a:pt x="0" y="5"/>
                    </a:moveTo>
                    <a:lnTo>
                      <a:pt x="0" y="118"/>
                    </a:lnTo>
                    <a:lnTo>
                      <a:pt x="0" y="118"/>
                    </a:lnTo>
                    <a:lnTo>
                      <a:pt x="0" y="120"/>
                    </a:lnTo>
                    <a:lnTo>
                      <a:pt x="1" y="121"/>
                    </a:lnTo>
                    <a:lnTo>
                      <a:pt x="2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7" y="121"/>
                    </a:lnTo>
                    <a:lnTo>
                      <a:pt x="8" y="120"/>
                    </a:lnTo>
                    <a:lnTo>
                      <a:pt x="9" y="11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1" name="Freeform 189"/>
              <p:cNvSpPr/>
              <p:nvPr/>
            </p:nvSpPr>
            <p:spPr bwMode="auto">
              <a:xfrm>
                <a:off x="4624388" y="2457450"/>
                <a:ext cx="4763" cy="650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9"/>
                  </a:cxn>
                  <a:cxn ang="0">
                    <a:pos x="0" y="119"/>
                  </a:cxn>
                  <a:cxn ang="0">
                    <a:pos x="0" y="121"/>
                  </a:cxn>
                  <a:cxn ang="0">
                    <a:pos x="1" y="122"/>
                  </a:cxn>
                  <a:cxn ang="0">
                    <a:pos x="3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8" y="122"/>
                  </a:cxn>
                  <a:cxn ang="0">
                    <a:pos x="9" y="121"/>
                  </a:cxn>
                  <a:cxn ang="0">
                    <a:pos x="9" y="119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23">
                    <a:moveTo>
                      <a:pt x="0" y="5"/>
                    </a:moveTo>
                    <a:lnTo>
                      <a:pt x="0" y="119"/>
                    </a:lnTo>
                    <a:lnTo>
                      <a:pt x="0" y="119"/>
                    </a:lnTo>
                    <a:lnTo>
                      <a:pt x="0" y="121"/>
                    </a:lnTo>
                    <a:lnTo>
                      <a:pt x="1" y="122"/>
                    </a:lnTo>
                    <a:lnTo>
                      <a:pt x="3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8" y="122"/>
                    </a:lnTo>
                    <a:lnTo>
                      <a:pt x="9" y="121"/>
                    </a:lnTo>
                    <a:lnTo>
                      <a:pt x="9" y="119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2" name="Freeform 190"/>
              <p:cNvSpPr/>
              <p:nvPr/>
            </p:nvSpPr>
            <p:spPr bwMode="auto">
              <a:xfrm>
                <a:off x="4651375" y="2482850"/>
                <a:ext cx="7938" cy="73025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2" y="30"/>
                  </a:cxn>
                  <a:cxn ang="0">
                    <a:pos x="1" y="42"/>
                  </a:cxn>
                  <a:cxn ang="0">
                    <a:pos x="0" y="55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1" y="134"/>
                  </a:cxn>
                  <a:cxn ang="0">
                    <a:pos x="2" y="136"/>
                  </a:cxn>
                  <a:cxn ang="0">
                    <a:pos x="3" y="137"/>
                  </a:cxn>
                  <a:cxn ang="0">
                    <a:pos x="5" y="137"/>
                  </a:cxn>
                  <a:cxn ang="0">
                    <a:pos x="7" y="137"/>
                  </a:cxn>
                  <a:cxn ang="0">
                    <a:pos x="8" y="136"/>
                  </a:cxn>
                  <a:cxn ang="0">
                    <a:pos x="9" y="134"/>
                  </a:cxn>
                  <a:cxn ang="0">
                    <a:pos x="10" y="132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0" y="47"/>
                  </a:cxn>
                  <a:cxn ang="0">
                    <a:pos x="11" y="33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6" y="3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0" t="0" r="r" b="b"/>
                <a:pathLst>
                  <a:path w="14" h="137">
                    <a:moveTo>
                      <a:pt x="5" y="5"/>
                    </a:moveTo>
                    <a:lnTo>
                      <a:pt x="5" y="5"/>
                    </a:lnTo>
                    <a:lnTo>
                      <a:pt x="2" y="30"/>
                    </a:lnTo>
                    <a:lnTo>
                      <a:pt x="1" y="42"/>
                    </a:lnTo>
                    <a:lnTo>
                      <a:pt x="0" y="55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4"/>
                    </a:lnTo>
                    <a:lnTo>
                      <a:pt x="2" y="136"/>
                    </a:lnTo>
                    <a:lnTo>
                      <a:pt x="3" y="137"/>
                    </a:lnTo>
                    <a:lnTo>
                      <a:pt x="5" y="137"/>
                    </a:lnTo>
                    <a:lnTo>
                      <a:pt x="7" y="137"/>
                    </a:lnTo>
                    <a:lnTo>
                      <a:pt x="8" y="136"/>
                    </a:lnTo>
                    <a:lnTo>
                      <a:pt x="9" y="134"/>
                    </a:lnTo>
                    <a:lnTo>
                      <a:pt x="10" y="132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0" y="47"/>
                    </a:lnTo>
                    <a:lnTo>
                      <a:pt x="11" y="33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6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3" name="Freeform 191"/>
              <p:cNvSpPr/>
              <p:nvPr/>
            </p:nvSpPr>
            <p:spPr bwMode="auto">
              <a:xfrm>
                <a:off x="4684713" y="2500313"/>
                <a:ext cx="4763" cy="8731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61"/>
                  </a:cxn>
                  <a:cxn ang="0">
                    <a:pos x="0" y="161"/>
                  </a:cxn>
                  <a:cxn ang="0">
                    <a:pos x="0" y="163"/>
                  </a:cxn>
                  <a:cxn ang="0">
                    <a:pos x="1" y="164"/>
                  </a:cxn>
                  <a:cxn ang="0">
                    <a:pos x="3" y="165"/>
                  </a:cxn>
                  <a:cxn ang="0">
                    <a:pos x="5" y="166"/>
                  </a:cxn>
                  <a:cxn ang="0">
                    <a:pos x="6" y="165"/>
                  </a:cxn>
                  <a:cxn ang="0">
                    <a:pos x="8" y="164"/>
                  </a:cxn>
                  <a:cxn ang="0">
                    <a:pos x="9" y="163"/>
                  </a:cxn>
                  <a:cxn ang="0">
                    <a:pos x="9" y="161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66">
                    <a:moveTo>
                      <a:pt x="0" y="5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0" y="163"/>
                    </a:lnTo>
                    <a:lnTo>
                      <a:pt x="1" y="164"/>
                    </a:lnTo>
                    <a:lnTo>
                      <a:pt x="3" y="165"/>
                    </a:lnTo>
                    <a:lnTo>
                      <a:pt x="5" y="166"/>
                    </a:lnTo>
                    <a:lnTo>
                      <a:pt x="6" y="165"/>
                    </a:lnTo>
                    <a:lnTo>
                      <a:pt x="8" y="164"/>
                    </a:lnTo>
                    <a:lnTo>
                      <a:pt x="9" y="163"/>
                    </a:lnTo>
                    <a:lnTo>
                      <a:pt x="9" y="161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4" name="Freeform 192"/>
              <p:cNvSpPr/>
              <p:nvPr/>
            </p:nvSpPr>
            <p:spPr bwMode="auto">
              <a:xfrm>
                <a:off x="4702175" y="2540000"/>
                <a:ext cx="7938" cy="69850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3"/>
                  </a:cxn>
                  <a:cxn ang="0">
                    <a:pos x="3" y="19"/>
                  </a:cxn>
                  <a:cxn ang="0">
                    <a:pos x="1" y="34"/>
                  </a:cxn>
                  <a:cxn ang="0">
                    <a:pos x="0" y="50"/>
                  </a:cxn>
                  <a:cxn ang="0">
                    <a:pos x="0" y="65"/>
                  </a:cxn>
                  <a:cxn ang="0">
                    <a:pos x="1" y="96"/>
                  </a:cxn>
                  <a:cxn ang="0">
                    <a:pos x="1" y="127"/>
                  </a:cxn>
                  <a:cxn ang="0">
                    <a:pos x="1" y="127"/>
                  </a:cxn>
                  <a:cxn ang="0">
                    <a:pos x="2" y="129"/>
                  </a:cxn>
                  <a:cxn ang="0">
                    <a:pos x="3" y="131"/>
                  </a:cxn>
                  <a:cxn ang="0">
                    <a:pos x="4" y="132"/>
                  </a:cxn>
                  <a:cxn ang="0">
                    <a:pos x="6" y="132"/>
                  </a:cxn>
                  <a:cxn ang="0">
                    <a:pos x="7" y="132"/>
                  </a:cxn>
                  <a:cxn ang="0">
                    <a:pos x="9" y="131"/>
                  </a:cxn>
                  <a:cxn ang="0">
                    <a:pos x="10" y="129"/>
                  </a:cxn>
                  <a:cxn ang="0">
                    <a:pos x="10" y="127"/>
                  </a:cxn>
                  <a:cxn ang="0">
                    <a:pos x="10" y="127"/>
                  </a:cxn>
                  <a:cxn ang="0">
                    <a:pos x="10" y="97"/>
                  </a:cxn>
                  <a:cxn ang="0">
                    <a:pos x="9" y="66"/>
                  </a:cxn>
                  <a:cxn ang="0">
                    <a:pos x="9" y="51"/>
                  </a:cxn>
                  <a:cxn ang="0">
                    <a:pos x="10" y="36"/>
                  </a:cxn>
                  <a:cxn ang="0">
                    <a:pos x="12" y="21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2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6" y="3"/>
                  </a:cxn>
                  <a:cxn ang="0">
                    <a:pos x="6" y="3"/>
                  </a:cxn>
                </a:cxnLst>
                <a:rect l="0" t="0" r="r" b="b"/>
                <a:pathLst>
                  <a:path w="15" h="132">
                    <a:moveTo>
                      <a:pt x="6" y="3"/>
                    </a:moveTo>
                    <a:lnTo>
                      <a:pt x="6" y="3"/>
                    </a:lnTo>
                    <a:lnTo>
                      <a:pt x="3" y="19"/>
                    </a:lnTo>
                    <a:lnTo>
                      <a:pt x="1" y="34"/>
                    </a:lnTo>
                    <a:lnTo>
                      <a:pt x="0" y="50"/>
                    </a:lnTo>
                    <a:lnTo>
                      <a:pt x="0" y="65"/>
                    </a:lnTo>
                    <a:lnTo>
                      <a:pt x="1" y="96"/>
                    </a:lnTo>
                    <a:lnTo>
                      <a:pt x="1" y="127"/>
                    </a:lnTo>
                    <a:lnTo>
                      <a:pt x="1" y="127"/>
                    </a:lnTo>
                    <a:lnTo>
                      <a:pt x="2" y="129"/>
                    </a:lnTo>
                    <a:lnTo>
                      <a:pt x="3" y="131"/>
                    </a:lnTo>
                    <a:lnTo>
                      <a:pt x="4" y="132"/>
                    </a:lnTo>
                    <a:lnTo>
                      <a:pt x="6" y="132"/>
                    </a:lnTo>
                    <a:lnTo>
                      <a:pt x="7" y="132"/>
                    </a:lnTo>
                    <a:lnTo>
                      <a:pt x="9" y="131"/>
                    </a:lnTo>
                    <a:lnTo>
                      <a:pt x="10" y="129"/>
                    </a:lnTo>
                    <a:lnTo>
                      <a:pt x="10" y="127"/>
                    </a:lnTo>
                    <a:lnTo>
                      <a:pt x="10" y="127"/>
                    </a:lnTo>
                    <a:lnTo>
                      <a:pt x="10" y="97"/>
                    </a:lnTo>
                    <a:lnTo>
                      <a:pt x="9" y="66"/>
                    </a:lnTo>
                    <a:lnTo>
                      <a:pt x="9" y="51"/>
                    </a:lnTo>
                    <a:lnTo>
                      <a:pt x="10" y="36"/>
                    </a:lnTo>
                    <a:lnTo>
                      <a:pt x="12" y="21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5" name="Freeform 193"/>
              <p:cNvSpPr/>
              <p:nvPr/>
            </p:nvSpPr>
            <p:spPr bwMode="auto">
              <a:xfrm>
                <a:off x="4727575" y="2568575"/>
                <a:ext cx="9525" cy="52388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10" y="3"/>
                  </a:cxn>
                  <a:cxn ang="0">
                    <a:pos x="3" y="48"/>
                  </a:cxn>
                  <a:cxn ang="0">
                    <a:pos x="1" y="72"/>
                  </a:cxn>
                  <a:cxn ang="0">
                    <a:pos x="0" y="95"/>
                  </a:cxn>
                  <a:cxn ang="0">
                    <a:pos x="0" y="95"/>
                  </a:cxn>
                  <a:cxn ang="0">
                    <a:pos x="0" y="97"/>
                  </a:cxn>
                  <a:cxn ang="0">
                    <a:pos x="1" y="98"/>
                  </a:cxn>
                  <a:cxn ang="0">
                    <a:pos x="3" y="99"/>
                  </a:cxn>
                  <a:cxn ang="0">
                    <a:pos x="6" y="99"/>
                  </a:cxn>
                  <a:cxn ang="0">
                    <a:pos x="7" y="99"/>
                  </a:cxn>
                  <a:cxn ang="0">
                    <a:pos x="9" y="98"/>
                  </a:cxn>
                  <a:cxn ang="0">
                    <a:pos x="10" y="97"/>
                  </a:cxn>
                  <a:cxn ang="0">
                    <a:pos x="10" y="95"/>
                  </a:cxn>
                  <a:cxn ang="0">
                    <a:pos x="10" y="95"/>
                  </a:cxn>
                  <a:cxn ang="0">
                    <a:pos x="11" y="72"/>
                  </a:cxn>
                  <a:cxn ang="0">
                    <a:pos x="13" y="50"/>
                  </a:cxn>
                  <a:cxn ang="0">
                    <a:pos x="19" y="6"/>
                  </a:cxn>
                  <a:cxn ang="0">
                    <a:pos x="19" y="6"/>
                  </a:cxn>
                  <a:cxn ang="0">
                    <a:pos x="19" y="4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1" y="2"/>
                  </a:cxn>
                  <a:cxn ang="0">
                    <a:pos x="10" y="3"/>
                  </a:cxn>
                  <a:cxn ang="0">
                    <a:pos x="10" y="3"/>
                  </a:cxn>
                </a:cxnLst>
                <a:rect l="0" t="0" r="r" b="b"/>
                <a:pathLst>
                  <a:path w="19" h="99">
                    <a:moveTo>
                      <a:pt x="10" y="3"/>
                    </a:moveTo>
                    <a:lnTo>
                      <a:pt x="10" y="3"/>
                    </a:lnTo>
                    <a:lnTo>
                      <a:pt x="3" y="48"/>
                    </a:lnTo>
                    <a:lnTo>
                      <a:pt x="1" y="7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0" y="97"/>
                    </a:lnTo>
                    <a:lnTo>
                      <a:pt x="1" y="98"/>
                    </a:lnTo>
                    <a:lnTo>
                      <a:pt x="3" y="99"/>
                    </a:lnTo>
                    <a:lnTo>
                      <a:pt x="6" y="99"/>
                    </a:lnTo>
                    <a:lnTo>
                      <a:pt x="7" y="99"/>
                    </a:lnTo>
                    <a:lnTo>
                      <a:pt x="9" y="98"/>
                    </a:lnTo>
                    <a:lnTo>
                      <a:pt x="10" y="97"/>
                    </a:lnTo>
                    <a:lnTo>
                      <a:pt x="10" y="95"/>
                    </a:lnTo>
                    <a:lnTo>
                      <a:pt x="10" y="95"/>
                    </a:lnTo>
                    <a:lnTo>
                      <a:pt x="11" y="72"/>
                    </a:lnTo>
                    <a:lnTo>
                      <a:pt x="13" y="50"/>
                    </a:lnTo>
                    <a:lnTo>
                      <a:pt x="19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1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6" name="Freeform 194"/>
              <p:cNvSpPr/>
              <p:nvPr/>
            </p:nvSpPr>
            <p:spPr bwMode="auto">
              <a:xfrm>
                <a:off x="4748213" y="2590800"/>
                <a:ext cx="4763" cy="5715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4"/>
                  </a:cxn>
                  <a:cxn ang="0">
                    <a:pos x="0" y="104"/>
                  </a:cxn>
                  <a:cxn ang="0">
                    <a:pos x="0" y="107"/>
                  </a:cxn>
                  <a:cxn ang="0">
                    <a:pos x="1" y="109"/>
                  </a:cxn>
                  <a:cxn ang="0">
                    <a:pos x="3" y="109"/>
                  </a:cxn>
                  <a:cxn ang="0">
                    <a:pos x="4" y="110"/>
                  </a:cxn>
                  <a:cxn ang="0">
                    <a:pos x="6" y="109"/>
                  </a:cxn>
                  <a:cxn ang="0">
                    <a:pos x="7" y="109"/>
                  </a:cxn>
                  <a:cxn ang="0">
                    <a:pos x="9" y="107"/>
                  </a:cxn>
                  <a:cxn ang="0">
                    <a:pos x="9" y="10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10">
                    <a:moveTo>
                      <a:pt x="0" y="5"/>
                    </a:moveTo>
                    <a:lnTo>
                      <a:pt x="0" y="104"/>
                    </a:lnTo>
                    <a:lnTo>
                      <a:pt x="0" y="104"/>
                    </a:lnTo>
                    <a:lnTo>
                      <a:pt x="0" y="107"/>
                    </a:lnTo>
                    <a:lnTo>
                      <a:pt x="1" y="109"/>
                    </a:lnTo>
                    <a:lnTo>
                      <a:pt x="3" y="109"/>
                    </a:lnTo>
                    <a:lnTo>
                      <a:pt x="4" y="110"/>
                    </a:lnTo>
                    <a:lnTo>
                      <a:pt x="6" y="109"/>
                    </a:lnTo>
                    <a:lnTo>
                      <a:pt x="7" y="109"/>
                    </a:lnTo>
                    <a:lnTo>
                      <a:pt x="9" y="107"/>
                    </a:lnTo>
                    <a:lnTo>
                      <a:pt x="9" y="10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7" name="Freeform 195"/>
              <p:cNvSpPr/>
              <p:nvPr/>
            </p:nvSpPr>
            <p:spPr bwMode="auto">
              <a:xfrm>
                <a:off x="4641850" y="2751138"/>
                <a:ext cx="7938" cy="26988"/>
              </a:xfrm>
              <a:custGeom>
                <a:avLst/>
                <a:gdLst/>
                <a:ahLst/>
                <a:cxnLst>
                  <a:cxn ang="0">
                    <a:pos x="15" y="46"/>
                  </a:cxn>
                  <a:cxn ang="0">
                    <a:pos x="15" y="46"/>
                  </a:cxn>
                  <a:cxn ang="0">
                    <a:pos x="12" y="36"/>
                  </a:cxn>
                  <a:cxn ang="0">
                    <a:pos x="11" y="26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10" y="3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1" y="27"/>
                  </a:cxn>
                  <a:cxn ang="0">
                    <a:pos x="2" y="38"/>
                  </a:cxn>
                  <a:cxn ang="0">
                    <a:pos x="5" y="48"/>
                  </a:cxn>
                  <a:cxn ang="0">
                    <a:pos x="5" y="48"/>
                  </a:cxn>
                  <a:cxn ang="0">
                    <a:pos x="6" y="50"/>
                  </a:cxn>
                  <a:cxn ang="0">
                    <a:pos x="7" y="51"/>
                  </a:cxn>
                  <a:cxn ang="0">
                    <a:pos x="10" y="51"/>
                  </a:cxn>
                  <a:cxn ang="0">
                    <a:pos x="11" y="51"/>
                  </a:cxn>
                  <a:cxn ang="0">
                    <a:pos x="13" y="51"/>
                  </a:cxn>
                  <a:cxn ang="0">
                    <a:pos x="14" y="49"/>
                  </a:cxn>
                  <a:cxn ang="0">
                    <a:pos x="15" y="48"/>
                  </a:cxn>
                  <a:cxn ang="0">
                    <a:pos x="15" y="46"/>
                  </a:cxn>
                  <a:cxn ang="0">
                    <a:pos x="15" y="46"/>
                  </a:cxn>
                </a:cxnLst>
                <a:rect l="0" t="0" r="r" b="b"/>
                <a:pathLst>
                  <a:path w="15" h="51">
                    <a:moveTo>
                      <a:pt x="15" y="46"/>
                    </a:moveTo>
                    <a:lnTo>
                      <a:pt x="15" y="46"/>
                    </a:lnTo>
                    <a:lnTo>
                      <a:pt x="12" y="36"/>
                    </a:lnTo>
                    <a:lnTo>
                      <a:pt x="11" y="26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27"/>
                    </a:lnTo>
                    <a:lnTo>
                      <a:pt x="2" y="38"/>
                    </a:lnTo>
                    <a:lnTo>
                      <a:pt x="5" y="48"/>
                    </a:lnTo>
                    <a:lnTo>
                      <a:pt x="5" y="48"/>
                    </a:lnTo>
                    <a:lnTo>
                      <a:pt x="6" y="50"/>
                    </a:lnTo>
                    <a:lnTo>
                      <a:pt x="7" y="51"/>
                    </a:lnTo>
                    <a:lnTo>
                      <a:pt x="10" y="51"/>
                    </a:lnTo>
                    <a:lnTo>
                      <a:pt x="11" y="51"/>
                    </a:lnTo>
                    <a:lnTo>
                      <a:pt x="13" y="51"/>
                    </a:lnTo>
                    <a:lnTo>
                      <a:pt x="14" y="49"/>
                    </a:lnTo>
                    <a:lnTo>
                      <a:pt x="15" y="48"/>
                    </a:lnTo>
                    <a:lnTo>
                      <a:pt x="15" y="46"/>
                    </a:lnTo>
                    <a:lnTo>
                      <a:pt x="15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8" name="Freeform 196"/>
              <p:cNvSpPr/>
              <p:nvPr/>
            </p:nvSpPr>
            <p:spPr bwMode="auto">
              <a:xfrm>
                <a:off x="4675188" y="2751138"/>
                <a:ext cx="12700" cy="34925"/>
              </a:xfrm>
              <a:custGeom>
                <a:avLst/>
                <a:gdLst/>
                <a:ahLst/>
                <a:cxnLst>
                  <a:cxn ang="0">
                    <a:pos x="18" y="39"/>
                  </a:cxn>
                  <a:cxn ang="0">
                    <a:pos x="18" y="39"/>
                  </a:cxn>
                  <a:cxn ang="0">
                    <a:pos x="14" y="31"/>
                  </a:cxn>
                  <a:cxn ang="0">
                    <a:pos x="12" y="23"/>
                  </a:cxn>
                  <a:cxn ang="0">
                    <a:pos x="9" y="13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1" y="24"/>
                  </a:cxn>
                  <a:cxn ang="0">
                    <a:pos x="3" y="30"/>
                  </a:cxn>
                  <a:cxn ang="0">
                    <a:pos x="3" y="30"/>
                  </a:cxn>
                  <a:cxn ang="0">
                    <a:pos x="6" y="38"/>
                  </a:cxn>
                  <a:cxn ang="0">
                    <a:pos x="9" y="45"/>
                  </a:cxn>
                  <a:cxn ang="0">
                    <a:pos x="13" y="54"/>
                  </a:cxn>
                  <a:cxn ang="0">
                    <a:pos x="14" y="62"/>
                  </a:cxn>
                  <a:cxn ang="0">
                    <a:pos x="14" y="62"/>
                  </a:cxn>
                  <a:cxn ang="0">
                    <a:pos x="15" y="64"/>
                  </a:cxn>
                  <a:cxn ang="0">
                    <a:pos x="16" y="65"/>
                  </a:cxn>
                  <a:cxn ang="0">
                    <a:pos x="18" y="66"/>
                  </a:cxn>
                  <a:cxn ang="0">
                    <a:pos x="19" y="66"/>
                  </a:cxn>
                  <a:cxn ang="0">
                    <a:pos x="21" y="66"/>
                  </a:cxn>
                  <a:cxn ang="0">
                    <a:pos x="22" y="65"/>
                  </a:cxn>
                  <a:cxn ang="0">
                    <a:pos x="23" y="64"/>
                  </a:cxn>
                  <a:cxn ang="0">
                    <a:pos x="24" y="62"/>
                  </a:cxn>
                  <a:cxn ang="0">
                    <a:pos x="24" y="62"/>
                  </a:cxn>
                  <a:cxn ang="0">
                    <a:pos x="23" y="56"/>
                  </a:cxn>
                  <a:cxn ang="0">
                    <a:pos x="22" y="49"/>
                  </a:cxn>
                  <a:cxn ang="0">
                    <a:pos x="18" y="39"/>
                  </a:cxn>
                  <a:cxn ang="0">
                    <a:pos x="18" y="39"/>
                  </a:cxn>
                </a:cxnLst>
                <a:rect l="0" t="0" r="r" b="b"/>
                <a:pathLst>
                  <a:path w="24" h="66">
                    <a:moveTo>
                      <a:pt x="18" y="39"/>
                    </a:moveTo>
                    <a:lnTo>
                      <a:pt x="18" y="39"/>
                    </a:lnTo>
                    <a:lnTo>
                      <a:pt x="14" y="31"/>
                    </a:lnTo>
                    <a:lnTo>
                      <a:pt x="12" y="23"/>
                    </a:lnTo>
                    <a:lnTo>
                      <a:pt x="9" y="13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1" y="24"/>
                    </a:lnTo>
                    <a:lnTo>
                      <a:pt x="3" y="30"/>
                    </a:lnTo>
                    <a:lnTo>
                      <a:pt x="3" y="30"/>
                    </a:lnTo>
                    <a:lnTo>
                      <a:pt x="6" y="38"/>
                    </a:lnTo>
                    <a:lnTo>
                      <a:pt x="9" y="45"/>
                    </a:lnTo>
                    <a:lnTo>
                      <a:pt x="13" y="54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5" y="64"/>
                    </a:lnTo>
                    <a:lnTo>
                      <a:pt x="16" y="65"/>
                    </a:lnTo>
                    <a:lnTo>
                      <a:pt x="18" y="66"/>
                    </a:lnTo>
                    <a:lnTo>
                      <a:pt x="19" y="66"/>
                    </a:lnTo>
                    <a:lnTo>
                      <a:pt x="21" y="66"/>
                    </a:lnTo>
                    <a:lnTo>
                      <a:pt x="22" y="65"/>
                    </a:lnTo>
                    <a:lnTo>
                      <a:pt x="23" y="64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23" y="56"/>
                    </a:lnTo>
                    <a:lnTo>
                      <a:pt x="22" y="49"/>
                    </a:lnTo>
                    <a:lnTo>
                      <a:pt x="18" y="39"/>
                    </a:lnTo>
                    <a:lnTo>
                      <a:pt x="18" y="3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9" name="Freeform 197"/>
              <p:cNvSpPr/>
              <p:nvPr/>
            </p:nvSpPr>
            <p:spPr bwMode="auto">
              <a:xfrm>
                <a:off x="4710113" y="2759075"/>
                <a:ext cx="9525" cy="44450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24"/>
                  </a:cxn>
                  <a:cxn ang="0">
                    <a:pos x="3" y="44"/>
                  </a:cxn>
                  <a:cxn ang="0">
                    <a:pos x="6" y="63"/>
                  </a:cxn>
                  <a:cxn ang="0">
                    <a:pos x="10" y="82"/>
                  </a:cxn>
                  <a:cxn ang="0">
                    <a:pos x="10" y="82"/>
                  </a:cxn>
                  <a:cxn ang="0">
                    <a:pos x="11" y="84"/>
                  </a:cxn>
                  <a:cxn ang="0">
                    <a:pos x="12" y="85"/>
                  </a:cxn>
                  <a:cxn ang="0">
                    <a:pos x="14" y="85"/>
                  </a:cxn>
                  <a:cxn ang="0">
                    <a:pos x="16" y="85"/>
                  </a:cxn>
                  <a:cxn ang="0">
                    <a:pos x="17" y="84"/>
                  </a:cxn>
                  <a:cxn ang="0">
                    <a:pos x="18" y="83"/>
                  </a:cxn>
                  <a:cxn ang="0">
                    <a:pos x="19" y="82"/>
                  </a:cxn>
                  <a:cxn ang="0">
                    <a:pos x="19" y="80"/>
                  </a:cxn>
                  <a:cxn ang="0">
                    <a:pos x="19" y="80"/>
                  </a:cxn>
                  <a:cxn ang="0">
                    <a:pos x="16" y="61"/>
                  </a:cxn>
                  <a:cxn ang="0">
                    <a:pos x="13" y="43"/>
                  </a:cxn>
                  <a:cxn ang="0">
                    <a:pos x="11" y="24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9" h="85">
                    <a:moveTo>
                      <a:pt x="10" y="4"/>
                    </a:moveTo>
                    <a:lnTo>
                      <a:pt x="10" y="4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24"/>
                    </a:lnTo>
                    <a:lnTo>
                      <a:pt x="3" y="44"/>
                    </a:lnTo>
                    <a:lnTo>
                      <a:pt x="6" y="63"/>
                    </a:lnTo>
                    <a:lnTo>
                      <a:pt x="10" y="82"/>
                    </a:lnTo>
                    <a:lnTo>
                      <a:pt x="10" y="82"/>
                    </a:lnTo>
                    <a:lnTo>
                      <a:pt x="11" y="84"/>
                    </a:lnTo>
                    <a:lnTo>
                      <a:pt x="12" y="85"/>
                    </a:lnTo>
                    <a:lnTo>
                      <a:pt x="14" y="85"/>
                    </a:lnTo>
                    <a:lnTo>
                      <a:pt x="16" y="85"/>
                    </a:lnTo>
                    <a:lnTo>
                      <a:pt x="17" y="84"/>
                    </a:lnTo>
                    <a:lnTo>
                      <a:pt x="18" y="83"/>
                    </a:lnTo>
                    <a:lnTo>
                      <a:pt x="19" y="82"/>
                    </a:lnTo>
                    <a:lnTo>
                      <a:pt x="19" y="80"/>
                    </a:lnTo>
                    <a:lnTo>
                      <a:pt x="19" y="80"/>
                    </a:lnTo>
                    <a:lnTo>
                      <a:pt x="16" y="61"/>
                    </a:lnTo>
                    <a:lnTo>
                      <a:pt x="13" y="43"/>
                    </a:lnTo>
                    <a:lnTo>
                      <a:pt x="11" y="24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0" name="Freeform 198"/>
              <p:cNvSpPr/>
              <p:nvPr/>
            </p:nvSpPr>
            <p:spPr bwMode="auto">
              <a:xfrm>
                <a:off x="4416425" y="2370138"/>
                <a:ext cx="15875" cy="106363"/>
              </a:xfrm>
              <a:custGeom>
                <a:avLst/>
                <a:gdLst/>
                <a:ahLst/>
                <a:cxnLst>
                  <a:cxn ang="0">
                    <a:pos x="19" y="3"/>
                  </a:cxn>
                  <a:cxn ang="0">
                    <a:pos x="19" y="3"/>
                  </a:cxn>
                  <a:cxn ang="0">
                    <a:pos x="14" y="24"/>
                  </a:cxn>
                  <a:cxn ang="0">
                    <a:pos x="13" y="34"/>
                  </a:cxn>
                  <a:cxn ang="0">
                    <a:pos x="13" y="45"/>
                  </a:cxn>
                  <a:cxn ang="0">
                    <a:pos x="13" y="98"/>
                  </a:cxn>
                  <a:cxn ang="0">
                    <a:pos x="13" y="98"/>
                  </a:cxn>
                  <a:cxn ang="0">
                    <a:pos x="13" y="124"/>
                  </a:cxn>
                  <a:cxn ang="0">
                    <a:pos x="12" y="136"/>
                  </a:cxn>
                  <a:cxn ang="0">
                    <a:pos x="10" y="149"/>
                  </a:cxn>
                  <a:cxn ang="0">
                    <a:pos x="10" y="149"/>
                  </a:cxn>
                  <a:cxn ang="0">
                    <a:pos x="4" y="171"/>
                  </a:cxn>
                  <a:cxn ang="0">
                    <a:pos x="2" y="183"/>
                  </a:cxn>
                  <a:cxn ang="0">
                    <a:pos x="0" y="194"/>
                  </a:cxn>
                  <a:cxn ang="0">
                    <a:pos x="0" y="194"/>
                  </a:cxn>
                  <a:cxn ang="0">
                    <a:pos x="1" y="196"/>
                  </a:cxn>
                  <a:cxn ang="0">
                    <a:pos x="2" y="197"/>
                  </a:cxn>
                  <a:cxn ang="0">
                    <a:pos x="3" y="198"/>
                  </a:cxn>
                  <a:cxn ang="0">
                    <a:pos x="5" y="199"/>
                  </a:cxn>
                  <a:cxn ang="0">
                    <a:pos x="6" y="198"/>
                  </a:cxn>
                  <a:cxn ang="0">
                    <a:pos x="8" y="197"/>
                  </a:cxn>
                  <a:cxn ang="0">
                    <a:pos x="9" y="196"/>
                  </a:cxn>
                  <a:cxn ang="0">
                    <a:pos x="10" y="194"/>
                  </a:cxn>
                  <a:cxn ang="0">
                    <a:pos x="10" y="194"/>
                  </a:cxn>
                  <a:cxn ang="0">
                    <a:pos x="11" y="182"/>
                  </a:cxn>
                  <a:cxn ang="0">
                    <a:pos x="14" y="169"/>
                  </a:cxn>
                  <a:cxn ang="0">
                    <a:pos x="20" y="144"/>
                  </a:cxn>
                  <a:cxn ang="0">
                    <a:pos x="20" y="144"/>
                  </a:cxn>
                  <a:cxn ang="0">
                    <a:pos x="22" y="135"/>
                  </a:cxn>
                  <a:cxn ang="0">
                    <a:pos x="22" y="125"/>
                  </a:cxn>
                  <a:cxn ang="0">
                    <a:pos x="22" y="105"/>
                  </a:cxn>
                  <a:cxn ang="0">
                    <a:pos x="22" y="105"/>
                  </a:cxn>
                  <a:cxn ang="0">
                    <a:pos x="22" y="80"/>
                  </a:cxn>
                  <a:cxn ang="0">
                    <a:pos x="22" y="55"/>
                  </a:cxn>
                  <a:cxn ang="0">
                    <a:pos x="23" y="31"/>
                  </a:cxn>
                  <a:cxn ang="0">
                    <a:pos x="25" y="18"/>
                  </a:cxn>
                  <a:cxn ang="0">
                    <a:pos x="29" y="6"/>
                  </a:cxn>
                  <a:cxn ang="0">
                    <a:pos x="29" y="6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4" y="0"/>
                  </a:cxn>
                  <a:cxn ang="0">
                    <a:pos x="23" y="0"/>
                  </a:cxn>
                  <a:cxn ang="0">
                    <a:pos x="21" y="0"/>
                  </a:cxn>
                  <a:cxn ang="0">
                    <a:pos x="20" y="2"/>
                  </a:cxn>
                  <a:cxn ang="0">
                    <a:pos x="19" y="3"/>
                  </a:cxn>
                  <a:cxn ang="0">
                    <a:pos x="19" y="3"/>
                  </a:cxn>
                </a:cxnLst>
                <a:rect l="0" t="0" r="r" b="b"/>
                <a:pathLst>
                  <a:path w="29" h="199">
                    <a:moveTo>
                      <a:pt x="19" y="3"/>
                    </a:moveTo>
                    <a:lnTo>
                      <a:pt x="19" y="3"/>
                    </a:lnTo>
                    <a:lnTo>
                      <a:pt x="14" y="24"/>
                    </a:lnTo>
                    <a:lnTo>
                      <a:pt x="13" y="34"/>
                    </a:lnTo>
                    <a:lnTo>
                      <a:pt x="13" y="45"/>
                    </a:lnTo>
                    <a:lnTo>
                      <a:pt x="13" y="98"/>
                    </a:lnTo>
                    <a:lnTo>
                      <a:pt x="13" y="98"/>
                    </a:lnTo>
                    <a:lnTo>
                      <a:pt x="13" y="124"/>
                    </a:lnTo>
                    <a:lnTo>
                      <a:pt x="12" y="136"/>
                    </a:lnTo>
                    <a:lnTo>
                      <a:pt x="10" y="149"/>
                    </a:lnTo>
                    <a:lnTo>
                      <a:pt x="10" y="149"/>
                    </a:lnTo>
                    <a:lnTo>
                      <a:pt x="4" y="171"/>
                    </a:lnTo>
                    <a:lnTo>
                      <a:pt x="2" y="18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96"/>
                    </a:lnTo>
                    <a:lnTo>
                      <a:pt x="2" y="197"/>
                    </a:lnTo>
                    <a:lnTo>
                      <a:pt x="3" y="198"/>
                    </a:lnTo>
                    <a:lnTo>
                      <a:pt x="5" y="199"/>
                    </a:lnTo>
                    <a:lnTo>
                      <a:pt x="6" y="198"/>
                    </a:lnTo>
                    <a:lnTo>
                      <a:pt x="8" y="197"/>
                    </a:lnTo>
                    <a:lnTo>
                      <a:pt x="9" y="196"/>
                    </a:lnTo>
                    <a:lnTo>
                      <a:pt x="10" y="194"/>
                    </a:lnTo>
                    <a:lnTo>
                      <a:pt x="10" y="194"/>
                    </a:lnTo>
                    <a:lnTo>
                      <a:pt x="11" y="182"/>
                    </a:lnTo>
                    <a:lnTo>
                      <a:pt x="14" y="169"/>
                    </a:lnTo>
                    <a:lnTo>
                      <a:pt x="20" y="144"/>
                    </a:lnTo>
                    <a:lnTo>
                      <a:pt x="20" y="144"/>
                    </a:lnTo>
                    <a:lnTo>
                      <a:pt x="22" y="135"/>
                    </a:lnTo>
                    <a:lnTo>
                      <a:pt x="22" y="125"/>
                    </a:lnTo>
                    <a:lnTo>
                      <a:pt x="22" y="105"/>
                    </a:lnTo>
                    <a:lnTo>
                      <a:pt x="22" y="105"/>
                    </a:lnTo>
                    <a:lnTo>
                      <a:pt x="22" y="80"/>
                    </a:lnTo>
                    <a:lnTo>
                      <a:pt x="22" y="55"/>
                    </a:lnTo>
                    <a:lnTo>
                      <a:pt x="23" y="31"/>
                    </a:lnTo>
                    <a:lnTo>
                      <a:pt x="25" y="18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0" y="2"/>
                    </a:lnTo>
                    <a:lnTo>
                      <a:pt x="19" y="3"/>
                    </a:lnTo>
                    <a:lnTo>
                      <a:pt x="1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1" name="Freeform 199"/>
              <p:cNvSpPr/>
              <p:nvPr/>
            </p:nvSpPr>
            <p:spPr bwMode="auto">
              <a:xfrm>
                <a:off x="4464050" y="2424113"/>
                <a:ext cx="19050" cy="88900"/>
              </a:xfrm>
              <a:custGeom>
                <a:avLst/>
                <a:gdLst/>
                <a:ahLst/>
                <a:cxnLst>
                  <a:cxn ang="0">
                    <a:pos x="26" y="3"/>
                  </a:cxn>
                  <a:cxn ang="0">
                    <a:pos x="26" y="3"/>
                  </a:cxn>
                  <a:cxn ang="0">
                    <a:pos x="18" y="42"/>
                  </a:cxn>
                  <a:cxn ang="0">
                    <a:pos x="11" y="83"/>
                  </a:cxn>
                  <a:cxn ang="0">
                    <a:pos x="6" y="123"/>
                  </a:cxn>
                  <a:cxn ang="0">
                    <a:pos x="0" y="162"/>
                  </a:cxn>
                  <a:cxn ang="0">
                    <a:pos x="0" y="162"/>
                  </a:cxn>
                  <a:cxn ang="0">
                    <a:pos x="0" y="164"/>
                  </a:cxn>
                  <a:cxn ang="0">
                    <a:pos x="2" y="166"/>
                  </a:cxn>
                  <a:cxn ang="0">
                    <a:pos x="3" y="167"/>
                  </a:cxn>
                  <a:cxn ang="0">
                    <a:pos x="5" y="167"/>
                  </a:cxn>
                  <a:cxn ang="0">
                    <a:pos x="8" y="166"/>
                  </a:cxn>
                  <a:cxn ang="0">
                    <a:pos x="10" y="164"/>
                  </a:cxn>
                  <a:cxn ang="0">
                    <a:pos x="10" y="162"/>
                  </a:cxn>
                  <a:cxn ang="0">
                    <a:pos x="10" y="162"/>
                  </a:cxn>
                  <a:cxn ang="0">
                    <a:pos x="15" y="123"/>
                  </a:cxn>
                  <a:cxn ang="0">
                    <a:pos x="20" y="84"/>
                  </a:cxn>
                  <a:cxn ang="0">
                    <a:pos x="26" y="45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6" y="4"/>
                  </a:cxn>
                  <a:cxn ang="0">
                    <a:pos x="35" y="2"/>
                  </a:cxn>
                  <a:cxn ang="0">
                    <a:pos x="34" y="1"/>
                  </a:cxn>
                  <a:cxn ang="0">
                    <a:pos x="31" y="0"/>
                  </a:cxn>
                  <a:cxn ang="0">
                    <a:pos x="29" y="0"/>
                  </a:cxn>
                  <a:cxn ang="0">
                    <a:pos x="28" y="0"/>
                  </a:cxn>
                  <a:cxn ang="0">
                    <a:pos x="26" y="1"/>
                  </a:cxn>
                  <a:cxn ang="0">
                    <a:pos x="26" y="3"/>
                  </a:cxn>
                  <a:cxn ang="0">
                    <a:pos x="26" y="3"/>
                  </a:cxn>
                </a:cxnLst>
                <a:rect l="0" t="0" r="r" b="b"/>
                <a:pathLst>
                  <a:path w="36" h="167">
                    <a:moveTo>
                      <a:pt x="26" y="3"/>
                    </a:moveTo>
                    <a:lnTo>
                      <a:pt x="26" y="3"/>
                    </a:lnTo>
                    <a:lnTo>
                      <a:pt x="18" y="42"/>
                    </a:lnTo>
                    <a:lnTo>
                      <a:pt x="11" y="83"/>
                    </a:lnTo>
                    <a:lnTo>
                      <a:pt x="6" y="123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0" y="164"/>
                    </a:lnTo>
                    <a:lnTo>
                      <a:pt x="2" y="166"/>
                    </a:lnTo>
                    <a:lnTo>
                      <a:pt x="3" y="167"/>
                    </a:lnTo>
                    <a:lnTo>
                      <a:pt x="5" y="167"/>
                    </a:lnTo>
                    <a:lnTo>
                      <a:pt x="8" y="166"/>
                    </a:lnTo>
                    <a:lnTo>
                      <a:pt x="10" y="164"/>
                    </a:lnTo>
                    <a:lnTo>
                      <a:pt x="10" y="162"/>
                    </a:lnTo>
                    <a:lnTo>
                      <a:pt x="10" y="162"/>
                    </a:lnTo>
                    <a:lnTo>
                      <a:pt x="15" y="123"/>
                    </a:lnTo>
                    <a:lnTo>
                      <a:pt x="20" y="84"/>
                    </a:lnTo>
                    <a:lnTo>
                      <a:pt x="26" y="45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6" y="4"/>
                    </a:lnTo>
                    <a:lnTo>
                      <a:pt x="35" y="2"/>
                    </a:lnTo>
                    <a:lnTo>
                      <a:pt x="34" y="1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8" y="0"/>
                    </a:lnTo>
                    <a:lnTo>
                      <a:pt x="26" y="1"/>
                    </a:lnTo>
                    <a:lnTo>
                      <a:pt x="26" y="3"/>
                    </a:lnTo>
                    <a:lnTo>
                      <a:pt x="2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2" name="Freeform 200"/>
              <p:cNvSpPr/>
              <p:nvPr/>
            </p:nvSpPr>
            <p:spPr bwMode="auto">
              <a:xfrm>
                <a:off x="4521200" y="2484438"/>
                <a:ext cx="17463" cy="95250"/>
              </a:xfrm>
              <a:custGeom>
                <a:avLst/>
                <a:gdLst/>
                <a:ahLst/>
                <a:cxnLst>
                  <a:cxn ang="0">
                    <a:pos x="26" y="5"/>
                  </a:cxn>
                  <a:cxn ang="0">
                    <a:pos x="26" y="5"/>
                  </a:cxn>
                  <a:cxn ang="0">
                    <a:pos x="25" y="26"/>
                  </a:cxn>
                  <a:cxn ang="0">
                    <a:pos x="23" y="46"/>
                  </a:cxn>
                  <a:cxn ang="0">
                    <a:pos x="20" y="67"/>
                  </a:cxn>
                  <a:cxn ang="0">
                    <a:pos x="14" y="88"/>
                  </a:cxn>
                  <a:cxn ang="0">
                    <a:pos x="14" y="88"/>
                  </a:cxn>
                  <a:cxn ang="0">
                    <a:pos x="11" y="98"/>
                  </a:cxn>
                  <a:cxn ang="0">
                    <a:pos x="9" y="109"/>
                  </a:cxn>
                  <a:cxn ang="0">
                    <a:pos x="6" y="131"/>
                  </a:cxn>
                  <a:cxn ang="0">
                    <a:pos x="3" y="153"/>
                  </a:cxn>
                  <a:cxn ang="0">
                    <a:pos x="0" y="174"/>
                  </a:cxn>
                  <a:cxn ang="0">
                    <a:pos x="0" y="174"/>
                  </a:cxn>
                  <a:cxn ang="0">
                    <a:pos x="0" y="176"/>
                  </a:cxn>
                  <a:cxn ang="0">
                    <a:pos x="1" y="177"/>
                  </a:cxn>
                  <a:cxn ang="0">
                    <a:pos x="4" y="179"/>
                  </a:cxn>
                  <a:cxn ang="0">
                    <a:pos x="6" y="179"/>
                  </a:cxn>
                  <a:cxn ang="0">
                    <a:pos x="7" y="179"/>
                  </a:cxn>
                  <a:cxn ang="0">
                    <a:pos x="8" y="178"/>
                  </a:cxn>
                  <a:cxn ang="0">
                    <a:pos x="9" y="176"/>
                  </a:cxn>
                  <a:cxn ang="0">
                    <a:pos x="9" y="176"/>
                  </a:cxn>
                  <a:cxn ang="0">
                    <a:pos x="12" y="155"/>
                  </a:cxn>
                  <a:cxn ang="0">
                    <a:pos x="15" y="133"/>
                  </a:cxn>
                  <a:cxn ang="0">
                    <a:pos x="18" y="111"/>
                  </a:cxn>
                  <a:cxn ang="0">
                    <a:pos x="24" y="91"/>
                  </a:cxn>
                  <a:cxn ang="0">
                    <a:pos x="24" y="91"/>
                  </a:cxn>
                  <a:cxn ang="0">
                    <a:pos x="28" y="69"/>
                  </a:cxn>
                  <a:cxn ang="0">
                    <a:pos x="32" y="48"/>
                  </a:cxn>
                  <a:cxn ang="0">
                    <a:pos x="34" y="27"/>
                  </a:cxn>
                  <a:cxn ang="0">
                    <a:pos x="35" y="5"/>
                  </a:cxn>
                  <a:cxn ang="0">
                    <a:pos x="35" y="5"/>
                  </a:cxn>
                  <a:cxn ang="0">
                    <a:pos x="34" y="3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0" y="0"/>
                  </a:cxn>
                  <a:cxn ang="0">
                    <a:pos x="28" y="0"/>
                  </a:cxn>
                  <a:cxn ang="0">
                    <a:pos x="27" y="1"/>
                  </a:cxn>
                  <a:cxn ang="0">
                    <a:pos x="26" y="3"/>
                  </a:cxn>
                  <a:cxn ang="0">
                    <a:pos x="26" y="5"/>
                  </a:cxn>
                  <a:cxn ang="0">
                    <a:pos x="26" y="5"/>
                  </a:cxn>
                </a:cxnLst>
                <a:rect l="0" t="0" r="r" b="b"/>
                <a:pathLst>
                  <a:path w="35" h="179">
                    <a:moveTo>
                      <a:pt x="26" y="5"/>
                    </a:moveTo>
                    <a:lnTo>
                      <a:pt x="26" y="5"/>
                    </a:lnTo>
                    <a:lnTo>
                      <a:pt x="25" y="26"/>
                    </a:lnTo>
                    <a:lnTo>
                      <a:pt x="23" y="46"/>
                    </a:lnTo>
                    <a:lnTo>
                      <a:pt x="20" y="67"/>
                    </a:lnTo>
                    <a:lnTo>
                      <a:pt x="14" y="88"/>
                    </a:lnTo>
                    <a:lnTo>
                      <a:pt x="14" y="88"/>
                    </a:lnTo>
                    <a:lnTo>
                      <a:pt x="11" y="98"/>
                    </a:lnTo>
                    <a:lnTo>
                      <a:pt x="9" y="109"/>
                    </a:lnTo>
                    <a:lnTo>
                      <a:pt x="6" y="131"/>
                    </a:lnTo>
                    <a:lnTo>
                      <a:pt x="3" y="153"/>
                    </a:lnTo>
                    <a:lnTo>
                      <a:pt x="0" y="174"/>
                    </a:lnTo>
                    <a:lnTo>
                      <a:pt x="0" y="174"/>
                    </a:lnTo>
                    <a:lnTo>
                      <a:pt x="0" y="176"/>
                    </a:lnTo>
                    <a:lnTo>
                      <a:pt x="1" y="177"/>
                    </a:lnTo>
                    <a:lnTo>
                      <a:pt x="4" y="179"/>
                    </a:lnTo>
                    <a:lnTo>
                      <a:pt x="6" y="179"/>
                    </a:lnTo>
                    <a:lnTo>
                      <a:pt x="7" y="179"/>
                    </a:lnTo>
                    <a:lnTo>
                      <a:pt x="8" y="178"/>
                    </a:lnTo>
                    <a:lnTo>
                      <a:pt x="9" y="176"/>
                    </a:lnTo>
                    <a:lnTo>
                      <a:pt x="9" y="176"/>
                    </a:lnTo>
                    <a:lnTo>
                      <a:pt x="12" y="155"/>
                    </a:lnTo>
                    <a:lnTo>
                      <a:pt x="15" y="133"/>
                    </a:lnTo>
                    <a:lnTo>
                      <a:pt x="18" y="111"/>
                    </a:lnTo>
                    <a:lnTo>
                      <a:pt x="24" y="91"/>
                    </a:lnTo>
                    <a:lnTo>
                      <a:pt x="24" y="91"/>
                    </a:lnTo>
                    <a:lnTo>
                      <a:pt x="28" y="69"/>
                    </a:lnTo>
                    <a:lnTo>
                      <a:pt x="32" y="48"/>
                    </a:lnTo>
                    <a:lnTo>
                      <a:pt x="34" y="27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4" y="3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7" y="1"/>
                    </a:lnTo>
                    <a:lnTo>
                      <a:pt x="26" y="3"/>
                    </a:lnTo>
                    <a:lnTo>
                      <a:pt x="26" y="5"/>
                    </a:lnTo>
                    <a:lnTo>
                      <a:pt x="2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3" name="Freeform 201"/>
              <p:cNvSpPr/>
              <p:nvPr/>
            </p:nvSpPr>
            <p:spPr bwMode="auto">
              <a:xfrm>
                <a:off x="4570413" y="2508250"/>
                <a:ext cx="12700" cy="41275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3"/>
                  </a:cxn>
                  <a:cxn ang="0">
                    <a:pos x="8" y="21"/>
                  </a:cxn>
                  <a:cxn ang="0">
                    <a:pos x="6" y="38"/>
                  </a:cxn>
                  <a:cxn ang="0">
                    <a:pos x="3" y="56"/>
                  </a:cxn>
                  <a:cxn ang="0">
                    <a:pos x="0" y="73"/>
                  </a:cxn>
                  <a:cxn ang="0">
                    <a:pos x="0" y="73"/>
                  </a:cxn>
                  <a:cxn ang="0">
                    <a:pos x="0" y="76"/>
                  </a:cxn>
                  <a:cxn ang="0">
                    <a:pos x="1" y="77"/>
                  </a:cxn>
                  <a:cxn ang="0">
                    <a:pos x="2" y="78"/>
                  </a:cxn>
                  <a:cxn ang="0">
                    <a:pos x="3" y="79"/>
                  </a:cxn>
                  <a:cxn ang="0">
                    <a:pos x="5" y="79"/>
                  </a:cxn>
                  <a:cxn ang="0">
                    <a:pos x="7" y="79"/>
                  </a:cxn>
                  <a:cxn ang="0">
                    <a:pos x="8" y="78"/>
                  </a:cxn>
                  <a:cxn ang="0">
                    <a:pos x="9" y="76"/>
                  </a:cxn>
                  <a:cxn ang="0">
                    <a:pos x="9" y="76"/>
                  </a:cxn>
                  <a:cxn ang="0">
                    <a:pos x="12" y="58"/>
                  </a:cxn>
                  <a:cxn ang="0">
                    <a:pos x="14" y="40"/>
                  </a:cxn>
                  <a:cxn ang="0">
                    <a:pos x="17" y="23"/>
                  </a:cxn>
                  <a:cxn ang="0">
                    <a:pos x="22" y="6"/>
                  </a:cxn>
                  <a:cxn ang="0">
                    <a:pos x="22" y="6"/>
                  </a:cxn>
                  <a:cxn ang="0">
                    <a:pos x="22" y="4"/>
                  </a:cxn>
                  <a:cxn ang="0">
                    <a:pos x="22" y="2"/>
                  </a:cxn>
                  <a:cxn ang="0">
                    <a:pos x="21" y="1"/>
                  </a:cxn>
                  <a:cxn ang="0">
                    <a:pos x="19" y="0"/>
                  </a:cxn>
                  <a:cxn ang="0">
                    <a:pos x="16" y="0"/>
                  </a:cxn>
                  <a:cxn ang="0">
                    <a:pos x="15" y="0"/>
                  </a:cxn>
                  <a:cxn ang="0">
                    <a:pos x="13" y="1"/>
                  </a:cxn>
                  <a:cxn ang="0">
                    <a:pos x="12" y="3"/>
                  </a:cxn>
                  <a:cxn ang="0">
                    <a:pos x="12" y="3"/>
                  </a:cxn>
                </a:cxnLst>
                <a:rect l="0" t="0" r="r" b="b"/>
                <a:pathLst>
                  <a:path w="22" h="79">
                    <a:moveTo>
                      <a:pt x="12" y="3"/>
                    </a:moveTo>
                    <a:lnTo>
                      <a:pt x="12" y="3"/>
                    </a:lnTo>
                    <a:lnTo>
                      <a:pt x="8" y="21"/>
                    </a:lnTo>
                    <a:lnTo>
                      <a:pt x="6" y="38"/>
                    </a:lnTo>
                    <a:lnTo>
                      <a:pt x="3" y="56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6"/>
                    </a:lnTo>
                    <a:lnTo>
                      <a:pt x="1" y="77"/>
                    </a:lnTo>
                    <a:lnTo>
                      <a:pt x="2" y="78"/>
                    </a:lnTo>
                    <a:lnTo>
                      <a:pt x="3" y="79"/>
                    </a:lnTo>
                    <a:lnTo>
                      <a:pt x="5" y="79"/>
                    </a:lnTo>
                    <a:lnTo>
                      <a:pt x="7" y="79"/>
                    </a:lnTo>
                    <a:lnTo>
                      <a:pt x="8" y="78"/>
                    </a:lnTo>
                    <a:lnTo>
                      <a:pt x="9" y="76"/>
                    </a:lnTo>
                    <a:lnTo>
                      <a:pt x="9" y="76"/>
                    </a:lnTo>
                    <a:lnTo>
                      <a:pt x="12" y="58"/>
                    </a:lnTo>
                    <a:lnTo>
                      <a:pt x="14" y="40"/>
                    </a:lnTo>
                    <a:lnTo>
                      <a:pt x="17" y="23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4"/>
                    </a:lnTo>
                    <a:lnTo>
                      <a:pt x="22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2" y="3"/>
                    </a:lnTo>
                    <a:lnTo>
                      <a:pt x="1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4" name="Freeform 202"/>
              <p:cNvSpPr/>
              <p:nvPr/>
            </p:nvSpPr>
            <p:spPr bwMode="auto">
              <a:xfrm>
                <a:off x="4603750" y="2557463"/>
                <a:ext cx="15875" cy="46038"/>
              </a:xfrm>
              <a:custGeom>
                <a:avLst/>
                <a:gdLst/>
                <a:ahLst/>
                <a:cxnLst>
                  <a:cxn ang="0">
                    <a:pos x="20" y="3"/>
                  </a:cxn>
                  <a:cxn ang="0">
                    <a:pos x="20" y="3"/>
                  </a:cxn>
                  <a:cxn ang="0">
                    <a:pos x="0" y="79"/>
                  </a:cxn>
                  <a:cxn ang="0">
                    <a:pos x="0" y="79"/>
                  </a:cxn>
                  <a:cxn ang="0">
                    <a:pos x="0" y="81"/>
                  </a:cxn>
                  <a:cxn ang="0">
                    <a:pos x="1" y="83"/>
                  </a:cxn>
                  <a:cxn ang="0">
                    <a:pos x="2" y="84"/>
                  </a:cxn>
                  <a:cxn ang="0">
                    <a:pos x="4" y="85"/>
                  </a:cxn>
                  <a:cxn ang="0">
                    <a:pos x="5" y="85"/>
                  </a:cxn>
                  <a:cxn ang="0">
                    <a:pos x="7" y="85"/>
                  </a:cxn>
                  <a:cxn ang="0">
                    <a:pos x="8" y="84"/>
                  </a:cxn>
                  <a:cxn ang="0">
                    <a:pos x="9" y="82"/>
                  </a:cxn>
                  <a:cxn ang="0">
                    <a:pos x="9" y="82"/>
                  </a:cxn>
                  <a:cxn ang="0">
                    <a:pos x="28" y="5"/>
                  </a:cxn>
                  <a:cxn ang="0">
                    <a:pos x="28" y="5"/>
                  </a:cxn>
                  <a:cxn ang="0">
                    <a:pos x="29" y="3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20" y="1"/>
                  </a:cxn>
                  <a:cxn ang="0">
                    <a:pos x="20" y="3"/>
                  </a:cxn>
                  <a:cxn ang="0">
                    <a:pos x="20" y="3"/>
                  </a:cxn>
                </a:cxnLst>
                <a:rect l="0" t="0" r="r" b="b"/>
                <a:pathLst>
                  <a:path w="29" h="85">
                    <a:moveTo>
                      <a:pt x="20" y="3"/>
                    </a:moveTo>
                    <a:lnTo>
                      <a:pt x="20" y="3"/>
                    </a:lnTo>
                    <a:lnTo>
                      <a:pt x="0" y="79"/>
                    </a:lnTo>
                    <a:lnTo>
                      <a:pt x="0" y="79"/>
                    </a:lnTo>
                    <a:lnTo>
                      <a:pt x="0" y="81"/>
                    </a:lnTo>
                    <a:lnTo>
                      <a:pt x="1" y="83"/>
                    </a:lnTo>
                    <a:lnTo>
                      <a:pt x="2" y="84"/>
                    </a:lnTo>
                    <a:lnTo>
                      <a:pt x="4" y="85"/>
                    </a:lnTo>
                    <a:lnTo>
                      <a:pt x="5" y="85"/>
                    </a:lnTo>
                    <a:lnTo>
                      <a:pt x="7" y="85"/>
                    </a:lnTo>
                    <a:lnTo>
                      <a:pt x="8" y="84"/>
                    </a:lnTo>
                    <a:lnTo>
                      <a:pt x="9" y="82"/>
                    </a:lnTo>
                    <a:lnTo>
                      <a:pt x="9" y="82"/>
                    </a:lnTo>
                    <a:lnTo>
                      <a:pt x="28" y="5"/>
                    </a:lnTo>
                    <a:lnTo>
                      <a:pt x="28" y="5"/>
                    </a:lnTo>
                    <a:lnTo>
                      <a:pt x="29" y="3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20" y="3"/>
                    </a:lnTo>
                    <a:lnTo>
                      <a:pt x="2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5" name="Freeform 203"/>
              <p:cNvSpPr/>
              <p:nvPr/>
            </p:nvSpPr>
            <p:spPr bwMode="auto">
              <a:xfrm>
                <a:off x="4687888" y="2668588"/>
                <a:ext cx="15875" cy="61913"/>
              </a:xfrm>
              <a:custGeom>
                <a:avLst/>
                <a:gdLst/>
                <a:ahLst/>
                <a:cxnLst>
                  <a:cxn ang="0">
                    <a:pos x="19" y="4"/>
                  </a:cxn>
                  <a:cxn ang="0">
                    <a:pos x="19" y="4"/>
                  </a:cxn>
                  <a:cxn ang="0">
                    <a:pos x="19" y="12"/>
                  </a:cxn>
                  <a:cxn ang="0">
                    <a:pos x="17" y="19"/>
                  </a:cxn>
                  <a:cxn ang="0">
                    <a:pos x="12" y="35"/>
                  </a:cxn>
                  <a:cxn ang="0">
                    <a:pos x="8" y="50"/>
                  </a:cxn>
                  <a:cxn ang="0">
                    <a:pos x="7" y="58"/>
                  </a:cxn>
                  <a:cxn ang="0">
                    <a:pos x="6" y="65"/>
                  </a:cxn>
                  <a:cxn ang="0">
                    <a:pos x="6" y="65"/>
                  </a:cxn>
                  <a:cxn ang="0">
                    <a:pos x="6" y="76"/>
                  </a:cxn>
                  <a:cxn ang="0">
                    <a:pos x="5" y="89"/>
                  </a:cxn>
                  <a:cxn ang="0">
                    <a:pos x="4" y="99"/>
                  </a:cxn>
                  <a:cxn ang="0">
                    <a:pos x="0" y="110"/>
                  </a:cxn>
                  <a:cxn ang="0">
                    <a:pos x="0" y="110"/>
                  </a:cxn>
                  <a:cxn ang="0">
                    <a:pos x="0" y="112"/>
                  </a:cxn>
                  <a:cxn ang="0">
                    <a:pos x="0" y="113"/>
                  </a:cxn>
                  <a:cxn ang="0">
                    <a:pos x="1" y="116"/>
                  </a:cxn>
                  <a:cxn ang="0">
                    <a:pos x="3" y="116"/>
                  </a:cxn>
                  <a:cxn ang="0">
                    <a:pos x="6" y="116"/>
                  </a:cxn>
                  <a:cxn ang="0">
                    <a:pos x="8" y="114"/>
                  </a:cxn>
                  <a:cxn ang="0">
                    <a:pos x="9" y="112"/>
                  </a:cxn>
                  <a:cxn ang="0">
                    <a:pos x="9" y="112"/>
                  </a:cxn>
                  <a:cxn ang="0">
                    <a:pos x="12" y="102"/>
                  </a:cxn>
                  <a:cxn ang="0">
                    <a:pos x="14" y="92"/>
                  </a:cxn>
                  <a:cxn ang="0">
                    <a:pos x="15" y="80"/>
                  </a:cxn>
                  <a:cxn ang="0">
                    <a:pos x="15" y="70"/>
                  </a:cxn>
                  <a:cxn ang="0">
                    <a:pos x="15" y="70"/>
                  </a:cxn>
                  <a:cxn ang="0">
                    <a:pos x="17" y="62"/>
                  </a:cxn>
                  <a:cxn ang="0">
                    <a:pos x="18" y="54"/>
                  </a:cxn>
                  <a:cxn ang="0">
                    <a:pos x="22" y="37"/>
                  </a:cxn>
                  <a:cxn ang="0">
                    <a:pos x="26" y="20"/>
                  </a:cxn>
                  <a:cxn ang="0">
                    <a:pos x="28" y="12"/>
                  </a:cxn>
                  <a:cxn ang="0">
                    <a:pos x="29" y="4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6" y="0"/>
                  </a:cxn>
                  <a:cxn ang="0">
                    <a:pos x="24" y="0"/>
                  </a:cxn>
                  <a:cxn ang="0">
                    <a:pos x="22" y="0"/>
                  </a:cxn>
                  <a:cxn ang="0">
                    <a:pos x="21" y="1"/>
                  </a:cxn>
                  <a:cxn ang="0">
                    <a:pos x="20" y="2"/>
                  </a:cxn>
                  <a:cxn ang="0">
                    <a:pos x="19" y="4"/>
                  </a:cxn>
                  <a:cxn ang="0">
                    <a:pos x="19" y="4"/>
                  </a:cxn>
                </a:cxnLst>
                <a:rect l="0" t="0" r="r" b="b"/>
                <a:pathLst>
                  <a:path w="29" h="116">
                    <a:moveTo>
                      <a:pt x="19" y="4"/>
                    </a:moveTo>
                    <a:lnTo>
                      <a:pt x="19" y="4"/>
                    </a:lnTo>
                    <a:lnTo>
                      <a:pt x="19" y="12"/>
                    </a:lnTo>
                    <a:lnTo>
                      <a:pt x="17" y="19"/>
                    </a:lnTo>
                    <a:lnTo>
                      <a:pt x="12" y="35"/>
                    </a:lnTo>
                    <a:lnTo>
                      <a:pt x="8" y="50"/>
                    </a:lnTo>
                    <a:lnTo>
                      <a:pt x="7" y="58"/>
                    </a:lnTo>
                    <a:lnTo>
                      <a:pt x="6" y="65"/>
                    </a:lnTo>
                    <a:lnTo>
                      <a:pt x="6" y="65"/>
                    </a:lnTo>
                    <a:lnTo>
                      <a:pt x="6" y="76"/>
                    </a:lnTo>
                    <a:lnTo>
                      <a:pt x="5" y="89"/>
                    </a:lnTo>
                    <a:lnTo>
                      <a:pt x="4" y="99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0" y="113"/>
                    </a:lnTo>
                    <a:lnTo>
                      <a:pt x="1" y="116"/>
                    </a:lnTo>
                    <a:lnTo>
                      <a:pt x="3" y="116"/>
                    </a:lnTo>
                    <a:lnTo>
                      <a:pt x="6" y="116"/>
                    </a:lnTo>
                    <a:lnTo>
                      <a:pt x="8" y="114"/>
                    </a:lnTo>
                    <a:lnTo>
                      <a:pt x="9" y="112"/>
                    </a:lnTo>
                    <a:lnTo>
                      <a:pt x="9" y="112"/>
                    </a:lnTo>
                    <a:lnTo>
                      <a:pt x="12" y="102"/>
                    </a:lnTo>
                    <a:lnTo>
                      <a:pt x="14" y="92"/>
                    </a:lnTo>
                    <a:lnTo>
                      <a:pt x="15" y="80"/>
                    </a:lnTo>
                    <a:lnTo>
                      <a:pt x="15" y="70"/>
                    </a:lnTo>
                    <a:lnTo>
                      <a:pt x="15" y="70"/>
                    </a:lnTo>
                    <a:lnTo>
                      <a:pt x="17" y="62"/>
                    </a:lnTo>
                    <a:lnTo>
                      <a:pt x="18" y="54"/>
                    </a:lnTo>
                    <a:lnTo>
                      <a:pt x="22" y="37"/>
                    </a:lnTo>
                    <a:lnTo>
                      <a:pt x="26" y="20"/>
                    </a:lnTo>
                    <a:lnTo>
                      <a:pt x="28" y="12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1" y="1"/>
                    </a:lnTo>
                    <a:lnTo>
                      <a:pt x="20" y="2"/>
                    </a:lnTo>
                    <a:lnTo>
                      <a:pt x="19" y="4"/>
                    </a:lnTo>
                    <a:lnTo>
                      <a:pt x="19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6" name="Freeform 204"/>
              <p:cNvSpPr/>
              <p:nvPr/>
            </p:nvSpPr>
            <p:spPr bwMode="auto">
              <a:xfrm>
                <a:off x="4714875" y="2657475"/>
                <a:ext cx="11113" cy="61913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12" y="5"/>
                  </a:cxn>
                  <a:cxn ang="0">
                    <a:pos x="10" y="32"/>
                  </a:cxn>
                  <a:cxn ang="0">
                    <a:pos x="6" y="59"/>
                  </a:cxn>
                  <a:cxn ang="0">
                    <a:pos x="2" y="86"/>
                  </a:cxn>
                  <a:cxn ang="0">
                    <a:pos x="0" y="113"/>
                  </a:cxn>
                  <a:cxn ang="0">
                    <a:pos x="0" y="113"/>
                  </a:cxn>
                  <a:cxn ang="0">
                    <a:pos x="0" y="115"/>
                  </a:cxn>
                  <a:cxn ang="0">
                    <a:pos x="1" y="116"/>
                  </a:cxn>
                  <a:cxn ang="0">
                    <a:pos x="3" y="117"/>
                  </a:cxn>
                  <a:cxn ang="0">
                    <a:pos x="4" y="117"/>
                  </a:cxn>
                  <a:cxn ang="0">
                    <a:pos x="6" y="117"/>
                  </a:cxn>
                  <a:cxn ang="0">
                    <a:pos x="8" y="116"/>
                  </a:cxn>
                  <a:cxn ang="0">
                    <a:pos x="9" y="115"/>
                  </a:cxn>
                  <a:cxn ang="0">
                    <a:pos x="9" y="113"/>
                  </a:cxn>
                  <a:cxn ang="0">
                    <a:pos x="9" y="113"/>
                  </a:cxn>
                  <a:cxn ang="0">
                    <a:pos x="11" y="86"/>
                  </a:cxn>
                  <a:cxn ang="0">
                    <a:pos x="15" y="59"/>
                  </a:cxn>
                  <a:cxn ang="0">
                    <a:pos x="19" y="32"/>
                  </a:cxn>
                  <a:cxn ang="0">
                    <a:pos x="21" y="5"/>
                  </a:cxn>
                  <a:cxn ang="0">
                    <a:pos x="21" y="5"/>
                  </a:cxn>
                  <a:cxn ang="0">
                    <a:pos x="21" y="3"/>
                  </a:cxn>
                  <a:cxn ang="0">
                    <a:pos x="20" y="2"/>
                  </a:cxn>
                  <a:cxn ang="0">
                    <a:pos x="19" y="1"/>
                  </a:cxn>
                  <a:cxn ang="0">
                    <a:pos x="17" y="0"/>
                  </a:cxn>
                  <a:cxn ang="0">
                    <a:pos x="15" y="1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12" y="5"/>
                  </a:cxn>
                  <a:cxn ang="0">
                    <a:pos x="12" y="5"/>
                  </a:cxn>
                </a:cxnLst>
                <a:rect l="0" t="0" r="r" b="b"/>
                <a:pathLst>
                  <a:path w="21" h="117">
                    <a:moveTo>
                      <a:pt x="12" y="5"/>
                    </a:moveTo>
                    <a:lnTo>
                      <a:pt x="12" y="5"/>
                    </a:lnTo>
                    <a:lnTo>
                      <a:pt x="10" y="32"/>
                    </a:lnTo>
                    <a:lnTo>
                      <a:pt x="6" y="59"/>
                    </a:lnTo>
                    <a:lnTo>
                      <a:pt x="2" y="86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15"/>
                    </a:lnTo>
                    <a:lnTo>
                      <a:pt x="1" y="116"/>
                    </a:lnTo>
                    <a:lnTo>
                      <a:pt x="3" y="117"/>
                    </a:lnTo>
                    <a:lnTo>
                      <a:pt x="4" y="117"/>
                    </a:lnTo>
                    <a:lnTo>
                      <a:pt x="6" y="117"/>
                    </a:lnTo>
                    <a:lnTo>
                      <a:pt x="8" y="116"/>
                    </a:lnTo>
                    <a:lnTo>
                      <a:pt x="9" y="115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11" y="86"/>
                    </a:lnTo>
                    <a:lnTo>
                      <a:pt x="15" y="59"/>
                    </a:lnTo>
                    <a:lnTo>
                      <a:pt x="19" y="32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1" y="3"/>
                    </a:lnTo>
                    <a:lnTo>
                      <a:pt x="20" y="2"/>
                    </a:lnTo>
                    <a:lnTo>
                      <a:pt x="19" y="1"/>
                    </a:lnTo>
                    <a:lnTo>
                      <a:pt x="17" y="0"/>
                    </a:lnTo>
                    <a:lnTo>
                      <a:pt x="15" y="1"/>
                    </a:lnTo>
                    <a:lnTo>
                      <a:pt x="14" y="2"/>
                    </a:lnTo>
                    <a:lnTo>
                      <a:pt x="13" y="3"/>
                    </a:lnTo>
                    <a:lnTo>
                      <a:pt x="12" y="5"/>
                    </a:lnTo>
                    <a:lnTo>
                      <a:pt x="12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7" name="Freeform 206"/>
              <p:cNvSpPr>
                <a:spLocks noEditPoints="1"/>
              </p:cNvSpPr>
              <p:nvPr/>
            </p:nvSpPr>
            <p:spPr bwMode="auto">
              <a:xfrm>
                <a:off x="4249738" y="2249488"/>
                <a:ext cx="555625" cy="574675"/>
              </a:xfrm>
              <a:custGeom>
                <a:avLst/>
                <a:gdLst/>
                <a:ahLst/>
                <a:cxnLst>
                  <a:cxn ang="0">
                    <a:pos x="817" y="1056"/>
                  </a:cxn>
                  <a:cxn ang="0">
                    <a:pos x="716" y="1035"/>
                  </a:cxn>
                  <a:cxn ang="0">
                    <a:pos x="659" y="1016"/>
                  </a:cxn>
                  <a:cxn ang="0">
                    <a:pos x="645" y="1010"/>
                  </a:cxn>
                  <a:cxn ang="0">
                    <a:pos x="623" y="986"/>
                  </a:cxn>
                  <a:cxn ang="0">
                    <a:pos x="608" y="970"/>
                  </a:cxn>
                  <a:cxn ang="0">
                    <a:pos x="577" y="929"/>
                  </a:cxn>
                  <a:cxn ang="0">
                    <a:pos x="513" y="864"/>
                  </a:cxn>
                  <a:cxn ang="0">
                    <a:pos x="403" y="767"/>
                  </a:cxn>
                  <a:cxn ang="0">
                    <a:pos x="307" y="683"/>
                  </a:cxn>
                  <a:cxn ang="0">
                    <a:pos x="222" y="574"/>
                  </a:cxn>
                  <a:cxn ang="0">
                    <a:pos x="139" y="472"/>
                  </a:cxn>
                  <a:cxn ang="0">
                    <a:pos x="97" y="439"/>
                  </a:cxn>
                  <a:cxn ang="0">
                    <a:pos x="31" y="360"/>
                  </a:cxn>
                  <a:cxn ang="0">
                    <a:pos x="27" y="300"/>
                  </a:cxn>
                  <a:cxn ang="0">
                    <a:pos x="84" y="371"/>
                  </a:cxn>
                  <a:cxn ang="0">
                    <a:pos x="141" y="426"/>
                  </a:cxn>
                  <a:cxn ang="0">
                    <a:pos x="208" y="491"/>
                  </a:cxn>
                  <a:cxn ang="0">
                    <a:pos x="305" y="624"/>
                  </a:cxn>
                  <a:cxn ang="0">
                    <a:pos x="398" y="714"/>
                  </a:cxn>
                  <a:cxn ang="0">
                    <a:pos x="481" y="790"/>
                  </a:cxn>
                  <a:cxn ang="0">
                    <a:pos x="571" y="872"/>
                  </a:cxn>
                  <a:cxn ang="0">
                    <a:pos x="646" y="943"/>
                  </a:cxn>
                  <a:cxn ang="0">
                    <a:pos x="724" y="871"/>
                  </a:cxn>
                  <a:cxn ang="0">
                    <a:pos x="843" y="787"/>
                  </a:cxn>
                  <a:cxn ang="0">
                    <a:pos x="981" y="693"/>
                  </a:cxn>
                  <a:cxn ang="0">
                    <a:pos x="917" y="620"/>
                  </a:cxn>
                  <a:cxn ang="0">
                    <a:pos x="751" y="446"/>
                  </a:cxn>
                  <a:cxn ang="0">
                    <a:pos x="583" y="291"/>
                  </a:cxn>
                  <a:cxn ang="0">
                    <a:pos x="501" y="195"/>
                  </a:cxn>
                  <a:cxn ang="0">
                    <a:pos x="431" y="116"/>
                  </a:cxn>
                  <a:cxn ang="0">
                    <a:pos x="378" y="54"/>
                  </a:cxn>
                  <a:cxn ang="0">
                    <a:pos x="377" y="0"/>
                  </a:cxn>
                  <a:cxn ang="0">
                    <a:pos x="496" y="134"/>
                  </a:cxn>
                  <a:cxn ang="0">
                    <a:pos x="631" y="290"/>
                  </a:cxn>
                  <a:cxn ang="0">
                    <a:pos x="729" y="380"/>
                  </a:cxn>
                  <a:cxn ang="0">
                    <a:pos x="900" y="546"/>
                  </a:cxn>
                  <a:cxn ang="0">
                    <a:pos x="980" y="641"/>
                  </a:cxn>
                  <a:cxn ang="0">
                    <a:pos x="1020" y="678"/>
                  </a:cxn>
                  <a:cxn ang="0">
                    <a:pos x="1032" y="689"/>
                  </a:cxn>
                  <a:cxn ang="0">
                    <a:pos x="1037" y="700"/>
                  </a:cxn>
                  <a:cxn ang="0">
                    <a:pos x="1051" y="800"/>
                  </a:cxn>
                  <a:cxn ang="0">
                    <a:pos x="1037" y="911"/>
                  </a:cxn>
                  <a:cxn ang="0">
                    <a:pos x="1029" y="991"/>
                  </a:cxn>
                  <a:cxn ang="0">
                    <a:pos x="1023" y="1039"/>
                  </a:cxn>
                  <a:cxn ang="0">
                    <a:pos x="1016" y="1079"/>
                  </a:cxn>
                  <a:cxn ang="0">
                    <a:pos x="1002" y="1088"/>
                  </a:cxn>
                  <a:cxn ang="0">
                    <a:pos x="996" y="1087"/>
                  </a:cxn>
                  <a:cxn ang="0">
                    <a:pos x="954" y="761"/>
                  </a:cxn>
                  <a:cxn ang="0">
                    <a:pos x="842" y="830"/>
                  </a:cxn>
                  <a:cxn ang="0">
                    <a:pos x="729" y="917"/>
                  </a:cxn>
                  <a:cxn ang="0">
                    <a:pos x="672" y="967"/>
                  </a:cxn>
                  <a:cxn ang="0">
                    <a:pos x="699" y="991"/>
                  </a:cxn>
                  <a:cxn ang="0">
                    <a:pos x="772" y="1010"/>
                  </a:cxn>
                  <a:cxn ang="0">
                    <a:pos x="941" y="1046"/>
                  </a:cxn>
                  <a:cxn ang="0">
                    <a:pos x="989" y="1039"/>
                  </a:cxn>
                  <a:cxn ang="0">
                    <a:pos x="990" y="1018"/>
                  </a:cxn>
                  <a:cxn ang="0">
                    <a:pos x="995" y="957"/>
                  </a:cxn>
                  <a:cxn ang="0">
                    <a:pos x="1010" y="856"/>
                  </a:cxn>
                  <a:cxn ang="0">
                    <a:pos x="1010" y="734"/>
                  </a:cxn>
                </a:cxnLst>
                <a:rect l="0" t="0" r="r" b="b"/>
                <a:pathLst>
                  <a:path w="1051" h="1088">
                    <a:moveTo>
                      <a:pt x="991" y="1088"/>
                    </a:moveTo>
                    <a:lnTo>
                      <a:pt x="991" y="1088"/>
                    </a:lnTo>
                    <a:lnTo>
                      <a:pt x="952" y="1084"/>
                    </a:lnTo>
                    <a:lnTo>
                      <a:pt x="911" y="1078"/>
                    </a:lnTo>
                    <a:lnTo>
                      <a:pt x="866" y="1069"/>
                    </a:lnTo>
                    <a:lnTo>
                      <a:pt x="817" y="1056"/>
                    </a:lnTo>
                    <a:lnTo>
                      <a:pt x="817" y="1056"/>
                    </a:lnTo>
                    <a:lnTo>
                      <a:pt x="773" y="1046"/>
                    </a:lnTo>
                    <a:lnTo>
                      <a:pt x="751" y="1041"/>
                    </a:lnTo>
                    <a:lnTo>
                      <a:pt x="728" y="1037"/>
                    </a:lnTo>
                    <a:lnTo>
                      <a:pt x="728" y="1037"/>
                    </a:lnTo>
                    <a:lnTo>
                      <a:pt x="716" y="1035"/>
                    </a:lnTo>
                    <a:lnTo>
                      <a:pt x="706" y="1031"/>
                    </a:lnTo>
                    <a:lnTo>
                      <a:pt x="686" y="1025"/>
                    </a:lnTo>
                    <a:lnTo>
                      <a:pt x="686" y="1025"/>
                    </a:lnTo>
                    <a:lnTo>
                      <a:pt x="673" y="1020"/>
                    </a:lnTo>
                    <a:lnTo>
                      <a:pt x="659" y="1016"/>
                    </a:lnTo>
                    <a:lnTo>
                      <a:pt x="659" y="1016"/>
                    </a:lnTo>
                    <a:lnTo>
                      <a:pt x="654" y="1015"/>
                    </a:lnTo>
                    <a:lnTo>
                      <a:pt x="651" y="1013"/>
                    </a:lnTo>
                    <a:lnTo>
                      <a:pt x="650" y="1012"/>
                    </a:lnTo>
                    <a:lnTo>
                      <a:pt x="649" y="1011"/>
                    </a:lnTo>
                    <a:lnTo>
                      <a:pt x="649" y="1011"/>
                    </a:lnTo>
                    <a:lnTo>
                      <a:pt x="645" y="1010"/>
                    </a:lnTo>
                    <a:lnTo>
                      <a:pt x="645" y="1010"/>
                    </a:lnTo>
                    <a:lnTo>
                      <a:pt x="640" y="1006"/>
                    </a:lnTo>
                    <a:lnTo>
                      <a:pt x="635" y="1001"/>
                    </a:lnTo>
                    <a:lnTo>
                      <a:pt x="628" y="991"/>
                    </a:lnTo>
                    <a:lnTo>
                      <a:pt x="623" y="986"/>
                    </a:lnTo>
                    <a:lnTo>
                      <a:pt x="623" y="986"/>
                    </a:lnTo>
                    <a:lnTo>
                      <a:pt x="620" y="983"/>
                    </a:lnTo>
                    <a:lnTo>
                      <a:pt x="619" y="982"/>
                    </a:lnTo>
                    <a:lnTo>
                      <a:pt x="619" y="982"/>
                    </a:lnTo>
                    <a:lnTo>
                      <a:pt x="614" y="979"/>
                    </a:lnTo>
                    <a:lnTo>
                      <a:pt x="611" y="976"/>
                    </a:lnTo>
                    <a:lnTo>
                      <a:pt x="608" y="970"/>
                    </a:lnTo>
                    <a:lnTo>
                      <a:pt x="608" y="965"/>
                    </a:lnTo>
                    <a:lnTo>
                      <a:pt x="608" y="963"/>
                    </a:lnTo>
                    <a:lnTo>
                      <a:pt x="606" y="961"/>
                    </a:lnTo>
                    <a:lnTo>
                      <a:pt x="606" y="961"/>
                    </a:lnTo>
                    <a:lnTo>
                      <a:pt x="591" y="946"/>
                    </a:lnTo>
                    <a:lnTo>
                      <a:pt x="577" y="929"/>
                    </a:lnTo>
                    <a:lnTo>
                      <a:pt x="577" y="929"/>
                    </a:lnTo>
                    <a:lnTo>
                      <a:pt x="561" y="912"/>
                    </a:lnTo>
                    <a:lnTo>
                      <a:pt x="546" y="895"/>
                    </a:lnTo>
                    <a:lnTo>
                      <a:pt x="529" y="879"/>
                    </a:lnTo>
                    <a:lnTo>
                      <a:pt x="513" y="864"/>
                    </a:lnTo>
                    <a:lnTo>
                      <a:pt x="513" y="864"/>
                    </a:lnTo>
                    <a:lnTo>
                      <a:pt x="490" y="846"/>
                    </a:lnTo>
                    <a:lnTo>
                      <a:pt x="469" y="827"/>
                    </a:lnTo>
                    <a:lnTo>
                      <a:pt x="428" y="789"/>
                    </a:lnTo>
                    <a:lnTo>
                      <a:pt x="428" y="789"/>
                    </a:lnTo>
                    <a:lnTo>
                      <a:pt x="416" y="777"/>
                    </a:lnTo>
                    <a:lnTo>
                      <a:pt x="403" y="767"/>
                    </a:lnTo>
                    <a:lnTo>
                      <a:pt x="378" y="745"/>
                    </a:lnTo>
                    <a:lnTo>
                      <a:pt x="378" y="745"/>
                    </a:lnTo>
                    <a:lnTo>
                      <a:pt x="356" y="729"/>
                    </a:lnTo>
                    <a:lnTo>
                      <a:pt x="336" y="711"/>
                    </a:lnTo>
                    <a:lnTo>
                      <a:pt x="317" y="693"/>
                    </a:lnTo>
                    <a:lnTo>
                      <a:pt x="307" y="683"/>
                    </a:lnTo>
                    <a:lnTo>
                      <a:pt x="299" y="673"/>
                    </a:lnTo>
                    <a:lnTo>
                      <a:pt x="299" y="673"/>
                    </a:lnTo>
                    <a:lnTo>
                      <a:pt x="271" y="638"/>
                    </a:lnTo>
                    <a:lnTo>
                      <a:pt x="271" y="638"/>
                    </a:lnTo>
                    <a:lnTo>
                      <a:pt x="238" y="596"/>
                    </a:lnTo>
                    <a:lnTo>
                      <a:pt x="222" y="574"/>
                    </a:lnTo>
                    <a:lnTo>
                      <a:pt x="207" y="552"/>
                    </a:lnTo>
                    <a:lnTo>
                      <a:pt x="207" y="552"/>
                    </a:lnTo>
                    <a:lnTo>
                      <a:pt x="194" y="534"/>
                    </a:lnTo>
                    <a:lnTo>
                      <a:pt x="178" y="514"/>
                    </a:lnTo>
                    <a:lnTo>
                      <a:pt x="160" y="493"/>
                    </a:lnTo>
                    <a:lnTo>
                      <a:pt x="139" y="472"/>
                    </a:lnTo>
                    <a:lnTo>
                      <a:pt x="139" y="472"/>
                    </a:lnTo>
                    <a:lnTo>
                      <a:pt x="128" y="461"/>
                    </a:lnTo>
                    <a:lnTo>
                      <a:pt x="115" y="453"/>
                    </a:lnTo>
                    <a:lnTo>
                      <a:pt x="115" y="453"/>
                    </a:lnTo>
                    <a:lnTo>
                      <a:pt x="103" y="444"/>
                    </a:lnTo>
                    <a:lnTo>
                      <a:pt x="97" y="439"/>
                    </a:lnTo>
                    <a:lnTo>
                      <a:pt x="92" y="433"/>
                    </a:lnTo>
                    <a:lnTo>
                      <a:pt x="92" y="433"/>
                    </a:lnTo>
                    <a:lnTo>
                      <a:pt x="74" y="414"/>
                    </a:lnTo>
                    <a:lnTo>
                      <a:pt x="57" y="393"/>
                    </a:lnTo>
                    <a:lnTo>
                      <a:pt x="57" y="393"/>
                    </a:lnTo>
                    <a:lnTo>
                      <a:pt x="31" y="360"/>
                    </a:lnTo>
                    <a:lnTo>
                      <a:pt x="16" y="345"/>
                    </a:lnTo>
                    <a:lnTo>
                      <a:pt x="2" y="329"/>
                    </a:lnTo>
                    <a:lnTo>
                      <a:pt x="2" y="329"/>
                    </a:lnTo>
                    <a:lnTo>
                      <a:pt x="0" y="327"/>
                    </a:lnTo>
                    <a:lnTo>
                      <a:pt x="0" y="327"/>
                    </a:lnTo>
                    <a:lnTo>
                      <a:pt x="27" y="300"/>
                    </a:lnTo>
                    <a:lnTo>
                      <a:pt x="27" y="300"/>
                    </a:lnTo>
                    <a:lnTo>
                      <a:pt x="45" y="322"/>
                    </a:lnTo>
                    <a:lnTo>
                      <a:pt x="45" y="322"/>
                    </a:lnTo>
                    <a:lnTo>
                      <a:pt x="68" y="351"/>
                    </a:lnTo>
                    <a:lnTo>
                      <a:pt x="68" y="351"/>
                    </a:lnTo>
                    <a:lnTo>
                      <a:pt x="84" y="371"/>
                    </a:lnTo>
                    <a:lnTo>
                      <a:pt x="102" y="392"/>
                    </a:lnTo>
                    <a:lnTo>
                      <a:pt x="111" y="401"/>
                    </a:lnTo>
                    <a:lnTo>
                      <a:pt x="120" y="411"/>
                    </a:lnTo>
                    <a:lnTo>
                      <a:pt x="131" y="419"/>
                    </a:lnTo>
                    <a:lnTo>
                      <a:pt x="141" y="426"/>
                    </a:lnTo>
                    <a:lnTo>
                      <a:pt x="141" y="426"/>
                    </a:lnTo>
                    <a:lnTo>
                      <a:pt x="151" y="434"/>
                    </a:lnTo>
                    <a:lnTo>
                      <a:pt x="163" y="444"/>
                    </a:lnTo>
                    <a:lnTo>
                      <a:pt x="174" y="454"/>
                    </a:lnTo>
                    <a:lnTo>
                      <a:pt x="186" y="465"/>
                    </a:lnTo>
                    <a:lnTo>
                      <a:pt x="197" y="478"/>
                    </a:lnTo>
                    <a:lnTo>
                      <a:pt x="208" y="491"/>
                    </a:lnTo>
                    <a:lnTo>
                      <a:pt x="219" y="506"/>
                    </a:lnTo>
                    <a:lnTo>
                      <a:pt x="229" y="521"/>
                    </a:lnTo>
                    <a:lnTo>
                      <a:pt x="229" y="521"/>
                    </a:lnTo>
                    <a:lnTo>
                      <a:pt x="261" y="567"/>
                    </a:lnTo>
                    <a:lnTo>
                      <a:pt x="291" y="607"/>
                    </a:lnTo>
                    <a:lnTo>
                      <a:pt x="305" y="624"/>
                    </a:lnTo>
                    <a:lnTo>
                      <a:pt x="319" y="640"/>
                    </a:lnTo>
                    <a:lnTo>
                      <a:pt x="332" y="654"/>
                    </a:lnTo>
                    <a:lnTo>
                      <a:pt x="346" y="668"/>
                    </a:lnTo>
                    <a:lnTo>
                      <a:pt x="346" y="668"/>
                    </a:lnTo>
                    <a:lnTo>
                      <a:pt x="371" y="692"/>
                    </a:lnTo>
                    <a:lnTo>
                      <a:pt x="398" y="714"/>
                    </a:lnTo>
                    <a:lnTo>
                      <a:pt x="398" y="714"/>
                    </a:lnTo>
                    <a:lnTo>
                      <a:pt x="429" y="741"/>
                    </a:lnTo>
                    <a:lnTo>
                      <a:pt x="445" y="755"/>
                    </a:lnTo>
                    <a:lnTo>
                      <a:pt x="459" y="769"/>
                    </a:lnTo>
                    <a:lnTo>
                      <a:pt x="459" y="769"/>
                    </a:lnTo>
                    <a:lnTo>
                      <a:pt x="481" y="790"/>
                    </a:lnTo>
                    <a:lnTo>
                      <a:pt x="504" y="809"/>
                    </a:lnTo>
                    <a:lnTo>
                      <a:pt x="504" y="809"/>
                    </a:lnTo>
                    <a:lnTo>
                      <a:pt x="526" y="828"/>
                    </a:lnTo>
                    <a:lnTo>
                      <a:pt x="548" y="849"/>
                    </a:lnTo>
                    <a:lnTo>
                      <a:pt x="548" y="849"/>
                    </a:lnTo>
                    <a:lnTo>
                      <a:pt x="571" y="872"/>
                    </a:lnTo>
                    <a:lnTo>
                      <a:pt x="594" y="896"/>
                    </a:lnTo>
                    <a:lnTo>
                      <a:pt x="594" y="896"/>
                    </a:lnTo>
                    <a:lnTo>
                      <a:pt x="615" y="920"/>
                    </a:lnTo>
                    <a:lnTo>
                      <a:pt x="638" y="943"/>
                    </a:lnTo>
                    <a:lnTo>
                      <a:pt x="643" y="948"/>
                    </a:lnTo>
                    <a:lnTo>
                      <a:pt x="646" y="943"/>
                    </a:lnTo>
                    <a:lnTo>
                      <a:pt x="646" y="943"/>
                    </a:lnTo>
                    <a:lnTo>
                      <a:pt x="658" y="929"/>
                    </a:lnTo>
                    <a:lnTo>
                      <a:pt x="669" y="917"/>
                    </a:lnTo>
                    <a:lnTo>
                      <a:pt x="682" y="904"/>
                    </a:lnTo>
                    <a:lnTo>
                      <a:pt x="696" y="893"/>
                    </a:lnTo>
                    <a:lnTo>
                      <a:pt x="724" y="871"/>
                    </a:lnTo>
                    <a:lnTo>
                      <a:pt x="753" y="851"/>
                    </a:lnTo>
                    <a:lnTo>
                      <a:pt x="753" y="851"/>
                    </a:lnTo>
                    <a:lnTo>
                      <a:pt x="784" y="829"/>
                    </a:lnTo>
                    <a:lnTo>
                      <a:pt x="784" y="829"/>
                    </a:lnTo>
                    <a:lnTo>
                      <a:pt x="812" y="807"/>
                    </a:lnTo>
                    <a:lnTo>
                      <a:pt x="843" y="787"/>
                    </a:lnTo>
                    <a:lnTo>
                      <a:pt x="906" y="748"/>
                    </a:lnTo>
                    <a:lnTo>
                      <a:pt x="906" y="748"/>
                    </a:lnTo>
                    <a:lnTo>
                      <a:pt x="944" y="725"/>
                    </a:lnTo>
                    <a:lnTo>
                      <a:pt x="980" y="702"/>
                    </a:lnTo>
                    <a:lnTo>
                      <a:pt x="986" y="698"/>
                    </a:lnTo>
                    <a:lnTo>
                      <a:pt x="981" y="693"/>
                    </a:lnTo>
                    <a:lnTo>
                      <a:pt x="981" y="693"/>
                    </a:lnTo>
                    <a:lnTo>
                      <a:pt x="964" y="676"/>
                    </a:lnTo>
                    <a:lnTo>
                      <a:pt x="949" y="660"/>
                    </a:lnTo>
                    <a:lnTo>
                      <a:pt x="920" y="624"/>
                    </a:lnTo>
                    <a:lnTo>
                      <a:pt x="917" y="620"/>
                    </a:lnTo>
                    <a:lnTo>
                      <a:pt x="917" y="620"/>
                    </a:lnTo>
                    <a:lnTo>
                      <a:pt x="882" y="579"/>
                    </a:lnTo>
                    <a:lnTo>
                      <a:pt x="850" y="543"/>
                    </a:lnTo>
                    <a:lnTo>
                      <a:pt x="819" y="510"/>
                    </a:lnTo>
                    <a:lnTo>
                      <a:pt x="789" y="480"/>
                    </a:lnTo>
                    <a:lnTo>
                      <a:pt x="789" y="480"/>
                    </a:lnTo>
                    <a:lnTo>
                      <a:pt x="751" y="446"/>
                    </a:lnTo>
                    <a:lnTo>
                      <a:pt x="712" y="412"/>
                    </a:lnTo>
                    <a:lnTo>
                      <a:pt x="712" y="412"/>
                    </a:lnTo>
                    <a:lnTo>
                      <a:pt x="668" y="372"/>
                    </a:lnTo>
                    <a:lnTo>
                      <a:pt x="624" y="332"/>
                    </a:lnTo>
                    <a:lnTo>
                      <a:pt x="604" y="313"/>
                    </a:lnTo>
                    <a:lnTo>
                      <a:pt x="583" y="291"/>
                    </a:lnTo>
                    <a:lnTo>
                      <a:pt x="564" y="269"/>
                    </a:lnTo>
                    <a:lnTo>
                      <a:pt x="544" y="246"/>
                    </a:lnTo>
                    <a:lnTo>
                      <a:pt x="544" y="246"/>
                    </a:lnTo>
                    <a:lnTo>
                      <a:pt x="522" y="221"/>
                    </a:lnTo>
                    <a:lnTo>
                      <a:pt x="501" y="195"/>
                    </a:lnTo>
                    <a:lnTo>
                      <a:pt x="501" y="195"/>
                    </a:lnTo>
                    <a:lnTo>
                      <a:pt x="475" y="165"/>
                    </a:lnTo>
                    <a:lnTo>
                      <a:pt x="450" y="135"/>
                    </a:lnTo>
                    <a:lnTo>
                      <a:pt x="450" y="135"/>
                    </a:lnTo>
                    <a:lnTo>
                      <a:pt x="441" y="125"/>
                    </a:lnTo>
                    <a:lnTo>
                      <a:pt x="431" y="116"/>
                    </a:lnTo>
                    <a:lnTo>
                      <a:pt x="431" y="116"/>
                    </a:lnTo>
                    <a:lnTo>
                      <a:pt x="422" y="107"/>
                    </a:lnTo>
                    <a:lnTo>
                      <a:pt x="413" y="98"/>
                    </a:lnTo>
                    <a:lnTo>
                      <a:pt x="413" y="98"/>
                    </a:lnTo>
                    <a:lnTo>
                      <a:pt x="400" y="81"/>
                    </a:lnTo>
                    <a:lnTo>
                      <a:pt x="389" y="67"/>
                    </a:lnTo>
                    <a:lnTo>
                      <a:pt x="378" y="54"/>
                    </a:lnTo>
                    <a:lnTo>
                      <a:pt x="366" y="44"/>
                    </a:lnTo>
                    <a:lnTo>
                      <a:pt x="366" y="44"/>
                    </a:lnTo>
                    <a:lnTo>
                      <a:pt x="355" y="33"/>
                    </a:lnTo>
                    <a:lnTo>
                      <a:pt x="346" y="21"/>
                    </a:lnTo>
                    <a:lnTo>
                      <a:pt x="346" y="21"/>
                    </a:lnTo>
                    <a:lnTo>
                      <a:pt x="377" y="0"/>
                    </a:lnTo>
                    <a:lnTo>
                      <a:pt x="377" y="0"/>
                    </a:lnTo>
                    <a:lnTo>
                      <a:pt x="382" y="6"/>
                    </a:lnTo>
                    <a:lnTo>
                      <a:pt x="382" y="6"/>
                    </a:lnTo>
                    <a:lnTo>
                      <a:pt x="433" y="64"/>
                    </a:lnTo>
                    <a:lnTo>
                      <a:pt x="433" y="64"/>
                    </a:lnTo>
                    <a:lnTo>
                      <a:pt x="496" y="134"/>
                    </a:lnTo>
                    <a:lnTo>
                      <a:pt x="527" y="170"/>
                    </a:lnTo>
                    <a:lnTo>
                      <a:pt x="558" y="207"/>
                    </a:lnTo>
                    <a:lnTo>
                      <a:pt x="558" y="207"/>
                    </a:lnTo>
                    <a:lnTo>
                      <a:pt x="585" y="239"/>
                    </a:lnTo>
                    <a:lnTo>
                      <a:pt x="614" y="273"/>
                    </a:lnTo>
                    <a:lnTo>
                      <a:pt x="631" y="290"/>
                    </a:lnTo>
                    <a:lnTo>
                      <a:pt x="647" y="307"/>
                    </a:lnTo>
                    <a:lnTo>
                      <a:pt x="665" y="324"/>
                    </a:lnTo>
                    <a:lnTo>
                      <a:pt x="683" y="341"/>
                    </a:lnTo>
                    <a:lnTo>
                      <a:pt x="683" y="341"/>
                    </a:lnTo>
                    <a:lnTo>
                      <a:pt x="729" y="380"/>
                    </a:lnTo>
                    <a:lnTo>
                      <a:pt x="729" y="380"/>
                    </a:lnTo>
                    <a:lnTo>
                      <a:pt x="765" y="411"/>
                    </a:lnTo>
                    <a:lnTo>
                      <a:pt x="801" y="444"/>
                    </a:lnTo>
                    <a:lnTo>
                      <a:pt x="801" y="444"/>
                    </a:lnTo>
                    <a:lnTo>
                      <a:pt x="836" y="477"/>
                    </a:lnTo>
                    <a:lnTo>
                      <a:pt x="869" y="511"/>
                    </a:lnTo>
                    <a:lnTo>
                      <a:pt x="900" y="546"/>
                    </a:lnTo>
                    <a:lnTo>
                      <a:pt x="930" y="581"/>
                    </a:lnTo>
                    <a:lnTo>
                      <a:pt x="930" y="581"/>
                    </a:lnTo>
                    <a:lnTo>
                      <a:pt x="946" y="600"/>
                    </a:lnTo>
                    <a:lnTo>
                      <a:pt x="946" y="600"/>
                    </a:lnTo>
                    <a:lnTo>
                      <a:pt x="962" y="620"/>
                    </a:lnTo>
                    <a:lnTo>
                      <a:pt x="980" y="641"/>
                    </a:lnTo>
                    <a:lnTo>
                      <a:pt x="998" y="661"/>
                    </a:lnTo>
                    <a:lnTo>
                      <a:pt x="1008" y="669"/>
                    </a:lnTo>
                    <a:lnTo>
                      <a:pt x="1018" y="677"/>
                    </a:lnTo>
                    <a:lnTo>
                      <a:pt x="1019" y="678"/>
                    </a:lnTo>
                    <a:lnTo>
                      <a:pt x="1020" y="678"/>
                    </a:lnTo>
                    <a:lnTo>
                      <a:pt x="1020" y="678"/>
                    </a:lnTo>
                    <a:lnTo>
                      <a:pt x="1025" y="680"/>
                    </a:lnTo>
                    <a:lnTo>
                      <a:pt x="1029" y="684"/>
                    </a:lnTo>
                    <a:lnTo>
                      <a:pt x="1029" y="685"/>
                    </a:lnTo>
                    <a:lnTo>
                      <a:pt x="1030" y="686"/>
                    </a:lnTo>
                    <a:lnTo>
                      <a:pt x="1030" y="686"/>
                    </a:lnTo>
                    <a:lnTo>
                      <a:pt x="1032" y="689"/>
                    </a:lnTo>
                    <a:lnTo>
                      <a:pt x="1035" y="692"/>
                    </a:lnTo>
                    <a:lnTo>
                      <a:pt x="1036" y="695"/>
                    </a:lnTo>
                    <a:lnTo>
                      <a:pt x="1037" y="698"/>
                    </a:lnTo>
                    <a:lnTo>
                      <a:pt x="1037" y="699"/>
                    </a:lnTo>
                    <a:lnTo>
                      <a:pt x="1037" y="700"/>
                    </a:lnTo>
                    <a:lnTo>
                      <a:pt x="1037" y="700"/>
                    </a:lnTo>
                    <a:lnTo>
                      <a:pt x="1041" y="711"/>
                    </a:lnTo>
                    <a:lnTo>
                      <a:pt x="1045" y="723"/>
                    </a:lnTo>
                    <a:lnTo>
                      <a:pt x="1047" y="735"/>
                    </a:lnTo>
                    <a:lnTo>
                      <a:pt x="1049" y="748"/>
                    </a:lnTo>
                    <a:lnTo>
                      <a:pt x="1051" y="774"/>
                    </a:lnTo>
                    <a:lnTo>
                      <a:pt x="1051" y="800"/>
                    </a:lnTo>
                    <a:lnTo>
                      <a:pt x="1050" y="826"/>
                    </a:lnTo>
                    <a:lnTo>
                      <a:pt x="1047" y="851"/>
                    </a:lnTo>
                    <a:lnTo>
                      <a:pt x="1044" y="872"/>
                    </a:lnTo>
                    <a:lnTo>
                      <a:pt x="1040" y="892"/>
                    </a:lnTo>
                    <a:lnTo>
                      <a:pt x="1040" y="892"/>
                    </a:lnTo>
                    <a:lnTo>
                      <a:pt x="1037" y="911"/>
                    </a:lnTo>
                    <a:lnTo>
                      <a:pt x="1035" y="929"/>
                    </a:lnTo>
                    <a:lnTo>
                      <a:pt x="1030" y="967"/>
                    </a:lnTo>
                    <a:lnTo>
                      <a:pt x="1030" y="973"/>
                    </a:lnTo>
                    <a:lnTo>
                      <a:pt x="1030" y="973"/>
                    </a:lnTo>
                    <a:lnTo>
                      <a:pt x="1029" y="991"/>
                    </a:lnTo>
                    <a:lnTo>
                      <a:pt x="1029" y="991"/>
                    </a:lnTo>
                    <a:lnTo>
                      <a:pt x="1029" y="1009"/>
                    </a:lnTo>
                    <a:lnTo>
                      <a:pt x="1028" y="1017"/>
                    </a:lnTo>
                    <a:lnTo>
                      <a:pt x="1026" y="1024"/>
                    </a:lnTo>
                    <a:lnTo>
                      <a:pt x="1026" y="1024"/>
                    </a:lnTo>
                    <a:lnTo>
                      <a:pt x="1024" y="1031"/>
                    </a:lnTo>
                    <a:lnTo>
                      <a:pt x="1023" y="1039"/>
                    </a:lnTo>
                    <a:lnTo>
                      <a:pt x="1023" y="1051"/>
                    </a:lnTo>
                    <a:lnTo>
                      <a:pt x="1023" y="1051"/>
                    </a:lnTo>
                    <a:lnTo>
                      <a:pt x="1023" y="1059"/>
                    </a:lnTo>
                    <a:lnTo>
                      <a:pt x="1021" y="1068"/>
                    </a:lnTo>
                    <a:lnTo>
                      <a:pt x="1019" y="1075"/>
                    </a:lnTo>
                    <a:lnTo>
                      <a:pt x="1016" y="1079"/>
                    </a:lnTo>
                    <a:lnTo>
                      <a:pt x="1013" y="1083"/>
                    </a:lnTo>
                    <a:lnTo>
                      <a:pt x="1013" y="1083"/>
                    </a:lnTo>
                    <a:lnTo>
                      <a:pt x="1010" y="1085"/>
                    </a:lnTo>
                    <a:lnTo>
                      <a:pt x="1008" y="1086"/>
                    </a:lnTo>
                    <a:lnTo>
                      <a:pt x="1005" y="1087"/>
                    </a:lnTo>
                    <a:lnTo>
                      <a:pt x="1002" y="1088"/>
                    </a:lnTo>
                    <a:lnTo>
                      <a:pt x="1002" y="1088"/>
                    </a:lnTo>
                    <a:lnTo>
                      <a:pt x="1002" y="1088"/>
                    </a:lnTo>
                    <a:lnTo>
                      <a:pt x="998" y="1087"/>
                    </a:lnTo>
                    <a:lnTo>
                      <a:pt x="997" y="1087"/>
                    </a:lnTo>
                    <a:lnTo>
                      <a:pt x="996" y="1087"/>
                    </a:lnTo>
                    <a:lnTo>
                      <a:pt x="996" y="1087"/>
                    </a:lnTo>
                    <a:lnTo>
                      <a:pt x="992" y="1088"/>
                    </a:lnTo>
                    <a:lnTo>
                      <a:pt x="991" y="1088"/>
                    </a:lnTo>
                    <a:close/>
                    <a:moveTo>
                      <a:pt x="1002" y="731"/>
                    </a:moveTo>
                    <a:lnTo>
                      <a:pt x="1002" y="731"/>
                    </a:lnTo>
                    <a:lnTo>
                      <a:pt x="954" y="761"/>
                    </a:lnTo>
                    <a:lnTo>
                      <a:pt x="954" y="761"/>
                    </a:lnTo>
                    <a:lnTo>
                      <a:pt x="918" y="784"/>
                    </a:lnTo>
                    <a:lnTo>
                      <a:pt x="918" y="784"/>
                    </a:lnTo>
                    <a:lnTo>
                      <a:pt x="885" y="803"/>
                    </a:lnTo>
                    <a:lnTo>
                      <a:pt x="885" y="803"/>
                    </a:lnTo>
                    <a:lnTo>
                      <a:pt x="856" y="821"/>
                    </a:lnTo>
                    <a:lnTo>
                      <a:pt x="842" y="830"/>
                    </a:lnTo>
                    <a:lnTo>
                      <a:pt x="829" y="839"/>
                    </a:lnTo>
                    <a:lnTo>
                      <a:pt x="819" y="847"/>
                    </a:lnTo>
                    <a:lnTo>
                      <a:pt x="819" y="847"/>
                    </a:lnTo>
                    <a:lnTo>
                      <a:pt x="773" y="881"/>
                    </a:lnTo>
                    <a:lnTo>
                      <a:pt x="729" y="917"/>
                    </a:lnTo>
                    <a:lnTo>
                      <a:pt x="729" y="917"/>
                    </a:lnTo>
                    <a:lnTo>
                      <a:pt x="717" y="925"/>
                    </a:lnTo>
                    <a:lnTo>
                      <a:pt x="717" y="925"/>
                    </a:lnTo>
                    <a:lnTo>
                      <a:pt x="704" y="936"/>
                    </a:lnTo>
                    <a:lnTo>
                      <a:pt x="691" y="948"/>
                    </a:lnTo>
                    <a:lnTo>
                      <a:pt x="678" y="960"/>
                    </a:lnTo>
                    <a:lnTo>
                      <a:pt x="672" y="967"/>
                    </a:lnTo>
                    <a:lnTo>
                      <a:pt x="668" y="974"/>
                    </a:lnTo>
                    <a:lnTo>
                      <a:pt x="664" y="980"/>
                    </a:lnTo>
                    <a:lnTo>
                      <a:pt x="671" y="982"/>
                    </a:lnTo>
                    <a:lnTo>
                      <a:pt x="671" y="982"/>
                    </a:lnTo>
                    <a:lnTo>
                      <a:pt x="699" y="991"/>
                    </a:lnTo>
                    <a:lnTo>
                      <a:pt x="699" y="991"/>
                    </a:lnTo>
                    <a:lnTo>
                      <a:pt x="718" y="996"/>
                    </a:lnTo>
                    <a:lnTo>
                      <a:pt x="738" y="1003"/>
                    </a:lnTo>
                    <a:lnTo>
                      <a:pt x="738" y="1003"/>
                    </a:lnTo>
                    <a:lnTo>
                      <a:pt x="756" y="1007"/>
                    </a:lnTo>
                    <a:lnTo>
                      <a:pt x="772" y="1010"/>
                    </a:lnTo>
                    <a:lnTo>
                      <a:pt x="772" y="1010"/>
                    </a:lnTo>
                    <a:lnTo>
                      <a:pt x="792" y="1014"/>
                    </a:lnTo>
                    <a:lnTo>
                      <a:pt x="811" y="1018"/>
                    </a:lnTo>
                    <a:lnTo>
                      <a:pt x="811" y="1018"/>
                    </a:lnTo>
                    <a:lnTo>
                      <a:pt x="854" y="1028"/>
                    </a:lnTo>
                    <a:lnTo>
                      <a:pt x="897" y="1039"/>
                    </a:lnTo>
                    <a:lnTo>
                      <a:pt x="941" y="1046"/>
                    </a:lnTo>
                    <a:lnTo>
                      <a:pt x="962" y="1049"/>
                    </a:lnTo>
                    <a:lnTo>
                      <a:pt x="984" y="1051"/>
                    </a:lnTo>
                    <a:lnTo>
                      <a:pt x="991" y="1052"/>
                    </a:lnTo>
                    <a:lnTo>
                      <a:pt x="990" y="1045"/>
                    </a:lnTo>
                    <a:lnTo>
                      <a:pt x="990" y="1045"/>
                    </a:lnTo>
                    <a:lnTo>
                      <a:pt x="989" y="1039"/>
                    </a:lnTo>
                    <a:lnTo>
                      <a:pt x="989" y="1039"/>
                    </a:lnTo>
                    <a:lnTo>
                      <a:pt x="987" y="1032"/>
                    </a:lnTo>
                    <a:lnTo>
                      <a:pt x="987" y="1029"/>
                    </a:lnTo>
                    <a:lnTo>
                      <a:pt x="987" y="1027"/>
                    </a:lnTo>
                    <a:lnTo>
                      <a:pt x="987" y="1027"/>
                    </a:lnTo>
                    <a:lnTo>
                      <a:pt x="990" y="1018"/>
                    </a:lnTo>
                    <a:lnTo>
                      <a:pt x="992" y="1008"/>
                    </a:lnTo>
                    <a:lnTo>
                      <a:pt x="993" y="988"/>
                    </a:lnTo>
                    <a:lnTo>
                      <a:pt x="993" y="988"/>
                    </a:lnTo>
                    <a:lnTo>
                      <a:pt x="994" y="974"/>
                    </a:lnTo>
                    <a:lnTo>
                      <a:pt x="994" y="974"/>
                    </a:lnTo>
                    <a:lnTo>
                      <a:pt x="995" y="957"/>
                    </a:lnTo>
                    <a:lnTo>
                      <a:pt x="995" y="957"/>
                    </a:lnTo>
                    <a:lnTo>
                      <a:pt x="998" y="925"/>
                    </a:lnTo>
                    <a:lnTo>
                      <a:pt x="1000" y="910"/>
                    </a:lnTo>
                    <a:lnTo>
                      <a:pt x="1004" y="893"/>
                    </a:lnTo>
                    <a:lnTo>
                      <a:pt x="1004" y="893"/>
                    </a:lnTo>
                    <a:lnTo>
                      <a:pt x="1010" y="856"/>
                    </a:lnTo>
                    <a:lnTo>
                      <a:pt x="1013" y="835"/>
                    </a:lnTo>
                    <a:lnTo>
                      <a:pt x="1015" y="813"/>
                    </a:lnTo>
                    <a:lnTo>
                      <a:pt x="1016" y="793"/>
                    </a:lnTo>
                    <a:lnTo>
                      <a:pt x="1015" y="772"/>
                    </a:lnTo>
                    <a:lnTo>
                      <a:pt x="1014" y="753"/>
                    </a:lnTo>
                    <a:lnTo>
                      <a:pt x="1010" y="734"/>
                    </a:lnTo>
                    <a:lnTo>
                      <a:pt x="1008" y="726"/>
                    </a:lnTo>
                    <a:lnTo>
                      <a:pt x="1002" y="7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8" name="Freeform 207"/>
              <p:cNvSpPr/>
              <p:nvPr/>
            </p:nvSpPr>
            <p:spPr bwMode="auto">
              <a:xfrm>
                <a:off x="4251325" y="2251075"/>
                <a:ext cx="195263" cy="161925"/>
              </a:xfrm>
              <a:custGeom>
                <a:avLst/>
                <a:gdLst/>
                <a:ahLst/>
                <a:cxnLst>
                  <a:cxn ang="0">
                    <a:pos x="15" y="307"/>
                  </a:cxn>
                  <a:cxn ang="0">
                    <a:pos x="9" y="306"/>
                  </a:cxn>
                  <a:cxn ang="0">
                    <a:pos x="2" y="298"/>
                  </a:cxn>
                  <a:cxn ang="0">
                    <a:pos x="0" y="293"/>
                  </a:cxn>
                  <a:cxn ang="0">
                    <a:pos x="2" y="281"/>
                  </a:cxn>
                  <a:cxn ang="0">
                    <a:pos x="6" y="275"/>
                  </a:cxn>
                  <a:cxn ang="0">
                    <a:pos x="12" y="272"/>
                  </a:cxn>
                  <a:cxn ang="0">
                    <a:pos x="18" y="269"/>
                  </a:cxn>
                  <a:cxn ang="0">
                    <a:pos x="30" y="259"/>
                  </a:cxn>
                  <a:cxn ang="0">
                    <a:pos x="48" y="238"/>
                  </a:cxn>
                  <a:cxn ang="0">
                    <a:pos x="59" y="222"/>
                  </a:cxn>
                  <a:cxn ang="0">
                    <a:pos x="75" y="201"/>
                  </a:cxn>
                  <a:cxn ang="0">
                    <a:pos x="94" y="180"/>
                  </a:cxn>
                  <a:cxn ang="0">
                    <a:pos x="136" y="143"/>
                  </a:cxn>
                  <a:cxn ang="0">
                    <a:pos x="160" y="124"/>
                  </a:cxn>
                  <a:cxn ang="0">
                    <a:pos x="174" y="112"/>
                  </a:cxn>
                  <a:cxn ang="0">
                    <a:pos x="224" y="83"/>
                  </a:cxn>
                  <a:cxn ang="0">
                    <a:pos x="241" y="73"/>
                  </a:cxn>
                  <a:cxn ang="0">
                    <a:pos x="259" y="63"/>
                  </a:cxn>
                  <a:cxn ang="0">
                    <a:pos x="305" y="32"/>
                  </a:cxn>
                  <a:cxn ang="0">
                    <a:pos x="345" y="3"/>
                  </a:cxn>
                  <a:cxn ang="0">
                    <a:pos x="354" y="0"/>
                  </a:cxn>
                  <a:cxn ang="0">
                    <a:pos x="359" y="1"/>
                  </a:cxn>
                  <a:cxn ang="0">
                    <a:pos x="366" y="8"/>
                  </a:cxn>
                  <a:cxn ang="0">
                    <a:pos x="368" y="12"/>
                  </a:cxn>
                  <a:cxn ang="0">
                    <a:pos x="369" y="22"/>
                  </a:cxn>
                  <a:cxn ang="0">
                    <a:pos x="367" y="29"/>
                  </a:cxn>
                  <a:cxn ang="0">
                    <a:pos x="362" y="35"/>
                  </a:cxn>
                  <a:cxn ang="0">
                    <a:pos x="339" y="51"/>
                  </a:cxn>
                  <a:cxn ang="0">
                    <a:pos x="270" y="96"/>
                  </a:cxn>
                  <a:cxn ang="0">
                    <a:pos x="240" y="115"/>
                  </a:cxn>
                  <a:cxn ang="0">
                    <a:pos x="180" y="157"/>
                  </a:cxn>
                  <a:cxn ang="0">
                    <a:pos x="151" y="179"/>
                  </a:cxn>
                  <a:cxn ang="0">
                    <a:pos x="109" y="218"/>
                  </a:cxn>
                  <a:cxn ang="0">
                    <a:pos x="78" y="252"/>
                  </a:cxn>
                  <a:cxn ang="0">
                    <a:pos x="69" y="264"/>
                  </a:cxn>
                  <a:cxn ang="0">
                    <a:pos x="47" y="290"/>
                  </a:cxn>
                  <a:cxn ang="0">
                    <a:pos x="35" y="300"/>
                  </a:cxn>
                  <a:cxn ang="0">
                    <a:pos x="21" y="306"/>
                  </a:cxn>
                  <a:cxn ang="0">
                    <a:pos x="15" y="307"/>
                  </a:cxn>
                </a:cxnLst>
                <a:rect l="0" t="0" r="r" b="b"/>
                <a:pathLst>
                  <a:path w="369" h="307">
                    <a:moveTo>
                      <a:pt x="15" y="307"/>
                    </a:moveTo>
                    <a:lnTo>
                      <a:pt x="15" y="307"/>
                    </a:lnTo>
                    <a:lnTo>
                      <a:pt x="12" y="307"/>
                    </a:lnTo>
                    <a:lnTo>
                      <a:pt x="9" y="306"/>
                    </a:lnTo>
                    <a:lnTo>
                      <a:pt x="5" y="303"/>
                    </a:lnTo>
                    <a:lnTo>
                      <a:pt x="2" y="298"/>
                    </a:lnTo>
                    <a:lnTo>
                      <a:pt x="0" y="293"/>
                    </a:lnTo>
                    <a:lnTo>
                      <a:pt x="0" y="293"/>
                    </a:lnTo>
                    <a:lnTo>
                      <a:pt x="0" y="287"/>
                    </a:lnTo>
                    <a:lnTo>
                      <a:pt x="2" y="281"/>
                    </a:lnTo>
                    <a:lnTo>
                      <a:pt x="4" y="277"/>
                    </a:lnTo>
                    <a:lnTo>
                      <a:pt x="6" y="275"/>
                    </a:lnTo>
                    <a:lnTo>
                      <a:pt x="9" y="273"/>
                    </a:lnTo>
                    <a:lnTo>
                      <a:pt x="12" y="272"/>
                    </a:lnTo>
                    <a:lnTo>
                      <a:pt x="12" y="272"/>
                    </a:lnTo>
                    <a:lnTo>
                      <a:pt x="18" y="269"/>
                    </a:lnTo>
                    <a:lnTo>
                      <a:pt x="24" y="265"/>
                    </a:lnTo>
                    <a:lnTo>
                      <a:pt x="30" y="259"/>
                    </a:lnTo>
                    <a:lnTo>
                      <a:pt x="36" y="253"/>
                    </a:lnTo>
                    <a:lnTo>
                      <a:pt x="48" y="238"/>
                    </a:lnTo>
                    <a:lnTo>
                      <a:pt x="59" y="222"/>
                    </a:lnTo>
                    <a:lnTo>
                      <a:pt x="59" y="222"/>
                    </a:lnTo>
                    <a:lnTo>
                      <a:pt x="68" y="210"/>
                    </a:lnTo>
                    <a:lnTo>
                      <a:pt x="75" y="201"/>
                    </a:lnTo>
                    <a:lnTo>
                      <a:pt x="75" y="201"/>
                    </a:lnTo>
                    <a:lnTo>
                      <a:pt x="94" y="180"/>
                    </a:lnTo>
                    <a:lnTo>
                      <a:pt x="114" y="162"/>
                    </a:lnTo>
                    <a:lnTo>
                      <a:pt x="136" y="143"/>
                    </a:lnTo>
                    <a:lnTo>
                      <a:pt x="157" y="126"/>
                    </a:lnTo>
                    <a:lnTo>
                      <a:pt x="160" y="124"/>
                    </a:lnTo>
                    <a:lnTo>
                      <a:pt x="160" y="124"/>
                    </a:lnTo>
                    <a:lnTo>
                      <a:pt x="174" y="112"/>
                    </a:lnTo>
                    <a:lnTo>
                      <a:pt x="190" y="102"/>
                    </a:lnTo>
                    <a:lnTo>
                      <a:pt x="224" y="83"/>
                    </a:lnTo>
                    <a:lnTo>
                      <a:pt x="224" y="83"/>
                    </a:lnTo>
                    <a:lnTo>
                      <a:pt x="241" y="73"/>
                    </a:lnTo>
                    <a:lnTo>
                      <a:pt x="259" y="63"/>
                    </a:lnTo>
                    <a:lnTo>
                      <a:pt x="259" y="63"/>
                    </a:lnTo>
                    <a:lnTo>
                      <a:pt x="283" y="47"/>
                    </a:lnTo>
                    <a:lnTo>
                      <a:pt x="305" y="32"/>
                    </a:lnTo>
                    <a:lnTo>
                      <a:pt x="345" y="3"/>
                    </a:lnTo>
                    <a:lnTo>
                      <a:pt x="345" y="3"/>
                    </a:lnTo>
                    <a:lnTo>
                      <a:pt x="350" y="1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59" y="1"/>
                    </a:lnTo>
                    <a:lnTo>
                      <a:pt x="363" y="4"/>
                    </a:lnTo>
                    <a:lnTo>
                      <a:pt x="366" y="8"/>
                    </a:lnTo>
                    <a:lnTo>
                      <a:pt x="368" y="12"/>
                    </a:lnTo>
                    <a:lnTo>
                      <a:pt x="368" y="12"/>
                    </a:lnTo>
                    <a:lnTo>
                      <a:pt x="369" y="16"/>
                    </a:lnTo>
                    <a:lnTo>
                      <a:pt x="369" y="22"/>
                    </a:lnTo>
                    <a:lnTo>
                      <a:pt x="369" y="25"/>
                    </a:lnTo>
                    <a:lnTo>
                      <a:pt x="367" y="29"/>
                    </a:lnTo>
                    <a:lnTo>
                      <a:pt x="365" y="32"/>
                    </a:lnTo>
                    <a:lnTo>
                      <a:pt x="362" y="35"/>
                    </a:lnTo>
                    <a:lnTo>
                      <a:pt x="362" y="35"/>
                    </a:lnTo>
                    <a:lnTo>
                      <a:pt x="339" y="51"/>
                    </a:lnTo>
                    <a:lnTo>
                      <a:pt x="317" y="67"/>
                    </a:lnTo>
                    <a:lnTo>
                      <a:pt x="270" y="96"/>
                    </a:lnTo>
                    <a:lnTo>
                      <a:pt x="270" y="96"/>
                    </a:lnTo>
                    <a:lnTo>
                      <a:pt x="240" y="115"/>
                    </a:lnTo>
                    <a:lnTo>
                      <a:pt x="210" y="135"/>
                    </a:lnTo>
                    <a:lnTo>
                      <a:pt x="180" y="157"/>
                    </a:lnTo>
                    <a:lnTo>
                      <a:pt x="151" y="179"/>
                    </a:lnTo>
                    <a:lnTo>
                      <a:pt x="151" y="179"/>
                    </a:lnTo>
                    <a:lnTo>
                      <a:pt x="131" y="198"/>
                    </a:lnTo>
                    <a:lnTo>
                      <a:pt x="109" y="218"/>
                    </a:lnTo>
                    <a:lnTo>
                      <a:pt x="88" y="239"/>
                    </a:lnTo>
                    <a:lnTo>
                      <a:pt x="78" y="252"/>
                    </a:lnTo>
                    <a:lnTo>
                      <a:pt x="69" y="264"/>
                    </a:lnTo>
                    <a:lnTo>
                      <a:pt x="69" y="264"/>
                    </a:lnTo>
                    <a:lnTo>
                      <a:pt x="59" y="277"/>
                    </a:lnTo>
                    <a:lnTo>
                      <a:pt x="47" y="290"/>
                    </a:lnTo>
                    <a:lnTo>
                      <a:pt x="42" y="295"/>
                    </a:lnTo>
                    <a:lnTo>
                      <a:pt x="35" y="300"/>
                    </a:lnTo>
                    <a:lnTo>
                      <a:pt x="29" y="304"/>
                    </a:lnTo>
                    <a:lnTo>
                      <a:pt x="21" y="306"/>
                    </a:lnTo>
                    <a:lnTo>
                      <a:pt x="21" y="306"/>
                    </a:lnTo>
                    <a:lnTo>
                      <a:pt x="15" y="307"/>
                    </a:lnTo>
                    <a:lnTo>
                      <a:pt x="15" y="30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9" name="Freeform 208"/>
              <p:cNvSpPr/>
              <p:nvPr/>
            </p:nvSpPr>
            <p:spPr bwMode="auto">
              <a:xfrm>
                <a:off x="4284663" y="2282825"/>
                <a:ext cx="195263" cy="171450"/>
              </a:xfrm>
              <a:custGeom>
                <a:avLst/>
                <a:gdLst/>
                <a:ahLst/>
                <a:cxnLst>
                  <a:cxn ang="0">
                    <a:pos x="15" y="323"/>
                  </a:cxn>
                  <a:cxn ang="0">
                    <a:pos x="6" y="319"/>
                  </a:cxn>
                  <a:cxn ang="0">
                    <a:pos x="1" y="309"/>
                  </a:cxn>
                  <a:cxn ang="0">
                    <a:pos x="0" y="306"/>
                  </a:cxn>
                  <a:cxn ang="0">
                    <a:pos x="0" y="297"/>
                  </a:cxn>
                  <a:cxn ang="0">
                    <a:pos x="4" y="290"/>
                  </a:cxn>
                  <a:cxn ang="0">
                    <a:pos x="7" y="287"/>
                  </a:cxn>
                  <a:cxn ang="0">
                    <a:pos x="15" y="277"/>
                  </a:cxn>
                  <a:cxn ang="0">
                    <a:pos x="20" y="266"/>
                  </a:cxn>
                  <a:cxn ang="0">
                    <a:pos x="29" y="253"/>
                  </a:cxn>
                  <a:cxn ang="0">
                    <a:pos x="48" y="230"/>
                  </a:cxn>
                  <a:cxn ang="0">
                    <a:pos x="68" y="211"/>
                  </a:cxn>
                  <a:cxn ang="0">
                    <a:pos x="94" y="190"/>
                  </a:cxn>
                  <a:cxn ang="0">
                    <a:pos x="126" y="162"/>
                  </a:cxn>
                  <a:cxn ang="0">
                    <a:pos x="159" y="135"/>
                  </a:cxn>
                  <a:cxn ang="0">
                    <a:pos x="187" y="111"/>
                  </a:cxn>
                  <a:cxn ang="0">
                    <a:pos x="236" y="73"/>
                  </a:cxn>
                  <a:cxn ang="0">
                    <a:pos x="254" y="61"/>
                  </a:cxn>
                  <a:cxn ang="0">
                    <a:pos x="311" y="23"/>
                  </a:cxn>
                  <a:cxn ang="0">
                    <a:pos x="344" y="3"/>
                  </a:cxn>
                  <a:cxn ang="0">
                    <a:pos x="348" y="1"/>
                  </a:cxn>
                  <a:cxn ang="0">
                    <a:pos x="352" y="0"/>
                  </a:cxn>
                  <a:cxn ang="0">
                    <a:pos x="358" y="2"/>
                  </a:cxn>
                  <a:cxn ang="0">
                    <a:pos x="366" y="9"/>
                  </a:cxn>
                  <a:cxn ang="0">
                    <a:pos x="368" y="14"/>
                  </a:cxn>
                  <a:cxn ang="0">
                    <a:pos x="369" y="22"/>
                  </a:cxn>
                  <a:cxn ang="0">
                    <a:pos x="366" y="29"/>
                  </a:cxn>
                  <a:cxn ang="0">
                    <a:pos x="361" y="35"/>
                  </a:cxn>
                  <a:cxn ang="0">
                    <a:pos x="325" y="57"/>
                  </a:cxn>
                  <a:cxn ang="0">
                    <a:pos x="271" y="92"/>
                  </a:cxn>
                  <a:cxn ang="0">
                    <a:pos x="250" y="107"/>
                  </a:cxn>
                  <a:cxn ang="0">
                    <a:pos x="190" y="157"/>
                  </a:cxn>
                  <a:cxn ang="0">
                    <a:pos x="164" y="179"/>
                  </a:cxn>
                  <a:cxn ang="0">
                    <a:pos x="134" y="203"/>
                  </a:cxn>
                  <a:cxn ang="0">
                    <a:pos x="102" y="229"/>
                  </a:cxn>
                  <a:cxn ang="0">
                    <a:pos x="72" y="258"/>
                  </a:cxn>
                  <a:cxn ang="0">
                    <a:pos x="66" y="264"/>
                  </a:cxn>
                  <a:cxn ang="0">
                    <a:pos x="51" y="286"/>
                  </a:cxn>
                  <a:cxn ang="0">
                    <a:pos x="46" y="295"/>
                  </a:cxn>
                  <a:cxn ang="0">
                    <a:pos x="33" y="312"/>
                  </a:cxn>
                  <a:cxn ang="0">
                    <a:pos x="24" y="319"/>
                  </a:cxn>
                  <a:cxn ang="0">
                    <a:pos x="15" y="323"/>
                  </a:cxn>
                </a:cxnLst>
                <a:rect l="0" t="0" r="r" b="b"/>
                <a:pathLst>
                  <a:path w="369" h="323">
                    <a:moveTo>
                      <a:pt x="15" y="323"/>
                    </a:moveTo>
                    <a:lnTo>
                      <a:pt x="15" y="323"/>
                    </a:lnTo>
                    <a:lnTo>
                      <a:pt x="10" y="322"/>
                    </a:lnTo>
                    <a:lnTo>
                      <a:pt x="6" y="319"/>
                    </a:lnTo>
                    <a:lnTo>
                      <a:pt x="3" y="315"/>
                    </a:lnTo>
                    <a:lnTo>
                      <a:pt x="1" y="309"/>
                    </a:lnTo>
                    <a:lnTo>
                      <a:pt x="1" y="309"/>
                    </a:lnTo>
                    <a:lnTo>
                      <a:pt x="0" y="306"/>
                    </a:lnTo>
                    <a:lnTo>
                      <a:pt x="0" y="300"/>
                    </a:lnTo>
                    <a:lnTo>
                      <a:pt x="0" y="297"/>
                    </a:lnTo>
                    <a:lnTo>
                      <a:pt x="2" y="294"/>
                    </a:lnTo>
                    <a:lnTo>
                      <a:pt x="4" y="290"/>
                    </a:lnTo>
                    <a:lnTo>
                      <a:pt x="7" y="287"/>
                    </a:lnTo>
                    <a:lnTo>
                      <a:pt x="7" y="287"/>
                    </a:lnTo>
                    <a:lnTo>
                      <a:pt x="11" y="283"/>
                    </a:lnTo>
                    <a:lnTo>
                      <a:pt x="15" y="277"/>
                    </a:lnTo>
                    <a:lnTo>
                      <a:pt x="20" y="266"/>
                    </a:lnTo>
                    <a:lnTo>
                      <a:pt x="20" y="266"/>
                    </a:lnTo>
                    <a:lnTo>
                      <a:pt x="24" y="259"/>
                    </a:lnTo>
                    <a:lnTo>
                      <a:pt x="29" y="253"/>
                    </a:lnTo>
                    <a:lnTo>
                      <a:pt x="29" y="253"/>
                    </a:lnTo>
                    <a:lnTo>
                      <a:pt x="48" y="230"/>
                    </a:lnTo>
                    <a:lnTo>
                      <a:pt x="59" y="221"/>
                    </a:lnTo>
                    <a:lnTo>
                      <a:pt x="68" y="211"/>
                    </a:lnTo>
                    <a:lnTo>
                      <a:pt x="68" y="211"/>
                    </a:lnTo>
                    <a:lnTo>
                      <a:pt x="94" y="190"/>
                    </a:lnTo>
                    <a:lnTo>
                      <a:pt x="94" y="190"/>
                    </a:lnTo>
                    <a:lnTo>
                      <a:pt x="126" y="162"/>
                    </a:lnTo>
                    <a:lnTo>
                      <a:pt x="159" y="135"/>
                    </a:lnTo>
                    <a:lnTo>
                      <a:pt x="159" y="135"/>
                    </a:lnTo>
                    <a:lnTo>
                      <a:pt x="187" y="111"/>
                    </a:lnTo>
                    <a:lnTo>
                      <a:pt x="187" y="111"/>
                    </a:lnTo>
                    <a:lnTo>
                      <a:pt x="220" y="85"/>
                    </a:lnTo>
                    <a:lnTo>
                      <a:pt x="236" y="73"/>
                    </a:lnTo>
                    <a:lnTo>
                      <a:pt x="254" y="61"/>
                    </a:lnTo>
                    <a:lnTo>
                      <a:pt x="254" y="61"/>
                    </a:lnTo>
                    <a:lnTo>
                      <a:pt x="282" y="41"/>
                    </a:lnTo>
                    <a:lnTo>
                      <a:pt x="311" y="23"/>
                    </a:lnTo>
                    <a:lnTo>
                      <a:pt x="311" y="23"/>
                    </a:lnTo>
                    <a:lnTo>
                      <a:pt x="344" y="3"/>
                    </a:lnTo>
                    <a:lnTo>
                      <a:pt x="344" y="3"/>
                    </a:lnTo>
                    <a:lnTo>
                      <a:pt x="348" y="1"/>
                    </a:lnTo>
                    <a:lnTo>
                      <a:pt x="352" y="0"/>
                    </a:lnTo>
                    <a:lnTo>
                      <a:pt x="352" y="0"/>
                    </a:lnTo>
                    <a:lnTo>
                      <a:pt x="355" y="1"/>
                    </a:lnTo>
                    <a:lnTo>
                      <a:pt x="358" y="2"/>
                    </a:lnTo>
                    <a:lnTo>
                      <a:pt x="363" y="5"/>
                    </a:lnTo>
                    <a:lnTo>
                      <a:pt x="366" y="9"/>
                    </a:lnTo>
                    <a:lnTo>
                      <a:pt x="368" y="14"/>
                    </a:lnTo>
                    <a:lnTo>
                      <a:pt x="368" y="14"/>
                    </a:lnTo>
                    <a:lnTo>
                      <a:pt x="369" y="17"/>
                    </a:lnTo>
                    <a:lnTo>
                      <a:pt x="369" y="22"/>
                    </a:lnTo>
                    <a:lnTo>
                      <a:pt x="368" y="25"/>
                    </a:lnTo>
                    <a:lnTo>
                      <a:pt x="366" y="29"/>
                    </a:lnTo>
                    <a:lnTo>
                      <a:pt x="364" y="32"/>
                    </a:lnTo>
                    <a:lnTo>
                      <a:pt x="361" y="35"/>
                    </a:lnTo>
                    <a:lnTo>
                      <a:pt x="361" y="35"/>
                    </a:lnTo>
                    <a:lnTo>
                      <a:pt x="325" y="57"/>
                    </a:lnTo>
                    <a:lnTo>
                      <a:pt x="325" y="57"/>
                    </a:lnTo>
                    <a:lnTo>
                      <a:pt x="271" y="92"/>
                    </a:lnTo>
                    <a:lnTo>
                      <a:pt x="271" y="92"/>
                    </a:lnTo>
                    <a:lnTo>
                      <a:pt x="250" y="107"/>
                    </a:lnTo>
                    <a:lnTo>
                      <a:pt x="229" y="123"/>
                    </a:lnTo>
                    <a:lnTo>
                      <a:pt x="190" y="157"/>
                    </a:lnTo>
                    <a:lnTo>
                      <a:pt x="190" y="157"/>
                    </a:lnTo>
                    <a:lnTo>
                      <a:pt x="164" y="179"/>
                    </a:lnTo>
                    <a:lnTo>
                      <a:pt x="164" y="179"/>
                    </a:lnTo>
                    <a:lnTo>
                      <a:pt x="134" y="203"/>
                    </a:lnTo>
                    <a:lnTo>
                      <a:pt x="134" y="203"/>
                    </a:lnTo>
                    <a:lnTo>
                      <a:pt x="102" y="229"/>
                    </a:lnTo>
                    <a:lnTo>
                      <a:pt x="86" y="242"/>
                    </a:lnTo>
                    <a:lnTo>
                      <a:pt x="72" y="258"/>
                    </a:lnTo>
                    <a:lnTo>
                      <a:pt x="72" y="258"/>
                    </a:lnTo>
                    <a:lnTo>
                      <a:pt x="66" y="264"/>
                    </a:lnTo>
                    <a:lnTo>
                      <a:pt x="61" y="271"/>
                    </a:lnTo>
                    <a:lnTo>
                      <a:pt x="51" y="286"/>
                    </a:lnTo>
                    <a:lnTo>
                      <a:pt x="51" y="286"/>
                    </a:lnTo>
                    <a:lnTo>
                      <a:pt x="46" y="295"/>
                    </a:lnTo>
                    <a:lnTo>
                      <a:pt x="40" y="303"/>
                    </a:lnTo>
                    <a:lnTo>
                      <a:pt x="33" y="312"/>
                    </a:lnTo>
                    <a:lnTo>
                      <a:pt x="24" y="319"/>
                    </a:lnTo>
                    <a:lnTo>
                      <a:pt x="24" y="319"/>
                    </a:lnTo>
                    <a:lnTo>
                      <a:pt x="19" y="322"/>
                    </a:lnTo>
                    <a:lnTo>
                      <a:pt x="15" y="323"/>
                    </a:lnTo>
                    <a:lnTo>
                      <a:pt x="15" y="3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0" name="Freeform 209"/>
              <p:cNvSpPr/>
              <p:nvPr/>
            </p:nvSpPr>
            <p:spPr bwMode="auto">
              <a:xfrm>
                <a:off x="4446588" y="2346325"/>
                <a:ext cx="285750" cy="307975"/>
              </a:xfrm>
              <a:custGeom>
                <a:avLst/>
                <a:gdLst/>
                <a:ahLst/>
                <a:cxnLst>
                  <a:cxn ang="0">
                    <a:pos x="524" y="583"/>
                  </a:cxn>
                  <a:cxn ang="0">
                    <a:pos x="515" y="580"/>
                  </a:cxn>
                  <a:cxn ang="0">
                    <a:pos x="501" y="571"/>
                  </a:cxn>
                  <a:cxn ang="0">
                    <a:pos x="476" y="549"/>
                  </a:cxn>
                  <a:cxn ang="0">
                    <a:pos x="437" y="513"/>
                  </a:cxn>
                  <a:cxn ang="0">
                    <a:pos x="414" y="488"/>
                  </a:cxn>
                  <a:cxn ang="0">
                    <a:pos x="388" y="460"/>
                  </a:cxn>
                  <a:cxn ang="0">
                    <a:pos x="339" y="409"/>
                  </a:cxn>
                  <a:cxn ang="0">
                    <a:pos x="300" y="361"/>
                  </a:cxn>
                  <a:cxn ang="0">
                    <a:pos x="288" y="344"/>
                  </a:cxn>
                  <a:cxn ang="0">
                    <a:pos x="246" y="293"/>
                  </a:cxn>
                  <a:cxn ang="0">
                    <a:pos x="202" y="245"/>
                  </a:cxn>
                  <a:cxn ang="0">
                    <a:pos x="167" y="208"/>
                  </a:cxn>
                  <a:cxn ang="0">
                    <a:pos x="134" y="170"/>
                  </a:cxn>
                  <a:cxn ang="0">
                    <a:pos x="121" y="153"/>
                  </a:cxn>
                  <a:cxn ang="0">
                    <a:pos x="95" y="121"/>
                  </a:cxn>
                  <a:cxn ang="0">
                    <a:pos x="54" y="76"/>
                  </a:cxn>
                  <a:cxn ang="0">
                    <a:pos x="24" y="48"/>
                  </a:cxn>
                  <a:cxn ang="0">
                    <a:pos x="8" y="36"/>
                  </a:cxn>
                  <a:cxn ang="0">
                    <a:pos x="3" y="29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4" y="8"/>
                  </a:cxn>
                  <a:cxn ang="0">
                    <a:pos x="12" y="1"/>
                  </a:cxn>
                  <a:cxn ang="0">
                    <a:pos x="16" y="0"/>
                  </a:cxn>
                  <a:cxn ang="0">
                    <a:pos x="25" y="3"/>
                  </a:cxn>
                  <a:cxn ang="0">
                    <a:pos x="41" y="15"/>
                  </a:cxn>
                  <a:cxn ang="0">
                    <a:pos x="70" y="41"/>
                  </a:cxn>
                  <a:cxn ang="0">
                    <a:pos x="110" y="84"/>
                  </a:cxn>
                  <a:cxn ang="0">
                    <a:pos x="136" y="115"/>
                  </a:cxn>
                  <a:cxn ang="0">
                    <a:pos x="206" y="198"/>
                  </a:cxn>
                  <a:cxn ang="0">
                    <a:pos x="290" y="291"/>
                  </a:cxn>
                  <a:cxn ang="0">
                    <a:pos x="303" y="306"/>
                  </a:cxn>
                  <a:cxn ang="0">
                    <a:pos x="341" y="353"/>
                  </a:cxn>
                  <a:cxn ang="0">
                    <a:pos x="371" y="390"/>
                  </a:cxn>
                  <a:cxn ang="0">
                    <a:pos x="403" y="425"/>
                  </a:cxn>
                  <a:cxn ang="0">
                    <a:pos x="433" y="457"/>
                  </a:cxn>
                  <a:cxn ang="0">
                    <a:pos x="457" y="482"/>
                  </a:cxn>
                  <a:cxn ang="0">
                    <a:pos x="493" y="518"/>
                  </a:cxn>
                  <a:cxn ang="0">
                    <a:pos x="519" y="540"/>
                  </a:cxn>
                  <a:cxn ang="0">
                    <a:pos x="532" y="549"/>
                  </a:cxn>
                  <a:cxn ang="0">
                    <a:pos x="539" y="554"/>
                  </a:cxn>
                  <a:cxn ang="0">
                    <a:pos x="541" y="560"/>
                  </a:cxn>
                  <a:cxn ang="0">
                    <a:pos x="541" y="570"/>
                  </a:cxn>
                  <a:cxn ang="0">
                    <a:pos x="539" y="575"/>
                  </a:cxn>
                  <a:cxn ang="0">
                    <a:pos x="530" y="582"/>
                  </a:cxn>
                  <a:cxn ang="0">
                    <a:pos x="524" y="583"/>
                  </a:cxn>
                </a:cxnLst>
                <a:rect l="0" t="0" r="r" b="b"/>
                <a:pathLst>
                  <a:path w="541" h="583">
                    <a:moveTo>
                      <a:pt x="524" y="583"/>
                    </a:moveTo>
                    <a:lnTo>
                      <a:pt x="524" y="583"/>
                    </a:lnTo>
                    <a:lnTo>
                      <a:pt x="520" y="582"/>
                    </a:lnTo>
                    <a:lnTo>
                      <a:pt x="515" y="580"/>
                    </a:lnTo>
                    <a:lnTo>
                      <a:pt x="515" y="580"/>
                    </a:lnTo>
                    <a:lnTo>
                      <a:pt x="501" y="571"/>
                    </a:lnTo>
                    <a:lnTo>
                      <a:pt x="488" y="560"/>
                    </a:lnTo>
                    <a:lnTo>
                      <a:pt x="476" y="549"/>
                    </a:lnTo>
                    <a:lnTo>
                      <a:pt x="462" y="538"/>
                    </a:lnTo>
                    <a:lnTo>
                      <a:pt x="437" y="513"/>
                    </a:lnTo>
                    <a:lnTo>
                      <a:pt x="414" y="488"/>
                    </a:lnTo>
                    <a:lnTo>
                      <a:pt x="414" y="488"/>
                    </a:lnTo>
                    <a:lnTo>
                      <a:pt x="388" y="460"/>
                    </a:lnTo>
                    <a:lnTo>
                      <a:pt x="388" y="460"/>
                    </a:lnTo>
                    <a:lnTo>
                      <a:pt x="365" y="437"/>
                    </a:lnTo>
                    <a:lnTo>
                      <a:pt x="339" y="409"/>
                    </a:lnTo>
                    <a:lnTo>
                      <a:pt x="313" y="377"/>
                    </a:lnTo>
                    <a:lnTo>
                      <a:pt x="300" y="361"/>
                    </a:lnTo>
                    <a:lnTo>
                      <a:pt x="288" y="344"/>
                    </a:lnTo>
                    <a:lnTo>
                      <a:pt x="288" y="344"/>
                    </a:lnTo>
                    <a:lnTo>
                      <a:pt x="268" y="319"/>
                    </a:lnTo>
                    <a:lnTo>
                      <a:pt x="246" y="293"/>
                    </a:lnTo>
                    <a:lnTo>
                      <a:pt x="224" y="269"/>
                    </a:lnTo>
                    <a:lnTo>
                      <a:pt x="202" y="245"/>
                    </a:lnTo>
                    <a:lnTo>
                      <a:pt x="202" y="245"/>
                    </a:lnTo>
                    <a:lnTo>
                      <a:pt x="167" y="208"/>
                    </a:lnTo>
                    <a:lnTo>
                      <a:pt x="150" y="189"/>
                    </a:lnTo>
                    <a:lnTo>
                      <a:pt x="134" y="170"/>
                    </a:lnTo>
                    <a:lnTo>
                      <a:pt x="134" y="170"/>
                    </a:lnTo>
                    <a:lnTo>
                      <a:pt x="121" y="153"/>
                    </a:lnTo>
                    <a:lnTo>
                      <a:pt x="121" y="153"/>
                    </a:lnTo>
                    <a:lnTo>
                      <a:pt x="95" y="121"/>
                    </a:lnTo>
                    <a:lnTo>
                      <a:pt x="69" y="90"/>
                    </a:lnTo>
                    <a:lnTo>
                      <a:pt x="54" y="76"/>
                    </a:lnTo>
                    <a:lnTo>
                      <a:pt x="40" y="61"/>
                    </a:lnTo>
                    <a:lnTo>
                      <a:pt x="24" y="48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5" y="32"/>
                    </a:lnTo>
                    <a:lnTo>
                      <a:pt x="3" y="29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4" y="8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5" y="3"/>
                    </a:lnTo>
                    <a:lnTo>
                      <a:pt x="25" y="3"/>
                    </a:lnTo>
                    <a:lnTo>
                      <a:pt x="41" y="15"/>
                    </a:lnTo>
                    <a:lnTo>
                      <a:pt x="55" y="28"/>
                    </a:lnTo>
                    <a:lnTo>
                      <a:pt x="70" y="41"/>
                    </a:lnTo>
                    <a:lnTo>
                      <a:pt x="83" y="55"/>
                    </a:lnTo>
                    <a:lnTo>
                      <a:pt x="110" y="84"/>
                    </a:lnTo>
                    <a:lnTo>
                      <a:pt x="136" y="115"/>
                    </a:lnTo>
                    <a:lnTo>
                      <a:pt x="136" y="115"/>
                    </a:lnTo>
                    <a:lnTo>
                      <a:pt x="170" y="156"/>
                    </a:lnTo>
                    <a:lnTo>
                      <a:pt x="206" y="198"/>
                    </a:lnTo>
                    <a:lnTo>
                      <a:pt x="246" y="242"/>
                    </a:lnTo>
                    <a:lnTo>
                      <a:pt x="290" y="291"/>
                    </a:lnTo>
                    <a:lnTo>
                      <a:pt x="290" y="291"/>
                    </a:lnTo>
                    <a:lnTo>
                      <a:pt x="303" y="306"/>
                    </a:lnTo>
                    <a:lnTo>
                      <a:pt x="317" y="322"/>
                    </a:lnTo>
                    <a:lnTo>
                      <a:pt x="341" y="353"/>
                    </a:lnTo>
                    <a:lnTo>
                      <a:pt x="341" y="353"/>
                    </a:lnTo>
                    <a:lnTo>
                      <a:pt x="371" y="390"/>
                    </a:lnTo>
                    <a:lnTo>
                      <a:pt x="387" y="407"/>
                    </a:lnTo>
                    <a:lnTo>
                      <a:pt x="403" y="425"/>
                    </a:lnTo>
                    <a:lnTo>
                      <a:pt x="403" y="425"/>
                    </a:lnTo>
                    <a:lnTo>
                      <a:pt x="433" y="457"/>
                    </a:lnTo>
                    <a:lnTo>
                      <a:pt x="433" y="457"/>
                    </a:lnTo>
                    <a:lnTo>
                      <a:pt x="457" y="482"/>
                    </a:lnTo>
                    <a:lnTo>
                      <a:pt x="481" y="507"/>
                    </a:lnTo>
                    <a:lnTo>
                      <a:pt x="493" y="518"/>
                    </a:lnTo>
                    <a:lnTo>
                      <a:pt x="507" y="529"/>
                    </a:lnTo>
                    <a:lnTo>
                      <a:pt x="519" y="540"/>
                    </a:lnTo>
                    <a:lnTo>
                      <a:pt x="532" y="549"/>
                    </a:lnTo>
                    <a:lnTo>
                      <a:pt x="532" y="549"/>
                    </a:lnTo>
                    <a:lnTo>
                      <a:pt x="537" y="552"/>
                    </a:lnTo>
                    <a:lnTo>
                      <a:pt x="539" y="554"/>
                    </a:lnTo>
                    <a:lnTo>
                      <a:pt x="540" y="557"/>
                    </a:lnTo>
                    <a:lnTo>
                      <a:pt x="541" y="560"/>
                    </a:lnTo>
                    <a:lnTo>
                      <a:pt x="541" y="565"/>
                    </a:lnTo>
                    <a:lnTo>
                      <a:pt x="541" y="570"/>
                    </a:lnTo>
                    <a:lnTo>
                      <a:pt x="541" y="570"/>
                    </a:lnTo>
                    <a:lnTo>
                      <a:pt x="539" y="575"/>
                    </a:lnTo>
                    <a:lnTo>
                      <a:pt x="534" y="579"/>
                    </a:lnTo>
                    <a:lnTo>
                      <a:pt x="530" y="582"/>
                    </a:lnTo>
                    <a:lnTo>
                      <a:pt x="527" y="583"/>
                    </a:lnTo>
                    <a:lnTo>
                      <a:pt x="524" y="583"/>
                    </a:lnTo>
                    <a:lnTo>
                      <a:pt x="524" y="5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1" name="Freeform 210"/>
              <p:cNvSpPr/>
              <p:nvPr/>
            </p:nvSpPr>
            <p:spPr bwMode="auto">
              <a:xfrm>
                <a:off x="4349750" y="2435225"/>
                <a:ext cx="273050" cy="288925"/>
              </a:xfrm>
              <a:custGeom>
                <a:avLst/>
                <a:gdLst/>
                <a:ahLst/>
                <a:cxnLst>
                  <a:cxn ang="0">
                    <a:pos x="493" y="546"/>
                  </a:cxn>
                  <a:cxn ang="0">
                    <a:pos x="481" y="537"/>
                  </a:cxn>
                  <a:cxn ang="0">
                    <a:pos x="475" y="524"/>
                  </a:cxn>
                  <a:cxn ang="0">
                    <a:pos x="457" y="505"/>
                  </a:cxn>
                  <a:cxn ang="0">
                    <a:pos x="444" y="490"/>
                  </a:cxn>
                  <a:cxn ang="0">
                    <a:pos x="436" y="479"/>
                  </a:cxn>
                  <a:cxn ang="0">
                    <a:pos x="411" y="452"/>
                  </a:cxn>
                  <a:cxn ang="0">
                    <a:pos x="402" y="443"/>
                  </a:cxn>
                  <a:cxn ang="0">
                    <a:pos x="387" y="420"/>
                  </a:cxn>
                  <a:cxn ang="0">
                    <a:pos x="376" y="410"/>
                  </a:cxn>
                  <a:cxn ang="0">
                    <a:pos x="345" y="378"/>
                  </a:cxn>
                  <a:cxn ang="0">
                    <a:pos x="321" y="352"/>
                  </a:cxn>
                  <a:cxn ang="0">
                    <a:pos x="280" y="313"/>
                  </a:cxn>
                  <a:cxn ang="0">
                    <a:pos x="252" y="285"/>
                  </a:cxn>
                  <a:cxn ang="0">
                    <a:pos x="151" y="183"/>
                  </a:cxn>
                  <a:cxn ang="0">
                    <a:pos x="106" y="136"/>
                  </a:cxn>
                  <a:cxn ang="0">
                    <a:pos x="64" y="92"/>
                  </a:cxn>
                  <a:cxn ang="0">
                    <a:pos x="33" y="58"/>
                  </a:cxn>
                  <a:cxn ang="0">
                    <a:pos x="13" y="39"/>
                  </a:cxn>
                  <a:cxn ang="0">
                    <a:pos x="3" y="26"/>
                  </a:cxn>
                  <a:cxn ang="0">
                    <a:pos x="0" y="14"/>
                  </a:cxn>
                  <a:cxn ang="0">
                    <a:pos x="5" y="6"/>
                  </a:cxn>
                  <a:cxn ang="0">
                    <a:pos x="19" y="0"/>
                  </a:cxn>
                  <a:cxn ang="0">
                    <a:pos x="26" y="2"/>
                  </a:cxn>
                  <a:cxn ang="0">
                    <a:pos x="34" y="8"/>
                  </a:cxn>
                  <a:cxn ang="0">
                    <a:pos x="72" y="47"/>
                  </a:cxn>
                  <a:cxn ang="0">
                    <a:pos x="94" y="67"/>
                  </a:cxn>
                  <a:cxn ang="0">
                    <a:pos x="151" y="133"/>
                  </a:cxn>
                  <a:cxn ang="0">
                    <a:pos x="191" y="176"/>
                  </a:cxn>
                  <a:cxn ang="0">
                    <a:pos x="275" y="260"/>
                  </a:cxn>
                  <a:cxn ang="0">
                    <a:pos x="311" y="293"/>
                  </a:cxn>
                  <a:cxn ang="0">
                    <a:pos x="364" y="343"/>
                  </a:cxn>
                  <a:cxn ang="0">
                    <a:pos x="407" y="387"/>
                  </a:cxn>
                  <a:cxn ang="0">
                    <a:pos x="423" y="411"/>
                  </a:cxn>
                  <a:cxn ang="0">
                    <a:pos x="440" y="429"/>
                  </a:cxn>
                  <a:cxn ang="0">
                    <a:pos x="452" y="440"/>
                  </a:cxn>
                  <a:cxn ang="0">
                    <a:pos x="460" y="452"/>
                  </a:cxn>
                  <a:cxn ang="0">
                    <a:pos x="481" y="478"/>
                  </a:cxn>
                  <a:cxn ang="0">
                    <a:pos x="496" y="493"/>
                  </a:cxn>
                  <a:cxn ang="0">
                    <a:pos x="508" y="510"/>
                  </a:cxn>
                  <a:cxn ang="0">
                    <a:pos x="512" y="513"/>
                  </a:cxn>
                  <a:cxn ang="0">
                    <a:pos x="515" y="524"/>
                  </a:cxn>
                  <a:cxn ang="0">
                    <a:pos x="515" y="533"/>
                  </a:cxn>
                  <a:cxn ang="0">
                    <a:pos x="510" y="542"/>
                  </a:cxn>
                  <a:cxn ang="0">
                    <a:pos x="499" y="546"/>
                  </a:cxn>
                </a:cxnLst>
                <a:rect l="0" t="0" r="r" b="b"/>
                <a:pathLst>
                  <a:path w="515" h="546">
                    <a:moveTo>
                      <a:pt x="499" y="546"/>
                    </a:moveTo>
                    <a:lnTo>
                      <a:pt x="499" y="546"/>
                    </a:lnTo>
                    <a:lnTo>
                      <a:pt x="493" y="546"/>
                    </a:lnTo>
                    <a:lnTo>
                      <a:pt x="488" y="543"/>
                    </a:lnTo>
                    <a:lnTo>
                      <a:pt x="483" y="540"/>
                    </a:lnTo>
                    <a:lnTo>
                      <a:pt x="481" y="537"/>
                    </a:lnTo>
                    <a:lnTo>
                      <a:pt x="480" y="534"/>
                    </a:lnTo>
                    <a:lnTo>
                      <a:pt x="480" y="534"/>
                    </a:lnTo>
                    <a:lnTo>
                      <a:pt x="475" y="524"/>
                    </a:lnTo>
                    <a:lnTo>
                      <a:pt x="470" y="517"/>
                    </a:lnTo>
                    <a:lnTo>
                      <a:pt x="463" y="511"/>
                    </a:lnTo>
                    <a:lnTo>
                      <a:pt x="457" y="505"/>
                    </a:lnTo>
                    <a:lnTo>
                      <a:pt x="457" y="505"/>
                    </a:lnTo>
                    <a:lnTo>
                      <a:pt x="450" y="498"/>
                    </a:lnTo>
                    <a:lnTo>
                      <a:pt x="444" y="490"/>
                    </a:lnTo>
                    <a:lnTo>
                      <a:pt x="444" y="490"/>
                    </a:lnTo>
                    <a:lnTo>
                      <a:pt x="436" y="479"/>
                    </a:lnTo>
                    <a:lnTo>
                      <a:pt x="436" y="479"/>
                    </a:lnTo>
                    <a:lnTo>
                      <a:pt x="425" y="466"/>
                    </a:lnTo>
                    <a:lnTo>
                      <a:pt x="419" y="458"/>
                    </a:lnTo>
                    <a:lnTo>
                      <a:pt x="411" y="452"/>
                    </a:lnTo>
                    <a:lnTo>
                      <a:pt x="411" y="452"/>
                    </a:lnTo>
                    <a:lnTo>
                      <a:pt x="407" y="448"/>
                    </a:lnTo>
                    <a:lnTo>
                      <a:pt x="402" y="443"/>
                    </a:lnTo>
                    <a:lnTo>
                      <a:pt x="395" y="433"/>
                    </a:lnTo>
                    <a:lnTo>
                      <a:pt x="395" y="433"/>
                    </a:lnTo>
                    <a:lnTo>
                      <a:pt x="387" y="420"/>
                    </a:lnTo>
                    <a:lnTo>
                      <a:pt x="382" y="415"/>
                    </a:lnTo>
                    <a:lnTo>
                      <a:pt x="376" y="410"/>
                    </a:lnTo>
                    <a:lnTo>
                      <a:pt x="376" y="410"/>
                    </a:lnTo>
                    <a:lnTo>
                      <a:pt x="367" y="404"/>
                    </a:lnTo>
                    <a:lnTo>
                      <a:pt x="360" y="395"/>
                    </a:lnTo>
                    <a:lnTo>
                      <a:pt x="345" y="378"/>
                    </a:lnTo>
                    <a:lnTo>
                      <a:pt x="345" y="378"/>
                    </a:lnTo>
                    <a:lnTo>
                      <a:pt x="333" y="364"/>
                    </a:lnTo>
                    <a:lnTo>
                      <a:pt x="321" y="352"/>
                    </a:lnTo>
                    <a:lnTo>
                      <a:pt x="321" y="352"/>
                    </a:lnTo>
                    <a:lnTo>
                      <a:pt x="299" y="332"/>
                    </a:lnTo>
                    <a:lnTo>
                      <a:pt x="280" y="313"/>
                    </a:lnTo>
                    <a:lnTo>
                      <a:pt x="280" y="313"/>
                    </a:lnTo>
                    <a:lnTo>
                      <a:pt x="252" y="285"/>
                    </a:lnTo>
                    <a:lnTo>
                      <a:pt x="252" y="285"/>
                    </a:lnTo>
                    <a:lnTo>
                      <a:pt x="225" y="260"/>
                    </a:lnTo>
                    <a:lnTo>
                      <a:pt x="200" y="234"/>
                    </a:lnTo>
                    <a:lnTo>
                      <a:pt x="151" y="183"/>
                    </a:lnTo>
                    <a:lnTo>
                      <a:pt x="151" y="183"/>
                    </a:lnTo>
                    <a:lnTo>
                      <a:pt x="106" y="136"/>
                    </a:lnTo>
                    <a:lnTo>
                      <a:pt x="106" y="136"/>
                    </a:lnTo>
                    <a:lnTo>
                      <a:pt x="87" y="116"/>
                    </a:lnTo>
                    <a:lnTo>
                      <a:pt x="87" y="116"/>
                    </a:lnTo>
                    <a:lnTo>
                      <a:pt x="64" y="92"/>
                    </a:lnTo>
                    <a:lnTo>
                      <a:pt x="40" y="66"/>
                    </a:lnTo>
                    <a:lnTo>
                      <a:pt x="40" y="66"/>
                    </a:lnTo>
                    <a:lnTo>
                      <a:pt x="33" y="5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13" y="39"/>
                    </a:lnTo>
                    <a:lnTo>
                      <a:pt x="8" y="33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4" y="1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1"/>
                    </a:lnTo>
                    <a:lnTo>
                      <a:pt x="26" y="2"/>
                    </a:lnTo>
                    <a:lnTo>
                      <a:pt x="31" y="4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42" y="18"/>
                    </a:lnTo>
                    <a:lnTo>
                      <a:pt x="51" y="29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83" y="57"/>
                    </a:lnTo>
                    <a:lnTo>
                      <a:pt x="94" y="67"/>
                    </a:lnTo>
                    <a:lnTo>
                      <a:pt x="94" y="67"/>
                    </a:lnTo>
                    <a:lnTo>
                      <a:pt x="124" y="100"/>
                    </a:lnTo>
                    <a:lnTo>
                      <a:pt x="151" y="133"/>
                    </a:lnTo>
                    <a:lnTo>
                      <a:pt x="164" y="146"/>
                    </a:lnTo>
                    <a:lnTo>
                      <a:pt x="164" y="146"/>
                    </a:lnTo>
                    <a:lnTo>
                      <a:pt x="191" y="176"/>
                    </a:lnTo>
                    <a:lnTo>
                      <a:pt x="219" y="205"/>
                    </a:lnTo>
                    <a:lnTo>
                      <a:pt x="247" y="232"/>
                    </a:lnTo>
                    <a:lnTo>
                      <a:pt x="275" y="260"/>
                    </a:lnTo>
                    <a:lnTo>
                      <a:pt x="275" y="260"/>
                    </a:lnTo>
                    <a:lnTo>
                      <a:pt x="311" y="293"/>
                    </a:lnTo>
                    <a:lnTo>
                      <a:pt x="311" y="293"/>
                    </a:lnTo>
                    <a:lnTo>
                      <a:pt x="342" y="321"/>
                    </a:lnTo>
                    <a:lnTo>
                      <a:pt x="342" y="321"/>
                    </a:lnTo>
                    <a:lnTo>
                      <a:pt x="364" y="343"/>
                    </a:lnTo>
                    <a:lnTo>
                      <a:pt x="386" y="363"/>
                    </a:lnTo>
                    <a:lnTo>
                      <a:pt x="396" y="375"/>
                    </a:lnTo>
                    <a:lnTo>
                      <a:pt x="407" y="387"/>
                    </a:lnTo>
                    <a:lnTo>
                      <a:pt x="415" y="398"/>
                    </a:lnTo>
                    <a:lnTo>
                      <a:pt x="423" y="411"/>
                    </a:lnTo>
                    <a:lnTo>
                      <a:pt x="423" y="411"/>
                    </a:lnTo>
                    <a:lnTo>
                      <a:pt x="426" y="416"/>
                    </a:lnTo>
                    <a:lnTo>
                      <a:pt x="430" y="421"/>
                    </a:lnTo>
                    <a:lnTo>
                      <a:pt x="440" y="429"/>
                    </a:lnTo>
                    <a:lnTo>
                      <a:pt x="440" y="429"/>
                    </a:lnTo>
                    <a:lnTo>
                      <a:pt x="446" y="435"/>
                    </a:lnTo>
                    <a:lnTo>
                      <a:pt x="452" y="440"/>
                    </a:lnTo>
                    <a:lnTo>
                      <a:pt x="452" y="440"/>
                    </a:lnTo>
                    <a:lnTo>
                      <a:pt x="460" y="452"/>
                    </a:lnTo>
                    <a:lnTo>
                      <a:pt x="460" y="452"/>
                    </a:lnTo>
                    <a:lnTo>
                      <a:pt x="470" y="466"/>
                    </a:lnTo>
                    <a:lnTo>
                      <a:pt x="475" y="472"/>
                    </a:lnTo>
                    <a:lnTo>
                      <a:pt x="481" y="478"/>
                    </a:lnTo>
                    <a:lnTo>
                      <a:pt x="481" y="478"/>
                    </a:lnTo>
                    <a:lnTo>
                      <a:pt x="489" y="486"/>
                    </a:lnTo>
                    <a:lnTo>
                      <a:pt x="496" y="493"/>
                    </a:lnTo>
                    <a:lnTo>
                      <a:pt x="502" y="501"/>
                    </a:lnTo>
                    <a:lnTo>
                      <a:pt x="507" y="509"/>
                    </a:lnTo>
                    <a:lnTo>
                      <a:pt x="508" y="510"/>
                    </a:lnTo>
                    <a:lnTo>
                      <a:pt x="509" y="511"/>
                    </a:lnTo>
                    <a:lnTo>
                      <a:pt x="509" y="511"/>
                    </a:lnTo>
                    <a:lnTo>
                      <a:pt x="512" y="513"/>
                    </a:lnTo>
                    <a:lnTo>
                      <a:pt x="514" y="516"/>
                    </a:lnTo>
                    <a:lnTo>
                      <a:pt x="515" y="520"/>
                    </a:lnTo>
                    <a:lnTo>
                      <a:pt x="515" y="524"/>
                    </a:lnTo>
                    <a:lnTo>
                      <a:pt x="515" y="530"/>
                    </a:lnTo>
                    <a:lnTo>
                      <a:pt x="515" y="530"/>
                    </a:lnTo>
                    <a:lnTo>
                      <a:pt x="515" y="533"/>
                    </a:lnTo>
                    <a:lnTo>
                      <a:pt x="514" y="537"/>
                    </a:lnTo>
                    <a:lnTo>
                      <a:pt x="513" y="540"/>
                    </a:lnTo>
                    <a:lnTo>
                      <a:pt x="510" y="542"/>
                    </a:lnTo>
                    <a:lnTo>
                      <a:pt x="510" y="542"/>
                    </a:lnTo>
                    <a:lnTo>
                      <a:pt x="506" y="545"/>
                    </a:lnTo>
                    <a:lnTo>
                      <a:pt x="499" y="546"/>
                    </a:lnTo>
                    <a:lnTo>
                      <a:pt x="499" y="5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2" name="Freeform 211"/>
              <p:cNvSpPr/>
              <p:nvPr/>
            </p:nvSpPr>
            <p:spPr bwMode="auto">
              <a:xfrm>
                <a:off x="4708525" y="2740025"/>
                <a:ext cx="77788" cy="74613"/>
              </a:xfrm>
              <a:custGeom>
                <a:avLst/>
                <a:gdLst/>
                <a:ahLst/>
                <a:cxnLst>
                  <a:cxn ang="0">
                    <a:pos x="116" y="142"/>
                  </a:cxn>
                  <a:cxn ang="0">
                    <a:pos x="111" y="142"/>
                  </a:cxn>
                  <a:cxn ang="0">
                    <a:pos x="101" y="140"/>
                  </a:cxn>
                  <a:cxn ang="0">
                    <a:pos x="90" y="136"/>
                  </a:cxn>
                  <a:cxn ang="0">
                    <a:pos x="88" y="139"/>
                  </a:cxn>
                  <a:cxn ang="0">
                    <a:pos x="79" y="141"/>
                  </a:cxn>
                  <a:cxn ang="0">
                    <a:pos x="77" y="141"/>
                  </a:cxn>
                  <a:cxn ang="0">
                    <a:pos x="63" y="139"/>
                  </a:cxn>
                  <a:cxn ang="0">
                    <a:pos x="49" y="136"/>
                  </a:cxn>
                  <a:cxn ang="0">
                    <a:pos x="42" y="134"/>
                  </a:cxn>
                  <a:cxn ang="0">
                    <a:pos x="33" y="127"/>
                  </a:cxn>
                  <a:cxn ang="0">
                    <a:pos x="30" y="129"/>
                  </a:cxn>
                  <a:cxn ang="0">
                    <a:pos x="21" y="131"/>
                  </a:cxn>
                  <a:cxn ang="0">
                    <a:pos x="18" y="130"/>
                  </a:cxn>
                  <a:cxn ang="0">
                    <a:pos x="12" y="127"/>
                  </a:cxn>
                  <a:cxn ang="0">
                    <a:pos x="7" y="122"/>
                  </a:cxn>
                  <a:cxn ang="0">
                    <a:pos x="6" y="117"/>
                  </a:cxn>
                  <a:cxn ang="0">
                    <a:pos x="5" y="115"/>
                  </a:cxn>
                  <a:cxn ang="0">
                    <a:pos x="1" y="108"/>
                  </a:cxn>
                  <a:cxn ang="0">
                    <a:pos x="1" y="101"/>
                  </a:cxn>
                  <a:cxn ang="0">
                    <a:pos x="3" y="95"/>
                  </a:cxn>
                  <a:cxn ang="0">
                    <a:pos x="13" y="83"/>
                  </a:cxn>
                  <a:cxn ang="0">
                    <a:pos x="31" y="62"/>
                  </a:cxn>
                  <a:cxn ang="0">
                    <a:pos x="63" y="34"/>
                  </a:cxn>
                  <a:cxn ang="0">
                    <a:pos x="92" y="13"/>
                  </a:cxn>
                  <a:cxn ang="0">
                    <a:pos x="98" y="8"/>
                  </a:cxn>
                  <a:cxn ang="0">
                    <a:pos x="113" y="1"/>
                  </a:cxn>
                  <a:cxn ang="0">
                    <a:pos x="121" y="0"/>
                  </a:cxn>
                  <a:cxn ang="0">
                    <a:pos x="131" y="2"/>
                  </a:cxn>
                  <a:cxn ang="0">
                    <a:pos x="137" y="5"/>
                  </a:cxn>
                  <a:cxn ang="0">
                    <a:pos x="143" y="15"/>
                  </a:cxn>
                  <a:cxn ang="0">
                    <a:pos x="147" y="29"/>
                  </a:cxn>
                  <a:cxn ang="0">
                    <a:pos x="148" y="35"/>
                  </a:cxn>
                  <a:cxn ang="0">
                    <a:pos x="147" y="53"/>
                  </a:cxn>
                  <a:cxn ang="0">
                    <a:pos x="148" y="84"/>
                  </a:cxn>
                  <a:cxn ang="0">
                    <a:pos x="148" y="100"/>
                  </a:cxn>
                  <a:cxn ang="0">
                    <a:pos x="146" y="116"/>
                  </a:cxn>
                  <a:cxn ang="0">
                    <a:pos x="145" y="125"/>
                  </a:cxn>
                  <a:cxn ang="0">
                    <a:pos x="141" y="132"/>
                  </a:cxn>
                  <a:cxn ang="0">
                    <a:pos x="136" y="136"/>
                  </a:cxn>
                  <a:cxn ang="0">
                    <a:pos x="128" y="141"/>
                  </a:cxn>
                  <a:cxn ang="0">
                    <a:pos x="126" y="141"/>
                  </a:cxn>
                  <a:cxn ang="0">
                    <a:pos x="121" y="142"/>
                  </a:cxn>
                  <a:cxn ang="0">
                    <a:pos x="116" y="142"/>
                  </a:cxn>
                </a:cxnLst>
                <a:rect l="0" t="0" r="r" b="b"/>
                <a:pathLst>
                  <a:path w="148" h="142">
                    <a:moveTo>
                      <a:pt x="116" y="142"/>
                    </a:moveTo>
                    <a:lnTo>
                      <a:pt x="116" y="142"/>
                    </a:lnTo>
                    <a:lnTo>
                      <a:pt x="111" y="142"/>
                    </a:lnTo>
                    <a:lnTo>
                      <a:pt x="111" y="142"/>
                    </a:lnTo>
                    <a:lnTo>
                      <a:pt x="101" y="140"/>
                    </a:lnTo>
                    <a:lnTo>
                      <a:pt x="101" y="140"/>
                    </a:lnTo>
                    <a:lnTo>
                      <a:pt x="93" y="136"/>
                    </a:lnTo>
                    <a:lnTo>
                      <a:pt x="90" y="136"/>
                    </a:lnTo>
                    <a:lnTo>
                      <a:pt x="88" y="139"/>
                    </a:lnTo>
                    <a:lnTo>
                      <a:pt x="88" y="139"/>
                    </a:lnTo>
                    <a:lnTo>
                      <a:pt x="84" y="141"/>
                    </a:lnTo>
                    <a:lnTo>
                      <a:pt x="79" y="141"/>
                    </a:lnTo>
                    <a:lnTo>
                      <a:pt x="79" y="141"/>
                    </a:lnTo>
                    <a:lnTo>
                      <a:pt x="77" y="141"/>
                    </a:lnTo>
                    <a:lnTo>
                      <a:pt x="77" y="141"/>
                    </a:lnTo>
                    <a:lnTo>
                      <a:pt x="63" y="139"/>
                    </a:lnTo>
                    <a:lnTo>
                      <a:pt x="63" y="139"/>
                    </a:lnTo>
                    <a:lnTo>
                      <a:pt x="49" y="136"/>
                    </a:lnTo>
                    <a:lnTo>
                      <a:pt x="49" y="136"/>
                    </a:lnTo>
                    <a:lnTo>
                      <a:pt x="42" y="134"/>
                    </a:lnTo>
                    <a:lnTo>
                      <a:pt x="36" y="130"/>
                    </a:lnTo>
                    <a:lnTo>
                      <a:pt x="33" y="127"/>
                    </a:lnTo>
                    <a:lnTo>
                      <a:pt x="30" y="129"/>
                    </a:lnTo>
                    <a:lnTo>
                      <a:pt x="30" y="129"/>
                    </a:lnTo>
                    <a:lnTo>
                      <a:pt x="25" y="130"/>
                    </a:lnTo>
                    <a:lnTo>
                      <a:pt x="21" y="131"/>
                    </a:lnTo>
                    <a:lnTo>
                      <a:pt x="21" y="131"/>
                    </a:lnTo>
                    <a:lnTo>
                      <a:pt x="18" y="130"/>
                    </a:lnTo>
                    <a:lnTo>
                      <a:pt x="13" y="129"/>
                    </a:lnTo>
                    <a:lnTo>
                      <a:pt x="12" y="127"/>
                    </a:lnTo>
                    <a:lnTo>
                      <a:pt x="10" y="125"/>
                    </a:lnTo>
                    <a:lnTo>
                      <a:pt x="7" y="122"/>
                    </a:lnTo>
                    <a:lnTo>
                      <a:pt x="6" y="119"/>
                    </a:lnTo>
                    <a:lnTo>
                      <a:pt x="6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2" y="112"/>
                    </a:lnTo>
                    <a:lnTo>
                      <a:pt x="1" y="108"/>
                    </a:lnTo>
                    <a:lnTo>
                      <a:pt x="0" y="104"/>
                    </a:lnTo>
                    <a:lnTo>
                      <a:pt x="1" y="101"/>
                    </a:lnTo>
                    <a:lnTo>
                      <a:pt x="2" y="98"/>
                    </a:lnTo>
                    <a:lnTo>
                      <a:pt x="3" y="95"/>
                    </a:lnTo>
                    <a:lnTo>
                      <a:pt x="3" y="95"/>
                    </a:lnTo>
                    <a:lnTo>
                      <a:pt x="13" y="83"/>
                    </a:lnTo>
                    <a:lnTo>
                      <a:pt x="22" y="72"/>
                    </a:lnTo>
                    <a:lnTo>
                      <a:pt x="31" y="62"/>
                    </a:lnTo>
                    <a:lnTo>
                      <a:pt x="42" y="52"/>
                    </a:lnTo>
                    <a:lnTo>
                      <a:pt x="63" y="34"/>
                    </a:lnTo>
                    <a:lnTo>
                      <a:pt x="87" y="17"/>
                    </a:lnTo>
                    <a:lnTo>
                      <a:pt x="92" y="13"/>
                    </a:lnTo>
                    <a:lnTo>
                      <a:pt x="92" y="13"/>
                    </a:lnTo>
                    <a:lnTo>
                      <a:pt x="98" y="8"/>
                    </a:lnTo>
                    <a:lnTo>
                      <a:pt x="105" y="4"/>
                    </a:lnTo>
                    <a:lnTo>
                      <a:pt x="113" y="1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126" y="1"/>
                    </a:lnTo>
                    <a:lnTo>
                      <a:pt x="131" y="2"/>
                    </a:lnTo>
                    <a:lnTo>
                      <a:pt x="131" y="2"/>
                    </a:lnTo>
                    <a:lnTo>
                      <a:pt x="137" y="5"/>
                    </a:lnTo>
                    <a:lnTo>
                      <a:pt x="141" y="9"/>
                    </a:lnTo>
                    <a:lnTo>
                      <a:pt x="143" y="15"/>
                    </a:lnTo>
                    <a:lnTo>
                      <a:pt x="145" y="20"/>
                    </a:lnTo>
                    <a:lnTo>
                      <a:pt x="147" y="29"/>
                    </a:lnTo>
                    <a:lnTo>
                      <a:pt x="148" y="35"/>
                    </a:lnTo>
                    <a:lnTo>
                      <a:pt x="148" y="35"/>
                    </a:lnTo>
                    <a:lnTo>
                      <a:pt x="147" y="53"/>
                    </a:lnTo>
                    <a:lnTo>
                      <a:pt x="147" y="53"/>
                    </a:lnTo>
                    <a:lnTo>
                      <a:pt x="147" y="81"/>
                    </a:lnTo>
                    <a:lnTo>
                      <a:pt x="148" y="84"/>
                    </a:lnTo>
                    <a:lnTo>
                      <a:pt x="148" y="84"/>
                    </a:lnTo>
                    <a:lnTo>
                      <a:pt x="148" y="100"/>
                    </a:lnTo>
                    <a:lnTo>
                      <a:pt x="147" y="108"/>
                    </a:lnTo>
                    <a:lnTo>
                      <a:pt x="146" y="116"/>
                    </a:lnTo>
                    <a:lnTo>
                      <a:pt x="146" y="116"/>
                    </a:lnTo>
                    <a:lnTo>
                      <a:pt x="145" y="125"/>
                    </a:lnTo>
                    <a:lnTo>
                      <a:pt x="143" y="128"/>
                    </a:lnTo>
                    <a:lnTo>
                      <a:pt x="141" y="132"/>
                    </a:lnTo>
                    <a:lnTo>
                      <a:pt x="139" y="134"/>
                    </a:lnTo>
                    <a:lnTo>
                      <a:pt x="136" y="136"/>
                    </a:lnTo>
                    <a:lnTo>
                      <a:pt x="128" y="141"/>
                    </a:lnTo>
                    <a:lnTo>
                      <a:pt x="128" y="141"/>
                    </a:lnTo>
                    <a:lnTo>
                      <a:pt x="127" y="141"/>
                    </a:lnTo>
                    <a:lnTo>
                      <a:pt x="126" y="141"/>
                    </a:lnTo>
                    <a:lnTo>
                      <a:pt x="126" y="141"/>
                    </a:lnTo>
                    <a:lnTo>
                      <a:pt x="121" y="142"/>
                    </a:lnTo>
                    <a:lnTo>
                      <a:pt x="116" y="142"/>
                    </a:lnTo>
                    <a:lnTo>
                      <a:pt x="116" y="14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3" name="Freeform 212"/>
              <p:cNvSpPr/>
              <p:nvPr/>
            </p:nvSpPr>
            <p:spPr bwMode="auto">
              <a:xfrm>
                <a:off x="4197350" y="2182813"/>
                <a:ext cx="260350" cy="244475"/>
              </a:xfrm>
              <a:custGeom>
                <a:avLst/>
                <a:gdLst/>
                <a:ahLst/>
                <a:cxnLst>
                  <a:cxn ang="0">
                    <a:pos x="106" y="462"/>
                  </a:cxn>
                  <a:cxn ang="0">
                    <a:pos x="96" y="455"/>
                  </a:cxn>
                  <a:cxn ang="0">
                    <a:pos x="94" y="452"/>
                  </a:cxn>
                  <a:cxn ang="0">
                    <a:pos x="85" y="442"/>
                  </a:cxn>
                  <a:cxn ang="0">
                    <a:pos x="76" y="430"/>
                  </a:cxn>
                  <a:cxn ang="0">
                    <a:pos x="53" y="411"/>
                  </a:cxn>
                  <a:cxn ang="0">
                    <a:pos x="35" y="386"/>
                  </a:cxn>
                  <a:cxn ang="0">
                    <a:pos x="15" y="339"/>
                  </a:cxn>
                  <a:cxn ang="0">
                    <a:pos x="5" y="299"/>
                  </a:cxn>
                  <a:cxn ang="0">
                    <a:pos x="0" y="253"/>
                  </a:cxn>
                  <a:cxn ang="0">
                    <a:pos x="3" y="202"/>
                  </a:cxn>
                  <a:cxn ang="0">
                    <a:pos x="8" y="172"/>
                  </a:cxn>
                  <a:cxn ang="0">
                    <a:pos x="24" y="124"/>
                  </a:cxn>
                  <a:cxn ang="0">
                    <a:pos x="48" y="85"/>
                  </a:cxn>
                  <a:cxn ang="0">
                    <a:pos x="68" y="64"/>
                  </a:cxn>
                  <a:cxn ang="0">
                    <a:pos x="124" y="25"/>
                  </a:cxn>
                  <a:cxn ang="0">
                    <a:pos x="193" y="4"/>
                  </a:cxn>
                  <a:cxn ang="0">
                    <a:pos x="241" y="0"/>
                  </a:cxn>
                  <a:cxn ang="0">
                    <a:pos x="298" y="5"/>
                  </a:cxn>
                  <a:cxn ang="0">
                    <a:pos x="352" y="20"/>
                  </a:cxn>
                  <a:cxn ang="0">
                    <a:pos x="401" y="44"/>
                  </a:cxn>
                  <a:cxn ang="0">
                    <a:pos x="445" y="76"/>
                  </a:cxn>
                  <a:cxn ang="0">
                    <a:pos x="480" y="115"/>
                  </a:cxn>
                  <a:cxn ang="0">
                    <a:pos x="492" y="135"/>
                  </a:cxn>
                  <a:cxn ang="0">
                    <a:pos x="491" y="146"/>
                  </a:cxn>
                  <a:cxn ang="0">
                    <a:pos x="483" y="153"/>
                  </a:cxn>
                  <a:cxn ang="0">
                    <a:pos x="473" y="157"/>
                  </a:cxn>
                  <a:cxn ang="0">
                    <a:pos x="465" y="154"/>
                  </a:cxn>
                  <a:cxn ang="0">
                    <a:pos x="458" y="147"/>
                  </a:cxn>
                  <a:cxn ang="0">
                    <a:pos x="429" y="112"/>
                  </a:cxn>
                  <a:cxn ang="0">
                    <a:pos x="395" y="85"/>
                  </a:cxn>
                  <a:cxn ang="0">
                    <a:pos x="356" y="65"/>
                  </a:cxn>
                  <a:cxn ang="0">
                    <a:pos x="289" y="42"/>
                  </a:cxn>
                  <a:cxn ang="0">
                    <a:pos x="247" y="34"/>
                  </a:cxn>
                  <a:cxn ang="0">
                    <a:pos x="219" y="34"/>
                  </a:cxn>
                  <a:cxn ang="0">
                    <a:pos x="182" y="40"/>
                  </a:cxn>
                  <a:cxn ang="0">
                    <a:pos x="144" y="53"/>
                  </a:cxn>
                  <a:cxn ang="0">
                    <a:pos x="109" y="74"/>
                  </a:cxn>
                  <a:cxn ang="0">
                    <a:pos x="80" y="100"/>
                  </a:cxn>
                  <a:cxn ang="0">
                    <a:pos x="59" y="133"/>
                  </a:cxn>
                  <a:cxn ang="0">
                    <a:pos x="48" y="163"/>
                  </a:cxn>
                  <a:cxn ang="0">
                    <a:pos x="39" y="210"/>
                  </a:cxn>
                  <a:cxn ang="0">
                    <a:pos x="38" y="259"/>
                  </a:cxn>
                  <a:cxn ang="0">
                    <a:pos x="45" y="304"/>
                  </a:cxn>
                  <a:cxn ang="0">
                    <a:pos x="60" y="348"/>
                  </a:cxn>
                  <a:cxn ang="0">
                    <a:pos x="76" y="373"/>
                  </a:cxn>
                  <a:cxn ang="0">
                    <a:pos x="101" y="402"/>
                  </a:cxn>
                  <a:cxn ang="0">
                    <a:pos x="122" y="429"/>
                  </a:cxn>
                  <a:cxn ang="0">
                    <a:pos x="125" y="431"/>
                  </a:cxn>
                  <a:cxn ang="0">
                    <a:pos x="131" y="446"/>
                  </a:cxn>
                  <a:cxn ang="0">
                    <a:pos x="129" y="455"/>
                  </a:cxn>
                  <a:cxn ang="0">
                    <a:pos x="121" y="462"/>
                  </a:cxn>
                  <a:cxn ang="0">
                    <a:pos x="110" y="463"/>
                  </a:cxn>
                </a:cxnLst>
                <a:rect l="0" t="0" r="r" b="b"/>
                <a:pathLst>
                  <a:path w="492" h="463">
                    <a:moveTo>
                      <a:pt x="110" y="463"/>
                    </a:moveTo>
                    <a:lnTo>
                      <a:pt x="110" y="463"/>
                    </a:lnTo>
                    <a:lnTo>
                      <a:pt x="106" y="462"/>
                    </a:lnTo>
                    <a:lnTo>
                      <a:pt x="102" y="461"/>
                    </a:lnTo>
                    <a:lnTo>
                      <a:pt x="98" y="458"/>
                    </a:lnTo>
                    <a:lnTo>
                      <a:pt x="96" y="455"/>
                    </a:lnTo>
                    <a:lnTo>
                      <a:pt x="96" y="455"/>
                    </a:lnTo>
                    <a:lnTo>
                      <a:pt x="94" y="453"/>
                    </a:lnTo>
                    <a:lnTo>
                      <a:pt x="94" y="452"/>
                    </a:lnTo>
                    <a:lnTo>
                      <a:pt x="91" y="450"/>
                    </a:lnTo>
                    <a:lnTo>
                      <a:pt x="91" y="450"/>
                    </a:lnTo>
                    <a:lnTo>
                      <a:pt x="85" y="442"/>
                    </a:lnTo>
                    <a:lnTo>
                      <a:pt x="85" y="442"/>
                    </a:lnTo>
                    <a:lnTo>
                      <a:pt x="80" y="435"/>
                    </a:lnTo>
                    <a:lnTo>
                      <a:pt x="76" y="430"/>
                    </a:lnTo>
                    <a:lnTo>
                      <a:pt x="65" y="421"/>
                    </a:lnTo>
                    <a:lnTo>
                      <a:pt x="65" y="421"/>
                    </a:lnTo>
                    <a:lnTo>
                      <a:pt x="53" y="411"/>
                    </a:lnTo>
                    <a:lnTo>
                      <a:pt x="53" y="411"/>
                    </a:lnTo>
                    <a:lnTo>
                      <a:pt x="44" y="399"/>
                    </a:lnTo>
                    <a:lnTo>
                      <a:pt x="35" y="386"/>
                    </a:lnTo>
                    <a:lnTo>
                      <a:pt x="27" y="370"/>
                    </a:lnTo>
                    <a:lnTo>
                      <a:pt x="21" y="355"/>
                    </a:lnTo>
                    <a:lnTo>
                      <a:pt x="15" y="339"/>
                    </a:lnTo>
                    <a:lnTo>
                      <a:pt x="11" y="325"/>
                    </a:lnTo>
                    <a:lnTo>
                      <a:pt x="5" y="299"/>
                    </a:lnTo>
                    <a:lnTo>
                      <a:pt x="5" y="299"/>
                    </a:lnTo>
                    <a:lnTo>
                      <a:pt x="3" y="285"/>
                    </a:lnTo>
                    <a:lnTo>
                      <a:pt x="0" y="269"/>
                    </a:lnTo>
                    <a:lnTo>
                      <a:pt x="0" y="253"/>
                    </a:lnTo>
                    <a:lnTo>
                      <a:pt x="0" y="235"/>
                    </a:lnTo>
                    <a:lnTo>
                      <a:pt x="0" y="218"/>
                    </a:lnTo>
                    <a:lnTo>
                      <a:pt x="3" y="202"/>
                    </a:lnTo>
                    <a:lnTo>
                      <a:pt x="5" y="186"/>
                    </a:lnTo>
                    <a:lnTo>
                      <a:pt x="8" y="172"/>
                    </a:lnTo>
                    <a:lnTo>
                      <a:pt x="8" y="172"/>
                    </a:lnTo>
                    <a:lnTo>
                      <a:pt x="13" y="154"/>
                    </a:lnTo>
                    <a:lnTo>
                      <a:pt x="18" y="139"/>
                    </a:lnTo>
                    <a:lnTo>
                      <a:pt x="24" y="124"/>
                    </a:lnTo>
                    <a:lnTo>
                      <a:pt x="31" y="110"/>
                    </a:lnTo>
                    <a:lnTo>
                      <a:pt x="39" y="98"/>
                    </a:lnTo>
                    <a:lnTo>
                      <a:pt x="48" y="85"/>
                    </a:lnTo>
                    <a:lnTo>
                      <a:pt x="57" y="74"/>
                    </a:lnTo>
                    <a:lnTo>
                      <a:pt x="68" y="64"/>
                    </a:lnTo>
                    <a:lnTo>
                      <a:pt x="68" y="64"/>
                    </a:lnTo>
                    <a:lnTo>
                      <a:pt x="85" y="49"/>
                    </a:lnTo>
                    <a:lnTo>
                      <a:pt x="105" y="36"/>
                    </a:lnTo>
                    <a:lnTo>
                      <a:pt x="124" y="25"/>
                    </a:lnTo>
                    <a:lnTo>
                      <a:pt x="146" y="16"/>
                    </a:lnTo>
                    <a:lnTo>
                      <a:pt x="169" y="9"/>
                    </a:lnTo>
                    <a:lnTo>
                      <a:pt x="193" y="4"/>
                    </a:lnTo>
                    <a:lnTo>
                      <a:pt x="216" y="1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60" y="1"/>
                    </a:lnTo>
                    <a:lnTo>
                      <a:pt x="279" y="2"/>
                    </a:lnTo>
                    <a:lnTo>
                      <a:pt x="298" y="5"/>
                    </a:lnTo>
                    <a:lnTo>
                      <a:pt x="316" y="9"/>
                    </a:lnTo>
                    <a:lnTo>
                      <a:pt x="334" y="14"/>
                    </a:lnTo>
                    <a:lnTo>
                      <a:pt x="352" y="20"/>
                    </a:lnTo>
                    <a:lnTo>
                      <a:pt x="368" y="27"/>
                    </a:lnTo>
                    <a:lnTo>
                      <a:pt x="385" y="35"/>
                    </a:lnTo>
                    <a:lnTo>
                      <a:pt x="401" y="44"/>
                    </a:lnTo>
                    <a:lnTo>
                      <a:pt x="416" y="54"/>
                    </a:lnTo>
                    <a:lnTo>
                      <a:pt x="430" y="65"/>
                    </a:lnTo>
                    <a:lnTo>
                      <a:pt x="445" y="76"/>
                    </a:lnTo>
                    <a:lnTo>
                      <a:pt x="457" y="88"/>
                    </a:lnTo>
                    <a:lnTo>
                      <a:pt x="469" y="102"/>
                    </a:lnTo>
                    <a:lnTo>
                      <a:pt x="480" y="115"/>
                    </a:lnTo>
                    <a:lnTo>
                      <a:pt x="490" y="130"/>
                    </a:lnTo>
                    <a:lnTo>
                      <a:pt x="490" y="130"/>
                    </a:lnTo>
                    <a:lnTo>
                      <a:pt x="492" y="135"/>
                    </a:lnTo>
                    <a:lnTo>
                      <a:pt x="492" y="139"/>
                    </a:lnTo>
                    <a:lnTo>
                      <a:pt x="492" y="143"/>
                    </a:lnTo>
                    <a:lnTo>
                      <a:pt x="491" y="146"/>
                    </a:lnTo>
                    <a:lnTo>
                      <a:pt x="491" y="146"/>
                    </a:lnTo>
                    <a:lnTo>
                      <a:pt x="487" y="150"/>
                    </a:lnTo>
                    <a:lnTo>
                      <a:pt x="483" y="153"/>
                    </a:lnTo>
                    <a:lnTo>
                      <a:pt x="478" y="155"/>
                    </a:lnTo>
                    <a:lnTo>
                      <a:pt x="473" y="157"/>
                    </a:lnTo>
                    <a:lnTo>
                      <a:pt x="473" y="157"/>
                    </a:lnTo>
                    <a:lnTo>
                      <a:pt x="473" y="157"/>
                    </a:lnTo>
                    <a:lnTo>
                      <a:pt x="469" y="155"/>
                    </a:lnTo>
                    <a:lnTo>
                      <a:pt x="465" y="154"/>
                    </a:lnTo>
                    <a:lnTo>
                      <a:pt x="462" y="151"/>
                    </a:lnTo>
                    <a:lnTo>
                      <a:pt x="458" y="147"/>
                    </a:lnTo>
                    <a:lnTo>
                      <a:pt x="458" y="147"/>
                    </a:lnTo>
                    <a:lnTo>
                      <a:pt x="450" y="135"/>
                    </a:lnTo>
                    <a:lnTo>
                      <a:pt x="439" y="123"/>
                    </a:lnTo>
                    <a:lnTo>
                      <a:pt x="429" y="112"/>
                    </a:lnTo>
                    <a:lnTo>
                      <a:pt x="419" y="102"/>
                    </a:lnTo>
                    <a:lnTo>
                      <a:pt x="407" y="94"/>
                    </a:lnTo>
                    <a:lnTo>
                      <a:pt x="395" y="85"/>
                    </a:lnTo>
                    <a:lnTo>
                      <a:pt x="383" y="77"/>
                    </a:lnTo>
                    <a:lnTo>
                      <a:pt x="369" y="71"/>
                    </a:lnTo>
                    <a:lnTo>
                      <a:pt x="356" y="65"/>
                    </a:lnTo>
                    <a:lnTo>
                      <a:pt x="342" y="59"/>
                    </a:lnTo>
                    <a:lnTo>
                      <a:pt x="316" y="50"/>
                    </a:lnTo>
                    <a:lnTo>
                      <a:pt x="289" y="42"/>
                    </a:lnTo>
                    <a:lnTo>
                      <a:pt x="263" y="36"/>
                    </a:lnTo>
                    <a:lnTo>
                      <a:pt x="263" y="36"/>
                    </a:lnTo>
                    <a:lnTo>
                      <a:pt x="247" y="34"/>
                    </a:lnTo>
                    <a:lnTo>
                      <a:pt x="232" y="33"/>
                    </a:lnTo>
                    <a:lnTo>
                      <a:pt x="232" y="33"/>
                    </a:lnTo>
                    <a:lnTo>
                      <a:pt x="219" y="34"/>
                    </a:lnTo>
                    <a:lnTo>
                      <a:pt x="207" y="35"/>
                    </a:lnTo>
                    <a:lnTo>
                      <a:pt x="195" y="37"/>
                    </a:lnTo>
                    <a:lnTo>
                      <a:pt x="182" y="40"/>
                    </a:lnTo>
                    <a:lnTo>
                      <a:pt x="169" y="44"/>
                    </a:lnTo>
                    <a:lnTo>
                      <a:pt x="156" y="48"/>
                    </a:lnTo>
                    <a:lnTo>
                      <a:pt x="144" y="53"/>
                    </a:lnTo>
                    <a:lnTo>
                      <a:pt x="133" y="59"/>
                    </a:lnTo>
                    <a:lnTo>
                      <a:pt x="120" y="66"/>
                    </a:lnTo>
                    <a:lnTo>
                      <a:pt x="109" y="74"/>
                    </a:lnTo>
                    <a:lnTo>
                      <a:pt x="99" y="82"/>
                    </a:lnTo>
                    <a:lnTo>
                      <a:pt x="89" y="90"/>
                    </a:lnTo>
                    <a:lnTo>
                      <a:pt x="80" y="100"/>
                    </a:lnTo>
                    <a:lnTo>
                      <a:pt x="72" y="110"/>
                    </a:lnTo>
                    <a:lnTo>
                      <a:pt x="66" y="121"/>
                    </a:lnTo>
                    <a:lnTo>
                      <a:pt x="59" y="133"/>
                    </a:lnTo>
                    <a:lnTo>
                      <a:pt x="59" y="133"/>
                    </a:lnTo>
                    <a:lnTo>
                      <a:pt x="53" y="147"/>
                    </a:lnTo>
                    <a:lnTo>
                      <a:pt x="48" y="163"/>
                    </a:lnTo>
                    <a:lnTo>
                      <a:pt x="44" y="178"/>
                    </a:lnTo>
                    <a:lnTo>
                      <a:pt x="41" y="195"/>
                    </a:lnTo>
                    <a:lnTo>
                      <a:pt x="39" y="210"/>
                    </a:lnTo>
                    <a:lnTo>
                      <a:pt x="38" y="227"/>
                    </a:lnTo>
                    <a:lnTo>
                      <a:pt x="37" y="242"/>
                    </a:lnTo>
                    <a:lnTo>
                      <a:pt x="38" y="259"/>
                    </a:lnTo>
                    <a:lnTo>
                      <a:pt x="39" y="274"/>
                    </a:lnTo>
                    <a:lnTo>
                      <a:pt x="42" y="290"/>
                    </a:lnTo>
                    <a:lnTo>
                      <a:pt x="45" y="304"/>
                    </a:lnTo>
                    <a:lnTo>
                      <a:pt x="49" y="320"/>
                    </a:lnTo>
                    <a:lnTo>
                      <a:pt x="54" y="334"/>
                    </a:lnTo>
                    <a:lnTo>
                      <a:pt x="60" y="348"/>
                    </a:lnTo>
                    <a:lnTo>
                      <a:pt x="68" y="361"/>
                    </a:lnTo>
                    <a:lnTo>
                      <a:pt x="76" y="373"/>
                    </a:lnTo>
                    <a:lnTo>
                      <a:pt x="76" y="373"/>
                    </a:lnTo>
                    <a:lnTo>
                      <a:pt x="87" y="389"/>
                    </a:lnTo>
                    <a:lnTo>
                      <a:pt x="101" y="402"/>
                    </a:lnTo>
                    <a:lnTo>
                      <a:pt x="101" y="402"/>
                    </a:lnTo>
                    <a:lnTo>
                      <a:pt x="112" y="416"/>
                    </a:lnTo>
                    <a:lnTo>
                      <a:pt x="121" y="428"/>
                    </a:lnTo>
                    <a:lnTo>
                      <a:pt x="122" y="429"/>
                    </a:lnTo>
                    <a:lnTo>
                      <a:pt x="123" y="430"/>
                    </a:lnTo>
                    <a:lnTo>
                      <a:pt x="123" y="430"/>
                    </a:lnTo>
                    <a:lnTo>
                      <a:pt x="125" y="431"/>
                    </a:lnTo>
                    <a:lnTo>
                      <a:pt x="128" y="434"/>
                    </a:lnTo>
                    <a:lnTo>
                      <a:pt x="130" y="440"/>
                    </a:lnTo>
                    <a:lnTo>
                      <a:pt x="131" y="446"/>
                    </a:lnTo>
                    <a:lnTo>
                      <a:pt x="130" y="451"/>
                    </a:lnTo>
                    <a:lnTo>
                      <a:pt x="130" y="451"/>
                    </a:lnTo>
                    <a:lnTo>
                      <a:pt x="129" y="455"/>
                    </a:lnTo>
                    <a:lnTo>
                      <a:pt x="125" y="458"/>
                    </a:lnTo>
                    <a:lnTo>
                      <a:pt x="123" y="460"/>
                    </a:lnTo>
                    <a:lnTo>
                      <a:pt x="121" y="462"/>
                    </a:lnTo>
                    <a:lnTo>
                      <a:pt x="117" y="463"/>
                    </a:lnTo>
                    <a:lnTo>
                      <a:pt x="114" y="463"/>
                    </a:lnTo>
                    <a:lnTo>
                      <a:pt x="110" y="46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sp>
          <p:nvSpPr>
            <p:cNvPr id="26" name="Freeform 59"/>
            <p:cNvSpPr>
              <a:spLocks noEditPoints="1"/>
            </p:cNvSpPr>
            <p:nvPr/>
          </p:nvSpPr>
          <p:spPr bwMode="auto">
            <a:xfrm rot="10800000" flipV="1">
              <a:off x="776864" y="1222998"/>
              <a:ext cx="3249103" cy="6095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11" y="11"/>
                </a:cxn>
                <a:cxn ang="0">
                  <a:pos x="19" y="12"/>
                </a:cxn>
                <a:cxn ang="0">
                  <a:pos x="37" y="12"/>
                </a:cxn>
                <a:cxn ang="0">
                  <a:pos x="71" y="11"/>
                </a:cxn>
                <a:cxn ang="0">
                  <a:pos x="71" y="11"/>
                </a:cxn>
                <a:cxn ang="0">
                  <a:pos x="93" y="9"/>
                </a:cxn>
                <a:cxn ang="0">
                  <a:pos x="115" y="11"/>
                </a:cxn>
                <a:cxn ang="0">
                  <a:pos x="139" y="11"/>
                </a:cxn>
                <a:cxn ang="0">
                  <a:pos x="161" y="9"/>
                </a:cxn>
                <a:cxn ang="0">
                  <a:pos x="161" y="9"/>
                </a:cxn>
                <a:cxn ang="0">
                  <a:pos x="161" y="9"/>
                </a:cxn>
                <a:cxn ang="0">
                  <a:pos x="159" y="8"/>
                </a:cxn>
                <a:cxn ang="0">
                  <a:pos x="157" y="5"/>
                </a:cxn>
                <a:cxn ang="0">
                  <a:pos x="157" y="5"/>
                </a:cxn>
                <a:cxn ang="0">
                  <a:pos x="136" y="5"/>
                </a:cxn>
                <a:cxn ang="0">
                  <a:pos x="115" y="5"/>
                </a:cxn>
                <a:cxn ang="0">
                  <a:pos x="73" y="5"/>
                </a:cxn>
                <a:cxn ang="0">
                  <a:pos x="73" y="5"/>
                </a:cxn>
                <a:cxn ang="0">
                  <a:pos x="53" y="6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5"/>
                </a:cxn>
                <a:cxn ang="0">
                  <a:pos x="7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7" y="6"/>
                </a:cxn>
                <a:cxn ang="0">
                  <a:pos x="7" y="6"/>
                </a:cxn>
              </a:cxnLst>
              <a:rect l="0" t="0" r="r" b="b"/>
              <a:pathLst>
                <a:path w="161" h="12">
                  <a:moveTo>
                    <a:pt x="0" y="1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11" y="11"/>
                  </a:lnTo>
                  <a:lnTo>
                    <a:pt x="19" y="12"/>
                  </a:lnTo>
                  <a:lnTo>
                    <a:pt x="37" y="12"/>
                  </a:lnTo>
                  <a:lnTo>
                    <a:pt x="71" y="11"/>
                  </a:lnTo>
                  <a:lnTo>
                    <a:pt x="71" y="11"/>
                  </a:lnTo>
                  <a:lnTo>
                    <a:pt x="93" y="9"/>
                  </a:lnTo>
                  <a:lnTo>
                    <a:pt x="115" y="11"/>
                  </a:lnTo>
                  <a:lnTo>
                    <a:pt x="139" y="11"/>
                  </a:lnTo>
                  <a:lnTo>
                    <a:pt x="161" y="9"/>
                  </a:lnTo>
                  <a:lnTo>
                    <a:pt x="161" y="9"/>
                  </a:lnTo>
                  <a:lnTo>
                    <a:pt x="161" y="9"/>
                  </a:lnTo>
                  <a:lnTo>
                    <a:pt x="159" y="8"/>
                  </a:lnTo>
                  <a:lnTo>
                    <a:pt x="157" y="5"/>
                  </a:lnTo>
                  <a:lnTo>
                    <a:pt x="157" y="5"/>
                  </a:lnTo>
                  <a:lnTo>
                    <a:pt x="136" y="5"/>
                  </a:lnTo>
                  <a:lnTo>
                    <a:pt x="115" y="5"/>
                  </a:lnTo>
                  <a:lnTo>
                    <a:pt x="73" y="5"/>
                  </a:lnTo>
                  <a:lnTo>
                    <a:pt x="73" y="5"/>
                  </a:lnTo>
                  <a:lnTo>
                    <a:pt x="53" y="6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5"/>
                  </a:lnTo>
                  <a:lnTo>
                    <a:pt x="7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7" y="6"/>
                  </a:move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7" y="6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00579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TextBox 29"/>
            <p:cNvSpPr txBox="1"/>
            <p:nvPr/>
          </p:nvSpPr>
          <p:spPr>
            <a:xfrm>
              <a:off x="1239105" y="702374"/>
              <a:ext cx="262377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600" dirty="0">
                  <a:solidFill>
                    <a:srgbClr val="005790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实现方法</a:t>
              </a: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C7208B1D-DEC6-4575-A194-5EA8379C8032}"/>
              </a:ext>
            </a:extLst>
          </p:cNvPr>
          <p:cNvSpPr txBox="1"/>
          <p:nvPr/>
        </p:nvSpPr>
        <p:spPr>
          <a:xfrm>
            <a:off x="2135285" y="1919532"/>
            <a:ext cx="3952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Three.js</a:t>
            </a:r>
            <a:endParaRPr lang="zh-CN" altLang="en-US" sz="5400" dirty="0">
              <a:solidFill>
                <a:srgbClr val="00579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76" name="Freeform 30">
            <a:extLst>
              <a:ext uri="{FF2B5EF4-FFF2-40B4-BE49-F238E27FC236}">
                <a16:creationId xmlns:a16="http://schemas.microsoft.com/office/drawing/2014/main" id="{CC983C4F-58A5-4D95-BB2F-398EDEA8D028}"/>
              </a:ext>
            </a:extLst>
          </p:cNvPr>
          <p:cNvSpPr>
            <a:spLocks noEditPoints="1"/>
          </p:cNvSpPr>
          <p:nvPr/>
        </p:nvSpPr>
        <p:spPr bwMode="auto">
          <a:xfrm>
            <a:off x="1799793" y="2218793"/>
            <a:ext cx="335491" cy="324807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579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5B82F9A-36B1-4291-B5B1-0BDB098B41D0}"/>
              </a:ext>
            </a:extLst>
          </p:cNvPr>
          <p:cNvSpPr txBox="1"/>
          <p:nvPr/>
        </p:nvSpPr>
        <p:spPr>
          <a:xfrm>
            <a:off x="2117866" y="3939928"/>
            <a:ext cx="3969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数据可视化</a:t>
            </a:r>
          </a:p>
        </p:txBody>
      </p:sp>
      <p:sp>
        <p:nvSpPr>
          <p:cNvPr id="78" name="Freeform 30">
            <a:extLst>
              <a:ext uri="{FF2B5EF4-FFF2-40B4-BE49-F238E27FC236}">
                <a16:creationId xmlns:a16="http://schemas.microsoft.com/office/drawing/2014/main" id="{2A0DE736-CB8E-47E2-86F7-C24C31F600DC}"/>
              </a:ext>
            </a:extLst>
          </p:cNvPr>
          <p:cNvSpPr>
            <a:spLocks noEditPoints="1"/>
          </p:cNvSpPr>
          <p:nvPr/>
        </p:nvSpPr>
        <p:spPr bwMode="auto">
          <a:xfrm>
            <a:off x="1782374" y="4239189"/>
            <a:ext cx="335491" cy="324807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5790"/>
              </a:solidFill>
            </a:endParaRPr>
          </a:p>
        </p:txBody>
      </p:sp>
      <p:sp>
        <p:nvSpPr>
          <p:cNvPr id="3" name="加号 2">
            <a:extLst>
              <a:ext uri="{FF2B5EF4-FFF2-40B4-BE49-F238E27FC236}">
                <a16:creationId xmlns:a16="http://schemas.microsoft.com/office/drawing/2014/main" id="{BE6E5ED4-E35F-4947-9260-EB826D48DF99}"/>
              </a:ext>
            </a:extLst>
          </p:cNvPr>
          <p:cNvSpPr/>
          <p:nvPr/>
        </p:nvSpPr>
        <p:spPr>
          <a:xfrm>
            <a:off x="3344090" y="3153080"/>
            <a:ext cx="518787" cy="613760"/>
          </a:xfrm>
          <a:prstGeom prst="mathPlus">
            <a:avLst>
              <a:gd name="adj1" fmla="val 2352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9A8A175-6DF9-4644-BAE5-63550AC51F6B}"/>
              </a:ext>
            </a:extLst>
          </p:cNvPr>
          <p:cNvSpPr txBox="1"/>
          <p:nvPr/>
        </p:nvSpPr>
        <p:spPr>
          <a:xfrm>
            <a:off x="6936377" y="2961652"/>
            <a:ext cx="5042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三维数据可视化</a:t>
            </a:r>
          </a:p>
        </p:txBody>
      </p:sp>
      <p:sp>
        <p:nvSpPr>
          <p:cNvPr id="83" name="箭头: 右 82">
            <a:extLst>
              <a:ext uri="{FF2B5EF4-FFF2-40B4-BE49-F238E27FC236}">
                <a16:creationId xmlns:a16="http://schemas.microsoft.com/office/drawing/2014/main" id="{22CF4B3A-CC09-4A1E-A9A6-F0C109B2ABF9}"/>
              </a:ext>
            </a:extLst>
          </p:cNvPr>
          <p:cNvSpPr/>
          <p:nvPr/>
        </p:nvSpPr>
        <p:spPr>
          <a:xfrm>
            <a:off x="5753647" y="3308758"/>
            <a:ext cx="535578" cy="31350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3DEBF4C2-70EF-4D6D-B1AF-F5FBBE5F5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675" y="1482171"/>
            <a:ext cx="7987943" cy="51892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822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animBg="1"/>
      <p:bldP spid="77" grpId="0"/>
      <p:bldP spid="78" grpId="0" animBg="1"/>
      <p:bldP spid="3" grpId="0" animBg="1"/>
      <p:bldP spid="79" grpId="0"/>
      <p:bldP spid="8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008D6-AA75-49C7-B7E9-6B00CABD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574" y="5165758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zh-CN" dirty="0"/>
              <a:t>Lambert</a:t>
            </a:r>
            <a:r>
              <a:rPr lang="zh-CN" altLang="en-US" dirty="0"/>
              <a:t>材质：均匀散射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00BB07-0930-4067-A2FE-DE79A1F00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731040" cy="3615267"/>
          </a:xfrm>
        </p:spPr>
        <p:txBody>
          <a:bodyPr/>
          <a:lstStyle/>
          <a:p>
            <a:r>
              <a:rPr lang="zh-CN" altLang="en-US" dirty="0"/>
              <a:t>最常见的材质之一就是</a:t>
            </a:r>
            <a:r>
              <a:rPr lang="en-US" altLang="zh-CN" dirty="0"/>
              <a:t>Lambert</a:t>
            </a:r>
            <a:r>
              <a:rPr lang="zh-CN" altLang="en-US" dirty="0"/>
              <a:t>材质，这是在灰暗的或不光滑的表面产生均匀散射而形成的材质类型。比如一张纸就是</a:t>
            </a:r>
            <a:r>
              <a:rPr lang="en-US" altLang="zh-CN" dirty="0"/>
              <a:t>Lambert</a:t>
            </a:r>
            <a:r>
              <a:rPr lang="zh-CN" altLang="en-US" dirty="0"/>
              <a:t>表面。</a:t>
            </a:r>
            <a:endParaRPr lang="en-US" altLang="zh-CN" dirty="0"/>
          </a:p>
          <a:p>
            <a:r>
              <a:rPr lang="en-US" altLang="zh-CN" dirty="0"/>
              <a:t>Lambert</a:t>
            </a:r>
            <a:r>
              <a:rPr lang="zh-CN" altLang="en-US" dirty="0"/>
              <a:t>材质会受环境光的影响，呈现环境光的颜色，与材质本身颜色关系不大。</a:t>
            </a:r>
          </a:p>
        </p:txBody>
      </p:sp>
      <p:pic>
        <p:nvPicPr>
          <p:cNvPr id="10242" name="Picture 2" descr="http://www.hewebgl.com/attached/image/20130515/20130515170358_794.jpg">
            <a:extLst>
              <a:ext uri="{FF2B5EF4-FFF2-40B4-BE49-F238E27FC236}">
                <a16:creationId xmlns:a16="http://schemas.microsoft.com/office/drawing/2014/main" id="{6E16B68A-9E0A-40CF-B698-22AE8ADF2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529" y="3666613"/>
            <a:ext cx="21907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F4889-6652-4D29-BC49-893F5949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 Three.js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257C9-3C3A-4943-86A2-AA2A55072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写</a:t>
            </a:r>
            <a:r>
              <a:rPr lang="en-US" altLang="zh-CN" dirty="0"/>
              <a:t>3D</a:t>
            </a:r>
            <a:r>
              <a:rPr lang="zh-CN" altLang="en-US" dirty="0"/>
              <a:t>程序，最好是用</a:t>
            </a:r>
            <a:r>
              <a:rPr lang="en-US" altLang="zh-CN" dirty="0" err="1"/>
              <a:t>c++</a:t>
            </a:r>
            <a:r>
              <a:rPr lang="zh-CN" altLang="en-US" dirty="0"/>
              <a:t>，保证效率</a:t>
            </a:r>
            <a:endParaRPr lang="en-US" altLang="zh-CN" dirty="0"/>
          </a:p>
          <a:p>
            <a:r>
              <a:rPr lang="en-US" altLang="zh-CN" dirty="0" err="1"/>
              <a:t>javascript</a:t>
            </a:r>
            <a:r>
              <a:rPr lang="zh-CN" altLang="en-US" dirty="0"/>
              <a:t>的计算能力因为</a:t>
            </a:r>
            <a:r>
              <a:rPr lang="en-US" altLang="zh-CN" dirty="0"/>
              <a:t>google</a:t>
            </a:r>
            <a:r>
              <a:rPr lang="zh-CN" altLang="en-US" dirty="0"/>
              <a:t>的</a:t>
            </a:r>
            <a:r>
              <a:rPr lang="en-US" altLang="zh-CN" dirty="0"/>
              <a:t>V8</a:t>
            </a:r>
            <a:r>
              <a:rPr lang="zh-CN" altLang="en-US" dirty="0"/>
              <a:t>引 擎得到了迅猛的增强</a:t>
            </a:r>
            <a:endParaRPr lang="en-US" altLang="zh-CN" dirty="0"/>
          </a:p>
          <a:p>
            <a:r>
              <a:rPr lang="en-US" altLang="zh-CN" dirty="0"/>
              <a:t> https://github.com/mrdoob/three.js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F0361-FA29-4DF1-BEE3-81EE1B67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388" y="2222943"/>
            <a:ext cx="8629659" cy="394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9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6F415DD-E341-48E0-A239-42A990D94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33" y="0"/>
            <a:ext cx="11158933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F28DFA8-F925-4FD8-BE7D-2279B6E6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10991254" cy="1507067"/>
          </a:xfrm>
        </p:spPr>
        <p:txBody>
          <a:bodyPr/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Hello3D.htm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7B0000-F1BE-4AF4-A3C0-52D892674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78" y="4487332"/>
            <a:ext cx="2248954" cy="206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1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0979A-DE5D-4B91-8AAA-C44C07DB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97A53-231B-4230-B597-53DCB9B49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FAD162-C264-451A-AB55-350D09AD4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451"/>
            <a:ext cx="12192000" cy="67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4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78D38-3142-4634-B23B-29248491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图形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AAB9B-3C7B-4D91-8D59-56F7B2FB8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1-</a:t>
            </a:r>
            <a:r>
              <a:rPr lang="zh-CN" altLang="en-US" sz="3600" dirty="0"/>
              <a:t>需要</a:t>
            </a:r>
            <a:r>
              <a:rPr lang="en-US" altLang="zh-CN" sz="3600" dirty="0"/>
              <a:t>3</a:t>
            </a:r>
            <a:r>
              <a:rPr lang="zh-CN" altLang="en-US" sz="3600" dirty="0"/>
              <a:t>个组件</a:t>
            </a:r>
            <a:endParaRPr lang="en-US" altLang="zh-CN" sz="3600" dirty="0"/>
          </a:p>
          <a:p>
            <a:pPr lvl="1"/>
            <a:r>
              <a:rPr lang="zh-CN" altLang="en-US" sz="3200" dirty="0"/>
              <a:t>场景（</a:t>
            </a:r>
            <a:r>
              <a:rPr lang="en-US" altLang="zh-CN" sz="3200" dirty="0"/>
              <a:t>scene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lvl="1"/>
            <a:r>
              <a:rPr lang="zh-CN" altLang="en-US" sz="3200" dirty="0"/>
              <a:t>相机（</a:t>
            </a:r>
            <a:r>
              <a:rPr lang="en-US" altLang="zh-CN" sz="3200" dirty="0"/>
              <a:t>camera</a:t>
            </a:r>
            <a:r>
              <a:rPr lang="zh-CN" altLang="en-US" sz="3200" dirty="0"/>
              <a:t>）：</a:t>
            </a:r>
            <a:r>
              <a:rPr lang="zh-CN" altLang="en-US" dirty="0"/>
              <a:t>人的眼睛</a:t>
            </a:r>
            <a:endParaRPr lang="en-US" altLang="zh-CN" sz="3200" dirty="0"/>
          </a:p>
          <a:p>
            <a:pPr lvl="1"/>
            <a:r>
              <a:rPr lang="zh-CN" altLang="en-US" sz="3200" dirty="0"/>
              <a:t>渲染器（</a:t>
            </a:r>
            <a:r>
              <a:rPr lang="en-US" altLang="zh-CN" sz="3200" dirty="0"/>
              <a:t>renderer</a:t>
            </a:r>
            <a:r>
              <a:rPr lang="zh-CN" altLang="en-US" sz="3200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80C6E1-4D46-4DE2-97B4-1B1B115D7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71" y="4289424"/>
            <a:ext cx="9191625" cy="1704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21A24A-BB9F-4F41-B229-6FA21EEE7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945" y="2607734"/>
            <a:ext cx="36861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1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EF22B-958B-4D5F-82E5-E2079019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http://www.webgl3d.cn/Three.js/</a:t>
            </a:r>
            <a:endParaRPr lang="zh-CN" altLang="en-US" sz="1800" dirty="0">
              <a:solidFill>
                <a:srgbClr val="FFFF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BCD205-4E98-48B6-906A-D624F86D6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F9A3AF-1D47-45CD-81E2-E6177B9CE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515" y="0"/>
            <a:ext cx="7148486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988CF5-EBE0-44F3-8016-122050E07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3" y="1704514"/>
            <a:ext cx="5009790" cy="311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8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30760-9C9D-4E25-8A1A-B7630053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1D63E-79D2-4E44-BEDB-DFEFB48E5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6B1EE0-8160-481C-A2DE-64FC0A0E9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3238500"/>
            <a:ext cx="7496175" cy="3619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FD84BD-0746-428B-842F-647C52AA5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207316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654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1844</TotalTime>
  <Words>1381</Words>
  <Application>Microsoft Office PowerPoint</Application>
  <PresentationFormat>宽屏</PresentationFormat>
  <Paragraphs>109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等线</vt:lpstr>
      <vt:lpstr>方正静蕾简体</vt:lpstr>
      <vt:lpstr>Century Gothic</vt:lpstr>
      <vt:lpstr>Wingdings 3</vt:lpstr>
      <vt:lpstr>切片</vt:lpstr>
      <vt:lpstr>3D数据可视化</vt:lpstr>
      <vt:lpstr>WebGL简介 </vt:lpstr>
      <vt:lpstr>PowerPoint 演示文稿</vt:lpstr>
      <vt:lpstr> Three.js </vt:lpstr>
      <vt:lpstr>Hello3D.htm</vt:lpstr>
      <vt:lpstr>PowerPoint 演示文稿</vt:lpstr>
      <vt:lpstr>3D图形</vt:lpstr>
      <vt:lpstr>http://www.webgl3d.cn/Three.js/</vt:lpstr>
      <vt:lpstr>PowerPoint 演示文稿</vt:lpstr>
      <vt:lpstr>PowerPoint 演示文稿</vt:lpstr>
      <vt:lpstr>PowerPoint 演示文稿</vt:lpstr>
      <vt:lpstr>加载数据-北京新冠肺炎6月10号新增……</vt:lpstr>
      <vt:lpstr>场景，相机，渲染器之间的关系</vt:lpstr>
      <vt:lpstr>3D世界的组成</vt:lpstr>
      <vt:lpstr>在Threejs中定义一个点</vt:lpstr>
      <vt:lpstr>定义一个点</vt:lpstr>
      <vt:lpstr>坐标系</vt:lpstr>
      <vt:lpstr>PowerPoint 演示文稿</vt:lpstr>
      <vt:lpstr>画线修改为网格线</vt:lpstr>
      <vt:lpstr>动态的场景</vt:lpstr>
      <vt:lpstr>渲染循环 </vt:lpstr>
      <vt:lpstr>相机与投影</vt:lpstr>
      <vt:lpstr>投影相机</vt:lpstr>
      <vt:lpstr>人类的正常视角是120度左右 集中注意力看清楚，在30-40度</vt:lpstr>
      <vt:lpstr>世界有了光，就不在黑暗 THREE.Light只是其他所有光源的基类</vt:lpstr>
      <vt:lpstr>环境光</vt:lpstr>
      <vt:lpstr>点光源</vt:lpstr>
      <vt:lpstr>聚光灯</vt:lpstr>
      <vt:lpstr>不带任何光源的物体 </vt:lpstr>
      <vt:lpstr>Lambert材质：均匀散射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3D数据可视化</dc:title>
  <dc:creator>lcf</dc:creator>
  <cp:lastModifiedBy>Lee Chenyang</cp:lastModifiedBy>
  <cp:revision>44</cp:revision>
  <dcterms:created xsi:type="dcterms:W3CDTF">2019-06-02T12:40:23Z</dcterms:created>
  <dcterms:modified xsi:type="dcterms:W3CDTF">2020-06-23T14:44:23Z</dcterms:modified>
</cp:coreProperties>
</file>